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22"/>
  </p:notesMasterIdLst>
  <p:sldIdLst>
    <p:sldId id="259" r:id="rId2"/>
    <p:sldId id="261" r:id="rId3"/>
    <p:sldId id="266" r:id="rId4"/>
    <p:sldId id="268" r:id="rId5"/>
    <p:sldId id="260" r:id="rId6"/>
    <p:sldId id="269" r:id="rId7"/>
    <p:sldId id="270" r:id="rId8"/>
    <p:sldId id="271" r:id="rId9"/>
    <p:sldId id="272" r:id="rId10"/>
    <p:sldId id="273" r:id="rId11"/>
    <p:sldId id="275" r:id="rId12"/>
    <p:sldId id="276" r:id="rId13"/>
    <p:sldId id="277" r:id="rId14"/>
    <p:sldId id="278" r:id="rId15"/>
    <p:sldId id="280" r:id="rId16"/>
    <p:sldId id="281" r:id="rId17"/>
    <p:sldId id="282" r:id="rId18"/>
    <p:sldId id="283" r:id="rId19"/>
    <p:sldId id="286" r:id="rId20"/>
    <p:sldId id="287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EE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167" autoAdjust="0"/>
  </p:normalViewPr>
  <p:slideViewPr>
    <p:cSldViewPr snapToGrid="0">
      <p:cViewPr varScale="1">
        <p:scale>
          <a:sx n="102" d="100"/>
          <a:sy n="102" d="100"/>
        </p:scale>
        <p:origin x="9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CQUIN Anaelle" userId="6cc2f6d9-6616-4191-aa69-799dce52fec8" providerId="ADAL" clId="{2950756C-82D1-4F6A-AA2E-3D3ADC3967EE}"/>
    <pc:docChg chg="undo redo custSel addSld delSld modSld sldOrd">
      <pc:chgData name="JACQUIN Anaelle" userId="6cc2f6d9-6616-4191-aa69-799dce52fec8" providerId="ADAL" clId="{2950756C-82D1-4F6A-AA2E-3D3ADC3967EE}" dt="2026-05-29T13:39:30.503" v="7406" actId="20577"/>
      <pc:docMkLst>
        <pc:docMk/>
      </pc:docMkLst>
      <pc:sldChg chg="modSp mod">
        <pc:chgData name="JACQUIN Anaelle" userId="6cc2f6d9-6616-4191-aa69-799dce52fec8" providerId="ADAL" clId="{2950756C-82D1-4F6A-AA2E-3D3ADC3967EE}" dt="2026-05-29T13:39:30.503" v="7406" actId="20577"/>
        <pc:sldMkLst>
          <pc:docMk/>
          <pc:sldMk cId="3622888073" sldId="259"/>
        </pc:sldMkLst>
        <pc:spChg chg="mod">
          <ac:chgData name="JACQUIN Anaelle" userId="6cc2f6d9-6616-4191-aa69-799dce52fec8" providerId="ADAL" clId="{2950756C-82D1-4F6A-AA2E-3D3ADC3967EE}" dt="2026-05-29T13:38:56.581" v="7357" actId="20577"/>
          <ac:spMkLst>
            <pc:docMk/>
            <pc:sldMk cId="3622888073" sldId="259"/>
            <ac:spMk id="5" creationId="{7C80F64F-5B09-DFC0-1EB2-0BDB8A9E98A5}"/>
          </ac:spMkLst>
        </pc:spChg>
        <pc:spChg chg="mod">
          <ac:chgData name="JACQUIN Anaelle" userId="6cc2f6d9-6616-4191-aa69-799dce52fec8" providerId="ADAL" clId="{2950756C-82D1-4F6A-AA2E-3D3ADC3967EE}" dt="2026-05-29T13:39:30.503" v="7406" actId="20577"/>
          <ac:spMkLst>
            <pc:docMk/>
            <pc:sldMk cId="3622888073" sldId="259"/>
            <ac:spMk id="6" creationId="{9364824A-F12F-7FAE-CF31-94D744DE27DF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0FEA9D-C472-48FA-B101-ACC9D3FE28B0}" type="doc">
      <dgm:prSet loTypeId="urn:microsoft.com/office/officeart/2005/8/layout/hList1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D547985-8952-4A99-88AB-135087CB8077}">
      <dgm:prSet/>
      <dgm:spPr/>
      <dgm:t>
        <a:bodyPr/>
        <a:lstStyle/>
        <a:p>
          <a:r>
            <a:rPr lang="fr-FR" noProof="0" dirty="0"/>
            <a:t>Forces :</a:t>
          </a:r>
        </a:p>
      </dgm:t>
    </dgm:pt>
    <dgm:pt modelId="{5CA9B8C0-760D-4D5C-ACAE-2D455968BD64}" type="parTrans" cxnId="{5DBC691E-213D-4CBD-AD8E-903662A93458}">
      <dgm:prSet/>
      <dgm:spPr/>
      <dgm:t>
        <a:bodyPr/>
        <a:lstStyle/>
        <a:p>
          <a:endParaRPr lang="en-US"/>
        </a:p>
      </dgm:t>
    </dgm:pt>
    <dgm:pt modelId="{5C024B34-C6E5-4CA8-AEA8-B98A51BB072F}" type="sibTrans" cxnId="{5DBC691E-213D-4CBD-AD8E-903662A93458}">
      <dgm:prSet/>
      <dgm:spPr/>
      <dgm:t>
        <a:bodyPr/>
        <a:lstStyle/>
        <a:p>
          <a:endParaRPr lang="en-US"/>
        </a:p>
      </dgm:t>
    </dgm:pt>
    <dgm:pt modelId="{B33D72FB-428E-4CF6-AA53-E2205E6A1873}">
      <dgm:prSet/>
      <dgm:spPr/>
      <dgm:t>
        <a:bodyPr/>
        <a:lstStyle/>
        <a:p>
          <a:pPr>
            <a:spcBef>
              <a:spcPts val="0"/>
            </a:spcBef>
          </a:pPr>
          <a:r>
            <a:rPr lang="fr-FR" noProof="0" dirty="0"/>
            <a:t>Première méta-analyse</a:t>
          </a:r>
        </a:p>
      </dgm:t>
    </dgm:pt>
    <dgm:pt modelId="{767CA1CF-9A20-48D7-9F6B-582049564574}" type="parTrans" cxnId="{17D918BF-8C7C-4744-BEDA-B7FB1EC143E8}">
      <dgm:prSet/>
      <dgm:spPr/>
      <dgm:t>
        <a:bodyPr/>
        <a:lstStyle/>
        <a:p>
          <a:endParaRPr lang="en-US"/>
        </a:p>
      </dgm:t>
    </dgm:pt>
    <dgm:pt modelId="{1BA29AA6-75E0-4047-9DD2-20F7864013F3}" type="sibTrans" cxnId="{17D918BF-8C7C-4744-BEDA-B7FB1EC143E8}">
      <dgm:prSet/>
      <dgm:spPr/>
      <dgm:t>
        <a:bodyPr/>
        <a:lstStyle/>
        <a:p>
          <a:endParaRPr lang="en-US"/>
        </a:p>
      </dgm:t>
    </dgm:pt>
    <dgm:pt modelId="{0BDF2E05-B5C9-497B-9A20-4B5326ADB054}">
      <dgm:prSet/>
      <dgm:spPr/>
      <dgm:t>
        <a:bodyPr/>
        <a:lstStyle/>
        <a:p>
          <a:pPr>
            <a:spcBef>
              <a:spcPts val="0"/>
            </a:spcBef>
          </a:pPr>
          <a:r>
            <a:rPr lang="fr-FR" noProof="0" dirty="0"/>
            <a:t>Recueil de 48 variables représentant 849 lignes de données</a:t>
          </a:r>
        </a:p>
      </dgm:t>
    </dgm:pt>
    <dgm:pt modelId="{358FC1FA-BD70-402B-BC43-B29168E6EEEF}" type="parTrans" cxnId="{9A66DFEC-88F3-4DC9-AF5C-E83DB8245F6B}">
      <dgm:prSet/>
      <dgm:spPr/>
      <dgm:t>
        <a:bodyPr/>
        <a:lstStyle/>
        <a:p>
          <a:endParaRPr lang="en-US"/>
        </a:p>
      </dgm:t>
    </dgm:pt>
    <dgm:pt modelId="{5A246EB9-DB1B-4712-B768-DCB01BB921EA}" type="sibTrans" cxnId="{9A66DFEC-88F3-4DC9-AF5C-E83DB8245F6B}">
      <dgm:prSet/>
      <dgm:spPr/>
      <dgm:t>
        <a:bodyPr/>
        <a:lstStyle/>
        <a:p>
          <a:endParaRPr lang="en-US"/>
        </a:p>
      </dgm:t>
    </dgm:pt>
    <dgm:pt modelId="{472C016C-0936-4246-88A8-5E5A3D7FDCCB}">
      <dgm:prSet/>
      <dgm:spPr/>
      <dgm:t>
        <a:bodyPr/>
        <a:lstStyle/>
        <a:p>
          <a:pPr>
            <a:spcBef>
              <a:spcPts val="0"/>
            </a:spcBef>
          </a:pPr>
          <a:r>
            <a:rPr lang="fr-FR" noProof="0" dirty="0"/>
            <a:t>Absence de biais de publication</a:t>
          </a:r>
        </a:p>
      </dgm:t>
    </dgm:pt>
    <dgm:pt modelId="{4D21080E-1EF6-44FC-B26E-9763EB0EF203}" type="parTrans" cxnId="{7D4EBC48-B40B-427C-8662-B8AF4048D462}">
      <dgm:prSet/>
      <dgm:spPr/>
      <dgm:t>
        <a:bodyPr/>
        <a:lstStyle/>
        <a:p>
          <a:endParaRPr lang="en-US"/>
        </a:p>
      </dgm:t>
    </dgm:pt>
    <dgm:pt modelId="{E8F4984C-D9A4-4177-A21B-62DAF00029C5}" type="sibTrans" cxnId="{7D4EBC48-B40B-427C-8662-B8AF4048D462}">
      <dgm:prSet/>
      <dgm:spPr/>
      <dgm:t>
        <a:bodyPr/>
        <a:lstStyle/>
        <a:p>
          <a:endParaRPr lang="en-US"/>
        </a:p>
      </dgm:t>
    </dgm:pt>
    <dgm:pt modelId="{AAC0861E-1B33-407D-ABA4-8C20853B0C6D}">
      <dgm:prSet/>
      <dgm:spPr/>
      <dgm:t>
        <a:bodyPr/>
        <a:lstStyle/>
        <a:p>
          <a:r>
            <a:rPr lang="fr-FR" noProof="0" dirty="0"/>
            <a:t>Limites :</a:t>
          </a:r>
        </a:p>
      </dgm:t>
    </dgm:pt>
    <dgm:pt modelId="{3910F524-F0F8-4510-877F-A4417B0BDC55}" type="parTrans" cxnId="{0F70407A-7561-4543-A076-A4410756C83D}">
      <dgm:prSet/>
      <dgm:spPr/>
      <dgm:t>
        <a:bodyPr/>
        <a:lstStyle/>
        <a:p>
          <a:endParaRPr lang="en-US"/>
        </a:p>
      </dgm:t>
    </dgm:pt>
    <dgm:pt modelId="{2A145A90-E094-42E2-8CB1-02D124ADD421}" type="sibTrans" cxnId="{0F70407A-7561-4543-A076-A4410756C83D}">
      <dgm:prSet/>
      <dgm:spPr/>
      <dgm:t>
        <a:bodyPr/>
        <a:lstStyle/>
        <a:p>
          <a:endParaRPr lang="en-US"/>
        </a:p>
      </dgm:t>
    </dgm:pt>
    <dgm:pt modelId="{4501DCF7-11A9-44BA-8835-38AF22F9DDAF}">
      <dgm:prSet/>
      <dgm:spPr/>
      <dgm:t>
        <a:bodyPr/>
        <a:lstStyle/>
        <a:p>
          <a:r>
            <a:rPr lang="fr-FR" noProof="0" dirty="0"/>
            <a:t>Hétérogénéité très élevée : 100 %</a:t>
          </a:r>
        </a:p>
      </dgm:t>
    </dgm:pt>
    <dgm:pt modelId="{8D2F374F-0EA4-4DC0-963F-42835CE7D0E3}" type="parTrans" cxnId="{1060C3CF-C34C-4284-A143-AE3DE4B55D86}">
      <dgm:prSet/>
      <dgm:spPr/>
      <dgm:t>
        <a:bodyPr/>
        <a:lstStyle/>
        <a:p>
          <a:endParaRPr lang="en-US"/>
        </a:p>
      </dgm:t>
    </dgm:pt>
    <dgm:pt modelId="{002AA369-1933-40A3-BC57-99AD2EA61E05}" type="sibTrans" cxnId="{1060C3CF-C34C-4284-A143-AE3DE4B55D86}">
      <dgm:prSet/>
      <dgm:spPr/>
      <dgm:t>
        <a:bodyPr/>
        <a:lstStyle/>
        <a:p>
          <a:endParaRPr lang="en-US"/>
        </a:p>
      </dgm:t>
    </dgm:pt>
    <dgm:pt modelId="{C474F295-4405-4D2E-8335-9E530C4C0123}">
      <dgm:prSet/>
      <dgm:spPr/>
      <dgm:t>
        <a:bodyPr/>
        <a:lstStyle/>
        <a:p>
          <a:r>
            <a:rPr lang="fr-FR" noProof="0" dirty="0"/>
            <a:t>Études expérimentales ≠ vie réelle</a:t>
          </a:r>
        </a:p>
      </dgm:t>
    </dgm:pt>
    <dgm:pt modelId="{A9A7176B-585F-4A00-BEDD-2C30EF862C50}" type="parTrans" cxnId="{2072568E-F4A9-462B-AE0D-941C9ED816A5}">
      <dgm:prSet/>
      <dgm:spPr/>
      <dgm:t>
        <a:bodyPr/>
        <a:lstStyle/>
        <a:p>
          <a:endParaRPr lang="en-US"/>
        </a:p>
      </dgm:t>
    </dgm:pt>
    <dgm:pt modelId="{68DF6F31-7A6A-47AD-B71B-1655A815898D}" type="sibTrans" cxnId="{2072568E-F4A9-462B-AE0D-941C9ED816A5}">
      <dgm:prSet/>
      <dgm:spPr/>
      <dgm:t>
        <a:bodyPr/>
        <a:lstStyle/>
        <a:p>
          <a:endParaRPr lang="en-US"/>
        </a:p>
      </dgm:t>
    </dgm:pt>
    <dgm:pt modelId="{E2EE3C9D-CC85-4BEF-A4CE-6AED6B48392D}">
      <dgm:prSet/>
      <dgm:spPr/>
      <dgm:t>
        <a:bodyPr/>
        <a:lstStyle/>
        <a:p>
          <a:r>
            <a:rPr lang="fr-FR" noProof="0" dirty="0"/>
            <a:t>Manque de diversité des surfaces et des MAC étudiés</a:t>
          </a:r>
        </a:p>
      </dgm:t>
    </dgm:pt>
    <dgm:pt modelId="{D08FA519-ADAF-4934-97E1-DCE89D902DBB}" type="parTrans" cxnId="{B0D37808-7C2B-4129-AEFD-33CFEFA8F6AD}">
      <dgm:prSet/>
      <dgm:spPr/>
      <dgm:t>
        <a:bodyPr/>
        <a:lstStyle/>
        <a:p>
          <a:endParaRPr lang="en-US"/>
        </a:p>
      </dgm:t>
    </dgm:pt>
    <dgm:pt modelId="{0600987C-AF1D-4394-BF96-7287A0245F6D}" type="sibTrans" cxnId="{B0D37808-7C2B-4129-AEFD-33CFEFA8F6AD}">
      <dgm:prSet/>
      <dgm:spPr/>
      <dgm:t>
        <a:bodyPr/>
        <a:lstStyle/>
        <a:p>
          <a:endParaRPr lang="en-US"/>
        </a:p>
      </dgm:t>
    </dgm:pt>
    <dgm:pt modelId="{28062D69-F9D9-4321-8D69-3791B4DAF468}">
      <dgm:prSet/>
      <dgm:spPr/>
      <dgm:t>
        <a:bodyPr/>
        <a:lstStyle/>
        <a:p>
          <a:r>
            <a:rPr lang="fr-FR" noProof="0" dirty="0"/>
            <a:t>Aucune analyse des produits de dégradation</a:t>
          </a:r>
        </a:p>
      </dgm:t>
    </dgm:pt>
    <dgm:pt modelId="{11F272B3-D421-4594-998C-AA61D8F48D89}" type="parTrans" cxnId="{D7CF9085-0B9F-4821-84B6-911089392407}">
      <dgm:prSet/>
      <dgm:spPr/>
      <dgm:t>
        <a:bodyPr/>
        <a:lstStyle/>
        <a:p>
          <a:endParaRPr lang="en-US"/>
        </a:p>
      </dgm:t>
    </dgm:pt>
    <dgm:pt modelId="{003A99BC-499C-441F-A287-22D24B5A42DE}" type="sibTrans" cxnId="{D7CF9085-0B9F-4821-84B6-911089392407}">
      <dgm:prSet/>
      <dgm:spPr/>
      <dgm:t>
        <a:bodyPr/>
        <a:lstStyle/>
        <a:p>
          <a:endParaRPr lang="en-US"/>
        </a:p>
      </dgm:t>
    </dgm:pt>
    <dgm:pt modelId="{FC7F26B7-B892-4723-85ED-4301326266EC}">
      <dgm:prSet/>
      <dgm:spPr/>
      <dgm:t>
        <a:bodyPr/>
        <a:lstStyle/>
        <a:p>
          <a:pPr>
            <a:spcBef>
              <a:spcPts val="0"/>
            </a:spcBef>
          </a:pPr>
          <a:endParaRPr lang="fr-FR" noProof="0" dirty="0"/>
        </a:p>
      </dgm:t>
    </dgm:pt>
    <dgm:pt modelId="{1E366E0A-6F93-4F5E-BA9D-FEB89584A460}" type="parTrans" cxnId="{756B4192-93FB-4AA1-891F-FC3F545A630E}">
      <dgm:prSet/>
      <dgm:spPr/>
      <dgm:t>
        <a:bodyPr/>
        <a:lstStyle/>
        <a:p>
          <a:endParaRPr lang="fr-FR"/>
        </a:p>
      </dgm:t>
    </dgm:pt>
    <dgm:pt modelId="{13E7DB4C-0808-4855-A879-A88638052AD1}" type="sibTrans" cxnId="{756B4192-93FB-4AA1-891F-FC3F545A630E}">
      <dgm:prSet/>
      <dgm:spPr/>
      <dgm:t>
        <a:bodyPr/>
        <a:lstStyle/>
        <a:p>
          <a:endParaRPr lang="fr-FR"/>
        </a:p>
      </dgm:t>
    </dgm:pt>
    <dgm:pt modelId="{F450E3FB-A120-4ACB-A3ED-2E0E35A12587}">
      <dgm:prSet/>
      <dgm:spPr/>
      <dgm:t>
        <a:bodyPr/>
        <a:lstStyle/>
        <a:p>
          <a:pPr>
            <a:spcBef>
              <a:spcPts val="0"/>
            </a:spcBef>
          </a:pPr>
          <a:endParaRPr lang="fr-FR" noProof="0" dirty="0"/>
        </a:p>
      </dgm:t>
    </dgm:pt>
    <dgm:pt modelId="{180F7D78-A8E9-4583-9CE4-4F446062C2B2}" type="parTrans" cxnId="{4BD887DA-AFCA-4175-B55E-8D1647BE8B6F}">
      <dgm:prSet/>
      <dgm:spPr/>
      <dgm:t>
        <a:bodyPr/>
        <a:lstStyle/>
        <a:p>
          <a:endParaRPr lang="fr-FR"/>
        </a:p>
      </dgm:t>
    </dgm:pt>
    <dgm:pt modelId="{D980146E-2B88-4B94-BF29-8771D5E9E5BA}" type="sibTrans" cxnId="{4BD887DA-AFCA-4175-B55E-8D1647BE8B6F}">
      <dgm:prSet/>
      <dgm:spPr/>
      <dgm:t>
        <a:bodyPr/>
        <a:lstStyle/>
        <a:p>
          <a:endParaRPr lang="fr-FR"/>
        </a:p>
      </dgm:t>
    </dgm:pt>
    <dgm:pt modelId="{C6B1516B-ED22-4C17-8178-58601D915175}">
      <dgm:prSet/>
      <dgm:spPr/>
      <dgm:t>
        <a:bodyPr/>
        <a:lstStyle/>
        <a:p>
          <a:endParaRPr lang="fr-FR" noProof="0" dirty="0"/>
        </a:p>
      </dgm:t>
    </dgm:pt>
    <dgm:pt modelId="{26D54BAE-52E6-4825-B3A8-F7909BF8DBEC}" type="parTrans" cxnId="{2A2F2EE5-0AE2-4115-BE7B-CFD52A464F19}">
      <dgm:prSet/>
      <dgm:spPr/>
      <dgm:t>
        <a:bodyPr/>
        <a:lstStyle/>
        <a:p>
          <a:endParaRPr lang="fr-FR"/>
        </a:p>
      </dgm:t>
    </dgm:pt>
    <dgm:pt modelId="{060C2FF6-25CB-4F0C-B097-BCFC35DD5282}" type="sibTrans" cxnId="{2A2F2EE5-0AE2-4115-BE7B-CFD52A464F19}">
      <dgm:prSet/>
      <dgm:spPr/>
      <dgm:t>
        <a:bodyPr/>
        <a:lstStyle/>
        <a:p>
          <a:endParaRPr lang="fr-FR"/>
        </a:p>
      </dgm:t>
    </dgm:pt>
    <dgm:pt modelId="{70ADEC85-2AE2-4AB6-B053-EAF328BA3E93}">
      <dgm:prSet/>
      <dgm:spPr/>
      <dgm:t>
        <a:bodyPr/>
        <a:lstStyle/>
        <a:p>
          <a:endParaRPr lang="fr-FR" noProof="0" dirty="0"/>
        </a:p>
      </dgm:t>
    </dgm:pt>
    <dgm:pt modelId="{7E1FF224-36EF-4A64-9C6D-67315FE1FB44}" type="parTrans" cxnId="{252C9726-F0CD-4D8D-88D8-5CE5CF88E57E}">
      <dgm:prSet/>
      <dgm:spPr/>
      <dgm:t>
        <a:bodyPr/>
        <a:lstStyle/>
        <a:p>
          <a:endParaRPr lang="fr-FR"/>
        </a:p>
      </dgm:t>
    </dgm:pt>
    <dgm:pt modelId="{193E63D8-22A1-4F84-8DCD-C8D13327E601}" type="sibTrans" cxnId="{252C9726-F0CD-4D8D-88D8-5CE5CF88E57E}">
      <dgm:prSet/>
      <dgm:spPr/>
      <dgm:t>
        <a:bodyPr/>
        <a:lstStyle/>
        <a:p>
          <a:endParaRPr lang="fr-FR"/>
        </a:p>
      </dgm:t>
    </dgm:pt>
    <dgm:pt modelId="{557B017D-9D45-423A-9CAF-5589C628B843}">
      <dgm:prSet/>
      <dgm:spPr/>
      <dgm:t>
        <a:bodyPr/>
        <a:lstStyle/>
        <a:p>
          <a:endParaRPr lang="fr-FR" noProof="0" dirty="0"/>
        </a:p>
      </dgm:t>
    </dgm:pt>
    <dgm:pt modelId="{C584F933-5D13-4545-A845-1BDDF1BD21C2}" type="parTrans" cxnId="{C104D931-1EFA-407D-BC94-A39D5D3803A1}">
      <dgm:prSet/>
      <dgm:spPr/>
      <dgm:t>
        <a:bodyPr/>
        <a:lstStyle/>
        <a:p>
          <a:endParaRPr lang="fr-FR"/>
        </a:p>
      </dgm:t>
    </dgm:pt>
    <dgm:pt modelId="{B119CB72-D30A-4871-9553-0A426850934B}" type="sibTrans" cxnId="{C104D931-1EFA-407D-BC94-A39D5D3803A1}">
      <dgm:prSet/>
      <dgm:spPr/>
      <dgm:t>
        <a:bodyPr/>
        <a:lstStyle/>
        <a:p>
          <a:endParaRPr lang="fr-FR"/>
        </a:p>
      </dgm:t>
    </dgm:pt>
    <dgm:pt modelId="{63FECE45-0A61-41FB-A5A5-2A1AE3D2B0E3}">
      <dgm:prSet/>
      <dgm:spPr/>
      <dgm:t>
        <a:bodyPr/>
        <a:lstStyle/>
        <a:p>
          <a:endParaRPr lang="fr-FR" noProof="0" dirty="0"/>
        </a:p>
      </dgm:t>
    </dgm:pt>
    <dgm:pt modelId="{F87234F6-E551-451F-9114-9F746223E605}" type="parTrans" cxnId="{2F31E1EE-1BB7-4AE3-9018-0BE5AE1EEDA7}">
      <dgm:prSet/>
      <dgm:spPr/>
      <dgm:t>
        <a:bodyPr/>
        <a:lstStyle/>
        <a:p>
          <a:endParaRPr lang="fr-FR"/>
        </a:p>
      </dgm:t>
    </dgm:pt>
    <dgm:pt modelId="{936A31C3-ADD6-4A46-9423-BA8336A88993}" type="sibTrans" cxnId="{2F31E1EE-1BB7-4AE3-9018-0BE5AE1EEDA7}">
      <dgm:prSet/>
      <dgm:spPr/>
      <dgm:t>
        <a:bodyPr/>
        <a:lstStyle/>
        <a:p>
          <a:endParaRPr lang="fr-FR"/>
        </a:p>
      </dgm:t>
    </dgm:pt>
    <dgm:pt modelId="{C1BC803F-D903-4131-8752-97AD321EB34C}">
      <dgm:prSet/>
      <dgm:spPr/>
      <dgm:t>
        <a:bodyPr/>
        <a:lstStyle/>
        <a:p>
          <a:r>
            <a:rPr lang="fr-FR" noProof="0" dirty="0"/>
            <a:t>Produits commerciaux de décontamination</a:t>
          </a:r>
        </a:p>
      </dgm:t>
    </dgm:pt>
    <dgm:pt modelId="{DC01182A-941D-4E4D-BC30-F087A09CF5F9}" type="parTrans" cxnId="{B4290AF7-49D1-4B3F-A671-A293479BD241}">
      <dgm:prSet/>
      <dgm:spPr/>
      <dgm:t>
        <a:bodyPr/>
        <a:lstStyle/>
        <a:p>
          <a:endParaRPr lang="fr-FR"/>
        </a:p>
      </dgm:t>
    </dgm:pt>
    <dgm:pt modelId="{C54B12B3-A97B-4726-8B51-8E03FAC263E8}" type="sibTrans" cxnId="{B4290AF7-49D1-4B3F-A671-A293479BD241}">
      <dgm:prSet/>
      <dgm:spPr/>
      <dgm:t>
        <a:bodyPr/>
        <a:lstStyle/>
        <a:p>
          <a:endParaRPr lang="fr-FR"/>
        </a:p>
      </dgm:t>
    </dgm:pt>
    <dgm:pt modelId="{13D1CACA-E6EF-4187-95CD-91D224164F3D}" type="pres">
      <dgm:prSet presAssocID="{3B0FEA9D-C472-48FA-B101-ACC9D3FE28B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6B96BA36-2FBC-435A-9E57-4DE449766A9C}" type="pres">
      <dgm:prSet presAssocID="{CD547985-8952-4A99-88AB-135087CB8077}" presName="composite" presStyleCnt="0"/>
      <dgm:spPr/>
    </dgm:pt>
    <dgm:pt modelId="{868B3FC6-A9A0-4C90-9B6E-D75F4DB6C487}" type="pres">
      <dgm:prSet presAssocID="{CD547985-8952-4A99-88AB-135087CB8077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28E2617-5F4C-40C6-BF0B-E64A132793F0}" type="pres">
      <dgm:prSet presAssocID="{CD547985-8952-4A99-88AB-135087CB8077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D026962-4FF6-43B4-B360-9B06C954C8AB}" type="pres">
      <dgm:prSet presAssocID="{5C024B34-C6E5-4CA8-AEA8-B98A51BB072F}" presName="space" presStyleCnt="0"/>
      <dgm:spPr/>
    </dgm:pt>
    <dgm:pt modelId="{7C121784-7884-4953-800A-979489B1BBDA}" type="pres">
      <dgm:prSet presAssocID="{AAC0861E-1B33-407D-ABA4-8C20853B0C6D}" presName="composite" presStyleCnt="0"/>
      <dgm:spPr/>
    </dgm:pt>
    <dgm:pt modelId="{93EB2788-C8FB-4CA8-8F55-960601289A5B}" type="pres">
      <dgm:prSet presAssocID="{AAC0861E-1B33-407D-ABA4-8C20853B0C6D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51EEFF8-4467-40FB-8D5A-F103485B8C0C}" type="pres">
      <dgm:prSet presAssocID="{AAC0861E-1B33-407D-ABA4-8C20853B0C6D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72E14B8B-8DA8-426F-86BF-E78B3D6CBFEA}" type="presOf" srcId="{28062D69-F9D9-4321-8D69-3791B4DAF468}" destId="{A51EEFF8-4467-40FB-8D5A-F103485B8C0C}" srcOrd="0" destOrd="8" presId="urn:microsoft.com/office/officeart/2005/8/layout/hList1"/>
    <dgm:cxn modelId="{2072568E-F4A9-462B-AE0D-941C9ED816A5}" srcId="{AAC0861E-1B33-407D-ABA4-8C20853B0C6D}" destId="{C474F295-4405-4D2E-8335-9E530C4C0123}" srcOrd="2" destOrd="0" parTransId="{A9A7176B-585F-4A00-BEDD-2C30EF862C50}" sibTransId="{68DF6F31-7A6A-47AD-B71B-1655A815898D}"/>
    <dgm:cxn modelId="{252C9726-F0CD-4D8D-88D8-5CE5CF88E57E}" srcId="{AAC0861E-1B33-407D-ABA4-8C20853B0C6D}" destId="{70ADEC85-2AE2-4AB6-B053-EAF328BA3E93}" srcOrd="3" destOrd="0" parTransId="{7E1FF224-36EF-4A64-9C6D-67315FE1FB44}" sibTransId="{193E63D8-22A1-4F84-8DCD-C8D13327E601}"/>
    <dgm:cxn modelId="{1A359ECF-CF11-4128-A095-1DF790822F19}" type="presOf" srcId="{E2EE3C9D-CC85-4BEF-A4CE-6AED6B48392D}" destId="{A51EEFF8-4467-40FB-8D5A-F103485B8C0C}" srcOrd="0" destOrd="4" presId="urn:microsoft.com/office/officeart/2005/8/layout/hList1"/>
    <dgm:cxn modelId="{2F31E1EE-1BB7-4AE3-9018-0BE5AE1EEDA7}" srcId="{AAC0861E-1B33-407D-ABA4-8C20853B0C6D}" destId="{63FECE45-0A61-41FB-A5A5-2A1AE3D2B0E3}" srcOrd="5" destOrd="0" parTransId="{F87234F6-E551-451F-9114-9F746223E605}" sibTransId="{936A31C3-ADD6-4A46-9423-BA8336A88993}"/>
    <dgm:cxn modelId="{C02AB424-6C88-4F98-9632-C64FBAA05CC1}" type="presOf" srcId="{3B0FEA9D-C472-48FA-B101-ACC9D3FE28B0}" destId="{13D1CACA-E6EF-4187-95CD-91D224164F3D}" srcOrd="0" destOrd="0" presId="urn:microsoft.com/office/officeart/2005/8/layout/hList1"/>
    <dgm:cxn modelId="{1060C3CF-C34C-4284-A143-AE3DE4B55D86}" srcId="{AAC0861E-1B33-407D-ABA4-8C20853B0C6D}" destId="{4501DCF7-11A9-44BA-8835-38AF22F9DDAF}" srcOrd="0" destOrd="0" parTransId="{8D2F374F-0EA4-4DC0-963F-42835CE7D0E3}" sibTransId="{002AA369-1933-40A3-BC57-99AD2EA61E05}"/>
    <dgm:cxn modelId="{17D918BF-8C7C-4744-BEDA-B7FB1EC143E8}" srcId="{CD547985-8952-4A99-88AB-135087CB8077}" destId="{B33D72FB-428E-4CF6-AA53-E2205E6A1873}" srcOrd="0" destOrd="0" parTransId="{767CA1CF-9A20-48D7-9F6B-582049564574}" sibTransId="{1BA29AA6-75E0-4047-9DD2-20F7864013F3}"/>
    <dgm:cxn modelId="{D8D03E1D-32A1-42D5-A3B1-E9404F7EED39}" type="presOf" srcId="{F450E3FB-A120-4ACB-A3ED-2E0E35A12587}" destId="{528E2617-5F4C-40C6-BF0B-E64A132793F0}" srcOrd="0" destOrd="3" presId="urn:microsoft.com/office/officeart/2005/8/layout/hList1"/>
    <dgm:cxn modelId="{0B99E1F8-5700-480C-8590-F2A14702C3A5}" type="presOf" srcId="{CD547985-8952-4A99-88AB-135087CB8077}" destId="{868B3FC6-A9A0-4C90-9B6E-D75F4DB6C487}" srcOrd="0" destOrd="0" presId="urn:microsoft.com/office/officeart/2005/8/layout/hList1"/>
    <dgm:cxn modelId="{A5E6CCE0-DFF1-4B69-BD3D-B2CFBCE6B110}" type="presOf" srcId="{AAC0861E-1B33-407D-ABA4-8C20853B0C6D}" destId="{93EB2788-C8FB-4CA8-8F55-960601289A5B}" srcOrd="0" destOrd="0" presId="urn:microsoft.com/office/officeart/2005/8/layout/hList1"/>
    <dgm:cxn modelId="{4BD887DA-AFCA-4175-B55E-8D1647BE8B6F}" srcId="{CD547985-8952-4A99-88AB-135087CB8077}" destId="{F450E3FB-A120-4ACB-A3ED-2E0E35A12587}" srcOrd="3" destOrd="0" parTransId="{180F7D78-A8E9-4583-9CE4-4F446062C2B2}" sibTransId="{D980146E-2B88-4B94-BF29-8771D5E9E5BA}"/>
    <dgm:cxn modelId="{795ECD5D-EFD2-4217-B641-53D65D4BBF67}" type="presOf" srcId="{4501DCF7-11A9-44BA-8835-38AF22F9DDAF}" destId="{A51EEFF8-4467-40FB-8D5A-F103485B8C0C}" srcOrd="0" destOrd="0" presId="urn:microsoft.com/office/officeart/2005/8/layout/hList1"/>
    <dgm:cxn modelId="{7D4EBC48-B40B-427C-8662-B8AF4048D462}" srcId="{CD547985-8952-4A99-88AB-135087CB8077}" destId="{472C016C-0936-4246-88A8-5E5A3D7FDCCB}" srcOrd="4" destOrd="0" parTransId="{4D21080E-1EF6-44FC-B26E-9763EB0EF203}" sibTransId="{E8F4984C-D9A4-4177-A21B-62DAF00029C5}"/>
    <dgm:cxn modelId="{B4290AF7-49D1-4B3F-A671-A293479BD241}" srcId="{AAC0861E-1B33-407D-ABA4-8C20853B0C6D}" destId="{C1BC803F-D903-4131-8752-97AD321EB34C}" srcOrd="6" destOrd="0" parTransId="{DC01182A-941D-4E4D-BC30-F087A09CF5F9}" sibTransId="{C54B12B3-A97B-4726-8B51-8E03FAC263E8}"/>
    <dgm:cxn modelId="{2A2F2EE5-0AE2-4115-BE7B-CFD52A464F19}" srcId="{AAC0861E-1B33-407D-ABA4-8C20853B0C6D}" destId="{C6B1516B-ED22-4C17-8178-58601D915175}" srcOrd="1" destOrd="0" parTransId="{26D54BAE-52E6-4825-B3A8-F7909BF8DBEC}" sibTransId="{060C2FF6-25CB-4F0C-B097-BCFC35DD5282}"/>
    <dgm:cxn modelId="{0F70407A-7561-4543-A076-A4410756C83D}" srcId="{3B0FEA9D-C472-48FA-B101-ACC9D3FE28B0}" destId="{AAC0861E-1B33-407D-ABA4-8C20853B0C6D}" srcOrd="1" destOrd="0" parTransId="{3910F524-F0F8-4510-877F-A4417B0BDC55}" sibTransId="{2A145A90-E094-42E2-8CB1-02D124ADD421}"/>
    <dgm:cxn modelId="{D7CF9085-0B9F-4821-84B6-911089392407}" srcId="{AAC0861E-1B33-407D-ABA4-8C20853B0C6D}" destId="{28062D69-F9D9-4321-8D69-3791B4DAF468}" srcOrd="8" destOrd="0" parTransId="{11F272B3-D421-4594-998C-AA61D8F48D89}" sibTransId="{003A99BC-499C-441F-A287-22D24B5A42DE}"/>
    <dgm:cxn modelId="{B0D37808-7C2B-4129-AEFD-33CFEFA8F6AD}" srcId="{AAC0861E-1B33-407D-ABA4-8C20853B0C6D}" destId="{E2EE3C9D-CC85-4BEF-A4CE-6AED6B48392D}" srcOrd="4" destOrd="0" parTransId="{D08FA519-ADAF-4934-97E1-DCE89D902DBB}" sibTransId="{0600987C-AF1D-4394-BF96-7287A0245F6D}"/>
    <dgm:cxn modelId="{5193A0E4-3F5A-4373-89BF-760CC6D3A245}" type="presOf" srcId="{FC7F26B7-B892-4723-85ED-4301326266EC}" destId="{528E2617-5F4C-40C6-BF0B-E64A132793F0}" srcOrd="0" destOrd="1" presId="urn:microsoft.com/office/officeart/2005/8/layout/hList1"/>
    <dgm:cxn modelId="{9A66DFEC-88F3-4DC9-AF5C-E83DB8245F6B}" srcId="{CD547985-8952-4A99-88AB-135087CB8077}" destId="{0BDF2E05-B5C9-497B-9A20-4B5326ADB054}" srcOrd="2" destOrd="0" parTransId="{358FC1FA-BD70-402B-BC43-B29168E6EEEF}" sibTransId="{5A246EB9-DB1B-4712-B768-DCB01BB921EA}"/>
    <dgm:cxn modelId="{756B4192-93FB-4AA1-891F-FC3F545A630E}" srcId="{CD547985-8952-4A99-88AB-135087CB8077}" destId="{FC7F26B7-B892-4723-85ED-4301326266EC}" srcOrd="1" destOrd="0" parTransId="{1E366E0A-6F93-4F5E-BA9D-FEB89584A460}" sibTransId="{13E7DB4C-0808-4855-A879-A88638052AD1}"/>
    <dgm:cxn modelId="{B33A13A7-74CC-46BD-B421-D52633ACC13A}" type="presOf" srcId="{557B017D-9D45-423A-9CAF-5589C628B843}" destId="{A51EEFF8-4467-40FB-8D5A-F103485B8C0C}" srcOrd="0" destOrd="7" presId="urn:microsoft.com/office/officeart/2005/8/layout/hList1"/>
    <dgm:cxn modelId="{58BA1D17-DE6E-458D-ACDB-320B80F77AA3}" type="presOf" srcId="{63FECE45-0A61-41FB-A5A5-2A1AE3D2B0E3}" destId="{A51EEFF8-4467-40FB-8D5A-F103485B8C0C}" srcOrd="0" destOrd="5" presId="urn:microsoft.com/office/officeart/2005/8/layout/hList1"/>
    <dgm:cxn modelId="{95C8ED8A-4950-469F-BCA9-B8100D395685}" type="presOf" srcId="{B33D72FB-428E-4CF6-AA53-E2205E6A1873}" destId="{528E2617-5F4C-40C6-BF0B-E64A132793F0}" srcOrd="0" destOrd="0" presId="urn:microsoft.com/office/officeart/2005/8/layout/hList1"/>
    <dgm:cxn modelId="{DA37C427-496D-43F5-B41D-FD2932F26D2B}" type="presOf" srcId="{C474F295-4405-4D2E-8335-9E530C4C0123}" destId="{A51EEFF8-4467-40FB-8D5A-F103485B8C0C}" srcOrd="0" destOrd="2" presId="urn:microsoft.com/office/officeart/2005/8/layout/hList1"/>
    <dgm:cxn modelId="{8A2D8D7C-6C00-411A-9802-4960862C0FAE}" type="presOf" srcId="{C1BC803F-D903-4131-8752-97AD321EB34C}" destId="{A51EEFF8-4467-40FB-8D5A-F103485B8C0C}" srcOrd="0" destOrd="6" presId="urn:microsoft.com/office/officeart/2005/8/layout/hList1"/>
    <dgm:cxn modelId="{6BC21CE8-1666-4A3A-81A6-81AB07C4F209}" type="presOf" srcId="{0BDF2E05-B5C9-497B-9A20-4B5326ADB054}" destId="{528E2617-5F4C-40C6-BF0B-E64A132793F0}" srcOrd="0" destOrd="2" presId="urn:microsoft.com/office/officeart/2005/8/layout/hList1"/>
    <dgm:cxn modelId="{EE17C6FA-6E8B-44EC-BC06-F3057D022873}" type="presOf" srcId="{C6B1516B-ED22-4C17-8178-58601D915175}" destId="{A51EEFF8-4467-40FB-8D5A-F103485B8C0C}" srcOrd="0" destOrd="1" presId="urn:microsoft.com/office/officeart/2005/8/layout/hList1"/>
    <dgm:cxn modelId="{B61BDFD5-273A-4A5B-9FE7-A733FF5843B4}" type="presOf" srcId="{70ADEC85-2AE2-4AB6-B053-EAF328BA3E93}" destId="{A51EEFF8-4467-40FB-8D5A-F103485B8C0C}" srcOrd="0" destOrd="3" presId="urn:microsoft.com/office/officeart/2005/8/layout/hList1"/>
    <dgm:cxn modelId="{6503F6A0-5379-4DC0-B7F1-12CBA77145AD}" type="presOf" srcId="{472C016C-0936-4246-88A8-5E5A3D7FDCCB}" destId="{528E2617-5F4C-40C6-BF0B-E64A132793F0}" srcOrd="0" destOrd="4" presId="urn:microsoft.com/office/officeart/2005/8/layout/hList1"/>
    <dgm:cxn modelId="{5DBC691E-213D-4CBD-AD8E-903662A93458}" srcId="{3B0FEA9D-C472-48FA-B101-ACC9D3FE28B0}" destId="{CD547985-8952-4A99-88AB-135087CB8077}" srcOrd="0" destOrd="0" parTransId="{5CA9B8C0-760D-4D5C-ACAE-2D455968BD64}" sibTransId="{5C024B34-C6E5-4CA8-AEA8-B98A51BB072F}"/>
    <dgm:cxn modelId="{C104D931-1EFA-407D-BC94-A39D5D3803A1}" srcId="{AAC0861E-1B33-407D-ABA4-8C20853B0C6D}" destId="{557B017D-9D45-423A-9CAF-5589C628B843}" srcOrd="7" destOrd="0" parTransId="{C584F933-5D13-4545-A845-1BDDF1BD21C2}" sibTransId="{B119CB72-D30A-4871-9553-0A426850934B}"/>
    <dgm:cxn modelId="{78F505C0-55D9-4ECB-8B8E-7472ECD3A1FF}" type="presParOf" srcId="{13D1CACA-E6EF-4187-95CD-91D224164F3D}" destId="{6B96BA36-2FBC-435A-9E57-4DE449766A9C}" srcOrd="0" destOrd="0" presId="urn:microsoft.com/office/officeart/2005/8/layout/hList1"/>
    <dgm:cxn modelId="{D6FEA8F7-3AF0-4822-94E8-8754FADA0188}" type="presParOf" srcId="{6B96BA36-2FBC-435A-9E57-4DE449766A9C}" destId="{868B3FC6-A9A0-4C90-9B6E-D75F4DB6C487}" srcOrd="0" destOrd="0" presId="urn:microsoft.com/office/officeart/2005/8/layout/hList1"/>
    <dgm:cxn modelId="{A0AA0AA1-CB1C-4ADE-8F2F-29DDE201066D}" type="presParOf" srcId="{6B96BA36-2FBC-435A-9E57-4DE449766A9C}" destId="{528E2617-5F4C-40C6-BF0B-E64A132793F0}" srcOrd="1" destOrd="0" presId="urn:microsoft.com/office/officeart/2005/8/layout/hList1"/>
    <dgm:cxn modelId="{44A1CBA4-00BB-4241-8536-1B0AAA1B24A9}" type="presParOf" srcId="{13D1CACA-E6EF-4187-95CD-91D224164F3D}" destId="{1D026962-4FF6-43B4-B360-9B06C954C8AB}" srcOrd="1" destOrd="0" presId="urn:microsoft.com/office/officeart/2005/8/layout/hList1"/>
    <dgm:cxn modelId="{2E1C0082-C3ED-4EE3-8760-3DDD899C7ADA}" type="presParOf" srcId="{13D1CACA-E6EF-4187-95CD-91D224164F3D}" destId="{7C121784-7884-4953-800A-979489B1BBDA}" srcOrd="2" destOrd="0" presId="urn:microsoft.com/office/officeart/2005/8/layout/hList1"/>
    <dgm:cxn modelId="{4ADD0488-EA3B-4C97-8A2B-8041C7CBBEB4}" type="presParOf" srcId="{7C121784-7884-4953-800A-979489B1BBDA}" destId="{93EB2788-C8FB-4CA8-8F55-960601289A5B}" srcOrd="0" destOrd="0" presId="urn:microsoft.com/office/officeart/2005/8/layout/hList1"/>
    <dgm:cxn modelId="{6F4712C9-5A94-4A6F-9485-9F0FCF4D730A}" type="presParOf" srcId="{7C121784-7884-4953-800A-979489B1BBDA}" destId="{A51EEFF8-4467-40FB-8D5A-F103485B8C0C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8B3FC6-A9A0-4C90-9B6E-D75F4DB6C487}">
      <dsp:nvSpPr>
        <dsp:cNvPr id="0" name=""/>
        <dsp:cNvSpPr/>
      </dsp:nvSpPr>
      <dsp:spPr>
        <a:xfrm>
          <a:off x="48" y="58008"/>
          <a:ext cx="4639640" cy="60480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80000"/>
                <a:satMod val="107000"/>
                <a:lumMod val="10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82000"/>
                <a:satMod val="109000"/>
                <a:lumMod val="103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noProof="0" dirty="0"/>
            <a:t>Forces :</a:t>
          </a:r>
        </a:p>
      </dsp:txBody>
      <dsp:txXfrm>
        <a:off x="48" y="58008"/>
        <a:ext cx="4639640" cy="604800"/>
      </dsp:txXfrm>
    </dsp:sp>
    <dsp:sp modelId="{528E2617-5F4C-40C6-BF0B-E64A132793F0}">
      <dsp:nvSpPr>
        <dsp:cNvPr id="0" name=""/>
        <dsp:cNvSpPr/>
      </dsp:nvSpPr>
      <dsp:spPr>
        <a:xfrm>
          <a:off x="48" y="662808"/>
          <a:ext cx="4639640" cy="4038752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100" kern="1200" noProof="0" dirty="0"/>
            <a:t>Première méta-analyse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2100" kern="1200" noProof="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100" kern="1200" noProof="0" dirty="0"/>
            <a:t>Recueil de 48 variables représentant 849 lignes de données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2100" kern="1200" noProof="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100" kern="1200" noProof="0" dirty="0"/>
            <a:t>Absence de biais de publication</a:t>
          </a:r>
        </a:p>
      </dsp:txBody>
      <dsp:txXfrm>
        <a:off x="48" y="662808"/>
        <a:ext cx="4639640" cy="4038752"/>
      </dsp:txXfrm>
    </dsp:sp>
    <dsp:sp modelId="{93EB2788-C8FB-4CA8-8F55-960601289A5B}">
      <dsp:nvSpPr>
        <dsp:cNvPr id="0" name=""/>
        <dsp:cNvSpPr/>
      </dsp:nvSpPr>
      <dsp:spPr>
        <a:xfrm>
          <a:off x="5289238" y="58008"/>
          <a:ext cx="4639640" cy="60480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80000"/>
                <a:satMod val="107000"/>
                <a:lumMod val="10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82000"/>
                <a:satMod val="109000"/>
                <a:lumMod val="103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noProof="0" dirty="0"/>
            <a:t>Limites :</a:t>
          </a:r>
        </a:p>
      </dsp:txBody>
      <dsp:txXfrm>
        <a:off x="5289238" y="58008"/>
        <a:ext cx="4639640" cy="604800"/>
      </dsp:txXfrm>
    </dsp:sp>
    <dsp:sp modelId="{A51EEFF8-4467-40FB-8D5A-F103485B8C0C}">
      <dsp:nvSpPr>
        <dsp:cNvPr id="0" name=""/>
        <dsp:cNvSpPr/>
      </dsp:nvSpPr>
      <dsp:spPr>
        <a:xfrm>
          <a:off x="5289238" y="662808"/>
          <a:ext cx="4639640" cy="4038752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100" kern="1200" noProof="0" dirty="0"/>
            <a:t>Hétérogénéité très élevée : 100 %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2100" kern="1200" noProof="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100" kern="1200" noProof="0" dirty="0"/>
            <a:t>Études expérimentales ≠ vie réelle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2100" kern="1200" noProof="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100" kern="1200" noProof="0" dirty="0"/>
            <a:t>Manque de diversité des surfaces et des MAC étudiés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2100" kern="1200" noProof="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100" kern="1200" noProof="0" dirty="0"/>
            <a:t>Produits commerciaux de décontamination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2100" kern="1200" noProof="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2100" kern="1200" noProof="0" dirty="0"/>
            <a:t>Aucune analyse des produits de dégradation</a:t>
          </a:r>
        </a:p>
      </dsp:txBody>
      <dsp:txXfrm>
        <a:off x="5289238" y="662808"/>
        <a:ext cx="4639640" cy="40387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95DE9F-4B96-4B20-90DC-55F0CE5B0D87}" type="datetimeFigureOut">
              <a:rPr lang="fr-FR" smtClean="0"/>
              <a:t>21/09/2026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E06BDC-4B71-4EA1-ACBA-CB1CF17E20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28933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M. le Président du jury, Madame et Messieurs les membres du jury, chères familles et amis, j’ai l’honneur de vous présenter ma thèse de médecine du travail, intitulée : </a:t>
            </a:r>
            <a:r>
              <a:rPr lang="fr-FR" sz="1200" cap="none" noProof="0" dirty="0">
                <a:ea typeface="+mj-lt"/>
                <a:cs typeface="+mj-lt"/>
              </a:rPr>
              <a:t>Efficacité des procédures de décontamination des surfaces de travail vis-à-vis des résidus de médicaments anticancéreux : revue de la littérature et méta-analyse,</a:t>
            </a:r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E06BDC-4B71-4EA1-ACBA-CB1CF17E20CC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889766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E06BDC-4B71-4EA1-ACBA-CB1CF17E20CC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01822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+60% IDE contaminés</a:t>
            </a:r>
          </a:p>
          <a:p>
            <a:r>
              <a:rPr lang="fr-FR" dirty="0"/>
              <a:t>+18% non expliqué par leur travail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E06BDC-4B71-4EA1-ACBA-CB1CF17E20CC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75141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10 variables exhaustivité :</a:t>
            </a:r>
          </a:p>
          <a:p>
            <a:r>
              <a:rPr lang="fr-FR" dirty="0"/>
              <a:t>1) Quantité de MAC retirée</a:t>
            </a:r>
          </a:p>
          <a:p>
            <a:r>
              <a:rPr lang="fr-FR" dirty="0"/>
              <a:t>2) Technique de dosage</a:t>
            </a:r>
          </a:p>
          <a:p>
            <a:r>
              <a:rPr lang="fr-FR" dirty="0"/>
              <a:t>3) LOD</a:t>
            </a:r>
          </a:p>
          <a:p>
            <a:r>
              <a:rPr lang="fr-FR" dirty="0"/>
              <a:t>4) LOQ</a:t>
            </a:r>
          </a:p>
          <a:p>
            <a:r>
              <a:rPr lang="fr-FR" dirty="0"/>
              <a:t>5) Pression</a:t>
            </a:r>
          </a:p>
          <a:p>
            <a:r>
              <a:rPr lang="fr-FR" dirty="0"/>
              <a:t>6) TOF</a:t>
            </a:r>
          </a:p>
          <a:p>
            <a:r>
              <a:rPr lang="fr-FR" dirty="0"/>
              <a:t>7) Type de matériaux</a:t>
            </a:r>
          </a:p>
          <a:p>
            <a:r>
              <a:rPr lang="fr-FR" dirty="0"/>
              <a:t>8) la formulation des médicaments anticancéreux utilisés (purs ou sous forme commerciale à usage thérapeutique)</a:t>
            </a:r>
          </a:p>
          <a:p>
            <a:r>
              <a:rPr lang="fr-FR" dirty="0"/>
              <a:t>9) le type de produit de décontamination (pur, produit commercial, mélange de produits purs)</a:t>
            </a:r>
          </a:p>
          <a:p>
            <a:r>
              <a:rPr lang="fr-FR" dirty="0"/>
              <a:t>10) la nature du support de prélèvement.</a:t>
            </a:r>
          </a:p>
          <a:p>
            <a:endParaRPr lang="fr-FR" dirty="0"/>
          </a:p>
          <a:p>
            <a:r>
              <a:rPr lang="fr-FR" dirty="0"/>
              <a:t>Variables grille QUIN :</a:t>
            </a:r>
          </a:p>
          <a:p>
            <a:r>
              <a:rPr lang="fr-FR" dirty="0"/>
              <a:t>clarté des objectifs, technique d’échantillonnage, présence d’un groupe de comparaison, description détaillée de la méthodologie, informations relatives aux opérateurs, méthode de mesure des résultats, Insu, analyse statistique, présentation des résultats.</a:t>
            </a:r>
          </a:p>
          <a:p>
            <a:r>
              <a:rPr lang="fr-FR" dirty="0"/>
              <a:t>NA : informations relatives aux évaluateurs des résultats, randomisation, explication détaillée du calcul de la taille de l’échantillon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E06BDC-4B71-4EA1-ACBA-CB1CF17E20CC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64608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Lorsqu’une même étude rapportait la réalisation de plusieurs essais expérimentaux, les résultats </a:t>
            </a:r>
          </a:p>
          <a:p>
            <a:r>
              <a:rPr lang="fr-FR" dirty="0"/>
              <a:t>de ces essais ont été considérés comme des observations distinctes dans l’analyse. Afin de tenir </a:t>
            </a:r>
          </a:p>
          <a:p>
            <a:r>
              <a:rPr lang="fr-FR" dirty="0"/>
              <a:t>compte de la dépendance statistique entre les estimations provenant d’une même étude, les </a:t>
            </a:r>
          </a:p>
          <a:p>
            <a:r>
              <a:rPr lang="fr-FR" dirty="0"/>
              <a:t>analyses ont été réalisées en utilisant l’argument cluster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E06BDC-4B71-4EA1-ACBA-CB1CF17E20CC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26489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De 72-83% pour la grille QUIN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E06BDC-4B71-4EA1-ACBA-CB1CF17E20CC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34621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E06BDC-4B71-4EA1-ACBA-CB1CF17E20CC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22117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E06BDC-4B71-4EA1-ACBA-CB1CF17E20CC}" type="slidenum">
              <a:rPr lang="fr-FR" smtClean="0"/>
              <a:t>20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78307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32BE1-279E-4118-9FE3-7952B079A51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2476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32BE1-279E-4118-9FE3-7952B079A51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888460"/>
      </p:ext>
    </p:extLst>
  </p:cSld>
  <p:clrMapOvr>
    <a:masterClrMapping/>
  </p:clrMapOvr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32BE1-279E-4118-9FE3-7952B079A51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4793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32BE1-279E-4118-9FE3-7952B079A51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08854"/>
      </p:ext>
    </p:extLst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32BE1-279E-4118-9FE3-7952B079A51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951777"/>
      </p:ext>
    </p:extLst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32BE1-279E-4118-9FE3-7952B079A51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688473"/>
      </p:ext>
    </p:extLst>
  </p:cSld>
  <p:clrMapOvr>
    <a:masterClrMapping/>
  </p:clrMapOvr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32BE1-279E-4118-9FE3-7952B079A51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722517"/>
      </p:ext>
    </p:extLst>
  </p:cSld>
  <p:clrMapOvr>
    <a:masterClrMapping/>
  </p:clrMapOvr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32BE1-279E-4118-9FE3-7952B079A51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r>
              <a:rPr lang="en-US"/>
              <a:t>
              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001632"/>
      </p:ext>
    </p:extLst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3A332BE1-279E-4118-9FE3-7952B079A51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r>
              <a:rPr lang="en-US"/>
              <a:t>
              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876849"/>
      </p:ext>
    </p:extLst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32BE1-279E-4118-9FE3-7952B079A51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639520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32BE1-279E-4118-9FE3-7952B079A51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88268"/>
      </p:ext>
    </p:extLst>
  </p:cSld>
  <p:clrMapOvr>
    <a:masterClrMapping/>
  </p:clrMapOvr>
  <p:hf hd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3A332BE1-279E-4118-9FE3-7952B079A51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r>
              <a:rPr lang="en-US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463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hdr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D8C05DE-71F3-9EAC-8F78-4F555A506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14B6B1-F1DA-077F-EF75-BEE10F5AD0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1754" y="1405380"/>
            <a:ext cx="10788489" cy="222569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3200" cap="none" noProof="0" dirty="0">
                <a:ea typeface="+mj-lt"/>
                <a:cs typeface="+mj-lt"/>
              </a:rPr>
              <a:t>Efficacité des procédures de décontamination des surfaces de travail vis-à-vis des résidus de médicaments anticancéreux : revue de la littérature et méta-analyse</a:t>
            </a:r>
            <a:endParaRPr lang="fr-FR" sz="3200" b="0" cap="none" noProof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364824A-F12F-7FAE-CF31-94D744DE27DF}"/>
              </a:ext>
            </a:extLst>
          </p:cNvPr>
          <p:cNvSpPr txBox="1"/>
          <p:nvPr/>
        </p:nvSpPr>
        <p:spPr>
          <a:xfrm>
            <a:off x="1568568" y="205051"/>
            <a:ext cx="9054859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2400" noProof="0" dirty="0">
                <a:latin typeface="+mj-lt"/>
              </a:rPr>
              <a:t>THÈSE</a:t>
            </a:r>
          </a:p>
          <a:p>
            <a:pPr algn="ctr"/>
            <a:r>
              <a:rPr lang="fr-FR" sz="2400" noProof="0" dirty="0">
                <a:latin typeface="+mj-lt"/>
              </a:rPr>
              <a:t>DOCTORAT EN MÉDECINE</a:t>
            </a:r>
          </a:p>
          <a:p>
            <a:pPr algn="ctr"/>
            <a:r>
              <a:rPr lang="fr-FR" sz="2400" dirty="0">
                <a:latin typeface="+mj-lt"/>
              </a:rPr>
              <a:t>PRESENTATION POUR LA </a:t>
            </a:r>
            <a:r>
              <a:rPr lang="fr-FR" sz="2400" dirty="0" smtClean="0">
                <a:latin typeface="+mj-lt"/>
              </a:rPr>
              <a:t>SOMETRAV</a:t>
            </a:r>
            <a:endParaRPr lang="fr-FR" sz="2400" noProof="0" dirty="0">
              <a:latin typeface="+mj-lt"/>
            </a:endParaRPr>
          </a:p>
        </p:txBody>
      </p:sp>
      <p:pic>
        <p:nvPicPr>
          <p:cNvPr id="8" name="Picture 7" descr="Logo APHM.png">
            <a:extLst>
              <a:ext uri="{FF2B5EF4-FFF2-40B4-BE49-F238E27FC236}">
                <a16:creationId xmlns:a16="http://schemas.microsoft.com/office/drawing/2014/main" xmlns="" id="{B2AD5F1F-C3E6-15AB-46A2-BC744730F1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751" y="5387658"/>
            <a:ext cx="2986492" cy="1065670"/>
          </a:xfrm>
          <a:prstGeom prst="rect">
            <a:avLst/>
          </a:prstGeom>
        </p:spPr>
      </p:pic>
      <p:pic>
        <p:nvPicPr>
          <p:cNvPr id="9" name="Picture 8" descr="Logo fac Marseille.jpg">
            <a:extLst>
              <a:ext uri="{FF2B5EF4-FFF2-40B4-BE49-F238E27FC236}">
                <a16:creationId xmlns:a16="http://schemas.microsoft.com/office/drawing/2014/main" xmlns="" id="{D946743B-698A-3B42-A628-D113DA8AAA1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3" t="15864" r="-1583" b="29588"/>
          <a:stretch>
            <a:fillRect/>
          </a:stretch>
        </p:blipFill>
        <p:spPr>
          <a:xfrm>
            <a:off x="701754" y="5387658"/>
            <a:ext cx="5017999" cy="106567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xmlns="" id="{8FD2D489-B9E2-7C2D-568B-2CDBD68FC69F}"/>
              </a:ext>
            </a:extLst>
          </p:cNvPr>
          <p:cNvSpPr txBox="1"/>
          <p:nvPr/>
        </p:nvSpPr>
        <p:spPr>
          <a:xfrm>
            <a:off x="7625018" y="3770702"/>
            <a:ext cx="355398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noProof="0" dirty="0">
                <a:cs typeface="Arial" panose="020B0604020202020204" pitchFamily="34" charset="0"/>
              </a:rPr>
              <a:t>Président du jury : Pr Antoine VILLA</a:t>
            </a:r>
          </a:p>
          <a:p>
            <a:endParaRPr lang="fr-FR" noProof="0" dirty="0">
              <a:cs typeface="Arial" panose="020B0604020202020204" pitchFamily="34" charset="0"/>
            </a:endParaRPr>
          </a:p>
          <a:p>
            <a:r>
              <a:rPr lang="fr-FR" noProof="0" dirty="0">
                <a:cs typeface="Arial" panose="020B0604020202020204" pitchFamily="34" charset="0"/>
              </a:rPr>
              <a:t>Directeurs de thèse :</a:t>
            </a:r>
          </a:p>
          <a:p>
            <a:r>
              <a:rPr lang="fr-FR" noProof="0" dirty="0">
                <a:ea typeface="+mn-lt"/>
                <a:cs typeface="+mn-lt"/>
              </a:rPr>
              <a:t>Pr Antoine VILLA</a:t>
            </a:r>
          </a:p>
          <a:p>
            <a:r>
              <a:rPr lang="fr-FR" noProof="0" dirty="0">
                <a:cs typeface="Arial" panose="020B0604020202020204" pitchFamily="34" charset="0"/>
              </a:rPr>
              <a:t>Dr</a:t>
            </a:r>
            <a:r>
              <a:rPr lang="fr-FR" noProof="0" dirty="0"/>
              <a:t> Mireille CANAL-RAFFIN</a:t>
            </a:r>
            <a:endParaRPr lang="fr-FR" noProof="0" dirty="0"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7C80F64F-5B09-DFC0-1EB2-0BDB8A9E98A5}"/>
              </a:ext>
            </a:extLst>
          </p:cNvPr>
          <p:cNvSpPr txBox="1"/>
          <p:nvPr/>
        </p:nvSpPr>
        <p:spPr>
          <a:xfrm>
            <a:off x="701754" y="3800785"/>
            <a:ext cx="43452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noProof="0" dirty="0">
                <a:cs typeface="Arial" panose="020B0604020202020204" pitchFamily="34" charset="0"/>
              </a:rPr>
              <a:t>Présentée par Anaëlle JACQUIN</a:t>
            </a:r>
          </a:p>
          <a:p>
            <a:r>
              <a:rPr lang="fr-FR" noProof="0" dirty="0">
                <a:cs typeface="Arial" panose="020B0604020202020204" pitchFamily="34" charset="0"/>
              </a:rPr>
              <a:t>D.E.S. de médecine et santé au travail</a:t>
            </a:r>
          </a:p>
          <a:p>
            <a:r>
              <a:rPr lang="fr-FR" noProof="0" dirty="0">
                <a:cs typeface="Arial" panose="020B0604020202020204" pitchFamily="34" charset="0"/>
              </a:rPr>
              <a:t>Le </a:t>
            </a:r>
            <a:r>
              <a:rPr lang="fr-FR" dirty="0">
                <a:cs typeface="Arial" panose="020B0604020202020204" pitchFamily="34" charset="0"/>
              </a:rPr>
              <a:t>22</a:t>
            </a:r>
            <a:r>
              <a:rPr lang="fr-FR" noProof="0" dirty="0">
                <a:cs typeface="Arial" panose="020B0604020202020204" pitchFamily="34" charset="0"/>
              </a:rPr>
              <a:t> </a:t>
            </a:r>
            <a:r>
              <a:rPr lang="fr-FR" dirty="0" smtClean="0">
                <a:cs typeface="Arial" panose="020B0604020202020204" pitchFamily="34" charset="0"/>
              </a:rPr>
              <a:t>septembre</a:t>
            </a:r>
            <a:r>
              <a:rPr lang="fr-FR" noProof="0" dirty="0" smtClean="0">
                <a:cs typeface="Arial" panose="020B0604020202020204" pitchFamily="34" charset="0"/>
              </a:rPr>
              <a:t> </a:t>
            </a:r>
            <a:r>
              <a:rPr lang="fr-FR" noProof="0" dirty="0">
                <a:cs typeface="Arial" panose="020B0604020202020204" pitchFamily="34" charset="0"/>
              </a:rPr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3622888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39"/>
    </mc:Choice>
    <mc:Fallback xmlns="">
      <p:transition spd="slow" advTm="2639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A96B5B4-9C7B-1EF0-3462-C7B222C38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</p:spPr>
        <p:txBody>
          <a:bodyPr>
            <a:normAutofit/>
          </a:bodyPr>
          <a:lstStyle/>
          <a:p>
            <a:r>
              <a:rPr lang="fr-FR" noProof="0"/>
              <a:t>sommaire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49EC4E0-56AC-A72C-6D72-6F08C552A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00200" y="6236208"/>
            <a:ext cx="5901189" cy="32004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fr-FR" sz="500" noProof="0" dirty="0"/>
              <a:t>
              </a:t>
            </a:r>
            <a:endParaRPr lang="fr-FR" sz="500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E23A190-2486-43F1-992B-0B4A79CA7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58922" y="6217920"/>
            <a:ext cx="365760" cy="36576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CC057153-B650-4DEB-B370-79DDCFDCE934}" type="slidenum">
              <a:rPr lang="fr-FR" noProof="0" smtClean="0"/>
              <a:pPr>
                <a:lnSpc>
                  <a:spcPct val="90000"/>
                </a:lnSpc>
                <a:spcAft>
                  <a:spcPts val="600"/>
                </a:spcAft>
              </a:pPr>
              <a:t>2</a:t>
            </a:fld>
            <a:endParaRPr lang="fr-FR" noProof="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704" y="2921009"/>
            <a:ext cx="9440592" cy="226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209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BA2F1E96-5D10-256C-BD8D-331637F4C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964692"/>
            <a:ext cx="5894832" cy="1188720"/>
          </a:xfrm>
        </p:spPr>
        <p:txBody>
          <a:bodyPr>
            <a:normAutofit/>
          </a:bodyPr>
          <a:lstStyle/>
          <a:p>
            <a:r>
              <a:rPr lang="fr-FR" noProof="0" dirty="0"/>
              <a:t>Introduction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C0FA2F52-64BD-A306-CDA4-AAAACFD3B1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315" y="2394358"/>
            <a:ext cx="6577150" cy="3252623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fr-FR" sz="3200" noProof="0" dirty="0"/>
              <a:t>Augmentation de l’incidence des cancers </a:t>
            </a:r>
            <a:r>
              <a:rPr lang="fr-FR" sz="3000" baseline="30000" noProof="0" dirty="0">
                <a:solidFill>
                  <a:srgbClr val="000000"/>
                </a:solidFill>
              </a:rPr>
              <a:t>1</a:t>
            </a:r>
            <a:endParaRPr lang="fr-FR" sz="3000" baseline="30000" noProof="0" dirty="0"/>
          </a:p>
          <a:p>
            <a:endParaRPr lang="fr-FR" sz="3200" noProof="0" dirty="0"/>
          </a:p>
          <a:p>
            <a:r>
              <a:rPr lang="fr-FR" sz="3200" noProof="0" dirty="0"/>
              <a:t>Médicaments dangereux à la manipulation :</a:t>
            </a:r>
            <a:r>
              <a:rPr lang="fr-FR" sz="3000" noProof="0" dirty="0"/>
              <a:t> </a:t>
            </a:r>
            <a:r>
              <a:rPr lang="fr-FR" sz="3000" baseline="30000" noProof="0" dirty="0"/>
              <a:t>2</a:t>
            </a:r>
            <a:endParaRPr lang="fr-FR" noProof="0" dirty="0"/>
          </a:p>
          <a:p>
            <a:pPr lvl="1">
              <a:buFont typeface="Courier New" panose="020B0604020202020204" pitchFamily="34" charset="0"/>
              <a:buChar char="o"/>
            </a:pPr>
            <a:r>
              <a:rPr lang="fr-FR" sz="3000" noProof="0" dirty="0"/>
              <a:t>Cancérogènes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fr-FR" sz="3000" dirty="0"/>
              <a:t>Grossesse et fertilité </a:t>
            </a:r>
            <a:r>
              <a:rPr lang="fr-FR" sz="3000" baseline="30000" noProof="0" dirty="0"/>
              <a:t>3</a:t>
            </a:r>
            <a:endParaRPr lang="fr-FR" sz="3000" noProof="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879398A9-0D0D-4901-BDDF-B3D93CECA7B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7386706" y="964692"/>
            <a:ext cx="3986784" cy="4936558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011FEC3B-E514-4E21-B2CB-7903A73569E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7551298" y="1128683"/>
            <a:ext cx="3657600" cy="460857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445B9C73-14A0-DC68-F55F-B850DD4671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890" y="1768763"/>
            <a:ext cx="3328416" cy="3328416"/>
          </a:xfrm>
          <a:prstGeom prst="rect">
            <a:avLst/>
          </a:prstGeom>
        </p:spPr>
      </p:pic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41669E87-7386-1A91-C2D0-CF80E39CC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8315" y="6236208"/>
            <a:ext cx="5901189" cy="32004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fr-FR" sz="500" noProof="0" dirty="0"/>
              <a:t>
             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B707D90D-15BC-A246-7D69-E6258392C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58922" y="6217920"/>
            <a:ext cx="365760" cy="36576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CC057153-B650-4DEB-B370-79DDCFDCE934}" type="slidenum">
              <a:rPr lang="fr-FR" noProof="0" smtClean="0"/>
              <a:pPr>
                <a:lnSpc>
                  <a:spcPct val="90000"/>
                </a:lnSpc>
                <a:spcAft>
                  <a:spcPts val="600"/>
                </a:spcAft>
              </a:pPr>
              <a:t>3</a:t>
            </a:fld>
            <a:endParaRPr lang="fr-FR" noProof="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xmlns="" id="{BAE3E561-CC10-07E9-BCC2-1D87E5600DCF}"/>
              </a:ext>
            </a:extLst>
          </p:cNvPr>
          <p:cNvSpPr txBox="1"/>
          <p:nvPr/>
        </p:nvSpPr>
        <p:spPr>
          <a:xfrm>
            <a:off x="8251545" y="4770438"/>
            <a:ext cx="2648103" cy="8617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3200" noProof="0" dirty="0"/>
              <a:t>1/6	      1/5</a:t>
            </a:r>
            <a:endParaRPr lang="fr-FR" sz="3200" baseline="30000" noProof="0" dirty="0"/>
          </a:p>
          <a:p>
            <a:endParaRPr lang="fr-FR" noProof="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xmlns="" id="{2E08872D-9C99-B843-574F-DC6622A576C5}"/>
              </a:ext>
            </a:extLst>
          </p:cNvPr>
          <p:cNvSpPr txBox="1"/>
          <p:nvPr/>
        </p:nvSpPr>
        <p:spPr>
          <a:xfrm>
            <a:off x="273538" y="5657564"/>
            <a:ext cx="1154241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aseline="30000" noProof="0" dirty="0"/>
              <a:t>1</a:t>
            </a:r>
            <a:r>
              <a:rPr lang="fr-FR" sz="1100" noProof="0" dirty="0"/>
              <a:t> Bray, IARC. 2018, Global cancer </a:t>
            </a:r>
            <a:r>
              <a:rPr lang="fr-FR" sz="1100" noProof="0" dirty="0" err="1"/>
              <a:t>statistics</a:t>
            </a:r>
            <a:r>
              <a:rPr lang="fr-FR" sz="1100" noProof="0" dirty="0"/>
              <a:t> 2018: GLOBOCAN </a:t>
            </a:r>
            <a:r>
              <a:rPr lang="fr-FR" sz="1100" noProof="0" dirty="0" err="1"/>
              <a:t>estimates</a:t>
            </a:r>
            <a:r>
              <a:rPr lang="fr-FR" sz="1100" noProof="0" dirty="0"/>
              <a:t> of incidence and </a:t>
            </a:r>
            <a:r>
              <a:rPr lang="fr-FR" sz="1100" noProof="0" dirty="0" err="1"/>
              <a:t>mortality</a:t>
            </a:r>
            <a:r>
              <a:rPr lang="fr-FR" sz="1100" noProof="0" dirty="0"/>
              <a:t> </a:t>
            </a:r>
            <a:r>
              <a:rPr lang="fr-FR" sz="1100" noProof="0" dirty="0" err="1"/>
              <a:t>worldwide</a:t>
            </a:r>
            <a:r>
              <a:rPr lang="fr-FR" sz="1100" noProof="0" dirty="0"/>
              <a:t> for 36 cancers in 185 countries. Disponible sur: https://acsjournals.onlinelibrary.wiley.com/doi/epdf/10.3322/caac.21492 </a:t>
            </a:r>
          </a:p>
          <a:p>
            <a:r>
              <a:rPr lang="fr-FR" sz="1100" baseline="30000" noProof="0" dirty="0"/>
              <a:t>2</a:t>
            </a:r>
            <a:r>
              <a:rPr lang="fr-FR" sz="1100" noProof="0" dirty="0"/>
              <a:t> NIOSH List of </a:t>
            </a:r>
            <a:r>
              <a:rPr lang="fr-FR" sz="1100" noProof="0" dirty="0" err="1"/>
              <a:t>Hazardous</a:t>
            </a:r>
            <a:r>
              <a:rPr lang="fr-FR" sz="1100" noProof="0" dirty="0"/>
              <a:t> </a:t>
            </a:r>
            <a:r>
              <a:rPr lang="fr-FR" sz="1100" noProof="0" dirty="0" err="1"/>
              <a:t>Drugs</a:t>
            </a:r>
            <a:r>
              <a:rPr lang="fr-FR" sz="1100" noProof="0" dirty="0"/>
              <a:t> in Healthcare Settings, 2024. [Internet]. U.S. </a:t>
            </a:r>
            <a:r>
              <a:rPr lang="fr-FR" sz="1100" noProof="0" dirty="0" err="1"/>
              <a:t>Department</a:t>
            </a:r>
            <a:r>
              <a:rPr lang="fr-FR" sz="1100" noProof="0" dirty="0"/>
              <a:t> of </a:t>
            </a:r>
            <a:r>
              <a:rPr lang="fr-FR" sz="1100" noProof="0" dirty="0" err="1"/>
              <a:t>Health</a:t>
            </a:r>
            <a:r>
              <a:rPr lang="fr-FR" sz="1100" noProof="0" dirty="0"/>
              <a:t> and Human Services, Public </a:t>
            </a:r>
            <a:r>
              <a:rPr lang="fr-FR" sz="1100" noProof="0" dirty="0" err="1"/>
              <a:t>Health</a:t>
            </a:r>
            <a:r>
              <a:rPr lang="fr-FR" sz="1100" noProof="0" dirty="0"/>
              <a:t> Service, Centers for </a:t>
            </a:r>
            <a:r>
              <a:rPr lang="fr-FR" sz="1100" noProof="0" dirty="0" err="1"/>
              <a:t>Disease</a:t>
            </a:r>
            <a:r>
              <a:rPr lang="fr-FR" sz="1100" noProof="0" dirty="0"/>
              <a:t> Control and Prevention, National Institute for </a:t>
            </a:r>
            <a:r>
              <a:rPr lang="fr-FR" sz="1100" noProof="0" dirty="0" err="1"/>
              <a:t>Occupational</a:t>
            </a:r>
            <a:r>
              <a:rPr lang="fr-FR" sz="1100" noProof="0" dirty="0"/>
              <a:t> </a:t>
            </a:r>
            <a:r>
              <a:rPr lang="fr-FR" sz="1100" noProof="0" dirty="0" err="1"/>
              <a:t>Safety</a:t>
            </a:r>
            <a:r>
              <a:rPr lang="fr-FR" sz="1100" noProof="0" dirty="0"/>
              <a:t> and </a:t>
            </a:r>
            <a:r>
              <a:rPr lang="fr-FR" sz="1100" noProof="0" dirty="0" err="1"/>
              <a:t>Health</a:t>
            </a:r>
            <a:r>
              <a:rPr lang="fr-FR" sz="1100" noProof="0" dirty="0"/>
              <a:t>; </a:t>
            </a:r>
            <a:r>
              <a:rPr lang="fr-FR" sz="1100" noProof="0" dirty="0" err="1"/>
              <a:t>déc</a:t>
            </a:r>
            <a:r>
              <a:rPr lang="fr-FR" sz="1100" noProof="0" dirty="0"/>
              <a:t> 2024. Disponible sur: https://www.cdc.gov/niosh/docs/2025-103/ doi:10.26616/NIOSHPUB2025103</a:t>
            </a:r>
          </a:p>
          <a:p>
            <a:r>
              <a:rPr lang="fr-FR" sz="1100" baseline="30000" noProof="0" dirty="0"/>
              <a:t>3</a:t>
            </a:r>
            <a:r>
              <a:rPr lang="fr-FR" sz="1100" noProof="0" dirty="0"/>
              <a:t> FDA/CDER, </a:t>
            </a:r>
            <a:r>
              <a:rPr lang="fr-FR" sz="1100" noProof="0" dirty="0" err="1"/>
              <a:t>Saber</a:t>
            </a:r>
            <a:r>
              <a:rPr lang="fr-FR" sz="1100" noProof="0" dirty="0"/>
              <a:t> H. </a:t>
            </a:r>
            <a:r>
              <a:rPr lang="fr-FR" sz="1100" noProof="0" dirty="0" err="1"/>
              <a:t>Oncology</a:t>
            </a:r>
            <a:r>
              <a:rPr lang="fr-FR" sz="1100" noProof="0" dirty="0"/>
              <a:t> Pharmaceuticals: Reproductive </a:t>
            </a:r>
            <a:r>
              <a:rPr lang="fr-FR" sz="1100" noProof="0" dirty="0" err="1"/>
              <a:t>Toxicity</a:t>
            </a:r>
            <a:r>
              <a:rPr lang="fr-FR" sz="1100" noProof="0" dirty="0"/>
              <a:t> </a:t>
            </a:r>
            <a:r>
              <a:rPr lang="fr-FR" sz="1100" noProof="0" dirty="0" err="1"/>
              <a:t>Testing</a:t>
            </a:r>
            <a:r>
              <a:rPr lang="fr-FR" sz="1100" noProof="0" dirty="0"/>
              <a:t> and </a:t>
            </a:r>
            <a:r>
              <a:rPr lang="fr-FR" sz="1100" noProof="0" dirty="0" err="1"/>
              <a:t>Labeling</a:t>
            </a:r>
            <a:r>
              <a:rPr lang="fr-FR" sz="1100" noProof="0" dirty="0"/>
              <a:t> </a:t>
            </a:r>
            <a:r>
              <a:rPr lang="fr-FR" sz="1100" noProof="0" dirty="0" err="1"/>
              <a:t>Recommendations</a:t>
            </a:r>
            <a:r>
              <a:rPr lang="fr-FR" sz="1100" noProof="0" dirty="0"/>
              <a:t>. 2019.</a:t>
            </a:r>
          </a:p>
        </p:txBody>
      </p:sp>
    </p:spTree>
    <p:extLst>
      <p:ext uri="{BB962C8B-B14F-4D97-AF65-F5344CB8AC3E}">
        <p14:creationId xmlns:p14="http://schemas.microsoft.com/office/powerpoint/2010/main" val="6044883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4E6F67E-D1D2-8493-6E94-F1D19F400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INTRODUCTION (2)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29B77380-B186-7D1D-C4BF-7DFE67ECBA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fr-FR" sz="3300" noProof="0" dirty="0"/>
              <a:t>Exposition directe et indirecte </a:t>
            </a:r>
            <a:r>
              <a:rPr lang="fr-FR" sz="3300" baseline="30000" noProof="0" dirty="0"/>
              <a:t>1</a:t>
            </a:r>
          </a:p>
          <a:p>
            <a:endParaRPr lang="fr-FR" sz="3300" noProof="0" dirty="0"/>
          </a:p>
          <a:p>
            <a:r>
              <a:rPr lang="fr-FR" sz="3300" noProof="0" dirty="0"/>
              <a:t>Contamination des surfaces de travail </a:t>
            </a:r>
            <a:r>
              <a:rPr lang="fr-FR" sz="3300" baseline="30000" noProof="0" dirty="0"/>
              <a:t>2</a:t>
            </a:r>
          </a:p>
          <a:p>
            <a:pPr marL="0" indent="0">
              <a:buNone/>
            </a:pPr>
            <a:endParaRPr lang="fr-FR" sz="3300" noProof="0" dirty="0"/>
          </a:p>
          <a:p>
            <a:r>
              <a:rPr lang="fr-FR" sz="3300" noProof="0" dirty="0"/>
              <a:t>Contamination des professionnels </a:t>
            </a:r>
            <a:r>
              <a:rPr lang="fr-FR" sz="3300" baseline="30000" noProof="0" dirty="0"/>
              <a:t>3</a:t>
            </a:r>
          </a:p>
          <a:p>
            <a:endParaRPr lang="fr-FR" noProof="0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FF70292A-FF78-E40C-00F7-24BEADB90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noProof="0" dirty="0"/>
              <a:t>
             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EA17E9E-5CF0-7C88-49ED-C5344C83F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fr-FR" noProof="0" smtClean="0"/>
              <a:t>4</a:t>
            </a:fld>
            <a:endParaRPr lang="fr-FR" noProof="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xmlns="" id="{BD172D52-EE0D-83D5-7D0C-FA0E894A28D5}"/>
              </a:ext>
            </a:extLst>
          </p:cNvPr>
          <p:cNvSpPr txBox="1"/>
          <p:nvPr/>
        </p:nvSpPr>
        <p:spPr>
          <a:xfrm>
            <a:off x="414215" y="5740027"/>
            <a:ext cx="1136357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baseline="30000" noProof="0" dirty="0"/>
              <a:t>1</a:t>
            </a:r>
            <a:r>
              <a:rPr lang="fr-FR" sz="1050" noProof="0" dirty="0"/>
              <a:t> Connor TH, </a:t>
            </a:r>
            <a:r>
              <a:rPr lang="fr-FR" sz="1050" noProof="0" dirty="0" err="1"/>
              <a:t>McDiarmid</a:t>
            </a:r>
            <a:r>
              <a:rPr lang="fr-FR" sz="1050" noProof="0" dirty="0"/>
              <a:t> MA. </a:t>
            </a:r>
            <a:r>
              <a:rPr lang="fr-FR" sz="1050" noProof="0" dirty="0" err="1"/>
              <a:t>Preventing</a:t>
            </a:r>
            <a:r>
              <a:rPr lang="fr-FR" sz="1050" noProof="0" dirty="0"/>
              <a:t> </a:t>
            </a:r>
            <a:r>
              <a:rPr lang="fr-FR" sz="1050" noProof="0" dirty="0" err="1"/>
              <a:t>Occupational</a:t>
            </a:r>
            <a:r>
              <a:rPr lang="fr-FR" sz="1050" noProof="0" dirty="0"/>
              <a:t> </a:t>
            </a:r>
            <a:r>
              <a:rPr lang="fr-FR" sz="1050" noProof="0" dirty="0" err="1"/>
              <a:t>Exposures</a:t>
            </a:r>
            <a:r>
              <a:rPr lang="fr-FR" sz="1050" noProof="0" dirty="0"/>
              <a:t> to </a:t>
            </a:r>
            <a:r>
              <a:rPr lang="fr-FR" sz="1050" noProof="0" dirty="0" err="1"/>
              <a:t>Antineoplastic</a:t>
            </a:r>
            <a:r>
              <a:rPr lang="fr-FR" sz="1050" noProof="0" dirty="0"/>
              <a:t> </a:t>
            </a:r>
            <a:r>
              <a:rPr lang="fr-FR" sz="1050" noProof="0" dirty="0" err="1"/>
              <a:t>Drugs</a:t>
            </a:r>
            <a:r>
              <a:rPr lang="fr-FR" sz="1050" noProof="0" dirty="0"/>
              <a:t> in </a:t>
            </a:r>
            <a:r>
              <a:rPr lang="fr-FR" sz="1050" noProof="0" dirty="0" err="1"/>
              <a:t>Health</a:t>
            </a:r>
            <a:r>
              <a:rPr lang="fr-FR" sz="1050" noProof="0" dirty="0"/>
              <a:t> Care Settings. CA Cancer J Clin. 2006;56(6):354‑65. doi:10.3322/canjclin.56.6.354</a:t>
            </a:r>
          </a:p>
          <a:p>
            <a:r>
              <a:rPr lang="fr-FR" sz="1050" baseline="30000" noProof="0" dirty="0"/>
              <a:t>2</a:t>
            </a:r>
            <a:r>
              <a:rPr lang="fr-FR" sz="1050" noProof="0" dirty="0"/>
              <a:t> </a:t>
            </a:r>
            <a:r>
              <a:rPr lang="fr-FR" sz="1050" noProof="0" dirty="0" err="1"/>
              <a:t>Delafoy</a:t>
            </a:r>
            <a:r>
              <a:rPr lang="fr-FR" sz="1050" noProof="0" dirty="0"/>
              <a:t> C. Exposition professionnelle aux antinéoplasiques: programme canadien de surveillance environnementale, méthodes de décontamination et mise en place d’une communauté de pratique.</a:t>
            </a:r>
          </a:p>
          <a:p>
            <a:r>
              <a:rPr lang="fr-FR" sz="1050" baseline="30000" noProof="0" dirty="0"/>
              <a:t>3</a:t>
            </a:r>
            <a:r>
              <a:rPr lang="fr-FR" sz="1050" noProof="0" dirty="0"/>
              <a:t> Villa A, </a:t>
            </a:r>
            <a:r>
              <a:rPr lang="fr-FR" sz="1050" noProof="0" dirty="0" err="1"/>
              <a:t>Molimard</a:t>
            </a:r>
            <a:r>
              <a:rPr lang="fr-FR" sz="1050" noProof="0" dirty="0"/>
              <a:t> M, </a:t>
            </a:r>
            <a:r>
              <a:rPr lang="fr-FR" sz="1050" noProof="0" dirty="0" err="1"/>
              <a:t>Sakr</a:t>
            </a:r>
            <a:r>
              <a:rPr lang="fr-FR" sz="1050" noProof="0" dirty="0"/>
              <a:t> D, Lassalle R, Bignon E, Martinez B, et al. Nurses’ </a:t>
            </a:r>
            <a:r>
              <a:rPr lang="fr-FR" sz="1050" noProof="0" dirty="0" err="1"/>
              <a:t>internal</a:t>
            </a:r>
            <a:r>
              <a:rPr lang="fr-FR" sz="1050" noProof="0" dirty="0"/>
              <a:t> contamination by </a:t>
            </a:r>
            <a:r>
              <a:rPr lang="fr-FR" sz="1050" noProof="0" dirty="0" err="1"/>
              <a:t>antineoplastic</a:t>
            </a:r>
            <a:r>
              <a:rPr lang="fr-FR" sz="1050" noProof="0" dirty="0"/>
              <a:t> </a:t>
            </a:r>
            <a:r>
              <a:rPr lang="fr-FR" sz="1050" noProof="0" dirty="0" err="1"/>
              <a:t>drugs</a:t>
            </a:r>
            <a:r>
              <a:rPr lang="fr-FR" sz="1050" noProof="0" dirty="0"/>
              <a:t> in </a:t>
            </a:r>
            <a:r>
              <a:rPr lang="fr-FR" sz="1050" noProof="0" dirty="0" err="1"/>
              <a:t>hospital</a:t>
            </a:r>
            <a:r>
              <a:rPr lang="fr-FR" sz="1050" noProof="0" dirty="0"/>
              <a:t> centers: a cross-sectional descriptive </a:t>
            </a:r>
            <a:r>
              <a:rPr lang="fr-FR" sz="1050" noProof="0" dirty="0" err="1"/>
              <a:t>study</a:t>
            </a:r>
            <a:r>
              <a:rPr lang="fr-FR" sz="1050" noProof="0" dirty="0"/>
              <a:t>. Int Arch </a:t>
            </a:r>
            <a:r>
              <a:rPr lang="fr-FR" sz="1050" noProof="0" dirty="0" err="1"/>
              <a:t>Occup</a:t>
            </a:r>
            <a:r>
              <a:rPr lang="fr-FR" sz="1050" noProof="0" dirty="0"/>
              <a:t> Environ </a:t>
            </a:r>
            <a:r>
              <a:rPr lang="fr-FR" sz="1050" noProof="0" dirty="0" err="1"/>
              <a:t>Health</a:t>
            </a:r>
            <a:r>
              <a:rPr lang="fr-FR" sz="1050" noProof="0" dirty="0"/>
              <a:t>. </a:t>
            </a:r>
            <a:r>
              <a:rPr lang="fr-FR" sz="1050" noProof="0" dirty="0" err="1"/>
              <a:t>nov</a:t>
            </a:r>
            <a:r>
              <a:rPr lang="fr-FR" sz="1050" noProof="0" dirty="0"/>
              <a:t> 2021;94(8):1839‑50. doi:10.1007/s00420-021-01706-x</a:t>
            </a:r>
          </a:p>
          <a:p>
            <a:endParaRPr lang="fr-FR" sz="800" noProof="0" dirty="0"/>
          </a:p>
          <a:p>
            <a:endParaRPr lang="fr-FR" sz="800" noProof="0" dirty="0"/>
          </a:p>
        </p:txBody>
      </p:sp>
    </p:spTree>
    <p:extLst>
      <p:ext uri="{BB962C8B-B14F-4D97-AF65-F5344CB8AC3E}">
        <p14:creationId xmlns:p14="http://schemas.microsoft.com/office/powerpoint/2010/main" val="179420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C33976D1-3430-450C-A978-87A9A6E8E71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7D6AAC78-7D86-415A-ADC1-2B474807960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F2A658D9-F185-44F1-BA33-D50320D1D07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CB37E6B8-EF43-B1E7-EC1B-AEE1CA556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rgbClr val="FFFFFF"/>
          </a:solidFill>
        </p:spPr>
        <p:txBody>
          <a:bodyPr>
            <a:normAutofit/>
          </a:bodyPr>
          <a:lstStyle/>
          <a:p>
            <a:r>
              <a:rPr lang="fr-FR" noProof="0" dirty="0"/>
              <a:t>Introduction (3) : Objectifs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2469CE2-0F55-9335-E245-F362357724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6062" y="1843589"/>
            <a:ext cx="8779512" cy="3861641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r>
              <a:rPr lang="fr-FR" sz="2400" noProof="0" dirty="0">
                <a:solidFill>
                  <a:srgbClr val="404040"/>
                </a:solidFill>
                <a:latin typeface="Neue Haas Grotesk Text Pro"/>
                <a:cs typeface="Times New Roman"/>
              </a:rPr>
              <a:t>1) Décrire les protocoles de décontamination des surfaces, testés en laboratoire, lors de contaminations chimiques expérimentales par des MAC</a:t>
            </a:r>
          </a:p>
          <a:p>
            <a:endParaRPr lang="fr-FR" sz="2400" noProof="0" dirty="0">
              <a:solidFill>
                <a:srgbClr val="404040"/>
              </a:solidFill>
              <a:latin typeface="Neue Haas Grotesk Text Pro"/>
              <a:cs typeface="Times New Roman"/>
            </a:endParaRPr>
          </a:p>
          <a:p>
            <a:r>
              <a:rPr lang="fr-FR" sz="2400" noProof="0" dirty="0">
                <a:solidFill>
                  <a:srgbClr val="404040"/>
                </a:solidFill>
                <a:latin typeface="Neue Haas Grotesk Text Pro"/>
                <a:cs typeface="Times New Roman"/>
              </a:rPr>
              <a:t>2) Décrire et comparer l’efficacité de ces protocoles en termes de décontamination chimique pour les familles chimiques de MAC les plus étudiées</a:t>
            </a:r>
          </a:p>
          <a:p>
            <a:endParaRPr lang="fr-FR" sz="2400" noProof="0" dirty="0">
              <a:solidFill>
                <a:srgbClr val="404040"/>
              </a:solidFill>
              <a:latin typeface="Neue Haas Grotesk Text Pro"/>
              <a:cs typeface="Times New Roman"/>
            </a:endParaRPr>
          </a:p>
          <a:p>
            <a:r>
              <a:rPr lang="fr-FR" sz="2400" noProof="0" dirty="0">
                <a:solidFill>
                  <a:srgbClr val="404040"/>
                </a:solidFill>
                <a:latin typeface="Neue Haas Grotesk Text Pro"/>
                <a:cs typeface="Times New Roman"/>
              </a:rPr>
              <a:t>3) Étudier les paramètres des protocoles de décontamination pouvant influencer cette efficacité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E7EECD4-0E39-C4B3-1134-B05CD58AE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00200" y="6236208"/>
            <a:ext cx="5901189" cy="32004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fr-FR" sz="500" noProof="0" dirty="0">
                <a:solidFill>
                  <a:srgbClr val="FFFFFF"/>
                </a:solidFill>
              </a:rPr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4D9E250-A8A1-84D2-91F8-3F92543F9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58922" y="6217920"/>
            <a:ext cx="365760" cy="36576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CC057153-B650-4DEB-B370-79DDCFDCE934}" type="slidenum">
              <a:rPr lang="fr-FR" noProof="0" smtClean="0"/>
              <a:pPr>
                <a:lnSpc>
                  <a:spcPct val="90000"/>
                </a:lnSpc>
                <a:spcAft>
                  <a:spcPts val="600"/>
                </a:spcAft>
              </a:pPr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523603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0ABC6D1-7B03-4337-AD15-162ECBDA5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485" y="687485"/>
            <a:ext cx="5894832" cy="1188720"/>
          </a:xfrm>
        </p:spPr>
        <p:txBody>
          <a:bodyPr>
            <a:normAutofit/>
          </a:bodyPr>
          <a:lstStyle/>
          <a:p>
            <a:r>
              <a:rPr lang="fr-FR" noProof="0" dirty="0"/>
              <a:t>Méthodes</a:t>
            </a:r>
          </a:p>
        </p:txBody>
      </p:sp>
      <p:sp>
        <p:nvSpPr>
          <p:cNvPr id="12" name="Espace réservé du contenu 11">
            <a:extLst>
              <a:ext uri="{FF2B5EF4-FFF2-40B4-BE49-F238E27FC236}">
                <a16:creationId xmlns:a16="http://schemas.microsoft.com/office/drawing/2014/main" xmlns="" id="{75C729D5-B5DC-3729-9327-CB4C3DC6B8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243" y="2164862"/>
            <a:ext cx="5963317" cy="3736388"/>
          </a:xfrm>
        </p:spPr>
        <p:txBody>
          <a:bodyPr>
            <a:normAutofit/>
          </a:bodyPr>
          <a:lstStyle/>
          <a:p>
            <a:pPr lvl="0">
              <a:spcBef>
                <a:spcPts val="1800"/>
              </a:spcBef>
            </a:pPr>
            <a:r>
              <a:rPr lang="fr-FR" noProof="0" dirty="0"/>
              <a:t>Type d’étude : revue de la littérature et méta-analyse</a:t>
            </a:r>
          </a:p>
          <a:p>
            <a:pPr lvl="0">
              <a:spcBef>
                <a:spcPts val="1800"/>
              </a:spcBef>
            </a:pPr>
            <a:r>
              <a:rPr lang="fr-FR" noProof="0" dirty="0"/>
              <a:t>3 bases de données : PubMed, Embase, Web of Science (01/2026)</a:t>
            </a:r>
          </a:p>
          <a:p>
            <a:pPr lvl="0">
              <a:spcBef>
                <a:spcPts val="1800"/>
              </a:spcBef>
            </a:pPr>
            <a:r>
              <a:rPr lang="fr-FR" noProof="0" dirty="0"/>
              <a:t>Méthode PRISMA</a:t>
            </a:r>
            <a:r>
              <a:rPr lang="fr-FR" baseline="30000" noProof="0" dirty="0"/>
              <a:t>1</a:t>
            </a:r>
          </a:p>
          <a:p>
            <a:pPr lvl="0">
              <a:spcBef>
                <a:spcPts val="1800"/>
              </a:spcBef>
            </a:pPr>
            <a:r>
              <a:rPr lang="fr-FR" noProof="0" dirty="0"/>
              <a:t>Critères d'inclusion :</a:t>
            </a:r>
          </a:p>
          <a:p>
            <a:pPr lvl="1">
              <a:spcBef>
                <a:spcPts val="600"/>
              </a:spcBef>
            </a:pPr>
            <a:r>
              <a:rPr lang="fr-FR" noProof="0" dirty="0"/>
              <a:t>Etude originale</a:t>
            </a:r>
          </a:p>
          <a:p>
            <a:pPr lvl="1">
              <a:spcBef>
                <a:spcPts val="600"/>
              </a:spcBef>
            </a:pPr>
            <a:r>
              <a:rPr lang="fr-FR" noProof="0" dirty="0"/>
              <a:t>Décontamination de surface après une contamination délibérée</a:t>
            </a:r>
          </a:p>
          <a:p>
            <a:pPr lvl="0">
              <a:spcBef>
                <a:spcPts val="1800"/>
              </a:spcBef>
            </a:pPr>
            <a:r>
              <a:rPr lang="fr-FR" noProof="0" dirty="0"/>
              <a:t>Critères d'exclusion : décontamination par un système robotisé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879398A9-0D0D-4901-BDDF-B3D93CECA7B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7386706" y="964692"/>
            <a:ext cx="3986784" cy="4936558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011FEC3B-E514-4E21-B2CB-7903A73569E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7551298" y="1128683"/>
            <a:ext cx="3657600" cy="460857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AE7B382E-F28E-8CA0-599F-121353DBD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8315" y="6236208"/>
            <a:ext cx="5901189" cy="32004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fr-FR" sz="500" noProof="0" dirty="0"/>
              <a:t>
             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66382785-FD76-9C49-1127-181C4243E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58922" y="6217920"/>
            <a:ext cx="365760" cy="36576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CC057153-B650-4DEB-B370-79DDCFDCE934}" type="slidenum">
              <a:rPr lang="fr-FR" noProof="0" smtClean="0"/>
              <a:pPr>
                <a:lnSpc>
                  <a:spcPct val="90000"/>
                </a:lnSpc>
                <a:spcAft>
                  <a:spcPts val="600"/>
                </a:spcAft>
              </a:pPr>
              <a:t>6</a:t>
            </a:fld>
            <a:endParaRPr lang="fr-FR" noProof="0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xmlns="" id="{D1AB72B9-B853-31D0-09D1-84865E496912}"/>
              </a:ext>
            </a:extLst>
          </p:cNvPr>
          <p:cNvSpPr txBox="1"/>
          <p:nvPr/>
        </p:nvSpPr>
        <p:spPr>
          <a:xfrm>
            <a:off x="804672" y="6002476"/>
            <a:ext cx="110839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aseline="30000" noProof="0" dirty="0"/>
              <a:t>1 </a:t>
            </a:r>
            <a:r>
              <a:rPr lang="fr-FR" sz="1100" noProof="0" dirty="0"/>
              <a:t>Page MJ, McKenzie JE, </a:t>
            </a:r>
            <a:r>
              <a:rPr lang="fr-FR" sz="1100" noProof="0" dirty="0" err="1"/>
              <a:t>Bossuyt</a:t>
            </a:r>
            <a:r>
              <a:rPr lang="fr-FR" sz="1100" noProof="0" dirty="0"/>
              <a:t> PM, </a:t>
            </a:r>
            <a:r>
              <a:rPr lang="fr-FR" sz="1100" noProof="0" dirty="0" err="1"/>
              <a:t>Boutron</a:t>
            </a:r>
            <a:r>
              <a:rPr lang="fr-FR" sz="1100" noProof="0" dirty="0"/>
              <a:t> I, Hoffmann TC, </a:t>
            </a:r>
            <a:r>
              <a:rPr lang="fr-FR" sz="1100" noProof="0" dirty="0" err="1"/>
              <a:t>Mulrow</a:t>
            </a:r>
            <a:r>
              <a:rPr lang="fr-FR" sz="1100" noProof="0" dirty="0"/>
              <a:t> CD, et al. The PRISMA 2020 </a:t>
            </a:r>
            <a:r>
              <a:rPr lang="fr-FR" sz="1100" noProof="0" dirty="0" err="1"/>
              <a:t>statement</a:t>
            </a:r>
            <a:r>
              <a:rPr lang="fr-FR" sz="1100" noProof="0" dirty="0"/>
              <a:t>: an </a:t>
            </a:r>
            <a:r>
              <a:rPr lang="fr-FR" sz="1100" noProof="0" dirty="0" err="1"/>
              <a:t>updated</a:t>
            </a:r>
            <a:r>
              <a:rPr lang="fr-FR" sz="1100" noProof="0" dirty="0"/>
              <a:t> guideline for </a:t>
            </a:r>
            <a:r>
              <a:rPr lang="fr-FR" sz="1100" noProof="0" dirty="0" err="1"/>
              <a:t>reporting</a:t>
            </a:r>
            <a:r>
              <a:rPr lang="fr-FR" sz="1100" noProof="0" dirty="0"/>
              <a:t> </a:t>
            </a:r>
            <a:r>
              <a:rPr lang="fr-FR" sz="1100" noProof="0" dirty="0" err="1"/>
              <a:t>systematic</a:t>
            </a:r>
            <a:r>
              <a:rPr lang="fr-FR" sz="1100" noProof="0" dirty="0"/>
              <a:t> </a:t>
            </a:r>
            <a:r>
              <a:rPr lang="fr-FR" sz="1100" noProof="0" dirty="0" err="1"/>
              <a:t>reviews</a:t>
            </a:r>
            <a:r>
              <a:rPr lang="fr-FR" sz="1100" noProof="0" dirty="0"/>
              <a:t>. BMJ. 29  mars 2021;372:n71. doi:10.1136/bmj.n71 PubMed PMID: 33782057.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4798" y="1632494"/>
            <a:ext cx="3077004" cy="3600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923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8818693-7BEA-8E8E-C61A-89A6157BC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544029"/>
            <a:ext cx="7729728" cy="1188720"/>
          </a:xfrm>
        </p:spPr>
        <p:txBody>
          <a:bodyPr/>
          <a:lstStyle/>
          <a:p>
            <a:r>
              <a:rPr lang="fr-FR" noProof="0" dirty="0"/>
              <a:t>Méthodes (2)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237E11DC-9FC5-7C7A-3DF8-9E17C3A82E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024073"/>
            <a:ext cx="7729728" cy="3918204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ts val="1800"/>
              </a:spcBef>
            </a:pPr>
            <a:r>
              <a:rPr lang="fr-FR" sz="2400" noProof="0" dirty="0"/>
              <a:t>Grille de lecture : 48 variables réparties en 6 catégories</a:t>
            </a:r>
          </a:p>
          <a:p>
            <a:pPr lvl="1">
              <a:spcBef>
                <a:spcPts val="1800"/>
              </a:spcBef>
              <a:buFont typeface="Courier New" panose="020B0604020202020204" pitchFamily="34" charset="0"/>
              <a:buChar char="o"/>
            </a:pPr>
            <a:r>
              <a:rPr lang="fr-FR" sz="2000" noProof="0" dirty="0"/>
              <a:t>Informations générales de l’article</a:t>
            </a:r>
          </a:p>
          <a:p>
            <a:pPr lvl="1">
              <a:spcBef>
                <a:spcPts val="1800"/>
              </a:spcBef>
              <a:buFont typeface="Courier New" panose="020B0604020202020204" pitchFamily="34" charset="0"/>
              <a:buChar char="o"/>
            </a:pPr>
            <a:r>
              <a:rPr lang="fr-FR" sz="2000" noProof="0" dirty="0"/>
              <a:t>Contamination des surfaces</a:t>
            </a:r>
          </a:p>
          <a:p>
            <a:pPr lvl="1">
              <a:spcBef>
                <a:spcPts val="1800"/>
              </a:spcBef>
              <a:buFont typeface="Courier New" panose="020B0604020202020204" pitchFamily="34" charset="0"/>
              <a:buChar char="o"/>
            </a:pPr>
            <a:r>
              <a:rPr lang="fr-FR" sz="2000" noProof="0" dirty="0"/>
              <a:t>Protocole de la décontamination</a:t>
            </a:r>
          </a:p>
          <a:p>
            <a:pPr lvl="1">
              <a:spcBef>
                <a:spcPts val="1800"/>
              </a:spcBef>
              <a:buFont typeface="Courier New" panose="020B0604020202020204" pitchFamily="34" charset="0"/>
              <a:buChar char="o"/>
            </a:pPr>
            <a:r>
              <a:rPr lang="fr-FR" sz="2000" noProof="0" dirty="0"/>
              <a:t>Prélèvements de surface</a:t>
            </a:r>
          </a:p>
          <a:p>
            <a:pPr lvl="1">
              <a:spcBef>
                <a:spcPts val="1800"/>
              </a:spcBef>
              <a:buFont typeface="Courier New" panose="020B0604020202020204" pitchFamily="34" charset="0"/>
              <a:buChar char="o"/>
            </a:pPr>
            <a:r>
              <a:rPr lang="fr-FR" sz="2000" noProof="0" dirty="0"/>
              <a:t>Analyse des prélèvements</a:t>
            </a:r>
          </a:p>
          <a:p>
            <a:pPr lvl="1">
              <a:spcBef>
                <a:spcPts val="1800"/>
              </a:spcBef>
              <a:buFont typeface="Courier New" panose="020B0604020202020204" pitchFamily="34" charset="0"/>
              <a:buChar char="o"/>
            </a:pPr>
            <a:r>
              <a:rPr lang="fr-FR" sz="2000" dirty="0"/>
              <a:t>Résultats de la décontamination</a:t>
            </a:r>
          </a:p>
          <a:p>
            <a:pPr lvl="1">
              <a:spcBef>
                <a:spcPts val="1800"/>
              </a:spcBef>
              <a:buFont typeface="Courier New" panose="020B0604020202020204" pitchFamily="34" charset="0"/>
              <a:buChar char="o"/>
            </a:pPr>
            <a:endParaRPr lang="fr-FR" sz="2000" noProof="0" dirty="0"/>
          </a:p>
          <a:p>
            <a:endParaRPr lang="fr-FR" noProof="0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05439998-0D34-880E-68D3-508A5FAA2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noProof="0" dirty="0"/>
              <a:t>
             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BB0E09F-DC75-302B-E428-279D78C29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9631318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643B994-18A0-E108-F460-3AF31E900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Méthodes (3)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FDFB2F7-78C6-3064-D145-7433C4822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fr-FR" sz="2400" noProof="0" dirty="0"/>
              <a:t>Évaluation de l'exhaustivité des données : note sur 20</a:t>
            </a:r>
          </a:p>
          <a:p>
            <a:endParaRPr lang="fr-FR" sz="2400" noProof="0" dirty="0"/>
          </a:p>
          <a:p>
            <a:r>
              <a:rPr lang="fr-FR" sz="2400" noProof="0" dirty="0"/>
              <a:t>Évaluation de la qualité : grille QUIN</a:t>
            </a:r>
            <a:r>
              <a:rPr lang="fr-FR" sz="2400" baseline="30000" noProof="0" dirty="0"/>
              <a:t>1</a:t>
            </a:r>
            <a:r>
              <a:rPr lang="fr-FR" sz="2400" noProof="0" dirty="0"/>
              <a:t> adaptée :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fr-FR" sz="2000" noProof="0" dirty="0"/>
              <a:t>Risque de biais faible &gt;70%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fr-FR" sz="2000" noProof="0" dirty="0"/>
              <a:t>Risque de biais modéré 50-70%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fr-FR" sz="2000" noProof="0" dirty="0"/>
              <a:t>Risque de biais élevé &lt;50%</a:t>
            </a:r>
          </a:p>
          <a:p>
            <a:pPr marL="228600"/>
            <a:endParaRPr lang="fr-FR" noProof="0" dirty="0"/>
          </a:p>
          <a:p>
            <a:endParaRPr lang="fr-FR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04E15B9-F9EC-6C26-7C5B-18F10F9D9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noProof="0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8084C54-96EA-9E75-4F80-F4E5F3EFA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fr-FR" noProof="0" smtClean="0"/>
              <a:t>8</a:t>
            </a:fld>
            <a:endParaRPr lang="fr-FR" noProof="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xmlns="" id="{CEABE6A1-1CDA-67CE-F627-980E7044FA4E}"/>
              </a:ext>
            </a:extLst>
          </p:cNvPr>
          <p:cNvSpPr txBox="1"/>
          <p:nvPr/>
        </p:nvSpPr>
        <p:spPr>
          <a:xfrm>
            <a:off x="969108" y="5965341"/>
            <a:ext cx="1057760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aseline="30000" noProof="0" dirty="0"/>
              <a:t>1</a:t>
            </a:r>
            <a:r>
              <a:rPr lang="fr-FR" sz="1100" noProof="0" dirty="0"/>
              <a:t>Sheth VH, Shah NP, Jain R, </a:t>
            </a:r>
            <a:r>
              <a:rPr lang="fr-FR" sz="1100" noProof="0" dirty="0" err="1"/>
              <a:t>Bhanushali</a:t>
            </a:r>
            <a:r>
              <a:rPr lang="fr-FR" sz="1100" noProof="0" dirty="0"/>
              <a:t> N, Bhatnagar V. </a:t>
            </a:r>
            <a:r>
              <a:rPr lang="fr-FR" sz="1100" noProof="0" dirty="0" err="1"/>
              <a:t>Development</a:t>
            </a:r>
            <a:r>
              <a:rPr lang="fr-FR" sz="1100" noProof="0" dirty="0"/>
              <a:t> and validation of a </a:t>
            </a:r>
            <a:r>
              <a:rPr lang="fr-FR" sz="1100" noProof="0" dirty="0" err="1"/>
              <a:t>risk</a:t>
            </a:r>
            <a:r>
              <a:rPr lang="fr-FR" sz="1100" noProof="0" dirty="0"/>
              <a:t>-of-</a:t>
            </a:r>
            <a:r>
              <a:rPr lang="fr-FR" sz="1100" noProof="0" dirty="0" err="1"/>
              <a:t>bias</a:t>
            </a:r>
            <a:r>
              <a:rPr lang="fr-FR" sz="1100" noProof="0" dirty="0"/>
              <a:t> </a:t>
            </a:r>
            <a:r>
              <a:rPr lang="fr-FR" sz="1100" noProof="0" dirty="0" err="1"/>
              <a:t>tool</a:t>
            </a:r>
            <a:r>
              <a:rPr lang="fr-FR" sz="1100" noProof="0" dirty="0"/>
              <a:t> for </a:t>
            </a:r>
            <a:r>
              <a:rPr lang="fr-FR" sz="1100" noProof="0" dirty="0" err="1"/>
              <a:t>assessing</a:t>
            </a:r>
            <a:r>
              <a:rPr lang="fr-FR" sz="1100" noProof="0" dirty="0"/>
              <a:t> in vitro </a:t>
            </a:r>
            <a:r>
              <a:rPr lang="fr-FR" sz="1100" noProof="0" dirty="0" err="1"/>
              <a:t>studies</a:t>
            </a:r>
            <a:r>
              <a:rPr lang="fr-FR" sz="1100" noProof="0" dirty="0"/>
              <a:t> </a:t>
            </a:r>
            <a:r>
              <a:rPr lang="fr-FR" sz="1100" noProof="0" dirty="0" err="1"/>
              <a:t>conducted</a:t>
            </a:r>
            <a:r>
              <a:rPr lang="fr-FR" sz="1100" noProof="0" dirty="0"/>
              <a:t> in </a:t>
            </a:r>
            <a:r>
              <a:rPr lang="fr-FR" sz="1100" noProof="0" dirty="0" err="1"/>
              <a:t>dentistry</a:t>
            </a:r>
            <a:r>
              <a:rPr lang="fr-FR" sz="1100" noProof="0" dirty="0"/>
              <a:t>: The QUIN. </a:t>
            </a:r>
            <a:r>
              <a:rPr lang="fr-FR" sz="1100" noProof="0" dirty="0" err="1"/>
              <a:t>JProsthet</a:t>
            </a:r>
            <a:r>
              <a:rPr lang="fr-FR" sz="1100" noProof="0" dirty="0"/>
              <a:t> Dent. 2022;131(6):1038‑42. doi:10.1016/j.prosdent.2022.05.019 PubMed PMID: 35752496.</a:t>
            </a:r>
          </a:p>
        </p:txBody>
      </p:sp>
    </p:spTree>
    <p:extLst>
      <p:ext uri="{BB962C8B-B14F-4D97-AF65-F5344CB8AC3E}">
        <p14:creationId xmlns:p14="http://schemas.microsoft.com/office/powerpoint/2010/main" val="15429426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3E326E8-47FC-4CE1-822D-6DFB035AB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Méthodes (4) : Analyse statistique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EF3B4D9-C575-2FCF-1A9E-15CE6CC393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fr-FR" sz="2000" noProof="0" dirty="0">
                <a:ea typeface="+mn-lt"/>
                <a:cs typeface="+mn-lt"/>
              </a:rPr>
              <a:t>Analyse descriptive</a:t>
            </a:r>
          </a:p>
          <a:p>
            <a:r>
              <a:rPr lang="fr-FR" sz="2000" noProof="0" dirty="0">
                <a:ea typeface="+mn-lt"/>
                <a:cs typeface="+mn-lt"/>
              </a:rPr>
              <a:t>Méta-analyse de proportions </a:t>
            </a:r>
          </a:p>
          <a:p>
            <a:r>
              <a:rPr lang="fr-FR" sz="2000" noProof="0" dirty="0">
                <a:ea typeface="+mn-lt"/>
                <a:cs typeface="+mn-lt"/>
              </a:rPr>
              <a:t>Modèle à effets aléatoires </a:t>
            </a:r>
            <a:endParaRPr lang="fr-FR" noProof="0" dirty="0">
              <a:ea typeface="+mn-lt"/>
              <a:cs typeface="+mn-lt"/>
            </a:endParaRPr>
          </a:p>
          <a:p>
            <a:r>
              <a:rPr lang="fr-FR" sz="2000" noProof="0" dirty="0">
                <a:ea typeface="+mn-lt"/>
                <a:cs typeface="+mn-lt"/>
              </a:rPr>
              <a:t>Hétérogénéité : τ², I² </a:t>
            </a:r>
            <a:endParaRPr lang="fr-FR" noProof="0" dirty="0">
              <a:ea typeface="+mn-lt"/>
              <a:cs typeface="+mn-lt"/>
            </a:endParaRPr>
          </a:p>
          <a:p>
            <a:r>
              <a:rPr lang="fr-FR" sz="2000" noProof="0" dirty="0">
                <a:ea typeface="+mn-lt"/>
                <a:cs typeface="+mn-lt"/>
              </a:rPr>
              <a:t>IC à 95 % </a:t>
            </a:r>
            <a:endParaRPr lang="fr-FR" noProof="0" dirty="0">
              <a:ea typeface="+mn-lt"/>
              <a:cs typeface="+mn-lt"/>
            </a:endParaRPr>
          </a:p>
          <a:p>
            <a:r>
              <a:rPr lang="fr-FR" sz="2000" noProof="0" dirty="0">
                <a:ea typeface="+mn-lt"/>
                <a:cs typeface="+mn-lt"/>
              </a:rPr>
              <a:t>Biais de publication : </a:t>
            </a:r>
            <a:r>
              <a:rPr lang="fr-FR" sz="2000" noProof="0" dirty="0" err="1">
                <a:ea typeface="+mn-lt"/>
                <a:cs typeface="+mn-lt"/>
              </a:rPr>
              <a:t>funnel</a:t>
            </a:r>
            <a:r>
              <a:rPr lang="fr-FR" sz="2000" noProof="0" dirty="0">
                <a:ea typeface="+mn-lt"/>
                <a:cs typeface="+mn-lt"/>
              </a:rPr>
              <a:t> plot, test d’</a:t>
            </a:r>
            <a:r>
              <a:rPr lang="fr-FR" sz="2000" noProof="0" dirty="0" err="1">
                <a:ea typeface="+mn-lt"/>
                <a:cs typeface="+mn-lt"/>
              </a:rPr>
              <a:t>Egger</a:t>
            </a:r>
            <a:r>
              <a:rPr lang="fr-FR" sz="2000" noProof="0" dirty="0">
                <a:ea typeface="+mn-lt"/>
                <a:cs typeface="+mn-lt"/>
              </a:rPr>
              <a:t> </a:t>
            </a:r>
            <a:endParaRPr lang="fr-FR" noProof="0" dirty="0">
              <a:ea typeface="+mn-lt"/>
              <a:cs typeface="+mn-lt"/>
            </a:endParaRPr>
          </a:p>
          <a:p>
            <a:r>
              <a:rPr lang="fr-FR" sz="2000" noProof="0" dirty="0">
                <a:ea typeface="+mn-lt"/>
                <a:cs typeface="+mn-lt"/>
              </a:rPr>
              <a:t>Méta-régression </a:t>
            </a:r>
            <a:endParaRPr lang="fr-FR" noProof="0" dirty="0">
              <a:ea typeface="+mn-lt"/>
              <a:cs typeface="+mn-lt"/>
            </a:endParaRPr>
          </a:p>
          <a:p>
            <a:r>
              <a:rPr lang="fr-FR" sz="2000" noProof="0" dirty="0">
                <a:ea typeface="+mn-lt"/>
                <a:cs typeface="+mn-lt"/>
              </a:rPr>
              <a:t>Tests bilatéraux ; p &lt; 0,05</a:t>
            </a:r>
            <a:endParaRPr lang="fr-FR" noProof="0" dirty="0">
              <a:ea typeface="+mn-lt"/>
              <a:cs typeface="+mn-lt"/>
            </a:endParaRPr>
          </a:p>
          <a:p>
            <a:endParaRPr lang="fr-FR" sz="2000" noProof="0" dirty="0">
              <a:ea typeface="+mn-lt"/>
              <a:cs typeface="+mn-lt"/>
            </a:endParaRPr>
          </a:p>
          <a:p>
            <a:endParaRPr lang="fr-FR" sz="2000" noProof="0" dirty="0">
              <a:ea typeface="+mn-lt"/>
              <a:cs typeface="+mn-lt"/>
            </a:endParaRPr>
          </a:p>
          <a:p>
            <a:endParaRPr lang="fr-FR" noProof="0" dirty="0">
              <a:ea typeface="+mn-lt"/>
              <a:cs typeface="+mn-l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7479415-1157-AA11-584F-FE55C49CC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noProof="0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863C91E-C121-F350-911D-E0530B30A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fr-FR" noProof="0" smtClean="0"/>
              <a:t>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348380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FEB27EC-141E-4700-8B43-C71A9F2A8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964692"/>
            <a:ext cx="3066937" cy="1188720"/>
          </a:xfrm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fr-FR" noProof="0" dirty="0"/>
              <a:t>résultats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01732A1-34DF-9340-DA80-6F4D86610689}"/>
              </a:ext>
            </a:extLst>
          </p:cNvPr>
          <p:cNvSpPr txBox="1"/>
          <p:nvPr/>
        </p:nvSpPr>
        <p:spPr>
          <a:xfrm>
            <a:off x="231744" y="2638044"/>
            <a:ext cx="3963348" cy="3263206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285750" indent="-228600" defTabSz="914400"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noProof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17 articles entre 2008 et 2023</a:t>
            </a:r>
          </a:p>
          <a:p>
            <a:pPr marL="285750" indent="-228600" defTabSz="914400"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r-FR" noProof="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28600" defTabSz="914400"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noProof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Répartition géographique :</a:t>
            </a:r>
          </a:p>
          <a:p>
            <a:pPr marL="742950" lvl="1" indent="-228600" defTabSz="914400">
              <a:spcBef>
                <a:spcPts val="1000"/>
              </a:spcBef>
              <a:buClr>
                <a:schemeClr val="accent2"/>
              </a:buClr>
              <a:buFont typeface="Courier New" panose="020B0604020202020204" pitchFamily="34" charset="0"/>
              <a:buChar char="o"/>
            </a:pPr>
            <a:r>
              <a:rPr lang="fr-FR" noProof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8 en Amérique du Nord</a:t>
            </a:r>
          </a:p>
          <a:p>
            <a:pPr marL="742950" lvl="1" indent="-228600" defTabSz="914400">
              <a:spcBef>
                <a:spcPts val="1000"/>
              </a:spcBef>
              <a:buClr>
                <a:schemeClr val="accent2"/>
              </a:buClr>
              <a:buFont typeface="Courier New" panose="020B0604020202020204" pitchFamily="34" charset="0"/>
              <a:buChar char="o"/>
            </a:pPr>
            <a:r>
              <a:rPr lang="fr-FR" noProof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8 en Europe</a:t>
            </a:r>
          </a:p>
          <a:p>
            <a:pPr marL="742950" lvl="1" indent="-228600" defTabSz="914400">
              <a:spcBef>
                <a:spcPts val="1000"/>
              </a:spcBef>
              <a:buClr>
                <a:schemeClr val="accent2"/>
              </a:buClr>
              <a:buFont typeface="Courier New" panose="020B0604020202020204" pitchFamily="34" charset="0"/>
              <a:buChar char="o"/>
            </a:pPr>
            <a:r>
              <a:rPr lang="fr-FR" noProof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 en Asie</a:t>
            </a:r>
          </a:p>
          <a:p>
            <a:pPr marL="742950" lvl="1" indent="-228600" defTabSz="914400">
              <a:spcBef>
                <a:spcPts val="1000"/>
              </a:spcBef>
              <a:buClr>
                <a:schemeClr val="accent2"/>
              </a:buClr>
              <a:buFont typeface="Courier New" panose="020B0604020202020204" pitchFamily="34" charset="0"/>
              <a:buChar char="o"/>
            </a:pPr>
            <a:endParaRPr lang="fr-FR" noProof="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28600" defTabSz="914400">
              <a:spcBef>
                <a:spcPts val="1000"/>
              </a:spcBef>
              <a:buClr>
                <a:schemeClr val="accent2"/>
              </a:buClr>
              <a:buFont typeface="Courier New" panose="020B0604020202020204" pitchFamily="34" charset="0"/>
              <a:buChar char="o"/>
            </a:pPr>
            <a:r>
              <a:rPr lang="fr-FR" dirty="0"/>
              <a:t>Financement public pour 12 études</a:t>
            </a:r>
          </a:p>
          <a:p>
            <a:pPr indent="-228600" defTabSz="914400"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r-FR" noProof="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6515FC82-3453-4CBE-8895-4CCFF339529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494182" y="964692"/>
            <a:ext cx="6885432" cy="4936558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C5FD847B-65C0-4027-8DFC-70CB424514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657802" y="1128683"/>
            <a:ext cx="6558192" cy="460857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083FDFA-BDB1-AD8A-2327-72556F417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8315" y="6236208"/>
            <a:ext cx="5901189" cy="320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fr-FR" sz="500" noProof="0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1414D3B-B353-7497-63B9-069CAC63A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58922" y="6217920"/>
            <a:ext cx="365760" cy="365760"/>
          </a:xfrm>
        </p:spPr>
        <p:txBody>
          <a:bodyPr vert="horz" lIns="18288" tIns="45720" rIns="18288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CC057153-B650-4DEB-B370-79DDCFDCE934}" type="slidenum">
              <a:rPr lang="fr-FR" noProof="0" smtClean="0"/>
              <a:pPr>
                <a:lnSpc>
                  <a:spcPct val="90000"/>
                </a:lnSpc>
                <a:spcAft>
                  <a:spcPts val="600"/>
                </a:spcAft>
              </a:pPr>
              <a:t>10</a:t>
            </a:fld>
            <a:endParaRPr lang="fr-FR" noProof="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03763016-59FB-AAEE-C9CD-9CA8A01AE82A}"/>
              </a:ext>
            </a:extLst>
          </p:cNvPr>
          <p:cNvSpPr txBox="1"/>
          <p:nvPr/>
        </p:nvSpPr>
        <p:spPr>
          <a:xfrm>
            <a:off x="4494182" y="6142892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noProof="0" dirty="0"/>
              <a:t>Figure 1 : Diagramme de flux d’identification et de sélection des articles selon la méthode PRISMA 2020. </a:t>
            </a:r>
          </a:p>
        </p:txBody>
      </p:sp>
      <p:pic>
        <p:nvPicPr>
          <p:cNvPr id="27" name="Espace réservé du contenu 26">
            <a:extLst>
              <a:ext uri="{FF2B5EF4-FFF2-40B4-BE49-F238E27FC236}">
                <a16:creationId xmlns:a16="http://schemas.microsoft.com/office/drawing/2014/main" xmlns="" id="{780B2FD3-BD92-2968-0D8F-6890F31C3D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4182" y="139115"/>
            <a:ext cx="7370253" cy="6003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6389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4E866FF9-A729-45F0-A163-10E89E87160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4738255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199616A6-DD7B-F812-8219-23F06B3C1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681105"/>
            <a:ext cx="3401568" cy="1495794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>
            <a:normAutofit/>
          </a:bodyPr>
          <a:lstStyle/>
          <a:p>
            <a:r>
              <a:rPr lang="fr-FR" noProof="0" dirty="0"/>
              <a:t>Résultats (2)</a:t>
            </a:r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xmlns="" id="{A804366F-2366-4688-98E7-B101C7BC614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753278" y="0"/>
            <a:ext cx="7438722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76D79C0-A091-0670-0265-4994392D7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97500" y="6236208"/>
            <a:ext cx="5177675" cy="320040"/>
          </a:xfrm>
        </p:spPr>
        <p:txBody>
          <a:bodyPr>
            <a:normAutofit/>
          </a:bodyPr>
          <a:lstStyle/>
          <a:p>
            <a:pPr algn="r">
              <a:lnSpc>
                <a:spcPct val="90000"/>
              </a:lnSpc>
              <a:spcAft>
                <a:spcPts val="600"/>
              </a:spcAft>
            </a:pPr>
            <a:r>
              <a:rPr lang="fr-FR" sz="500" noProof="0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47619B5-80BE-724D-630F-1C6415B78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58922" y="6217920"/>
            <a:ext cx="365760" cy="36576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CC057153-B650-4DEB-B370-79DDCFDCE934}" type="slidenum">
              <a:rPr lang="fr-FR" noProof="0" smtClean="0"/>
              <a:pPr>
                <a:lnSpc>
                  <a:spcPct val="90000"/>
                </a:lnSpc>
                <a:spcAft>
                  <a:spcPts val="600"/>
                </a:spcAft>
              </a:pPr>
              <a:t>11</a:t>
            </a:fld>
            <a:endParaRPr lang="fr-FR" noProof="0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134" y="1652338"/>
            <a:ext cx="5973009" cy="3553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2656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8E354B4-C96A-9BA0-A08B-025177482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95216"/>
            <a:ext cx="7729728" cy="1188720"/>
          </a:xfrm>
        </p:spPr>
        <p:txBody>
          <a:bodyPr/>
          <a:lstStyle/>
          <a:p>
            <a:r>
              <a:rPr lang="fr-FR" noProof="0" dirty="0"/>
              <a:t>Résultats (3) : caractéristiques générales des études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0D454AE-D925-ED65-D2A0-4ABE6B639A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1413" y="1977292"/>
            <a:ext cx="9749174" cy="3446585"/>
          </a:xfrm>
        </p:spPr>
        <p:txBody>
          <a:bodyPr vert="horz" lIns="91440" tIns="45720" rIns="91440" bIns="45720" numCol="2" rtlCol="0" anchor="t">
            <a:normAutofit/>
          </a:bodyPr>
          <a:lstStyle/>
          <a:p>
            <a:r>
              <a:rPr lang="fr-FR" noProof="0" dirty="0"/>
              <a:t>25 MAC différents testés :</a:t>
            </a:r>
          </a:p>
          <a:p>
            <a:pPr lvl="1"/>
            <a:r>
              <a:rPr lang="fr-FR" noProof="0" dirty="0"/>
              <a:t>CP (20,4 %)</a:t>
            </a:r>
          </a:p>
          <a:p>
            <a:pPr lvl="1"/>
            <a:r>
              <a:rPr lang="fr-FR" noProof="0" dirty="0"/>
              <a:t>5-FU (9,5 %)</a:t>
            </a:r>
          </a:p>
          <a:p>
            <a:pPr lvl="1"/>
            <a:r>
              <a:rPr lang="fr-FR" noProof="0" dirty="0"/>
              <a:t>GEM (9 %)</a:t>
            </a:r>
          </a:p>
          <a:p>
            <a:pPr lvl="1"/>
            <a:r>
              <a:rPr lang="fr-FR" noProof="0" dirty="0"/>
              <a:t>Quantité : </a:t>
            </a:r>
          </a:p>
          <a:p>
            <a:pPr lvl="2"/>
            <a:r>
              <a:rPr lang="fr-FR" noProof="0" dirty="0"/>
              <a:t>10 à 20 000 000 </a:t>
            </a:r>
            <a:r>
              <a:rPr lang="fr-FR" noProof="0" dirty="0" err="1"/>
              <a:t>ng</a:t>
            </a:r>
            <a:endParaRPr lang="fr-FR" noProof="0" dirty="0"/>
          </a:p>
          <a:p>
            <a:pPr lvl="2"/>
            <a:r>
              <a:rPr lang="fr-FR" noProof="0" dirty="0"/>
              <a:t>Médiane de 200 </a:t>
            </a:r>
            <a:r>
              <a:rPr lang="fr-FR" noProof="0" dirty="0" err="1"/>
              <a:t>ng</a:t>
            </a:r>
            <a:endParaRPr lang="fr-FR" noProof="0" dirty="0"/>
          </a:p>
          <a:p>
            <a:pPr lvl="1"/>
            <a:r>
              <a:rPr lang="fr-FR" noProof="0" dirty="0"/>
              <a:t>Surface : acier (84,7 %)</a:t>
            </a:r>
          </a:p>
          <a:p>
            <a:pPr lvl="1"/>
            <a:endParaRPr lang="fr-FR" noProof="0" dirty="0"/>
          </a:p>
          <a:p>
            <a:r>
              <a:rPr lang="fr-FR" noProof="0" dirty="0"/>
              <a:t>Produits de décontamination :</a:t>
            </a:r>
          </a:p>
          <a:p>
            <a:pPr lvl="1"/>
            <a:r>
              <a:rPr lang="fr-FR" noProof="0" dirty="0"/>
              <a:t>Tensioactifs (19,9 %)</a:t>
            </a:r>
          </a:p>
          <a:p>
            <a:pPr lvl="1"/>
            <a:r>
              <a:rPr lang="fr-FR" noProof="0" dirty="0"/>
              <a:t>Agents oxydants (18,8 %)</a:t>
            </a:r>
          </a:p>
          <a:p>
            <a:pPr lvl="1"/>
            <a:r>
              <a:rPr lang="fr-FR" noProof="0" dirty="0"/>
              <a:t>Alcools (12,1 %)</a:t>
            </a:r>
          </a:p>
          <a:p>
            <a:pPr lvl="1"/>
            <a:r>
              <a:rPr lang="fr-FR" noProof="0" dirty="0"/>
              <a:t>Application : directe ou indirecte</a:t>
            </a:r>
          </a:p>
          <a:p>
            <a:pPr lvl="1"/>
            <a:r>
              <a:rPr lang="fr-FR" noProof="0" dirty="0"/>
              <a:t>Produits commerciaux (82,6 %)</a:t>
            </a:r>
          </a:p>
          <a:p>
            <a:pPr lvl="1"/>
            <a:endParaRPr lang="fr-FR" noProof="0" dirty="0"/>
          </a:p>
          <a:p>
            <a:pPr>
              <a:spcBef>
                <a:spcPts val="1200"/>
              </a:spcBef>
            </a:pPr>
            <a:r>
              <a:rPr lang="fr-FR" noProof="0" dirty="0"/>
              <a:t>Méthode d'analyse : chromatographie couplée à la spectrométrie de masse (94,5 %)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FDDED40-85EA-95E7-2294-67D0A552C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fr-FR" noProof="0" smtClean="0"/>
              <a:t>12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536326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C33976D1-3430-450C-A978-87A9A6E8E71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7D6AAC78-7D86-415A-ADC1-2B474807960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F2A658D9-F185-44F1-BA33-D50320D1D07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A9618DBD-A0CC-F964-EC88-4DCB3A1D5C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rgbClr val="FFFFFF"/>
          </a:solidFill>
        </p:spPr>
        <p:txBody>
          <a:bodyPr>
            <a:normAutofit/>
          </a:bodyPr>
          <a:lstStyle/>
          <a:p>
            <a:r>
              <a:rPr lang="fr-FR" noProof="0" dirty="0"/>
              <a:t>Résultats (4) : Méta-analyses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6DDCE8C-FDF0-C3C3-DD27-8511C9BBAD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6062" y="1843590"/>
            <a:ext cx="8779512" cy="376625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fr-FR" sz="2000" noProof="0" dirty="0">
                <a:solidFill>
                  <a:srgbClr val="404040"/>
                </a:solidFill>
              </a:rPr>
              <a:t>2 familles chimiques de MAC les plus fréquentes dans l’analyse :</a:t>
            </a:r>
          </a:p>
          <a:p>
            <a:pPr lvl="1">
              <a:lnSpc>
                <a:spcPct val="90000"/>
              </a:lnSpc>
            </a:pPr>
            <a:r>
              <a:rPr lang="fr-FR" sz="2000" noProof="0" dirty="0">
                <a:solidFill>
                  <a:srgbClr val="404040"/>
                </a:solidFill>
              </a:rPr>
              <a:t>Moutardes azotées (28,4 %) : cyclophosphamide et ifosfamide</a:t>
            </a:r>
          </a:p>
          <a:p>
            <a:pPr lvl="1">
              <a:lnSpc>
                <a:spcPct val="90000"/>
              </a:lnSpc>
            </a:pPr>
            <a:r>
              <a:rPr lang="fr-FR" sz="2000" noProof="0" dirty="0">
                <a:solidFill>
                  <a:srgbClr val="404040"/>
                </a:solidFill>
              </a:rPr>
              <a:t>Analogues nucléosidiques (14,6 %) : cytarabine, </a:t>
            </a:r>
            <a:r>
              <a:rPr lang="fr-FR" sz="2000" noProof="0" dirty="0" err="1">
                <a:solidFill>
                  <a:srgbClr val="404040"/>
                </a:solidFill>
              </a:rPr>
              <a:t>fludarabine</a:t>
            </a:r>
            <a:r>
              <a:rPr lang="fr-FR" sz="2000" noProof="0" dirty="0">
                <a:solidFill>
                  <a:srgbClr val="404040"/>
                </a:solidFill>
              </a:rPr>
              <a:t>, gemcitabine</a:t>
            </a:r>
          </a:p>
          <a:p>
            <a:pPr marL="0" indent="0">
              <a:lnSpc>
                <a:spcPct val="90000"/>
              </a:lnSpc>
              <a:buNone/>
            </a:pPr>
            <a:endParaRPr lang="fr-FR" sz="2000" noProof="0" dirty="0">
              <a:solidFill>
                <a:srgbClr val="404040"/>
              </a:solidFill>
            </a:endParaRPr>
          </a:p>
          <a:p>
            <a:pPr>
              <a:lnSpc>
                <a:spcPct val="90000"/>
              </a:lnSpc>
            </a:pPr>
            <a:r>
              <a:rPr lang="fr-FR" sz="2000" noProof="0" dirty="0">
                <a:solidFill>
                  <a:srgbClr val="404040"/>
                </a:solidFill>
              </a:rPr>
              <a:t>Aucune différence statistique retrouvée entre les 2 familles :</a:t>
            </a:r>
          </a:p>
          <a:p>
            <a:pPr lvl="1">
              <a:lnSpc>
                <a:spcPct val="90000"/>
              </a:lnSpc>
            </a:pPr>
            <a:r>
              <a:rPr lang="fr-FR" sz="2000" noProof="0" dirty="0">
                <a:solidFill>
                  <a:srgbClr val="404040"/>
                </a:solidFill>
              </a:rPr>
              <a:t>Selon les produits de décontamination</a:t>
            </a:r>
          </a:p>
          <a:p>
            <a:pPr lvl="1">
              <a:lnSpc>
                <a:spcPct val="90000"/>
              </a:lnSpc>
            </a:pPr>
            <a:r>
              <a:rPr lang="fr-FR" sz="2000" noProof="0" dirty="0">
                <a:solidFill>
                  <a:srgbClr val="404040"/>
                </a:solidFill>
              </a:rPr>
              <a:t>Selon les résultats d’efficacité de décontamination (p=0,342)</a:t>
            </a:r>
          </a:p>
          <a:p>
            <a:pPr marL="228600" lvl="1" indent="0">
              <a:lnSpc>
                <a:spcPct val="90000"/>
              </a:lnSpc>
              <a:buNone/>
            </a:pPr>
            <a:endParaRPr lang="fr-FR" sz="2000" noProof="0" dirty="0">
              <a:solidFill>
                <a:srgbClr val="404040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fr-FR" sz="2000" noProof="0" dirty="0">
                <a:solidFill>
                  <a:srgbClr val="404040"/>
                </a:solidFill>
                <a:sym typeface="Wingdings" panose="05000000000000000000" pitchFamily="2" charset="2"/>
              </a:rPr>
              <a:t> </a:t>
            </a:r>
            <a:r>
              <a:rPr lang="fr-FR" sz="2000" noProof="0" dirty="0">
                <a:solidFill>
                  <a:srgbClr val="404040"/>
                </a:solidFill>
              </a:rPr>
              <a:t>Regroupement des 2 familles : 1121 lignes analysées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1E5E5B5-447E-96B8-3A62-FDD25B764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00200" y="6236208"/>
            <a:ext cx="5901189" cy="32004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fr-FR" sz="500" noProof="0" dirty="0">
                <a:solidFill>
                  <a:srgbClr val="FFFFFF"/>
                </a:solidFill>
              </a:rPr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BA059DE-30FB-8BDB-E058-3C6B8150B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58922" y="6217920"/>
            <a:ext cx="365760" cy="36576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CC057153-B650-4DEB-B370-79DDCFDCE934}" type="slidenum">
              <a:rPr lang="fr-FR" noProof="0" smtClean="0"/>
              <a:pPr>
                <a:lnSpc>
                  <a:spcPct val="90000"/>
                </a:lnSpc>
                <a:spcAft>
                  <a:spcPts val="600"/>
                </a:spcAft>
              </a:pPr>
              <a:t>13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5438400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1F41FC7-67D3-09B7-170B-6E64228DA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4121" y="135282"/>
            <a:ext cx="7643758" cy="807693"/>
          </a:xfrm>
        </p:spPr>
        <p:txBody>
          <a:bodyPr>
            <a:normAutofit/>
          </a:bodyPr>
          <a:lstStyle/>
          <a:p>
            <a:r>
              <a:rPr lang="fr-FR" noProof="0" dirty="0"/>
              <a:t>Résultats (5) : Méta-analyses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05A21F5-D3DE-88AE-535D-75E31FA98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4360111" cy="32004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fr-FR" sz="500" noProof="0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AB6486D-2434-0638-30FD-8B0FC1131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58922" y="6217920"/>
            <a:ext cx="365760" cy="36576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CC057153-B650-4DEB-B370-79DDCFDCE934}" type="slidenum">
              <a:rPr lang="fr-FR" noProof="0" smtClean="0"/>
              <a:pPr>
                <a:lnSpc>
                  <a:spcPct val="90000"/>
                </a:lnSpc>
                <a:spcAft>
                  <a:spcPts val="600"/>
                </a:spcAft>
              </a:pPr>
              <a:t>14</a:t>
            </a:fld>
            <a:endParaRPr lang="fr-FR" noProof="0" dirty="0"/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xmlns="" id="{E684BBDF-439B-4C67-422A-3554F64D28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24" y="1738054"/>
            <a:ext cx="6082504" cy="4350462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xmlns="" id="{12FABE19-B14A-D509-5A62-709B1E2119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5124" y="1738054"/>
            <a:ext cx="6066876" cy="4479866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xmlns="" id="{AD47B350-EDE6-094E-AC0B-22A81F0268C6}"/>
              </a:ext>
            </a:extLst>
          </p:cNvPr>
          <p:cNvSpPr txBox="1"/>
          <p:nvPr/>
        </p:nvSpPr>
        <p:spPr>
          <a:xfrm>
            <a:off x="290917" y="1155848"/>
            <a:ext cx="11610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noProof="0" dirty="0"/>
              <a:t>Comparaison des produits de décontamination pour les 2 familles chimiques :</a:t>
            </a:r>
          </a:p>
        </p:txBody>
      </p:sp>
    </p:spTree>
    <p:extLst>
      <p:ext uri="{BB962C8B-B14F-4D97-AF65-F5344CB8AC3E}">
        <p14:creationId xmlns:p14="http://schemas.microsoft.com/office/powerpoint/2010/main" val="13336526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834FD5B-CE53-B422-FB54-7F81FADD4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115" y="110692"/>
            <a:ext cx="11401927" cy="895929"/>
          </a:xfrm>
        </p:spPr>
        <p:txBody>
          <a:bodyPr>
            <a:normAutofit fontScale="90000"/>
          </a:bodyPr>
          <a:lstStyle/>
          <a:p>
            <a:r>
              <a:rPr lang="fr-FR" noProof="0" dirty="0"/>
              <a:t>Résultats (6) : Méta-analyses des paramètres de décontamination</a:t>
            </a:r>
          </a:p>
        </p:txBody>
      </p:sp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xmlns="" id="{B93F32C6-FCDA-B2F4-B0F8-2B1464F4D8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69" y="1670527"/>
            <a:ext cx="8519406" cy="5076782"/>
          </a:xfrm>
          <a:prstGeom prst="rect">
            <a:avLst/>
          </a:prstGeom>
        </p:spPr>
      </p:pic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5067CF3-8A79-FD58-F101-3012A07BF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noProof="0" dirty="0"/>
              <a:t>
             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B1E5FECC-795E-223D-8B6D-F911BF573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fr-FR" noProof="0" smtClean="0"/>
              <a:t>15</a:t>
            </a:fld>
            <a:endParaRPr lang="fr-FR" noProof="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32A9DF0E-2180-0D3D-A227-EA66BD88B876}"/>
              </a:ext>
            </a:extLst>
          </p:cNvPr>
          <p:cNvSpPr txBox="1"/>
          <p:nvPr/>
        </p:nvSpPr>
        <p:spPr>
          <a:xfrm>
            <a:off x="425116" y="1153908"/>
            <a:ext cx="40064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noProof="0" dirty="0"/>
              <a:t>Nombre d’actes de décontamination :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xmlns="" id="{7BF0BFFB-EE5B-E76A-DF73-90F165B04D40}"/>
              </a:ext>
            </a:extLst>
          </p:cNvPr>
          <p:cNvSpPr txBox="1"/>
          <p:nvPr/>
        </p:nvSpPr>
        <p:spPr>
          <a:xfrm>
            <a:off x="8894235" y="1670527"/>
            <a:ext cx="281650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noProof="0" dirty="0"/>
              <a:t>Temps de séchage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noProof="0" dirty="0"/>
              <a:t>Application du produit de décontamination : directe ou indirecte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noProof="0" dirty="0"/>
              <a:t>Support de nettoyage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noProof="0" dirty="0"/>
          </a:p>
          <a:p>
            <a:endParaRPr lang="fr-FR" noProof="0" dirty="0"/>
          </a:p>
          <a:p>
            <a:r>
              <a:rPr lang="fr-FR" noProof="0" dirty="0"/>
              <a:t>____________________</a:t>
            </a:r>
          </a:p>
          <a:p>
            <a:endParaRPr lang="fr-FR" noProof="0" dirty="0"/>
          </a:p>
          <a:p>
            <a:r>
              <a:rPr lang="fr-FR" noProof="0" dirty="0"/>
              <a:t>Absence de biais de publication</a:t>
            </a:r>
          </a:p>
          <a:p>
            <a:endParaRPr lang="fr-FR" noProof="0" dirty="0"/>
          </a:p>
          <a:p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5499980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A45B203-256F-2153-7515-50A1109E8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353393"/>
            <a:ext cx="7729728" cy="707800"/>
          </a:xfrm>
        </p:spPr>
        <p:txBody>
          <a:bodyPr>
            <a:normAutofit fontScale="90000"/>
          </a:bodyPr>
          <a:lstStyle/>
          <a:p>
            <a:r>
              <a:rPr lang="fr-FR" noProof="0" dirty="0"/>
              <a:t>Discussion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7F6A438F-73FC-6436-5008-1F2008660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00200" y="6236208"/>
            <a:ext cx="5901189" cy="32004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fr-FR" sz="500" noProof="0" dirty="0"/>
              <a:t>
             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AEF81D7-B13A-7AC9-C630-94B476AB3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58922" y="6217920"/>
            <a:ext cx="365760" cy="36576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CC057153-B650-4DEB-B370-79DDCFDCE934}" type="slidenum">
              <a:rPr lang="fr-FR" noProof="0" smtClean="0"/>
              <a:pPr>
                <a:lnSpc>
                  <a:spcPct val="90000"/>
                </a:lnSpc>
                <a:spcAft>
                  <a:spcPts val="600"/>
                </a:spcAft>
              </a:pPr>
              <a:t>16</a:t>
            </a:fld>
            <a:endParaRPr lang="fr-FR" noProof="0" dirty="0"/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xmlns="" id="{95380098-F160-B7EE-DC02-2A4E838ED6E4}"/>
              </a:ext>
            </a:extLst>
          </p:cNvPr>
          <p:cNvGrpSpPr/>
          <p:nvPr/>
        </p:nvGrpSpPr>
        <p:grpSpPr>
          <a:xfrm>
            <a:off x="965200" y="1446103"/>
            <a:ext cx="10258393" cy="4454253"/>
            <a:chOff x="965200" y="1446103"/>
            <a:chExt cx="10258393" cy="4454253"/>
          </a:xfrm>
        </p:grpSpPr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xmlns="" id="{82965F11-B230-0469-7077-D713D6096E71}"/>
                </a:ext>
              </a:extLst>
            </p:cNvPr>
            <p:cNvSpPr/>
            <p:nvPr/>
          </p:nvSpPr>
          <p:spPr>
            <a:xfrm>
              <a:off x="968406" y="1446103"/>
              <a:ext cx="3126581" cy="768575"/>
            </a:xfrm>
            <a:custGeom>
              <a:avLst/>
              <a:gdLst>
                <a:gd name="csX0" fmla="*/ 0 w 3126581"/>
                <a:gd name="csY0" fmla="*/ 0 h 768575"/>
                <a:gd name="csX1" fmla="*/ 3126581 w 3126581"/>
                <a:gd name="csY1" fmla="*/ 0 h 768575"/>
                <a:gd name="csX2" fmla="*/ 3126581 w 3126581"/>
                <a:gd name="csY2" fmla="*/ 768575 h 768575"/>
                <a:gd name="csX3" fmla="*/ 0 w 3126581"/>
                <a:gd name="csY3" fmla="*/ 768575 h 768575"/>
                <a:gd name="csX4" fmla="*/ 0 w 3126581"/>
                <a:gd name="csY4" fmla="*/ 0 h 7685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126581" h="768575">
                  <a:moveTo>
                    <a:pt x="0" y="0"/>
                  </a:moveTo>
                  <a:lnTo>
                    <a:pt x="3126581" y="0"/>
                  </a:lnTo>
                  <a:lnTo>
                    <a:pt x="3126581" y="768575"/>
                  </a:lnTo>
                  <a:lnTo>
                    <a:pt x="0" y="76857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2">
                <a:hueOff val="0"/>
                <a:satOff val="0"/>
                <a:lumOff val="0"/>
                <a:alphaOff val="0"/>
              </a:schemeClr>
            </a:lnRef>
            <a:fillRef idx="2">
              <a:schemeClr val="accent2">
                <a:hueOff val="0"/>
                <a:satOff val="0"/>
                <a:lumOff val="0"/>
                <a:alphaOff val="0"/>
              </a:schemeClr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56464" tIns="89408" rIns="156464" bIns="89408" numCol="1" spcCol="1270" anchor="ctr" anchorCtr="0">
              <a:noAutofit/>
            </a:bodyPr>
            <a:lstStyle/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2200" kern="1200" noProof="0" dirty="0"/>
                <a:t>Efficacité de décontamination</a:t>
              </a:r>
            </a:p>
          </p:txBody>
        </p:sp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xmlns="" id="{E55033D8-BEF2-B13A-FFA0-E0EF94C0E4E0}"/>
                </a:ext>
              </a:extLst>
            </p:cNvPr>
            <p:cNvSpPr/>
            <p:nvPr/>
          </p:nvSpPr>
          <p:spPr>
            <a:xfrm>
              <a:off x="965200" y="2173916"/>
              <a:ext cx="3126581" cy="3685677"/>
            </a:xfrm>
            <a:custGeom>
              <a:avLst/>
              <a:gdLst>
                <a:gd name="csX0" fmla="*/ 0 w 3126581"/>
                <a:gd name="csY0" fmla="*/ 0 h 3685677"/>
                <a:gd name="csX1" fmla="*/ 3126581 w 3126581"/>
                <a:gd name="csY1" fmla="*/ 0 h 3685677"/>
                <a:gd name="csX2" fmla="*/ 3126581 w 3126581"/>
                <a:gd name="csY2" fmla="*/ 3685677 h 3685677"/>
                <a:gd name="csX3" fmla="*/ 0 w 3126581"/>
                <a:gd name="csY3" fmla="*/ 3685677 h 3685677"/>
                <a:gd name="csX4" fmla="*/ 0 w 3126581"/>
                <a:gd name="csY4" fmla="*/ 0 h 36856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126581" h="3685677">
                  <a:moveTo>
                    <a:pt x="0" y="0"/>
                  </a:moveTo>
                  <a:lnTo>
                    <a:pt x="3126581" y="0"/>
                  </a:lnTo>
                  <a:lnTo>
                    <a:pt x="3126581" y="3685677"/>
                  </a:lnTo>
                  <a:lnTo>
                    <a:pt x="0" y="368567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7348" tIns="117348" rIns="156464" bIns="176022" numCol="1" spcCol="1270" anchor="t" anchorCtr="0">
              <a:noAutofit/>
            </a:bodyPr>
            <a:lstStyle/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fr-FR" sz="2200" kern="1200" noProof="0" dirty="0"/>
            </a:p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fr-FR" sz="2200" kern="1200" noProof="0" dirty="0"/>
                <a:t>Pour les 2 familles de MAC</a:t>
              </a:r>
            </a:p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fr-FR" sz="2200" kern="1200" noProof="0" dirty="0"/>
            </a:p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fr-FR" sz="2200" kern="1200" noProof="0" dirty="0"/>
                <a:t>Très élevée : 95,5 %</a:t>
              </a:r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xmlns="" id="{1066B672-1E79-1BD2-9B33-B2BD78900797}"/>
                </a:ext>
              </a:extLst>
            </p:cNvPr>
            <p:cNvSpPr/>
            <p:nvPr/>
          </p:nvSpPr>
          <p:spPr>
            <a:xfrm>
              <a:off x="4532709" y="1446103"/>
              <a:ext cx="3126581" cy="768575"/>
            </a:xfrm>
            <a:custGeom>
              <a:avLst/>
              <a:gdLst>
                <a:gd name="csX0" fmla="*/ 0 w 3126581"/>
                <a:gd name="csY0" fmla="*/ 0 h 768575"/>
                <a:gd name="csX1" fmla="*/ 3126581 w 3126581"/>
                <a:gd name="csY1" fmla="*/ 0 h 768575"/>
                <a:gd name="csX2" fmla="*/ 3126581 w 3126581"/>
                <a:gd name="csY2" fmla="*/ 768575 h 768575"/>
                <a:gd name="csX3" fmla="*/ 0 w 3126581"/>
                <a:gd name="csY3" fmla="*/ 768575 h 768575"/>
                <a:gd name="csX4" fmla="*/ 0 w 3126581"/>
                <a:gd name="csY4" fmla="*/ 0 h 7685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126581" h="768575">
                  <a:moveTo>
                    <a:pt x="0" y="0"/>
                  </a:moveTo>
                  <a:lnTo>
                    <a:pt x="3126581" y="0"/>
                  </a:lnTo>
                  <a:lnTo>
                    <a:pt x="3126581" y="768575"/>
                  </a:lnTo>
                  <a:lnTo>
                    <a:pt x="0" y="76857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2">
                <a:hueOff val="-5175944"/>
                <a:satOff val="22930"/>
                <a:lumOff val="-8432"/>
                <a:alphaOff val="0"/>
              </a:schemeClr>
            </a:lnRef>
            <a:fillRef idx="2">
              <a:schemeClr val="accent2">
                <a:hueOff val="-5175944"/>
                <a:satOff val="22930"/>
                <a:lumOff val="-8432"/>
                <a:alphaOff val="0"/>
              </a:schemeClr>
            </a:fillRef>
            <a:effectRef idx="1">
              <a:schemeClr val="accent2">
                <a:hueOff val="-5175944"/>
                <a:satOff val="22930"/>
                <a:lumOff val="-8432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56464" tIns="89408" rIns="156464" bIns="89408" numCol="1" spcCol="1270" anchor="ctr" anchorCtr="0">
              <a:noAutofit/>
            </a:bodyPr>
            <a:lstStyle/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2200" kern="1200" noProof="0" dirty="0"/>
                <a:t>Produit de décontamination :</a:t>
              </a:r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xmlns="" id="{4BC5F218-DBFA-5600-3F46-683A61CC5795}"/>
                </a:ext>
              </a:extLst>
            </p:cNvPr>
            <p:cNvSpPr/>
            <p:nvPr/>
          </p:nvSpPr>
          <p:spPr>
            <a:xfrm>
              <a:off x="4532709" y="2214679"/>
              <a:ext cx="3126581" cy="3685677"/>
            </a:xfrm>
            <a:custGeom>
              <a:avLst/>
              <a:gdLst>
                <a:gd name="csX0" fmla="*/ 0 w 3126581"/>
                <a:gd name="csY0" fmla="*/ 0 h 3685677"/>
                <a:gd name="csX1" fmla="*/ 3126581 w 3126581"/>
                <a:gd name="csY1" fmla="*/ 0 h 3685677"/>
                <a:gd name="csX2" fmla="*/ 3126581 w 3126581"/>
                <a:gd name="csY2" fmla="*/ 3685677 h 3685677"/>
                <a:gd name="csX3" fmla="*/ 0 w 3126581"/>
                <a:gd name="csY3" fmla="*/ 3685677 h 3685677"/>
                <a:gd name="csX4" fmla="*/ 0 w 3126581"/>
                <a:gd name="csY4" fmla="*/ 0 h 36856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126581" h="3685677">
                  <a:moveTo>
                    <a:pt x="0" y="0"/>
                  </a:moveTo>
                  <a:lnTo>
                    <a:pt x="3126581" y="0"/>
                  </a:lnTo>
                  <a:lnTo>
                    <a:pt x="3126581" y="3685677"/>
                  </a:lnTo>
                  <a:lnTo>
                    <a:pt x="0" y="368567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2">
                <a:tint val="40000"/>
                <a:alpha val="90000"/>
                <a:hueOff val="-5472993"/>
                <a:satOff val="15661"/>
                <a:lumOff val="-1042"/>
                <a:alphaOff val="0"/>
              </a:schemeClr>
            </a:lnRef>
            <a:fillRef idx="1">
              <a:schemeClr val="accent2">
                <a:tint val="40000"/>
                <a:alpha val="90000"/>
                <a:hueOff val="-5472993"/>
                <a:satOff val="15661"/>
                <a:lumOff val="-1042"/>
                <a:alphaOff val="0"/>
              </a:schemeClr>
            </a:fillRef>
            <a:effectRef idx="0">
              <a:schemeClr val="accent2">
                <a:tint val="40000"/>
                <a:alpha val="90000"/>
                <a:hueOff val="-5472993"/>
                <a:satOff val="15661"/>
                <a:lumOff val="-1042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7348" tIns="117348" rIns="156464" bIns="176022" numCol="1" spcCol="1270" anchor="t" anchorCtr="0">
              <a:noAutofit/>
            </a:bodyPr>
            <a:lstStyle/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fr-FR" sz="2200" kern="1200" noProof="0" dirty="0"/>
                <a:t>Alcool : produit le moins efficace			</a:t>
              </a:r>
            </a:p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fr-FR" sz="2200" kern="1200" noProof="0" dirty="0"/>
                <a:t>Bases : risque de corrosivité</a:t>
              </a:r>
            </a:p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fr-FR" sz="2200" kern="1200" noProof="0" dirty="0"/>
            </a:p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fr-FR" sz="2200" kern="1200" noProof="0" dirty="0">
                  <a:sym typeface="Wingdings" panose="05000000000000000000" pitchFamily="2" charset="2"/>
                </a:rPr>
                <a:t></a:t>
              </a:r>
              <a:r>
                <a:rPr lang="fr-FR" sz="2200" kern="1200" noProof="0" dirty="0"/>
                <a:t> Ammonium quaternaire est le produit de décontamination de choix</a:t>
              </a:r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xmlns="" id="{CFAFFF75-DCEA-69B4-4048-99F0BF572D5E}"/>
                </a:ext>
              </a:extLst>
            </p:cNvPr>
            <p:cNvSpPr/>
            <p:nvPr/>
          </p:nvSpPr>
          <p:spPr>
            <a:xfrm>
              <a:off x="8097012" y="1446103"/>
              <a:ext cx="3126581" cy="768575"/>
            </a:xfrm>
            <a:custGeom>
              <a:avLst/>
              <a:gdLst>
                <a:gd name="csX0" fmla="*/ 0 w 3126581"/>
                <a:gd name="csY0" fmla="*/ 0 h 768575"/>
                <a:gd name="csX1" fmla="*/ 3126581 w 3126581"/>
                <a:gd name="csY1" fmla="*/ 0 h 768575"/>
                <a:gd name="csX2" fmla="*/ 3126581 w 3126581"/>
                <a:gd name="csY2" fmla="*/ 768575 h 768575"/>
                <a:gd name="csX3" fmla="*/ 0 w 3126581"/>
                <a:gd name="csY3" fmla="*/ 768575 h 768575"/>
                <a:gd name="csX4" fmla="*/ 0 w 3126581"/>
                <a:gd name="csY4" fmla="*/ 0 h 7685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126581" h="768575">
                  <a:moveTo>
                    <a:pt x="0" y="0"/>
                  </a:moveTo>
                  <a:lnTo>
                    <a:pt x="3126581" y="0"/>
                  </a:lnTo>
                  <a:lnTo>
                    <a:pt x="3126581" y="768575"/>
                  </a:lnTo>
                  <a:lnTo>
                    <a:pt x="0" y="7685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2">
                <a:hueOff val="-10351888"/>
                <a:satOff val="45859"/>
                <a:lumOff val="-16864"/>
                <a:alphaOff val="0"/>
              </a:schemeClr>
            </a:lnRef>
            <a:fillRef idx="2">
              <a:schemeClr val="accent2">
                <a:hueOff val="-10351888"/>
                <a:satOff val="45859"/>
                <a:lumOff val="-16864"/>
                <a:alphaOff val="0"/>
              </a:schemeClr>
            </a:fillRef>
            <a:effectRef idx="1">
              <a:schemeClr val="accent2">
                <a:hueOff val="-10351888"/>
                <a:satOff val="45859"/>
                <a:lumOff val="-16864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56464" tIns="89408" rIns="156464" bIns="89408" numCol="1" spcCol="1270" anchor="ctr" anchorCtr="0">
              <a:noAutofit/>
            </a:bodyPr>
            <a:lstStyle/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2200" kern="1200" noProof="0" dirty="0"/>
                <a:t>Répétition de la procédure de nettoyage</a:t>
              </a:r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xmlns="" id="{635EAEEA-3B14-9411-0DFA-3344C22F9973}"/>
                </a:ext>
              </a:extLst>
            </p:cNvPr>
            <p:cNvSpPr/>
            <p:nvPr/>
          </p:nvSpPr>
          <p:spPr>
            <a:xfrm>
              <a:off x="8097012" y="2214679"/>
              <a:ext cx="3126581" cy="3685677"/>
            </a:xfrm>
            <a:custGeom>
              <a:avLst/>
              <a:gdLst>
                <a:gd name="csX0" fmla="*/ 0 w 3126581"/>
                <a:gd name="csY0" fmla="*/ 0 h 3685677"/>
                <a:gd name="csX1" fmla="*/ 3126581 w 3126581"/>
                <a:gd name="csY1" fmla="*/ 0 h 3685677"/>
                <a:gd name="csX2" fmla="*/ 3126581 w 3126581"/>
                <a:gd name="csY2" fmla="*/ 3685677 h 3685677"/>
                <a:gd name="csX3" fmla="*/ 0 w 3126581"/>
                <a:gd name="csY3" fmla="*/ 3685677 h 3685677"/>
                <a:gd name="csX4" fmla="*/ 0 w 3126581"/>
                <a:gd name="csY4" fmla="*/ 0 h 36856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126581" h="3685677">
                  <a:moveTo>
                    <a:pt x="0" y="0"/>
                  </a:moveTo>
                  <a:lnTo>
                    <a:pt x="3126581" y="0"/>
                  </a:lnTo>
                  <a:lnTo>
                    <a:pt x="3126581" y="3685677"/>
                  </a:lnTo>
                  <a:lnTo>
                    <a:pt x="0" y="36856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  <a:alpha val="90000"/>
              </a:schemeClr>
            </a:solidFill>
          </p:spPr>
          <p:style>
            <a:lnRef idx="1">
              <a:schemeClr val="accent2">
                <a:tint val="40000"/>
                <a:alpha val="90000"/>
                <a:hueOff val="-10945986"/>
                <a:satOff val="31321"/>
                <a:lumOff val="-2084"/>
                <a:alphaOff val="0"/>
              </a:schemeClr>
            </a:lnRef>
            <a:fillRef idx="1">
              <a:schemeClr val="accent2">
                <a:tint val="40000"/>
                <a:alpha val="90000"/>
                <a:hueOff val="-10945986"/>
                <a:satOff val="31321"/>
                <a:lumOff val="-2084"/>
                <a:alphaOff val="0"/>
              </a:schemeClr>
            </a:fillRef>
            <a:effectRef idx="0">
              <a:schemeClr val="accent2">
                <a:tint val="40000"/>
                <a:alpha val="90000"/>
                <a:hueOff val="-10945986"/>
                <a:satOff val="31321"/>
                <a:lumOff val="-2084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7348" tIns="117348" rIns="156464" bIns="176022" numCol="1" spcCol="1270" anchor="t" anchorCtr="0">
              <a:noAutofit/>
            </a:bodyPr>
            <a:lstStyle/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fr-FR" sz="2200" kern="1200" noProof="0" dirty="0"/>
            </a:p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fr-FR" sz="2200" kern="1200" noProof="0" dirty="0"/>
                <a:t>Associée à une meilleure efficacité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84891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E10CB74-80A3-FBA2-931D-64CD8F8F9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95216"/>
            <a:ext cx="7729728" cy="668723"/>
          </a:xfrm>
        </p:spPr>
        <p:txBody>
          <a:bodyPr>
            <a:normAutofit fontScale="90000"/>
          </a:bodyPr>
          <a:lstStyle/>
          <a:p>
            <a:r>
              <a:rPr lang="fr-FR" noProof="0" dirty="0"/>
              <a:t>Discussion (2)</a:t>
            </a:r>
          </a:p>
        </p:txBody>
      </p:sp>
      <p:graphicFrame>
        <p:nvGraphicFramePr>
          <p:cNvPr id="8" name="Espace réservé du contenu 2">
            <a:extLst>
              <a:ext uri="{FF2B5EF4-FFF2-40B4-BE49-F238E27FC236}">
                <a16:creationId xmlns:a16="http://schemas.microsoft.com/office/drawing/2014/main" xmlns="" id="{4FDABED2-0D88-6A6E-16AD-FE895010DD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9449283"/>
              </p:ext>
            </p:extLst>
          </p:nvPr>
        </p:nvGraphicFramePr>
        <p:xfrm>
          <a:off x="1195755" y="1195754"/>
          <a:ext cx="9928928" cy="47595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92EACCDC-6B82-4642-BC5C-7DEB5D3A7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noProof="0" dirty="0"/>
              <a:t>
             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67D7ADF-1082-A904-9F22-853E9F2EC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fr-FR" noProof="0" smtClean="0"/>
              <a:t>17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1220866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58797067-EA6D-2656-F469-40B5EBF86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</p:spPr>
        <p:txBody>
          <a:bodyPr>
            <a:normAutofit/>
          </a:bodyPr>
          <a:lstStyle/>
          <a:p>
            <a:r>
              <a:rPr lang="fr-FR" dirty="0"/>
              <a:t>Conclusion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BEB4F438-1FDD-5D69-2DE6-EB5F6458F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00200" y="6236208"/>
            <a:ext cx="5901189" cy="32004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500"/>
              <a:t>
             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D95E675-BD14-EA1F-747D-C69E51AB4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58922" y="6217920"/>
            <a:ext cx="365760" cy="36576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CC057153-B650-4DEB-B370-79DDCFDCE934}" type="slidenum">
              <a:rPr lang="en-US" smtClean="0"/>
              <a:pPr>
                <a:lnSpc>
                  <a:spcPct val="90000"/>
                </a:lnSpc>
                <a:spcAft>
                  <a:spcPts val="600"/>
                </a:spcAft>
              </a:pPr>
              <a:t>18</a:t>
            </a:fld>
            <a:endParaRPr lang="en-US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730" y="2913518"/>
            <a:ext cx="9240540" cy="2562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9618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BC3E1C3D-633C-4756-B09B-9AD080714C9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36668" y="640080"/>
            <a:ext cx="10915252" cy="5263134"/>
          </a:xfrm>
          <a:prstGeom prst="rect">
            <a:avLst/>
          </a:prstGeom>
          <a:noFill/>
          <a:ln w="31750" cap="sq">
            <a:solidFill>
              <a:schemeClr val="accent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1295DAF8-54BC-4834-A4B1-7DD2F7AFE5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01520" y="802767"/>
            <a:ext cx="10585166" cy="49377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F57B199A-B609-710C-E999-4301AA0A7F55}"/>
              </a:ext>
            </a:extLst>
          </p:cNvPr>
          <p:cNvSpPr txBox="1"/>
          <p:nvPr/>
        </p:nvSpPr>
        <p:spPr>
          <a:xfrm>
            <a:off x="1120624" y="1122807"/>
            <a:ext cx="9954443" cy="4297680"/>
          </a:xfrm>
          <a:prstGeom prst="rect">
            <a:avLst/>
          </a:prstGeom>
          <a:noFill/>
          <a:ln>
            <a:noFill/>
          </a:ln>
        </p:spPr>
        <p:txBody>
          <a:bodyPr vert="horz" lIns="182880" tIns="182880" rIns="182880" bIns="182880" rtlCol="0" anchor="ctr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chemeClr val="accent2"/>
              </a:buClr>
            </a:pPr>
            <a:r>
              <a:rPr lang="fr-FR" sz="4400" kern="1200" spc="200" baseline="0" noProof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Merci de votre attention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D4FDF72C-FC90-BAA5-5D9E-69FE0823C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00200" y="6236208"/>
            <a:ext cx="5901189" cy="320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500" kern="1200">
                <a:solidFill>
                  <a:schemeClr val="tx1">
                    <a:alpha val="70000"/>
                  </a:schemeClr>
                </a:solidFill>
                <a:latin typeface="+mn-lt"/>
                <a:ea typeface="+mn-ea"/>
                <a:cs typeface="+mn-cs"/>
              </a:rPr>
              <a:t>
             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11EF7488-C40A-D8B4-DB64-AD8910EDB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58922" y="6217920"/>
            <a:ext cx="365760" cy="365760"/>
          </a:xfrm>
        </p:spPr>
        <p:txBody>
          <a:bodyPr vert="horz" lIns="18288" tIns="45720" rIns="18288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CC057153-B650-4DEB-B370-79DDCFDCE934}" type="slidenum">
              <a:rPr lang="en-US" smtClean="0"/>
              <a:pPr>
                <a:lnSpc>
                  <a:spcPct val="90000"/>
                </a:lnSpc>
                <a:spcAft>
                  <a:spcPts val="600"/>
                </a:spcAft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0939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D8C05DE-71F3-9EAC-8F78-4F555A506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14B6B1-F1DA-077F-EF75-BEE10F5AD0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1754" y="1405380"/>
            <a:ext cx="10788489" cy="222569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3200" cap="none" noProof="0" dirty="0">
                <a:ea typeface="+mj-lt"/>
                <a:cs typeface="+mj-lt"/>
              </a:rPr>
              <a:t>Efficacité des procédures de décontamination des surfaces de travail vis-à-vis des résidus de médicaments anticancéreux : revue de la littérature et méta-analyse</a:t>
            </a:r>
            <a:endParaRPr lang="fr-FR" sz="3200" b="0" cap="none" noProof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364824A-F12F-7FAE-CF31-94D744DE27DF}"/>
              </a:ext>
            </a:extLst>
          </p:cNvPr>
          <p:cNvSpPr txBox="1"/>
          <p:nvPr/>
        </p:nvSpPr>
        <p:spPr>
          <a:xfrm>
            <a:off x="1568568" y="205051"/>
            <a:ext cx="9054859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2400" noProof="0" dirty="0">
                <a:latin typeface="+mj-lt"/>
              </a:rPr>
              <a:t>THÈSE</a:t>
            </a:r>
          </a:p>
          <a:p>
            <a:pPr algn="ctr"/>
            <a:r>
              <a:rPr lang="fr-FR" sz="2400" noProof="0" dirty="0">
                <a:latin typeface="+mj-lt"/>
              </a:rPr>
              <a:t>DOCTORAT EN MÉDECINE</a:t>
            </a:r>
          </a:p>
          <a:p>
            <a:pPr algn="ctr"/>
            <a:r>
              <a:rPr lang="fr-FR" sz="2400" dirty="0">
                <a:latin typeface="+mj-lt"/>
              </a:rPr>
              <a:t>PRESENTATION POUR LA </a:t>
            </a:r>
            <a:r>
              <a:rPr lang="fr-FR" sz="2400" dirty="0" smtClean="0">
                <a:latin typeface="+mj-lt"/>
              </a:rPr>
              <a:t>SOMETRAV</a:t>
            </a:r>
            <a:endParaRPr lang="fr-FR" sz="2400" noProof="0" dirty="0">
              <a:latin typeface="+mj-lt"/>
            </a:endParaRPr>
          </a:p>
        </p:txBody>
      </p:sp>
      <p:pic>
        <p:nvPicPr>
          <p:cNvPr id="8" name="Picture 7" descr="Logo APHM.png">
            <a:extLst>
              <a:ext uri="{FF2B5EF4-FFF2-40B4-BE49-F238E27FC236}">
                <a16:creationId xmlns:a16="http://schemas.microsoft.com/office/drawing/2014/main" xmlns="" id="{B2AD5F1F-C3E6-15AB-46A2-BC744730F1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751" y="5387658"/>
            <a:ext cx="2986492" cy="1065670"/>
          </a:xfrm>
          <a:prstGeom prst="rect">
            <a:avLst/>
          </a:prstGeom>
        </p:spPr>
      </p:pic>
      <p:pic>
        <p:nvPicPr>
          <p:cNvPr id="9" name="Picture 8" descr="Logo fac Marseille.jpg">
            <a:extLst>
              <a:ext uri="{FF2B5EF4-FFF2-40B4-BE49-F238E27FC236}">
                <a16:creationId xmlns:a16="http://schemas.microsoft.com/office/drawing/2014/main" xmlns="" id="{D946743B-698A-3B42-A628-D113DA8AAA1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3" t="15864" r="-1583" b="29588"/>
          <a:stretch>
            <a:fillRect/>
          </a:stretch>
        </p:blipFill>
        <p:spPr>
          <a:xfrm>
            <a:off x="701754" y="5387658"/>
            <a:ext cx="5017999" cy="106567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xmlns="" id="{8FD2D489-B9E2-7C2D-568B-2CDBD68FC69F}"/>
              </a:ext>
            </a:extLst>
          </p:cNvPr>
          <p:cNvSpPr txBox="1"/>
          <p:nvPr/>
        </p:nvSpPr>
        <p:spPr>
          <a:xfrm>
            <a:off x="7625018" y="3770702"/>
            <a:ext cx="355398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noProof="0" dirty="0">
                <a:cs typeface="Arial" panose="020B0604020202020204" pitchFamily="34" charset="0"/>
              </a:rPr>
              <a:t>Président du jury : Pr Antoine VILLA</a:t>
            </a:r>
          </a:p>
          <a:p>
            <a:endParaRPr lang="fr-FR" noProof="0" dirty="0">
              <a:cs typeface="Arial" panose="020B0604020202020204" pitchFamily="34" charset="0"/>
            </a:endParaRPr>
          </a:p>
          <a:p>
            <a:r>
              <a:rPr lang="fr-FR" noProof="0" dirty="0">
                <a:cs typeface="Arial" panose="020B0604020202020204" pitchFamily="34" charset="0"/>
              </a:rPr>
              <a:t>Directeurs de thèse :</a:t>
            </a:r>
          </a:p>
          <a:p>
            <a:r>
              <a:rPr lang="fr-FR" noProof="0" dirty="0">
                <a:ea typeface="+mn-lt"/>
                <a:cs typeface="+mn-lt"/>
              </a:rPr>
              <a:t>Pr Antoine VILLA</a:t>
            </a:r>
          </a:p>
          <a:p>
            <a:r>
              <a:rPr lang="fr-FR" noProof="0" dirty="0">
                <a:cs typeface="Arial" panose="020B0604020202020204" pitchFamily="34" charset="0"/>
              </a:rPr>
              <a:t>Dr</a:t>
            </a:r>
            <a:r>
              <a:rPr lang="fr-FR" noProof="0" dirty="0"/>
              <a:t> Mireille CANAL-RAFFIN</a:t>
            </a:r>
            <a:endParaRPr lang="fr-FR" noProof="0" dirty="0"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7C80F64F-5B09-DFC0-1EB2-0BDB8A9E98A5}"/>
              </a:ext>
            </a:extLst>
          </p:cNvPr>
          <p:cNvSpPr txBox="1"/>
          <p:nvPr/>
        </p:nvSpPr>
        <p:spPr>
          <a:xfrm>
            <a:off x="701754" y="3800785"/>
            <a:ext cx="43452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noProof="0" dirty="0">
                <a:cs typeface="Arial" panose="020B0604020202020204" pitchFamily="34" charset="0"/>
              </a:rPr>
              <a:t>Présentée par Anaëlle JACQUIN</a:t>
            </a:r>
          </a:p>
          <a:p>
            <a:r>
              <a:rPr lang="fr-FR" noProof="0" dirty="0">
                <a:cs typeface="Arial" panose="020B0604020202020204" pitchFamily="34" charset="0"/>
              </a:rPr>
              <a:t>D.E.S. de médecine et santé au travail</a:t>
            </a:r>
          </a:p>
          <a:p>
            <a:r>
              <a:rPr lang="fr-FR" noProof="0" dirty="0">
                <a:cs typeface="Arial" panose="020B0604020202020204" pitchFamily="34" charset="0"/>
              </a:rPr>
              <a:t>Le </a:t>
            </a:r>
            <a:r>
              <a:rPr lang="fr-FR" dirty="0">
                <a:cs typeface="Arial" panose="020B0604020202020204" pitchFamily="34" charset="0"/>
              </a:rPr>
              <a:t>22</a:t>
            </a:r>
            <a:r>
              <a:rPr lang="fr-FR" noProof="0" dirty="0">
                <a:cs typeface="Arial" panose="020B0604020202020204" pitchFamily="34" charset="0"/>
              </a:rPr>
              <a:t> </a:t>
            </a:r>
            <a:r>
              <a:rPr lang="fr-FR" dirty="0" smtClean="0">
                <a:cs typeface="Arial" panose="020B0604020202020204" pitchFamily="34" charset="0"/>
              </a:rPr>
              <a:t>septembre</a:t>
            </a:r>
            <a:r>
              <a:rPr lang="fr-FR" noProof="0" dirty="0" smtClean="0">
                <a:cs typeface="Arial" panose="020B0604020202020204" pitchFamily="34" charset="0"/>
              </a:rPr>
              <a:t> </a:t>
            </a:r>
            <a:r>
              <a:rPr lang="fr-FR" noProof="0" dirty="0">
                <a:cs typeface="Arial" panose="020B0604020202020204" pitchFamily="34" charset="0"/>
              </a:rPr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4135577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39"/>
    </mc:Choice>
    <mc:Fallback xmlns="">
      <p:transition spd="slow" advTm="2639"/>
    </mc:Fallback>
  </mc:AlternateContent>
</p:sld>
</file>

<file path=ppt/theme/theme1.xml><?xml version="1.0" encoding="utf-8"?>
<a:theme xmlns:a="http://schemas.openxmlformats.org/drawingml/2006/main" name="Colis">
  <a:themeElements>
    <a:clrScheme name="Colis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Colis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olis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TM10001115[[fn=Colis]]</Template>
  <TotalTime>706</TotalTime>
  <Words>1303</Words>
  <Application>Microsoft Office PowerPoint</Application>
  <PresentationFormat>Grand écran</PresentationFormat>
  <Paragraphs>231</Paragraphs>
  <Slides>20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9" baseType="lpstr">
      <vt:lpstr>Aptos</vt:lpstr>
      <vt:lpstr>Aptos Display</vt:lpstr>
      <vt:lpstr>Arial</vt:lpstr>
      <vt:lpstr>Courier New</vt:lpstr>
      <vt:lpstr>Gill Sans MT</vt:lpstr>
      <vt:lpstr>Neue Haas Grotesk Text Pro</vt:lpstr>
      <vt:lpstr>Times New Roman</vt:lpstr>
      <vt:lpstr>Wingdings</vt:lpstr>
      <vt:lpstr>Colis</vt:lpstr>
      <vt:lpstr>Efficacité des procédures de décontamination des surfaces de travail vis-à-vis des résidus de médicaments anticancéreux : revue de la littérature et méta-analyse</vt:lpstr>
      <vt:lpstr>sommaire</vt:lpstr>
      <vt:lpstr>Introduction</vt:lpstr>
      <vt:lpstr>INTRODUCTION (2)</vt:lpstr>
      <vt:lpstr>Introduction (3) : Objectifs</vt:lpstr>
      <vt:lpstr>Méthodes</vt:lpstr>
      <vt:lpstr>Méthodes (2)</vt:lpstr>
      <vt:lpstr>Méthodes (3)</vt:lpstr>
      <vt:lpstr>Méthodes (4) : Analyse statistique</vt:lpstr>
      <vt:lpstr>résultats</vt:lpstr>
      <vt:lpstr>Résultats (2)</vt:lpstr>
      <vt:lpstr>Résultats (3) : caractéristiques générales des études</vt:lpstr>
      <vt:lpstr>Résultats (4) : Méta-analyses</vt:lpstr>
      <vt:lpstr>Résultats (5) : Méta-analyses</vt:lpstr>
      <vt:lpstr>Résultats (6) : Méta-analyses des paramètres de décontamination</vt:lpstr>
      <vt:lpstr>Discussion</vt:lpstr>
      <vt:lpstr>Discussion (2)</vt:lpstr>
      <vt:lpstr>Conclusion</vt:lpstr>
      <vt:lpstr>Présentation PowerPoint</vt:lpstr>
      <vt:lpstr>Efficacité des procédures de décontamination des surfaces de travail vis-à-vis des résidus de médicaments anticancéreux : revue de la littérature et méta-analyse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Efficacité des procédures de décontamination des surfaces de travail vis-à-vis des résidus de médicaments anticancéreux : revue de la littérature et méta-analyse</dc:title>
  <dc:creator>JACQUIN Anaelle</dc:creator>
  <cp:lastModifiedBy>JACQUIN Anaelle</cp:lastModifiedBy>
  <cp:revision>33</cp:revision>
  <dcterms:created xsi:type="dcterms:W3CDTF">2026-01-26T12:16:43Z</dcterms:created>
  <dcterms:modified xsi:type="dcterms:W3CDTF">2026-09-21T13:12:56Z</dcterms:modified>
</cp:coreProperties>
</file>