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handoutMasterIdLst>
    <p:handoutMasterId r:id="rId55"/>
  </p:handoutMasterIdLst>
  <p:sldIdLst>
    <p:sldId id="272" r:id="rId2"/>
    <p:sldId id="325" r:id="rId3"/>
    <p:sldId id="326" r:id="rId4"/>
    <p:sldId id="273" r:id="rId5"/>
    <p:sldId id="299" r:id="rId6"/>
    <p:sldId id="306" r:id="rId7"/>
    <p:sldId id="313" r:id="rId8"/>
    <p:sldId id="307" r:id="rId9"/>
    <p:sldId id="308" r:id="rId10"/>
    <p:sldId id="309" r:id="rId11"/>
    <p:sldId id="310" r:id="rId12"/>
    <p:sldId id="311" r:id="rId13"/>
    <p:sldId id="312" r:id="rId14"/>
    <p:sldId id="305" r:id="rId15"/>
    <p:sldId id="278" r:id="rId16"/>
    <p:sldId id="261" r:id="rId17"/>
    <p:sldId id="300" r:id="rId18"/>
    <p:sldId id="323" r:id="rId19"/>
    <p:sldId id="283" r:id="rId20"/>
    <p:sldId id="314" r:id="rId21"/>
    <p:sldId id="284" r:id="rId22"/>
    <p:sldId id="285" r:id="rId23"/>
    <p:sldId id="315" r:id="rId24"/>
    <p:sldId id="301" r:id="rId25"/>
    <p:sldId id="263" r:id="rId26"/>
    <p:sldId id="286" r:id="rId27"/>
    <p:sldId id="302" r:id="rId28"/>
    <p:sldId id="303" r:id="rId29"/>
    <p:sldId id="287" r:id="rId30"/>
    <p:sldId id="318" r:id="rId31"/>
    <p:sldId id="289" r:id="rId32"/>
    <p:sldId id="288" r:id="rId33"/>
    <p:sldId id="319" r:id="rId34"/>
    <p:sldId id="290" r:id="rId35"/>
    <p:sldId id="291" r:id="rId36"/>
    <p:sldId id="320" r:id="rId37"/>
    <p:sldId id="292" r:id="rId38"/>
    <p:sldId id="321" r:id="rId39"/>
    <p:sldId id="322" r:id="rId40"/>
    <p:sldId id="324" r:id="rId41"/>
    <p:sldId id="293" r:id="rId42"/>
    <p:sldId id="279" r:id="rId43"/>
    <p:sldId id="294" r:id="rId44"/>
    <p:sldId id="295" r:id="rId45"/>
    <p:sldId id="304" r:id="rId46"/>
    <p:sldId id="296" r:id="rId47"/>
    <p:sldId id="317" r:id="rId48"/>
    <p:sldId id="280" r:id="rId49"/>
    <p:sldId id="268" r:id="rId50"/>
    <p:sldId id="298" r:id="rId51"/>
    <p:sldId id="316" r:id="rId52"/>
    <p:sldId id="281" r:id="rId53"/>
  </p:sldIdLst>
  <p:sldSz cx="12192000" cy="6858000"/>
  <p:notesSz cx="6888163" cy="10021888"/>
  <p:defaultTextStyle>
    <a:defPPr rtl="0">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37700"/>
    <a:srgbClr val="D1D8B7"/>
    <a:srgbClr val="A09D79"/>
    <a:srgbClr val="AD5C4D"/>
    <a:srgbClr val="543E35"/>
    <a:srgbClr val="FFF4ED"/>
    <a:srgbClr val="5E6A76"/>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67386" autoAdjust="0"/>
  </p:normalViewPr>
  <p:slideViewPr>
    <p:cSldViewPr snapToGrid="0">
      <p:cViewPr varScale="1">
        <p:scale>
          <a:sx n="55" d="100"/>
          <a:sy n="55" d="100"/>
        </p:scale>
        <p:origin x="1632" y="34"/>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sorterViewPr>
    <p:cViewPr>
      <p:scale>
        <a:sx n="100" d="100"/>
        <a:sy n="100" d="100"/>
      </p:scale>
      <p:origin x="0" y="0"/>
    </p:cViewPr>
  </p:sorterViewPr>
  <p:notesViewPr>
    <p:cSldViewPr snapToGrid="0">
      <p:cViewPr varScale="1">
        <p:scale>
          <a:sx n="82" d="100"/>
          <a:sy n="82" d="100"/>
        </p:scale>
        <p:origin x="394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8/10/relationships/authors" Target="authors.xml"/></Relationships>
</file>

<file path=ppt/diagrams/_rels/data1.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4.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ata9.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5.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_rels/drawing9.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image" Target="../media/image12.jpg"/><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jp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1" qsCatId="3D" csTypeId="urn:microsoft.com/office/officeart/2005/8/colors/accent1_2#1"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8A4FDCF3-8749-4CA7-8815-5EE8509901E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F18057E-4500-4296-BAEB-9EEEFC7615D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1252D61A-A1DC-4100-B32E-630F5B9614B5}" type="presOf" srcId="{5F36E919-0773-46A5-852D-DCDB98C4B8BA}" destId="{C93C2789-BA25-470E-AC04-A56E01041EB8}" srcOrd="0" destOrd="0" presId="urn:microsoft.com/office/officeart/2008/layout/PictureStrips"/>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2CC5CD3F-CC95-4D4C-9B5B-41EE8DF730A1}" type="presOf" srcId="{122B54FE-6A61-4187-8809-9EEA55F2E185}" destId="{7F8BB730-0C61-496A-9EDE-BFDE04F0020E}" srcOrd="0" destOrd="0" presId="urn:microsoft.com/office/officeart/2008/layout/PictureStrips"/>
    <dgm:cxn modelId="{9597AC4A-27A2-4E9C-B0F0-10AA478BCC10}" type="presOf" srcId="{5199119D-59C0-4245-92DB-426DDC20EB0E}" destId="{A594B2D6-BDEF-4946-B7F1-F91DF7DE0A55}"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E8C86177-892C-499B-AF7D-EFB02C726993}" type="presOf" srcId="{98EFC415-40F1-47E9-B3C5-816A69EC0ABC}" destId="{BA31EDDB-C9D4-4138-ABE9-731FF622039B}" srcOrd="0" destOrd="0" presId="urn:microsoft.com/office/officeart/2008/layout/PictureStrips"/>
    <dgm:cxn modelId="{0CFEC67C-82BB-4A8A-8C69-32E76AA68126}" srcId="{411F520A-9495-4D41-9019-BBC5902976A6}" destId="{56D41AA0-94BA-4822-AFD7-50A31B897BA2}" srcOrd="3" destOrd="0" parTransId="{8C9C78B9-182D-41B3-9609-F84D94BE15D6}" sibTransId="{AA9E52B2-7218-4B23-9DB4-A561E06A626E}"/>
    <dgm:cxn modelId="{50A9709E-C216-449F-858D-8C9D5F84F85A}" type="presOf" srcId="{4A074798-E8A6-46AA-82A7-01391361008C}" destId="{B7367B43-954C-4793-8423-F499E51143FF}" srcOrd="0" destOrd="0" presId="urn:microsoft.com/office/officeart/2008/layout/PictureStrips"/>
    <dgm:cxn modelId="{53DA62A6-85C7-4270-80B2-E9857768913D}" type="presOf" srcId="{56D41AA0-94BA-4822-AFD7-50A31B897BA2}" destId="{A20FE252-5B05-4156-8654-39A7B6E1FFEB}" srcOrd="0" destOrd="0" presId="urn:microsoft.com/office/officeart/2008/layout/PictureStrips"/>
    <dgm:cxn modelId="{53FB33BA-0278-406A-995A-C59C8045F0F3}" type="presOf" srcId="{0F18057E-4500-4296-BAEB-9EEEFC7615D5}" destId="{5334BE08-BFD1-4E52-B9B9-2EB2884688FC}"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E1BF4EC6-74CC-49C4-853E-F570FDB89996}" type="presOf" srcId="{411F520A-9495-4D41-9019-BBC5902976A6}" destId="{027F135A-5386-4FFF-8597-C9922926187E}" srcOrd="0" destOrd="0" presId="urn:microsoft.com/office/officeart/2008/layout/PictureStrips"/>
    <dgm:cxn modelId="{ABA588CA-F34B-484E-98C1-8558647A153E}" type="presOf" srcId="{2212E990-0168-41B3-ACC1-D11651DE1369}" destId="{CD31FC4A-3F77-426D-A6BF-477D54E77BDF}" srcOrd="0" destOrd="0" presId="urn:microsoft.com/office/officeart/2008/layout/PictureStrips"/>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785225E2-D308-4BF1-90F3-518423585D63}" type="presOf" srcId="{8A4FDCF3-8749-4CA7-8815-5EE8509901E5}" destId="{B54D80A0-8ACB-4CE8-8671-DFF7601BCE55}" srcOrd="0" destOrd="0" presId="urn:microsoft.com/office/officeart/2008/layout/PictureStrips"/>
    <dgm:cxn modelId="{5FAD6DF1-0BA8-47A1-89AA-8CEC4FEF8250}" srcId="{411F520A-9495-4D41-9019-BBC5902976A6}" destId="{5199119D-59C0-4245-92DB-426DDC20EB0E}" srcOrd="6" destOrd="0" parTransId="{6A4AD1A0-D71B-4479-AB97-92CAB720E6CB}" sibTransId="{22B9B322-6207-40E8-802F-76DE5F3C0FBA}"/>
    <dgm:cxn modelId="{E76F16F8-A8D7-4032-A437-F5C5D3E084DC}" srcId="{411F520A-9495-4D41-9019-BBC5902976A6}" destId="{98EFC415-40F1-47E9-B3C5-816A69EC0ABC}" srcOrd="8" destOrd="0" parTransId="{0CA2DB48-8068-45D4-B770-1CB2C2819B3B}" sibTransId="{493362F4-62E0-43A9-95C7-5FAEF7C976DC}"/>
    <dgm:cxn modelId="{ED010B28-FA12-4931-9C01-297828EA1564}" type="presParOf" srcId="{027F135A-5386-4FFF-8597-C9922926187E}" destId="{D7E61196-DC46-4578-BB4B-4A84E60B5622}" srcOrd="0" destOrd="0" presId="urn:microsoft.com/office/officeart/2008/layout/PictureStrips"/>
    <dgm:cxn modelId="{C335A7F7-713A-4927-9031-113087DF49ED}" type="presParOf" srcId="{D7E61196-DC46-4578-BB4B-4A84E60B5622}" destId="{B7367B43-954C-4793-8423-F499E51143FF}" srcOrd="0" destOrd="0" presId="urn:microsoft.com/office/officeart/2008/layout/PictureStrips"/>
    <dgm:cxn modelId="{BAB1661D-8B82-47B4-B8E1-25BB6728CEDA}" type="presParOf" srcId="{D7E61196-DC46-4578-BB4B-4A84E60B5622}" destId="{66209F71-316C-4510-93FA-9607E3C0EF84}" srcOrd="1" destOrd="0" presId="urn:microsoft.com/office/officeart/2008/layout/PictureStrips"/>
    <dgm:cxn modelId="{6D251C6B-00E6-4D33-B008-15F369DC2638}" type="presParOf" srcId="{027F135A-5386-4FFF-8597-C9922926187E}" destId="{F7206285-B668-4B2D-BB5F-7ACA627EEED9}" srcOrd="1" destOrd="0" presId="urn:microsoft.com/office/officeart/2008/layout/PictureStrips"/>
    <dgm:cxn modelId="{B6D211D4-01DB-48CD-9348-471212A035D8}" type="presParOf" srcId="{027F135A-5386-4FFF-8597-C9922926187E}" destId="{47C2B7B1-FB5D-461F-8DAF-861596D0EE60}" srcOrd="2" destOrd="0" presId="urn:microsoft.com/office/officeart/2008/layout/PictureStrips"/>
    <dgm:cxn modelId="{2D260E21-F897-4E1E-904B-26F25F58137E}" type="presParOf" srcId="{47C2B7B1-FB5D-461F-8DAF-861596D0EE60}" destId="{5334BE08-BFD1-4E52-B9B9-2EB2884688FC}" srcOrd="0" destOrd="0" presId="urn:microsoft.com/office/officeart/2008/layout/PictureStrips"/>
    <dgm:cxn modelId="{C33AE1B4-71D2-4A3A-8E3F-B989AFFCA0B8}" type="presParOf" srcId="{47C2B7B1-FB5D-461F-8DAF-861596D0EE60}" destId="{8D53EEE4-33B0-40A2-9C8F-9D4573C95A8F}" srcOrd="1" destOrd="0" presId="urn:microsoft.com/office/officeart/2008/layout/PictureStrips"/>
    <dgm:cxn modelId="{3A5EE8F8-E17F-4CE6-BCF1-2093A3CAAEF1}" type="presParOf" srcId="{027F135A-5386-4FFF-8597-C9922926187E}" destId="{91662DEF-B04A-4E00-B776-FEB9E308E5C6}" srcOrd="3" destOrd="0" presId="urn:microsoft.com/office/officeart/2008/layout/PictureStrips"/>
    <dgm:cxn modelId="{184359BA-0AB3-4C61-8B8D-E49D63BB43C6}" type="presParOf" srcId="{027F135A-5386-4FFF-8597-C9922926187E}" destId="{92FE3CAF-6FF8-4302-AC33-C2DF63C40AEB}" srcOrd="4" destOrd="0" presId="urn:microsoft.com/office/officeart/2008/layout/PictureStrips"/>
    <dgm:cxn modelId="{C2988E8E-393E-4D14-ADDB-33B910D2D2C0}" type="presParOf" srcId="{92FE3CAF-6FF8-4302-AC33-C2DF63C40AEB}" destId="{B54D80A0-8ACB-4CE8-8671-DFF7601BCE55}" srcOrd="0" destOrd="0" presId="urn:microsoft.com/office/officeart/2008/layout/PictureStrips"/>
    <dgm:cxn modelId="{389AA19C-AE35-43E2-BFEC-74226A5FD938}" type="presParOf" srcId="{92FE3CAF-6FF8-4302-AC33-C2DF63C40AEB}" destId="{2EAEEC1D-F704-47DE-8219-85979C59F658}" srcOrd="1" destOrd="0" presId="urn:microsoft.com/office/officeart/2008/layout/PictureStrips"/>
    <dgm:cxn modelId="{A68DD195-A546-45A6-92DC-5CEE4074C39C}" type="presParOf" srcId="{027F135A-5386-4FFF-8597-C9922926187E}" destId="{1EC3D11E-5D39-4017-83E1-5D7673E045FE}" srcOrd="5" destOrd="0" presId="urn:microsoft.com/office/officeart/2008/layout/PictureStrips"/>
    <dgm:cxn modelId="{FFFEAAAA-B846-45AA-BD8D-032DED6FF15E}" type="presParOf" srcId="{027F135A-5386-4FFF-8597-C9922926187E}" destId="{8A92ADEE-8EE8-4EE7-8FD0-FC702DBDBB95}" srcOrd="6" destOrd="0" presId="urn:microsoft.com/office/officeart/2008/layout/PictureStrips"/>
    <dgm:cxn modelId="{9FE5CE46-C9BF-447F-854E-C9CC855A4058}" type="presParOf" srcId="{8A92ADEE-8EE8-4EE7-8FD0-FC702DBDBB95}" destId="{A20FE252-5B05-4156-8654-39A7B6E1FFEB}" srcOrd="0" destOrd="0" presId="urn:microsoft.com/office/officeart/2008/layout/PictureStrips"/>
    <dgm:cxn modelId="{2A3F8186-4CFE-4E60-9290-6D292210A714}" type="presParOf" srcId="{8A92ADEE-8EE8-4EE7-8FD0-FC702DBDBB95}" destId="{83622A5E-F625-4B75-AD3E-2DD215DCC844}" srcOrd="1" destOrd="0" presId="urn:microsoft.com/office/officeart/2008/layout/PictureStrips"/>
    <dgm:cxn modelId="{AF6F2DEA-305D-42E1-863A-0B32124B711E}" type="presParOf" srcId="{027F135A-5386-4FFF-8597-C9922926187E}" destId="{035D452A-631B-41E1-B20F-BA6C32ED8DEF}" srcOrd="7" destOrd="0" presId="urn:microsoft.com/office/officeart/2008/layout/PictureStrips"/>
    <dgm:cxn modelId="{0481383E-EE85-4C7E-8598-C24D404FED69}" type="presParOf" srcId="{027F135A-5386-4FFF-8597-C9922926187E}" destId="{19514548-8151-4477-974F-C5716F3C0243}" srcOrd="8" destOrd="0" presId="urn:microsoft.com/office/officeart/2008/layout/PictureStrips"/>
    <dgm:cxn modelId="{0C216D0E-83D9-431B-B7F1-71A58350B588}" type="presParOf" srcId="{19514548-8151-4477-974F-C5716F3C0243}" destId="{C93C2789-BA25-470E-AC04-A56E01041EB8}" srcOrd="0" destOrd="0" presId="urn:microsoft.com/office/officeart/2008/layout/PictureStrips"/>
    <dgm:cxn modelId="{2B760DDE-F9EF-41DD-BDEF-EA7812196163}" type="presParOf" srcId="{19514548-8151-4477-974F-C5716F3C0243}" destId="{F1DE793F-46FC-4585-8E6F-A200D0EDAA85}" srcOrd="1" destOrd="0" presId="urn:microsoft.com/office/officeart/2008/layout/PictureStrips"/>
    <dgm:cxn modelId="{57523A8B-4496-4A86-B86E-09D140C9B848}" type="presParOf" srcId="{027F135A-5386-4FFF-8597-C9922926187E}" destId="{1CACB942-7A76-427F-BB55-51A75335B9DB}" srcOrd="9" destOrd="0" presId="urn:microsoft.com/office/officeart/2008/layout/PictureStrips"/>
    <dgm:cxn modelId="{6E46EBB7-4589-447B-8257-7CC164BDEC4D}" type="presParOf" srcId="{027F135A-5386-4FFF-8597-C9922926187E}" destId="{2C231095-E0E5-41F2-90B8-8761A0D04E85}" srcOrd="10" destOrd="0" presId="urn:microsoft.com/office/officeart/2008/layout/PictureStrips"/>
    <dgm:cxn modelId="{0609A1CE-B8ED-4AE2-AA29-3DFDC46ED88E}" type="presParOf" srcId="{2C231095-E0E5-41F2-90B8-8761A0D04E85}" destId="{7F8BB730-0C61-496A-9EDE-BFDE04F0020E}" srcOrd="0" destOrd="0" presId="urn:microsoft.com/office/officeart/2008/layout/PictureStrips"/>
    <dgm:cxn modelId="{C7410141-1B96-41FE-9845-F5122B31887B}" type="presParOf" srcId="{2C231095-E0E5-41F2-90B8-8761A0D04E85}" destId="{2DDF00BA-095B-47A5-90F5-F9C0BA292158}" srcOrd="1" destOrd="0" presId="urn:microsoft.com/office/officeart/2008/layout/PictureStrips"/>
    <dgm:cxn modelId="{D47ED2D0-AE2E-4B89-B2DA-4F52C74891D6}" type="presParOf" srcId="{027F135A-5386-4FFF-8597-C9922926187E}" destId="{4F79F602-FC1E-486B-8B29-D71141EB0396}" srcOrd="11" destOrd="0" presId="urn:microsoft.com/office/officeart/2008/layout/PictureStrips"/>
    <dgm:cxn modelId="{BFD1DA47-CAA8-4ED9-9D45-68CAD4AAAA5B}" type="presParOf" srcId="{027F135A-5386-4FFF-8597-C9922926187E}" destId="{A0A18C52-676A-4218-8416-BD7B69170CFD}" srcOrd="12" destOrd="0" presId="urn:microsoft.com/office/officeart/2008/layout/PictureStrips"/>
    <dgm:cxn modelId="{75BBE324-8075-4112-8492-5C7040BC4DBF}" type="presParOf" srcId="{A0A18C52-676A-4218-8416-BD7B69170CFD}" destId="{A594B2D6-BDEF-4946-B7F1-F91DF7DE0A55}" srcOrd="0" destOrd="0" presId="urn:microsoft.com/office/officeart/2008/layout/PictureStrips"/>
    <dgm:cxn modelId="{9A980E45-2C5C-490D-A3F3-2E40D9F5B90F}" type="presParOf" srcId="{A0A18C52-676A-4218-8416-BD7B69170CFD}" destId="{54F5CFBA-0FC0-4FBB-986F-0035CED6E6E3}" srcOrd="1" destOrd="0" presId="urn:microsoft.com/office/officeart/2008/layout/PictureStrips"/>
    <dgm:cxn modelId="{81B30CAA-00C8-4784-9F75-3C4C02EC289C}" type="presParOf" srcId="{027F135A-5386-4FFF-8597-C9922926187E}" destId="{8778C92C-CAE8-4A94-9608-03EBDD3769FA}" srcOrd="13" destOrd="0" presId="urn:microsoft.com/office/officeart/2008/layout/PictureStrips"/>
    <dgm:cxn modelId="{A80DC54A-EEF9-4A1D-BC8E-34EC1F2E92CE}" type="presParOf" srcId="{027F135A-5386-4FFF-8597-C9922926187E}" destId="{FAE936F6-90BF-4D44-978B-0EEE06369D3A}" srcOrd="14" destOrd="0" presId="urn:microsoft.com/office/officeart/2008/layout/PictureStrips"/>
    <dgm:cxn modelId="{5D58B1F1-12C8-43CA-942E-56977CC88194}" type="presParOf" srcId="{FAE936F6-90BF-4D44-978B-0EEE06369D3A}" destId="{CD31FC4A-3F77-426D-A6BF-477D54E77BDF}" srcOrd="0" destOrd="0" presId="urn:microsoft.com/office/officeart/2008/layout/PictureStrips"/>
    <dgm:cxn modelId="{3D629E9A-12D7-4EDE-94D3-C9D387830474}" type="presParOf" srcId="{FAE936F6-90BF-4D44-978B-0EEE06369D3A}" destId="{8B2B827E-9B78-4541-8FB0-65C545DABFEE}" srcOrd="1" destOrd="0" presId="urn:microsoft.com/office/officeart/2008/layout/PictureStrips"/>
    <dgm:cxn modelId="{1582F282-6E03-4808-8153-8F4692DD8029}" type="presParOf" srcId="{027F135A-5386-4FFF-8597-C9922926187E}" destId="{380522E5-78AE-4638-A5D3-C4A65B64783B}" srcOrd="15" destOrd="0" presId="urn:microsoft.com/office/officeart/2008/layout/PictureStrips"/>
    <dgm:cxn modelId="{8E70DADD-EC2E-4C24-8213-1DF1AEF43E41}" type="presParOf" srcId="{027F135A-5386-4FFF-8597-C9922926187E}" destId="{DDBFD3E5-B05F-4465-80F0-BE1F4060A1DE}" srcOrd="16" destOrd="0" presId="urn:microsoft.com/office/officeart/2008/layout/PictureStrips"/>
    <dgm:cxn modelId="{BB0D5606-8A3A-4554-A23C-491A0722B8D3}" type="presParOf" srcId="{DDBFD3E5-B05F-4465-80F0-BE1F4060A1DE}" destId="{BA31EDDB-C9D4-4138-ABE9-731FF622039B}" srcOrd="0" destOrd="0" presId="urn:microsoft.com/office/officeart/2008/layout/PictureStrips"/>
    <dgm:cxn modelId="{784D5796-2012-4D83-BEBA-B665BB272771}"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2" qsCatId="3D" csTypeId="urn:microsoft.com/office/officeart/2005/8/colors/accent1_2#2"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7E54C71C-346C-44EB-9652-C1F1AF865421}" srcId="{411F520A-9495-4D41-9019-BBC5902976A6}" destId="{8A4FDCF3-8749-4CA7-8815-5EE8509901E5}" srcOrd="2" destOrd="0" parTransId="{827CB05C-BE6D-45DA-9A00-28EBAE589265}" sibTransId="{89364918-48A8-4443-9A1B-E098B62B2E5D}"/>
    <dgm:cxn modelId="{A3C8DA22-ABF0-4BB7-8505-418A776614AD}" type="presOf" srcId="{98EFC415-40F1-47E9-B3C5-816A69EC0ABC}" destId="{BA31EDDB-C9D4-4138-ABE9-731FF622039B}" srcOrd="0" destOrd="0" presId="urn:microsoft.com/office/officeart/2008/layout/PictureStrips"/>
    <dgm:cxn modelId="{FA085228-6725-4972-944F-F32AFF2E72A8}" srcId="{411F520A-9495-4D41-9019-BBC5902976A6}" destId="{4A074798-E8A6-46AA-82A7-01391361008C}" srcOrd="0" destOrd="0" parTransId="{92ABB8EF-B4FD-4F64-B8E2-8B14C4565AAF}" sibTransId="{2A7CC783-C836-4ACF-8F59-3F984D471049}"/>
    <dgm:cxn modelId="{836E2B3A-2706-4375-9598-98E6390D3D74}" type="presOf" srcId="{5199119D-59C0-4245-92DB-426DDC20EB0E}" destId="{A594B2D6-BDEF-4946-B7F1-F91DF7DE0A55}" srcOrd="0" destOrd="0" presId="urn:microsoft.com/office/officeart/2008/layout/PictureStrips"/>
    <dgm:cxn modelId="{D2DB104C-4DC0-4E23-8C25-26BCD0D894B2}" type="presOf" srcId="{411F520A-9495-4D41-9019-BBC5902976A6}" destId="{027F135A-5386-4FFF-8597-C9922926187E}" srcOrd="0" destOrd="0" presId="urn:microsoft.com/office/officeart/2008/layout/PictureStrips"/>
    <dgm:cxn modelId="{6CB4544C-885C-474F-B8A5-07A1A154B836}" type="presOf" srcId="{4A074798-E8A6-46AA-82A7-01391361008C}" destId="{B7367B43-954C-4793-8423-F499E51143FF}"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776E5472-2035-4B09-B3EC-8BA0F4BA8F89}" type="presOf" srcId="{2212E990-0168-41B3-ACC1-D11651DE1369}" destId="{CD31FC4A-3F77-426D-A6BF-477D54E77BDF}" srcOrd="0" destOrd="0" presId="urn:microsoft.com/office/officeart/2008/layout/PictureStrips"/>
    <dgm:cxn modelId="{17F36956-5C57-453E-8BC2-5BEB780E6A37}" type="presOf" srcId="{0F18057E-4500-4296-BAEB-9EEEFC7615D5}" destId="{5334BE08-BFD1-4E52-B9B9-2EB2884688FC}" srcOrd="0" destOrd="0" presId="urn:microsoft.com/office/officeart/2008/layout/PictureStrips"/>
    <dgm:cxn modelId="{0CFEC67C-82BB-4A8A-8C69-32E76AA68126}" srcId="{411F520A-9495-4D41-9019-BBC5902976A6}" destId="{56D41AA0-94BA-4822-AFD7-50A31B897BA2}" srcOrd="3" destOrd="0" parTransId="{8C9C78B9-182D-41B3-9609-F84D94BE15D6}" sibTransId="{AA9E52B2-7218-4B23-9DB4-A561E06A626E}"/>
    <dgm:cxn modelId="{0255FD89-9A06-4D2B-BF3A-F42D1F1FC374}" type="presOf" srcId="{8A4FDCF3-8749-4CA7-8815-5EE8509901E5}" destId="{B54D80A0-8ACB-4CE8-8671-DFF7601BCE55}" srcOrd="0" destOrd="0" presId="urn:microsoft.com/office/officeart/2008/layout/PictureStrips"/>
    <dgm:cxn modelId="{829555A0-0762-49F6-9143-4602D2BDC9B1}" type="presOf" srcId="{56D41AA0-94BA-4822-AFD7-50A31B897BA2}" destId="{A20FE252-5B05-4156-8654-39A7B6E1FFEB}" srcOrd="0" destOrd="0" presId="urn:microsoft.com/office/officeart/2008/layout/PictureStrips"/>
    <dgm:cxn modelId="{7B6129B6-60E4-4147-A59E-95247A7424BC}" type="presOf" srcId="{5F36E919-0773-46A5-852D-DCDB98C4B8BA}" destId="{C93C2789-BA25-470E-AC04-A56E01041EB8}"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7CAD76E9-7A70-405E-858A-83D309D61925}" type="presOf" srcId="{122B54FE-6A61-4187-8809-9EEA55F2E185}" destId="{7F8BB730-0C61-496A-9EDE-BFDE04F0020E}" srcOrd="0" destOrd="0" presId="urn:microsoft.com/office/officeart/2008/layout/PictureStrips"/>
    <dgm:cxn modelId="{5FAD6DF1-0BA8-47A1-89AA-8CEC4FEF8250}" srcId="{411F520A-9495-4D41-9019-BBC5902976A6}" destId="{5199119D-59C0-4245-92DB-426DDC20EB0E}" srcOrd="6" destOrd="0" parTransId="{6A4AD1A0-D71B-4479-AB97-92CAB720E6CB}" sibTransId="{22B9B322-6207-40E8-802F-76DE5F3C0FBA}"/>
    <dgm:cxn modelId="{E76F16F8-A8D7-4032-A437-F5C5D3E084DC}" srcId="{411F520A-9495-4D41-9019-BBC5902976A6}" destId="{98EFC415-40F1-47E9-B3C5-816A69EC0ABC}" srcOrd="8" destOrd="0" parTransId="{0CA2DB48-8068-45D4-B770-1CB2C2819B3B}" sibTransId="{493362F4-62E0-43A9-95C7-5FAEF7C976DC}"/>
    <dgm:cxn modelId="{1889948B-E526-438D-A32F-12F72AECDBB3}" type="presParOf" srcId="{027F135A-5386-4FFF-8597-C9922926187E}" destId="{D7E61196-DC46-4578-BB4B-4A84E60B5622}" srcOrd="0" destOrd="0" presId="urn:microsoft.com/office/officeart/2008/layout/PictureStrips"/>
    <dgm:cxn modelId="{5FD885C9-7FB7-4E6B-B74E-583F3D1D60A1}" type="presParOf" srcId="{D7E61196-DC46-4578-BB4B-4A84E60B5622}" destId="{B7367B43-954C-4793-8423-F499E51143FF}" srcOrd="0" destOrd="0" presId="urn:microsoft.com/office/officeart/2008/layout/PictureStrips"/>
    <dgm:cxn modelId="{C80F261F-CAFC-411D-BAB1-E3242B607FAD}" type="presParOf" srcId="{D7E61196-DC46-4578-BB4B-4A84E60B5622}" destId="{66209F71-316C-4510-93FA-9607E3C0EF84}" srcOrd="1" destOrd="0" presId="urn:microsoft.com/office/officeart/2008/layout/PictureStrips"/>
    <dgm:cxn modelId="{17EE0E7E-3A62-4667-955D-943B7DE0E28C}" type="presParOf" srcId="{027F135A-5386-4FFF-8597-C9922926187E}" destId="{F7206285-B668-4B2D-BB5F-7ACA627EEED9}" srcOrd="1" destOrd="0" presId="urn:microsoft.com/office/officeart/2008/layout/PictureStrips"/>
    <dgm:cxn modelId="{A67BF99D-7540-48B0-8852-2062EB8FA2C5}" type="presParOf" srcId="{027F135A-5386-4FFF-8597-C9922926187E}" destId="{47C2B7B1-FB5D-461F-8DAF-861596D0EE60}" srcOrd="2" destOrd="0" presId="urn:microsoft.com/office/officeart/2008/layout/PictureStrips"/>
    <dgm:cxn modelId="{2F8AD905-6E62-40E6-8059-B6C3C220367D}" type="presParOf" srcId="{47C2B7B1-FB5D-461F-8DAF-861596D0EE60}" destId="{5334BE08-BFD1-4E52-B9B9-2EB2884688FC}" srcOrd="0" destOrd="0" presId="urn:microsoft.com/office/officeart/2008/layout/PictureStrips"/>
    <dgm:cxn modelId="{C6160C12-8B89-4B55-A8BB-012B5805004F}" type="presParOf" srcId="{47C2B7B1-FB5D-461F-8DAF-861596D0EE60}" destId="{8D53EEE4-33B0-40A2-9C8F-9D4573C95A8F}" srcOrd="1" destOrd="0" presId="urn:microsoft.com/office/officeart/2008/layout/PictureStrips"/>
    <dgm:cxn modelId="{A2C881A0-2227-4267-8870-6037979C69AA}" type="presParOf" srcId="{027F135A-5386-4FFF-8597-C9922926187E}" destId="{91662DEF-B04A-4E00-B776-FEB9E308E5C6}" srcOrd="3" destOrd="0" presId="urn:microsoft.com/office/officeart/2008/layout/PictureStrips"/>
    <dgm:cxn modelId="{CD50E9EA-3957-4090-B9F1-5DCB0478AAC8}" type="presParOf" srcId="{027F135A-5386-4FFF-8597-C9922926187E}" destId="{92FE3CAF-6FF8-4302-AC33-C2DF63C40AEB}" srcOrd="4" destOrd="0" presId="urn:microsoft.com/office/officeart/2008/layout/PictureStrips"/>
    <dgm:cxn modelId="{16B3EF2B-F65C-441F-BBDB-E7C0D1B6EEF2}" type="presParOf" srcId="{92FE3CAF-6FF8-4302-AC33-C2DF63C40AEB}" destId="{B54D80A0-8ACB-4CE8-8671-DFF7601BCE55}" srcOrd="0" destOrd="0" presId="urn:microsoft.com/office/officeart/2008/layout/PictureStrips"/>
    <dgm:cxn modelId="{6026ABEC-1433-486E-A79C-D4BCF81D0B2C}" type="presParOf" srcId="{92FE3CAF-6FF8-4302-AC33-C2DF63C40AEB}" destId="{2EAEEC1D-F704-47DE-8219-85979C59F658}" srcOrd="1" destOrd="0" presId="urn:microsoft.com/office/officeart/2008/layout/PictureStrips"/>
    <dgm:cxn modelId="{C2A32B2D-F561-4CD2-8649-02FDC00FD244}" type="presParOf" srcId="{027F135A-5386-4FFF-8597-C9922926187E}" destId="{1EC3D11E-5D39-4017-83E1-5D7673E045FE}" srcOrd="5" destOrd="0" presId="urn:microsoft.com/office/officeart/2008/layout/PictureStrips"/>
    <dgm:cxn modelId="{3B882F40-5778-4352-AF1B-831178E277D4}" type="presParOf" srcId="{027F135A-5386-4FFF-8597-C9922926187E}" destId="{8A92ADEE-8EE8-4EE7-8FD0-FC702DBDBB95}" srcOrd="6" destOrd="0" presId="urn:microsoft.com/office/officeart/2008/layout/PictureStrips"/>
    <dgm:cxn modelId="{150EF832-0C0C-4F1F-A8BC-D7198A6A3124}" type="presParOf" srcId="{8A92ADEE-8EE8-4EE7-8FD0-FC702DBDBB95}" destId="{A20FE252-5B05-4156-8654-39A7B6E1FFEB}" srcOrd="0" destOrd="0" presId="urn:microsoft.com/office/officeart/2008/layout/PictureStrips"/>
    <dgm:cxn modelId="{75D9D68A-2142-4A44-A802-47A49D21396C}" type="presParOf" srcId="{8A92ADEE-8EE8-4EE7-8FD0-FC702DBDBB95}" destId="{83622A5E-F625-4B75-AD3E-2DD215DCC844}" srcOrd="1" destOrd="0" presId="urn:microsoft.com/office/officeart/2008/layout/PictureStrips"/>
    <dgm:cxn modelId="{189A72FF-2822-438A-9D51-6DED2AE93F7D}" type="presParOf" srcId="{027F135A-5386-4FFF-8597-C9922926187E}" destId="{035D452A-631B-41E1-B20F-BA6C32ED8DEF}" srcOrd="7" destOrd="0" presId="urn:microsoft.com/office/officeart/2008/layout/PictureStrips"/>
    <dgm:cxn modelId="{5ABC4929-EE7F-4F43-985E-7125CADC4D3D}" type="presParOf" srcId="{027F135A-5386-4FFF-8597-C9922926187E}" destId="{19514548-8151-4477-974F-C5716F3C0243}" srcOrd="8" destOrd="0" presId="urn:microsoft.com/office/officeart/2008/layout/PictureStrips"/>
    <dgm:cxn modelId="{D04A2B8C-51EF-4D18-9157-27781675E069}" type="presParOf" srcId="{19514548-8151-4477-974F-C5716F3C0243}" destId="{C93C2789-BA25-470E-AC04-A56E01041EB8}" srcOrd="0" destOrd="0" presId="urn:microsoft.com/office/officeart/2008/layout/PictureStrips"/>
    <dgm:cxn modelId="{7C1355D3-DE6D-4AE5-A42F-5D4EEC311408}" type="presParOf" srcId="{19514548-8151-4477-974F-C5716F3C0243}" destId="{F1DE793F-46FC-4585-8E6F-A200D0EDAA85}" srcOrd="1" destOrd="0" presId="urn:microsoft.com/office/officeart/2008/layout/PictureStrips"/>
    <dgm:cxn modelId="{18E14B6D-2F16-4EB8-A8ED-92D1EBF46703}" type="presParOf" srcId="{027F135A-5386-4FFF-8597-C9922926187E}" destId="{1CACB942-7A76-427F-BB55-51A75335B9DB}" srcOrd="9" destOrd="0" presId="urn:microsoft.com/office/officeart/2008/layout/PictureStrips"/>
    <dgm:cxn modelId="{AD5085F9-3A63-40BC-921C-7D4D5C7E777C}" type="presParOf" srcId="{027F135A-5386-4FFF-8597-C9922926187E}" destId="{2C231095-E0E5-41F2-90B8-8761A0D04E85}" srcOrd="10" destOrd="0" presId="urn:microsoft.com/office/officeart/2008/layout/PictureStrips"/>
    <dgm:cxn modelId="{91E00534-B128-444F-BF87-0D67CB975EDB}" type="presParOf" srcId="{2C231095-E0E5-41F2-90B8-8761A0D04E85}" destId="{7F8BB730-0C61-496A-9EDE-BFDE04F0020E}" srcOrd="0" destOrd="0" presId="urn:microsoft.com/office/officeart/2008/layout/PictureStrips"/>
    <dgm:cxn modelId="{09182BEB-DF01-48A3-B040-38274D2C0FF8}" type="presParOf" srcId="{2C231095-E0E5-41F2-90B8-8761A0D04E85}" destId="{2DDF00BA-095B-47A5-90F5-F9C0BA292158}" srcOrd="1" destOrd="0" presId="urn:microsoft.com/office/officeart/2008/layout/PictureStrips"/>
    <dgm:cxn modelId="{4D5A285C-EEBA-436D-B01B-DB26B173D676}" type="presParOf" srcId="{027F135A-5386-4FFF-8597-C9922926187E}" destId="{4F79F602-FC1E-486B-8B29-D71141EB0396}" srcOrd="11" destOrd="0" presId="urn:microsoft.com/office/officeart/2008/layout/PictureStrips"/>
    <dgm:cxn modelId="{944189A7-4E8B-4CED-900F-4E132F54590B}" type="presParOf" srcId="{027F135A-5386-4FFF-8597-C9922926187E}" destId="{A0A18C52-676A-4218-8416-BD7B69170CFD}" srcOrd="12" destOrd="0" presId="urn:microsoft.com/office/officeart/2008/layout/PictureStrips"/>
    <dgm:cxn modelId="{51D9455A-84F7-4C5D-B102-28566F0E3F9D}" type="presParOf" srcId="{A0A18C52-676A-4218-8416-BD7B69170CFD}" destId="{A594B2D6-BDEF-4946-B7F1-F91DF7DE0A55}" srcOrd="0" destOrd="0" presId="urn:microsoft.com/office/officeart/2008/layout/PictureStrips"/>
    <dgm:cxn modelId="{28A42CE9-0755-4D1F-96FB-4E46E7B43E84}" type="presParOf" srcId="{A0A18C52-676A-4218-8416-BD7B69170CFD}" destId="{54F5CFBA-0FC0-4FBB-986F-0035CED6E6E3}" srcOrd="1" destOrd="0" presId="urn:microsoft.com/office/officeart/2008/layout/PictureStrips"/>
    <dgm:cxn modelId="{FE467F28-3FF6-407D-98DE-838E19E6B296}" type="presParOf" srcId="{027F135A-5386-4FFF-8597-C9922926187E}" destId="{8778C92C-CAE8-4A94-9608-03EBDD3769FA}" srcOrd="13" destOrd="0" presId="urn:microsoft.com/office/officeart/2008/layout/PictureStrips"/>
    <dgm:cxn modelId="{CF1670A4-C73E-424B-B696-7A3979CC59D5}" type="presParOf" srcId="{027F135A-5386-4FFF-8597-C9922926187E}" destId="{FAE936F6-90BF-4D44-978B-0EEE06369D3A}" srcOrd="14" destOrd="0" presId="urn:microsoft.com/office/officeart/2008/layout/PictureStrips"/>
    <dgm:cxn modelId="{72008668-5024-4AFE-98E0-2F07F86E3AC1}" type="presParOf" srcId="{FAE936F6-90BF-4D44-978B-0EEE06369D3A}" destId="{CD31FC4A-3F77-426D-A6BF-477D54E77BDF}" srcOrd="0" destOrd="0" presId="urn:microsoft.com/office/officeart/2008/layout/PictureStrips"/>
    <dgm:cxn modelId="{8DE22224-6B9A-42B8-9F26-083CE36DE9F4}" type="presParOf" srcId="{FAE936F6-90BF-4D44-978B-0EEE06369D3A}" destId="{8B2B827E-9B78-4541-8FB0-65C545DABFEE}" srcOrd="1" destOrd="0" presId="urn:microsoft.com/office/officeart/2008/layout/PictureStrips"/>
    <dgm:cxn modelId="{5970C340-4104-4B05-B4E2-314719597926}" type="presParOf" srcId="{027F135A-5386-4FFF-8597-C9922926187E}" destId="{380522E5-78AE-4638-A5D3-C4A65B64783B}" srcOrd="15" destOrd="0" presId="urn:microsoft.com/office/officeart/2008/layout/PictureStrips"/>
    <dgm:cxn modelId="{33BA952A-ED60-4142-9767-692F978BC3FE}" type="presParOf" srcId="{027F135A-5386-4FFF-8597-C9922926187E}" destId="{DDBFD3E5-B05F-4465-80F0-BE1F4060A1DE}" srcOrd="16" destOrd="0" presId="urn:microsoft.com/office/officeart/2008/layout/PictureStrips"/>
    <dgm:cxn modelId="{DEAFCEBF-73D0-4C27-8F1E-7424F2DE527F}" type="presParOf" srcId="{DDBFD3E5-B05F-4465-80F0-BE1F4060A1DE}" destId="{BA31EDDB-C9D4-4138-ABE9-731FF622039B}" srcOrd="0" destOrd="0" presId="urn:microsoft.com/office/officeart/2008/layout/PictureStrips"/>
    <dgm:cxn modelId="{F88C2E7D-F591-466F-A537-298047806DB8}"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3" qsCatId="3D" csTypeId="urn:microsoft.com/office/officeart/2005/8/colors/accent1_2#3"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01144709-2A98-4F2C-857D-7D9E53454C48}" type="presOf" srcId="{4A074798-E8A6-46AA-82A7-01391361008C}" destId="{B7367B43-954C-4793-8423-F499E51143FF}" srcOrd="0" destOrd="0" presId="urn:microsoft.com/office/officeart/2008/layout/PictureStrips"/>
    <dgm:cxn modelId="{7E54C71C-346C-44EB-9652-C1F1AF865421}" srcId="{411F520A-9495-4D41-9019-BBC5902976A6}" destId="{8A4FDCF3-8749-4CA7-8815-5EE8509901E5}" srcOrd="2" destOrd="0" parTransId="{827CB05C-BE6D-45DA-9A00-28EBAE589265}" sibTransId="{89364918-48A8-4443-9A1B-E098B62B2E5D}"/>
    <dgm:cxn modelId="{EED72423-505C-4947-A749-9578CF274F96}" type="presOf" srcId="{411F520A-9495-4D41-9019-BBC5902976A6}" destId="{027F135A-5386-4FFF-8597-C9922926187E}" srcOrd="0" destOrd="0" presId="urn:microsoft.com/office/officeart/2008/layout/PictureStrips"/>
    <dgm:cxn modelId="{FA085228-6725-4972-944F-F32AFF2E72A8}" srcId="{411F520A-9495-4D41-9019-BBC5902976A6}" destId="{4A074798-E8A6-46AA-82A7-01391361008C}" srcOrd="0" destOrd="0" parTransId="{92ABB8EF-B4FD-4F64-B8E2-8B14C4565AAF}" sibTransId="{2A7CC783-C836-4ACF-8F59-3F984D471049}"/>
    <dgm:cxn modelId="{3833E92E-FBD7-42B9-BD7C-4B876DE6D5E3}" type="presOf" srcId="{122B54FE-6A61-4187-8809-9EEA55F2E185}" destId="{7F8BB730-0C61-496A-9EDE-BFDE04F0020E}" srcOrd="0" destOrd="0" presId="urn:microsoft.com/office/officeart/2008/layout/PictureStrips"/>
    <dgm:cxn modelId="{1DC4573D-F74F-4F34-9BAE-BD0B8026B593}" type="presOf" srcId="{8A4FDCF3-8749-4CA7-8815-5EE8509901E5}" destId="{B54D80A0-8ACB-4CE8-8671-DFF7601BCE55}" srcOrd="0" destOrd="0" presId="urn:microsoft.com/office/officeart/2008/layout/PictureStrips"/>
    <dgm:cxn modelId="{AB8DEA6B-4A84-46D9-A0D8-FC2B7CF8B3C8}" type="presOf" srcId="{5199119D-59C0-4245-92DB-426DDC20EB0E}" destId="{A594B2D6-BDEF-4946-B7F1-F91DF7DE0A55}"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0CFEC67C-82BB-4A8A-8C69-32E76AA68126}" srcId="{411F520A-9495-4D41-9019-BBC5902976A6}" destId="{56D41AA0-94BA-4822-AFD7-50A31B897BA2}" srcOrd="3" destOrd="0" parTransId="{8C9C78B9-182D-41B3-9609-F84D94BE15D6}" sibTransId="{AA9E52B2-7218-4B23-9DB4-A561E06A626E}"/>
    <dgm:cxn modelId="{3896F9AC-A542-4E49-A8EB-C92CED0723A2}" type="presOf" srcId="{5F36E919-0773-46A5-852D-DCDB98C4B8BA}" destId="{C93C2789-BA25-470E-AC04-A56E01041EB8}"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FC7683C0-6B46-443D-8CD9-E772D06AF71D}" type="presOf" srcId="{98EFC415-40F1-47E9-B3C5-816A69EC0ABC}" destId="{BA31EDDB-C9D4-4138-ABE9-731FF622039B}" srcOrd="0" destOrd="0" presId="urn:microsoft.com/office/officeart/2008/layout/PictureStrips"/>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FB255AE1-B3FD-4123-8967-F42222F08CD7}" type="presOf" srcId="{0F18057E-4500-4296-BAEB-9EEEFC7615D5}" destId="{5334BE08-BFD1-4E52-B9B9-2EB2884688FC}" srcOrd="0" destOrd="0" presId="urn:microsoft.com/office/officeart/2008/layout/PictureStrips"/>
    <dgm:cxn modelId="{403C3DEF-D77C-4210-B873-FFE239A93D24}" type="presOf" srcId="{56D41AA0-94BA-4822-AFD7-50A31B897BA2}" destId="{A20FE252-5B05-4156-8654-39A7B6E1FFEB}" srcOrd="0" destOrd="0" presId="urn:microsoft.com/office/officeart/2008/layout/PictureStrips"/>
    <dgm:cxn modelId="{5FAD6DF1-0BA8-47A1-89AA-8CEC4FEF8250}" srcId="{411F520A-9495-4D41-9019-BBC5902976A6}" destId="{5199119D-59C0-4245-92DB-426DDC20EB0E}" srcOrd="6" destOrd="0" parTransId="{6A4AD1A0-D71B-4479-AB97-92CAB720E6CB}" sibTransId="{22B9B322-6207-40E8-802F-76DE5F3C0FBA}"/>
    <dgm:cxn modelId="{E76F16F8-A8D7-4032-A437-F5C5D3E084DC}" srcId="{411F520A-9495-4D41-9019-BBC5902976A6}" destId="{98EFC415-40F1-47E9-B3C5-816A69EC0ABC}" srcOrd="8" destOrd="0" parTransId="{0CA2DB48-8068-45D4-B770-1CB2C2819B3B}" sibTransId="{493362F4-62E0-43A9-95C7-5FAEF7C976DC}"/>
    <dgm:cxn modelId="{A55270FB-0224-4AEA-AA03-94F1B6796E7A}" type="presOf" srcId="{2212E990-0168-41B3-ACC1-D11651DE1369}" destId="{CD31FC4A-3F77-426D-A6BF-477D54E77BDF}" srcOrd="0" destOrd="0" presId="urn:microsoft.com/office/officeart/2008/layout/PictureStrips"/>
    <dgm:cxn modelId="{13FE6F34-D7A6-4208-88B9-124F7F64F296}" type="presParOf" srcId="{027F135A-5386-4FFF-8597-C9922926187E}" destId="{D7E61196-DC46-4578-BB4B-4A84E60B5622}" srcOrd="0" destOrd="0" presId="urn:microsoft.com/office/officeart/2008/layout/PictureStrips"/>
    <dgm:cxn modelId="{7D765B3C-77E8-40D1-BB93-7B22585A9E84}" type="presParOf" srcId="{D7E61196-DC46-4578-BB4B-4A84E60B5622}" destId="{B7367B43-954C-4793-8423-F499E51143FF}" srcOrd="0" destOrd="0" presId="urn:microsoft.com/office/officeart/2008/layout/PictureStrips"/>
    <dgm:cxn modelId="{6FC71CA5-8983-4923-BEB3-69894D255C8D}" type="presParOf" srcId="{D7E61196-DC46-4578-BB4B-4A84E60B5622}" destId="{66209F71-316C-4510-93FA-9607E3C0EF84}" srcOrd="1" destOrd="0" presId="urn:microsoft.com/office/officeart/2008/layout/PictureStrips"/>
    <dgm:cxn modelId="{8784CC65-9153-4C41-AB49-EB7217BDDAFF}" type="presParOf" srcId="{027F135A-5386-4FFF-8597-C9922926187E}" destId="{F7206285-B668-4B2D-BB5F-7ACA627EEED9}" srcOrd="1" destOrd="0" presId="urn:microsoft.com/office/officeart/2008/layout/PictureStrips"/>
    <dgm:cxn modelId="{9392D085-54DD-4FB3-8B75-028D50CC21A1}" type="presParOf" srcId="{027F135A-5386-4FFF-8597-C9922926187E}" destId="{47C2B7B1-FB5D-461F-8DAF-861596D0EE60}" srcOrd="2" destOrd="0" presId="urn:microsoft.com/office/officeart/2008/layout/PictureStrips"/>
    <dgm:cxn modelId="{8B5B4A45-4E79-4BFA-9DFC-1CE70FC1C68C}" type="presParOf" srcId="{47C2B7B1-FB5D-461F-8DAF-861596D0EE60}" destId="{5334BE08-BFD1-4E52-B9B9-2EB2884688FC}" srcOrd="0" destOrd="0" presId="urn:microsoft.com/office/officeart/2008/layout/PictureStrips"/>
    <dgm:cxn modelId="{8C962FA0-0F6A-4126-BCCE-D1ED8C4CAA86}" type="presParOf" srcId="{47C2B7B1-FB5D-461F-8DAF-861596D0EE60}" destId="{8D53EEE4-33B0-40A2-9C8F-9D4573C95A8F}" srcOrd="1" destOrd="0" presId="urn:microsoft.com/office/officeart/2008/layout/PictureStrips"/>
    <dgm:cxn modelId="{A0637CB7-B47D-4D71-96E3-B76991213D5D}" type="presParOf" srcId="{027F135A-5386-4FFF-8597-C9922926187E}" destId="{91662DEF-B04A-4E00-B776-FEB9E308E5C6}" srcOrd="3" destOrd="0" presId="urn:microsoft.com/office/officeart/2008/layout/PictureStrips"/>
    <dgm:cxn modelId="{E2DD8F43-1509-4815-B0C7-2EAA18CFC909}" type="presParOf" srcId="{027F135A-5386-4FFF-8597-C9922926187E}" destId="{92FE3CAF-6FF8-4302-AC33-C2DF63C40AEB}" srcOrd="4" destOrd="0" presId="urn:microsoft.com/office/officeart/2008/layout/PictureStrips"/>
    <dgm:cxn modelId="{0DABA230-BEBB-4490-8240-985E58BC60C5}" type="presParOf" srcId="{92FE3CAF-6FF8-4302-AC33-C2DF63C40AEB}" destId="{B54D80A0-8ACB-4CE8-8671-DFF7601BCE55}" srcOrd="0" destOrd="0" presId="urn:microsoft.com/office/officeart/2008/layout/PictureStrips"/>
    <dgm:cxn modelId="{3EFBD53F-366B-4767-9403-B7B954DD1E61}" type="presParOf" srcId="{92FE3CAF-6FF8-4302-AC33-C2DF63C40AEB}" destId="{2EAEEC1D-F704-47DE-8219-85979C59F658}" srcOrd="1" destOrd="0" presId="urn:microsoft.com/office/officeart/2008/layout/PictureStrips"/>
    <dgm:cxn modelId="{7528FCE6-80B8-4F0C-BFFE-E1BEC7BDBE86}" type="presParOf" srcId="{027F135A-5386-4FFF-8597-C9922926187E}" destId="{1EC3D11E-5D39-4017-83E1-5D7673E045FE}" srcOrd="5" destOrd="0" presId="urn:microsoft.com/office/officeart/2008/layout/PictureStrips"/>
    <dgm:cxn modelId="{0AB6060B-B04A-4C58-8021-2F783BE514D8}" type="presParOf" srcId="{027F135A-5386-4FFF-8597-C9922926187E}" destId="{8A92ADEE-8EE8-4EE7-8FD0-FC702DBDBB95}" srcOrd="6" destOrd="0" presId="urn:microsoft.com/office/officeart/2008/layout/PictureStrips"/>
    <dgm:cxn modelId="{03781B8F-A18E-4224-8D4E-570B73BFDD84}" type="presParOf" srcId="{8A92ADEE-8EE8-4EE7-8FD0-FC702DBDBB95}" destId="{A20FE252-5B05-4156-8654-39A7B6E1FFEB}" srcOrd="0" destOrd="0" presId="urn:microsoft.com/office/officeart/2008/layout/PictureStrips"/>
    <dgm:cxn modelId="{9A3C29E5-AB98-4193-BC2E-E6ACC4FD8FCA}" type="presParOf" srcId="{8A92ADEE-8EE8-4EE7-8FD0-FC702DBDBB95}" destId="{83622A5E-F625-4B75-AD3E-2DD215DCC844}" srcOrd="1" destOrd="0" presId="urn:microsoft.com/office/officeart/2008/layout/PictureStrips"/>
    <dgm:cxn modelId="{9EF5F14C-4D62-451F-A41E-3D10922FCEF0}" type="presParOf" srcId="{027F135A-5386-4FFF-8597-C9922926187E}" destId="{035D452A-631B-41E1-B20F-BA6C32ED8DEF}" srcOrd="7" destOrd="0" presId="urn:microsoft.com/office/officeart/2008/layout/PictureStrips"/>
    <dgm:cxn modelId="{60F5A65A-9087-4299-9FC7-AD9F12897A40}" type="presParOf" srcId="{027F135A-5386-4FFF-8597-C9922926187E}" destId="{19514548-8151-4477-974F-C5716F3C0243}" srcOrd="8" destOrd="0" presId="urn:microsoft.com/office/officeart/2008/layout/PictureStrips"/>
    <dgm:cxn modelId="{83289FB0-4826-4106-94CE-6383096302F6}" type="presParOf" srcId="{19514548-8151-4477-974F-C5716F3C0243}" destId="{C93C2789-BA25-470E-AC04-A56E01041EB8}" srcOrd="0" destOrd="0" presId="urn:microsoft.com/office/officeart/2008/layout/PictureStrips"/>
    <dgm:cxn modelId="{2B56FE50-AC31-4D54-BBC9-7768687509AA}" type="presParOf" srcId="{19514548-8151-4477-974F-C5716F3C0243}" destId="{F1DE793F-46FC-4585-8E6F-A200D0EDAA85}" srcOrd="1" destOrd="0" presId="urn:microsoft.com/office/officeart/2008/layout/PictureStrips"/>
    <dgm:cxn modelId="{E6767F24-C194-4324-B72E-5181C128C0F4}" type="presParOf" srcId="{027F135A-5386-4FFF-8597-C9922926187E}" destId="{1CACB942-7A76-427F-BB55-51A75335B9DB}" srcOrd="9" destOrd="0" presId="urn:microsoft.com/office/officeart/2008/layout/PictureStrips"/>
    <dgm:cxn modelId="{9157DCEB-DCC3-4EEA-A85B-43B74FE74749}" type="presParOf" srcId="{027F135A-5386-4FFF-8597-C9922926187E}" destId="{2C231095-E0E5-41F2-90B8-8761A0D04E85}" srcOrd="10" destOrd="0" presId="urn:microsoft.com/office/officeart/2008/layout/PictureStrips"/>
    <dgm:cxn modelId="{8B356DE7-63FB-49A4-90C4-0040A4036BF2}" type="presParOf" srcId="{2C231095-E0E5-41F2-90B8-8761A0D04E85}" destId="{7F8BB730-0C61-496A-9EDE-BFDE04F0020E}" srcOrd="0" destOrd="0" presId="urn:microsoft.com/office/officeart/2008/layout/PictureStrips"/>
    <dgm:cxn modelId="{35B76A9C-C973-4788-A0BB-359B6A7D0E0D}" type="presParOf" srcId="{2C231095-E0E5-41F2-90B8-8761A0D04E85}" destId="{2DDF00BA-095B-47A5-90F5-F9C0BA292158}" srcOrd="1" destOrd="0" presId="urn:microsoft.com/office/officeart/2008/layout/PictureStrips"/>
    <dgm:cxn modelId="{5984EB2D-1FD7-4A1E-AA1A-AE6E20427C20}" type="presParOf" srcId="{027F135A-5386-4FFF-8597-C9922926187E}" destId="{4F79F602-FC1E-486B-8B29-D71141EB0396}" srcOrd="11" destOrd="0" presId="urn:microsoft.com/office/officeart/2008/layout/PictureStrips"/>
    <dgm:cxn modelId="{3559F742-F902-4B65-AD59-A6280A4EA9C7}" type="presParOf" srcId="{027F135A-5386-4FFF-8597-C9922926187E}" destId="{A0A18C52-676A-4218-8416-BD7B69170CFD}" srcOrd="12" destOrd="0" presId="urn:microsoft.com/office/officeart/2008/layout/PictureStrips"/>
    <dgm:cxn modelId="{6D7DA9DC-9649-4639-B0F6-327866AD628F}" type="presParOf" srcId="{A0A18C52-676A-4218-8416-BD7B69170CFD}" destId="{A594B2D6-BDEF-4946-B7F1-F91DF7DE0A55}" srcOrd="0" destOrd="0" presId="urn:microsoft.com/office/officeart/2008/layout/PictureStrips"/>
    <dgm:cxn modelId="{0E9C5C72-16DC-4A82-AA2E-D1D542CC08E0}" type="presParOf" srcId="{A0A18C52-676A-4218-8416-BD7B69170CFD}" destId="{54F5CFBA-0FC0-4FBB-986F-0035CED6E6E3}" srcOrd="1" destOrd="0" presId="urn:microsoft.com/office/officeart/2008/layout/PictureStrips"/>
    <dgm:cxn modelId="{ED17BD9F-AC14-43A2-99DA-874B9D7C840E}" type="presParOf" srcId="{027F135A-5386-4FFF-8597-C9922926187E}" destId="{8778C92C-CAE8-4A94-9608-03EBDD3769FA}" srcOrd="13" destOrd="0" presId="urn:microsoft.com/office/officeart/2008/layout/PictureStrips"/>
    <dgm:cxn modelId="{A9B5D53F-1D36-4BB1-A06E-AB5CEE8DF7A6}" type="presParOf" srcId="{027F135A-5386-4FFF-8597-C9922926187E}" destId="{FAE936F6-90BF-4D44-978B-0EEE06369D3A}" srcOrd="14" destOrd="0" presId="urn:microsoft.com/office/officeart/2008/layout/PictureStrips"/>
    <dgm:cxn modelId="{4CA58FFB-1D8D-459E-B066-C934C6E970C4}" type="presParOf" srcId="{FAE936F6-90BF-4D44-978B-0EEE06369D3A}" destId="{CD31FC4A-3F77-426D-A6BF-477D54E77BDF}" srcOrd="0" destOrd="0" presId="urn:microsoft.com/office/officeart/2008/layout/PictureStrips"/>
    <dgm:cxn modelId="{CBC3EAF9-BC59-4352-A602-6F74914EC7BC}" type="presParOf" srcId="{FAE936F6-90BF-4D44-978B-0EEE06369D3A}" destId="{8B2B827E-9B78-4541-8FB0-65C545DABFEE}" srcOrd="1" destOrd="0" presId="urn:microsoft.com/office/officeart/2008/layout/PictureStrips"/>
    <dgm:cxn modelId="{058C30D8-5202-4C43-9C56-AEE4C9546B10}" type="presParOf" srcId="{027F135A-5386-4FFF-8597-C9922926187E}" destId="{380522E5-78AE-4638-A5D3-C4A65B64783B}" srcOrd="15" destOrd="0" presId="urn:microsoft.com/office/officeart/2008/layout/PictureStrips"/>
    <dgm:cxn modelId="{D12044D4-C693-42CF-A9E5-22E1A02E1294}" type="presParOf" srcId="{027F135A-5386-4FFF-8597-C9922926187E}" destId="{DDBFD3E5-B05F-4465-80F0-BE1F4060A1DE}" srcOrd="16" destOrd="0" presId="urn:microsoft.com/office/officeart/2008/layout/PictureStrips"/>
    <dgm:cxn modelId="{3B9755A3-9F59-4E78-8261-A6BF97B3CCCD}" type="presParOf" srcId="{DDBFD3E5-B05F-4465-80F0-BE1F4060A1DE}" destId="{BA31EDDB-C9D4-4138-ABE9-731FF622039B}" srcOrd="0" destOrd="0" presId="urn:microsoft.com/office/officeart/2008/layout/PictureStrips"/>
    <dgm:cxn modelId="{3DC87C37-F1C8-4482-AA66-5FD6346B9F52}"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4" qsCatId="3D" csTypeId="urn:microsoft.com/office/officeart/2005/8/colors/accent1_2#4"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A84F4203-2265-43A1-8BA0-CA47E84957E4}" type="presOf" srcId="{5F36E919-0773-46A5-852D-DCDB98C4B8BA}" destId="{C93C2789-BA25-470E-AC04-A56E01041EB8}" srcOrd="0" destOrd="0" presId="urn:microsoft.com/office/officeart/2008/layout/PictureStrips"/>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8A63CE3E-BEF7-4C51-B97B-ADE84B6CD6D0}" type="presOf" srcId="{98EFC415-40F1-47E9-B3C5-816A69EC0ABC}" destId="{BA31EDDB-C9D4-4138-ABE9-731FF622039B}" srcOrd="0" destOrd="0" presId="urn:microsoft.com/office/officeart/2008/layout/PictureStrips"/>
    <dgm:cxn modelId="{EC3F2E61-C09E-4BFE-9287-6708A11FC20D}" type="presOf" srcId="{56D41AA0-94BA-4822-AFD7-50A31B897BA2}" destId="{A20FE252-5B05-4156-8654-39A7B6E1FFEB}"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DE977270-D96D-42A7-B517-8B3899328179}" type="presOf" srcId="{8A4FDCF3-8749-4CA7-8815-5EE8509901E5}" destId="{B54D80A0-8ACB-4CE8-8671-DFF7601BCE55}" srcOrd="0" destOrd="0" presId="urn:microsoft.com/office/officeart/2008/layout/PictureStrips"/>
    <dgm:cxn modelId="{C7659259-7306-4BB8-9E35-AA76AC639040}" type="presOf" srcId="{2212E990-0168-41B3-ACC1-D11651DE1369}" destId="{CD31FC4A-3F77-426D-A6BF-477D54E77BDF}" srcOrd="0" destOrd="0" presId="urn:microsoft.com/office/officeart/2008/layout/PictureStrips"/>
    <dgm:cxn modelId="{0A4A797A-3CEF-4F4D-A2B9-12C960890F8E}" type="presOf" srcId="{122B54FE-6A61-4187-8809-9EEA55F2E185}" destId="{7F8BB730-0C61-496A-9EDE-BFDE04F0020E}" srcOrd="0" destOrd="0" presId="urn:microsoft.com/office/officeart/2008/layout/PictureStrips"/>
    <dgm:cxn modelId="{0CFEC67C-82BB-4A8A-8C69-32E76AA68126}" srcId="{411F520A-9495-4D41-9019-BBC5902976A6}" destId="{56D41AA0-94BA-4822-AFD7-50A31B897BA2}" srcOrd="3" destOrd="0" parTransId="{8C9C78B9-182D-41B3-9609-F84D94BE15D6}" sibTransId="{AA9E52B2-7218-4B23-9DB4-A561E06A626E}"/>
    <dgm:cxn modelId="{9ABAABA5-ABB4-4F83-8E61-816B1657F58A}" type="presOf" srcId="{5199119D-59C0-4245-92DB-426DDC20EB0E}" destId="{A594B2D6-BDEF-4946-B7F1-F91DF7DE0A55}"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E456B6C5-8A21-4C65-9F60-A51B88593265}" type="presOf" srcId="{0F18057E-4500-4296-BAEB-9EEEFC7615D5}" destId="{5334BE08-BFD1-4E52-B9B9-2EB2884688FC}" srcOrd="0" destOrd="0" presId="urn:microsoft.com/office/officeart/2008/layout/PictureStrips"/>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F2798EDF-7B3D-4095-9188-126ECCB1EB57}" type="presOf" srcId="{411F520A-9495-4D41-9019-BBC5902976A6}" destId="{027F135A-5386-4FFF-8597-C9922926187E}" srcOrd="0" destOrd="0" presId="urn:microsoft.com/office/officeart/2008/layout/PictureStrips"/>
    <dgm:cxn modelId="{FF805BEC-91F5-4331-A740-68B330BF4FBD}" type="presOf" srcId="{4A074798-E8A6-46AA-82A7-01391361008C}" destId="{B7367B43-954C-4793-8423-F499E51143FF}" srcOrd="0" destOrd="0" presId="urn:microsoft.com/office/officeart/2008/layout/PictureStrips"/>
    <dgm:cxn modelId="{5FAD6DF1-0BA8-47A1-89AA-8CEC4FEF8250}" srcId="{411F520A-9495-4D41-9019-BBC5902976A6}" destId="{5199119D-59C0-4245-92DB-426DDC20EB0E}" srcOrd="6" destOrd="0" parTransId="{6A4AD1A0-D71B-4479-AB97-92CAB720E6CB}" sibTransId="{22B9B322-6207-40E8-802F-76DE5F3C0FBA}"/>
    <dgm:cxn modelId="{E76F16F8-A8D7-4032-A437-F5C5D3E084DC}" srcId="{411F520A-9495-4D41-9019-BBC5902976A6}" destId="{98EFC415-40F1-47E9-B3C5-816A69EC0ABC}" srcOrd="8" destOrd="0" parTransId="{0CA2DB48-8068-45D4-B770-1CB2C2819B3B}" sibTransId="{493362F4-62E0-43A9-95C7-5FAEF7C976DC}"/>
    <dgm:cxn modelId="{0A63D968-3E10-47A1-A2D3-DD0E75077EE4}" type="presParOf" srcId="{027F135A-5386-4FFF-8597-C9922926187E}" destId="{D7E61196-DC46-4578-BB4B-4A84E60B5622}" srcOrd="0" destOrd="0" presId="urn:microsoft.com/office/officeart/2008/layout/PictureStrips"/>
    <dgm:cxn modelId="{2A85ADBA-7649-49FD-9AAC-99B30A1725B4}" type="presParOf" srcId="{D7E61196-DC46-4578-BB4B-4A84E60B5622}" destId="{B7367B43-954C-4793-8423-F499E51143FF}" srcOrd="0" destOrd="0" presId="urn:microsoft.com/office/officeart/2008/layout/PictureStrips"/>
    <dgm:cxn modelId="{D9EFDDDB-ADBA-4ED3-ACC1-92991F6BCAF8}" type="presParOf" srcId="{D7E61196-DC46-4578-BB4B-4A84E60B5622}" destId="{66209F71-316C-4510-93FA-9607E3C0EF84}" srcOrd="1" destOrd="0" presId="urn:microsoft.com/office/officeart/2008/layout/PictureStrips"/>
    <dgm:cxn modelId="{6ED44DAF-F2D9-4312-8132-2DF3D838072B}" type="presParOf" srcId="{027F135A-5386-4FFF-8597-C9922926187E}" destId="{F7206285-B668-4B2D-BB5F-7ACA627EEED9}" srcOrd="1" destOrd="0" presId="urn:microsoft.com/office/officeart/2008/layout/PictureStrips"/>
    <dgm:cxn modelId="{41880E79-D9BA-4AA6-85C2-8544DF970F6C}" type="presParOf" srcId="{027F135A-5386-4FFF-8597-C9922926187E}" destId="{47C2B7B1-FB5D-461F-8DAF-861596D0EE60}" srcOrd="2" destOrd="0" presId="urn:microsoft.com/office/officeart/2008/layout/PictureStrips"/>
    <dgm:cxn modelId="{D6D07178-7DF4-4FE3-A93E-798B5E6D5E6C}" type="presParOf" srcId="{47C2B7B1-FB5D-461F-8DAF-861596D0EE60}" destId="{5334BE08-BFD1-4E52-B9B9-2EB2884688FC}" srcOrd="0" destOrd="0" presId="urn:microsoft.com/office/officeart/2008/layout/PictureStrips"/>
    <dgm:cxn modelId="{7E2007F3-7E2A-4B7C-A0AB-67240F573462}" type="presParOf" srcId="{47C2B7B1-FB5D-461F-8DAF-861596D0EE60}" destId="{8D53EEE4-33B0-40A2-9C8F-9D4573C95A8F}" srcOrd="1" destOrd="0" presId="urn:microsoft.com/office/officeart/2008/layout/PictureStrips"/>
    <dgm:cxn modelId="{8A3E14AA-46C5-4E30-84F5-B35A1B567275}" type="presParOf" srcId="{027F135A-5386-4FFF-8597-C9922926187E}" destId="{91662DEF-B04A-4E00-B776-FEB9E308E5C6}" srcOrd="3" destOrd="0" presId="urn:microsoft.com/office/officeart/2008/layout/PictureStrips"/>
    <dgm:cxn modelId="{5E0372F4-3740-4CB1-ABAA-C7D6859F2666}" type="presParOf" srcId="{027F135A-5386-4FFF-8597-C9922926187E}" destId="{92FE3CAF-6FF8-4302-AC33-C2DF63C40AEB}" srcOrd="4" destOrd="0" presId="urn:microsoft.com/office/officeart/2008/layout/PictureStrips"/>
    <dgm:cxn modelId="{BADA28E1-93F8-4A5E-9F17-7887E8992532}" type="presParOf" srcId="{92FE3CAF-6FF8-4302-AC33-C2DF63C40AEB}" destId="{B54D80A0-8ACB-4CE8-8671-DFF7601BCE55}" srcOrd="0" destOrd="0" presId="urn:microsoft.com/office/officeart/2008/layout/PictureStrips"/>
    <dgm:cxn modelId="{DC0FE89C-BFAA-4A3E-BDD3-C0ADC148089D}" type="presParOf" srcId="{92FE3CAF-6FF8-4302-AC33-C2DF63C40AEB}" destId="{2EAEEC1D-F704-47DE-8219-85979C59F658}" srcOrd="1" destOrd="0" presId="urn:microsoft.com/office/officeart/2008/layout/PictureStrips"/>
    <dgm:cxn modelId="{E7065A22-5E3B-4063-88CB-6D865E7014EC}" type="presParOf" srcId="{027F135A-5386-4FFF-8597-C9922926187E}" destId="{1EC3D11E-5D39-4017-83E1-5D7673E045FE}" srcOrd="5" destOrd="0" presId="urn:microsoft.com/office/officeart/2008/layout/PictureStrips"/>
    <dgm:cxn modelId="{C1F4F91A-38E4-40A0-9009-8D6C07716752}" type="presParOf" srcId="{027F135A-5386-4FFF-8597-C9922926187E}" destId="{8A92ADEE-8EE8-4EE7-8FD0-FC702DBDBB95}" srcOrd="6" destOrd="0" presId="urn:microsoft.com/office/officeart/2008/layout/PictureStrips"/>
    <dgm:cxn modelId="{E1B6BC45-8040-4802-BE97-F2F2672AC206}" type="presParOf" srcId="{8A92ADEE-8EE8-4EE7-8FD0-FC702DBDBB95}" destId="{A20FE252-5B05-4156-8654-39A7B6E1FFEB}" srcOrd="0" destOrd="0" presId="urn:microsoft.com/office/officeart/2008/layout/PictureStrips"/>
    <dgm:cxn modelId="{30217C9C-9359-4AD8-9823-36B1CF94593B}" type="presParOf" srcId="{8A92ADEE-8EE8-4EE7-8FD0-FC702DBDBB95}" destId="{83622A5E-F625-4B75-AD3E-2DD215DCC844}" srcOrd="1" destOrd="0" presId="urn:microsoft.com/office/officeart/2008/layout/PictureStrips"/>
    <dgm:cxn modelId="{637211EB-8B81-46A1-9DD5-480DD23BAB0B}" type="presParOf" srcId="{027F135A-5386-4FFF-8597-C9922926187E}" destId="{035D452A-631B-41E1-B20F-BA6C32ED8DEF}" srcOrd="7" destOrd="0" presId="urn:microsoft.com/office/officeart/2008/layout/PictureStrips"/>
    <dgm:cxn modelId="{794AD840-B051-4D3F-A405-D26487AF0E82}" type="presParOf" srcId="{027F135A-5386-4FFF-8597-C9922926187E}" destId="{19514548-8151-4477-974F-C5716F3C0243}" srcOrd="8" destOrd="0" presId="urn:microsoft.com/office/officeart/2008/layout/PictureStrips"/>
    <dgm:cxn modelId="{AEF8D315-4AA3-4685-87FE-470B3FE325A2}" type="presParOf" srcId="{19514548-8151-4477-974F-C5716F3C0243}" destId="{C93C2789-BA25-470E-AC04-A56E01041EB8}" srcOrd="0" destOrd="0" presId="urn:microsoft.com/office/officeart/2008/layout/PictureStrips"/>
    <dgm:cxn modelId="{D80F38C4-9EBC-4E5B-AF7B-63025830A5B3}" type="presParOf" srcId="{19514548-8151-4477-974F-C5716F3C0243}" destId="{F1DE793F-46FC-4585-8E6F-A200D0EDAA85}" srcOrd="1" destOrd="0" presId="urn:microsoft.com/office/officeart/2008/layout/PictureStrips"/>
    <dgm:cxn modelId="{3C58232C-608D-484F-94F1-3C8D85D49019}" type="presParOf" srcId="{027F135A-5386-4FFF-8597-C9922926187E}" destId="{1CACB942-7A76-427F-BB55-51A75335B9DB}" srcOrd="9" destOrd="0" presId="urn:microsoft.com/office/officeart/2008/layout/PictureStrips"/>
    <dgm:cxn modelId="{FC99A3A0-5C06-42CA-8284-FD92858A4825}" type="presParOf" srcId="{027F135A-5386-4FFF-8597-C9922926187E}" destId="{2C231095-E0E5-41F2-90B8-8761A0D04E85}" srcOrd="10" destOrd="0" presId="urn:microsoft.com/office/officeart/2008/layout/PictureStrips"/>
    <dgm:cxn modelId="{0E6FFA0B-3DE5-4666-A811-79E6EA20498A}" type="presParOf" srcId="{2C231095-E0E5-41F2-90B8-8761A0D04E85}" destId="{7F8BB730-0C61-496A-9EDE-BFDE04F0020E}" srcOrd="0" destOrd="0" presId="urn:microsoft.com/office/officeart/2008/layout/PictureStrips"/>
    <dgm:cxn modelId="{2626DF92-CA0A-4602-925E-16AF9CB1F712}" type="presParOf" srcId="{2C231095-E0E5-41F2-90B8-8761A0D04E85}" destId="{2DDF00BA-095B-47A5-90F5-F9C0BA292158}" srcOrd="1" destOrd="0" presId="urn:microsoft.com/office/officeart/2008/layout/PictureStrips"/>
    <dgm:cxn modelId="{1C6D92D5-8A9B-4A4E-8AE7-6396122B956A}" type="presParOf" srcId="{027F135A-5386-4FFF-8597-C9922926187E}" destId="{4F79F602-FC1E-486B-8B29-D71141EB0396}" srcOrd="11" destOrd="0" presId="urn:microsoft.com/office/officeart/2008/layout/PictureStrips"/>
    <dgm:cxn modelId="{5E47887C-C3A2-4E16-A6AA-590D3C113C70}" type="presParOf" srcId="{027F135A-5386-4FFF-8597-C9922926187E}" destId="{A0A18C52-676A-4218-8416-BD7B69170CFD}" srcOrd="12" destOrd="0" presId="urn:microsoft.com/office/officeart/2008/layout/PictureStrips"/>
    <dgm:cxn modelId="{5E41838D-C880-4CE2-98B7-4EECA54B573E}" type="presParOf" srcId="{A0A18C52-676A-4218-8416-BD7B69170CFD}" destId="{A594B2D6-BDEF-4946-B7F1-F91DF7DE0A55}" srcOrd="0" destOrd="0" presId="urn:microsoft.com/office/officeart/2008/layout/PictureStrips"/>
    <dgm:cxn modelId="{2FE7D7E6-56CE-42E1-90CA-F3D249125A88}" type="presParOf" srcId="{A0A18C52-676A-4218-8416-BD7B69170CFD}" destId="{54F5CFBA-0FC0-4FBB-986F-0035CED6E6E3}" srcOrd="1" destOrd="0" presId="urn:microsoft.com/office/officeart/2008/layout/PictureStrips"/>
    <dgm:cxn modelId="{1FB7BCD1-FBBE-41A1-AEBA-1022FF25D031}" type="presParOf" srcId="{027F135A-5386-4FFF-8597-C9922926187E}" destId="{8778C92C-CAE8-4A94-9608-03EBDD3769FA}" srcOrd="13" destOrd="0" presId="urn:microsoft.com/office/officeart/2008/layout/PictureStrips"/>
    <dgm:cxn modelId="{9B71A647-2A7B-4EC2-958C-35DC76CEE9DC}" type="presParOf" srcId="{027F135A-5386-4FFF-8597-C9922926187E}" destId="{FAE936F6-90BF-4D44-978B-0EEE06369D3A}" srcOrd="14" destOrd="0" presId="urn:microsoft.com/office/officeart/2008/layout/PictureStrips"/>
    <dgm:cxn modelId="{1A1535A8-B0DB-4090-AFCC-A1098896A035}" type="presParOf" srcId="{FAE936F6-90BF-4D44-978B-0EEE06369D3A}" destId="{CD31FC4A-3F77-426D-A6BF-477D54E77BDF}" srcOrd="0" destOrd="0" presId="urn:microsoft.com/office/officeart/2008/layout/PictureStrips"/>
    <dgm:cxn modelId="{77A5028D-AE0F-4710-BD3C-B28655EB2275}" type="presParOf" srcId="{FAE936F6-90BF-4D44-978B-0EEE06369D3A}" destId="{8B2B827E-9B78-4541-8FB0-65C545DABFEE}" srcOrd="1" destOrd="0" presId="urn:microsoft.com/office/officeart/2008/layout/PictureStrips"/>
    <dgm:cxn modelId="{4ECC1B40-8376-4CF6-98BA-794E6BF656E9}" type="presParOf" srcId="{027F135A-5386-4FFF-8597-C9922926187E}" destId="{380522E5-78AE-4638-A5D3-C4A65B64783B}" srcOrd="15" destOrd="0" presId="urn:microsoft.com/office/officeart/2008/layout/PictureStrips"/>
    <dgm:cxn modelId="{BF639762-9959-4F1D-BFEE-54E6E7E9EDEF}" type="presParOf" srcId="{027F135A-5386-4FFF-8597-C9922926187E}" destId="{DDBFD3E5-B05F-4465-80F0-BE1F4060A1DE}" srcOrd="16" destOrd="0" presId="urn:microsoft.com/office/officeart/2008/layout/PictureStrips"/>
    <dgm:cxn modelId="{A79AFB2C-80DA-4327-8997-74C637A496D2}" type="presParOf" srcId="{DDBFD3E5-B05F-4465-80F0-BE1F4060A1DE}" destId="{BA31EDDB-C9D4-4138-ABE9-731FF622039B}" srcOrd="0" destOrd="0" presId="urn:microsoft.com/office/officeart/2008/layout/PictureStrips"/>
    <dgm:cxn modelId="{08021CF2-7D21-432F-8B8C-B47CC681476A}"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5" qsCatId="3D" csTypeId="urn:microsoft.com/office/officeart/2005/8/colors/accent1_2#5"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90536A07-901D-4BF4-BBC0-BD27CC37EBDE}" type="presOf" srcId="{0F18057E-4500-4296-BAEB-9EEEFC7615D5}" destId="{5334BE08-BFD1-4E52-B9B9-2EB2884688FC}" srcOrd="0" destOrd="0" presId="urn:microsoft.com/office/officeart/2008/layout/PictureStrips"/>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795E2629-7547-421A-8F5C-1457EEB60187}" type="presOf" srcId="{8A4FDCF3-8749-4CA7-8815-5EE8509901E5}" destId="{B54D80A0-8ACB-4CE8-8671-DFF7601BCE55}" srcOrd="0" destOrd="0" presId="urn:microsoft.com/office/officeart/2008/layout/PictureStrips"/>
    <dgm:cxn modelId="{E90B1B5B-A280-441B-8FD1-B1EBC442AFE3}" type="presOf" srcId="{411F520A-9495-4D41-9019-BBC5902976A6}" destId="{027F135A-5386-4FFF-8597-C9922926187E}" srcOrd="0" destOrd="0" presId="urn:microsoft.com/office/officeart/2008/layout/PictureStrips"/>
    <dgm:cxn modelId="{AF18A86C-6808-49C3-A9C3-0CCE44F1CF42}" type="presOf" srcId="{5199119D-59C0-4245-92DB-426DDC20EB0E}" destId="{A594B2D6-BDEF-4946-B7F1-F91DF7DE0A55}"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0CFEC67C-82BB-4A8A-8C69-32E76AA68126}" srcId="{411F520A-9495-4D41-9019-BBC5902976A6}" destId="{56D41AA0-94BA-4822-AFD7-50A31B897BA2}" srcOrd="3" destOrd="0" parTransId="{8C9C78B9-182D-41B3-9609-F84D94BE15D6}" sibTransId="{AA9E52B2-7218-4B23-9DB4-A561E06A626E}"/>
    <dgm:cxn modelId="{434B787E-37EC-4031-97C0-04925E96799A}" type="presOf" srcId="{2212E990-0168-41B3-ACC1-D11651DE1369}" destId="{CD31FC4A-3F77-426D-A6BF-477D54E77BDF}" srcOrd="0" destOrd="0" presId="urn:microsoft.com/office/officeart/2008/layout/PictureStrips"/>
    <dgm:cxn modelId="{DC356D96-62A6-49AE-9DD3-EB5398E081E3}" type="presOf" srcId="{122B54FE-6A61-4187-8809-9EEA55F2E185}" destId="{7F8BB730-0C61-496A-9EDE-BFDE04F0020E}" srcOrd="0" destOrd="0" presId="urn:microsoft.com/office/officeart/2008/layout/PictureStrips"/>
    <dgm:cxn modelId="{2D62029C-93F6-445B-ABEB-9AAF35899D99}" type="presOf" srcId="{5F36E919-0773-46A5-852D-DCDB98C4B8BA}" destId="{C93C2789-BA25-470E-AC04-A56E01041EB8}" srcOrd="0" destOrd="0" presId="urn:microsoft.com/office/officeart/2008/layout/PictureStrips"/>
    <dgm:cxn modelId="{6C56C3BE-9D2D-4D78-B9FC-EA0EA854D26C}" type="presOf" srcId="{56D41AA0-94BA-4822-AFD7-50A31B897BA2}" destId="{A20FE252-5B05-4156-8654-39A7B6E1FFEB}"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3F9718D4-FB7B-490E-8431-74122566044B}" srcId="{411F520A-9495-4D41-9019-BBC5902976A6}" destId="{2212E990-0168-41B3-ACC1-D11651DE1369}" srcOrd="7" destOrd="0" parTransId="{F712F92D-BD9F-4592-B8E7-996CC8230872}" sibTransId="{EB78D310-46BE-406E-A113-421586A6AA67}"/>
    <dgm:cxn modelId="{E238C5D7-4C84-4580-A375-3E482AC7E106}" type="presOf" srcId="{98EFC415-40F1-47E9-B3C5-816A69EC0ABC}" destId="{BA31EDDB-C9D4-4138-ABE9-731FF622039B}" srcOrd="0" destOrd="0" presId="urn:microsoft.com/office/officeart/2008/layout/PictureStrips"/>
    <dgm:cxn modelId="{85BDF1DA-31CE-4725-96E9-BD7C1C5986E0}" srcId="{411F520A-9495-4D41-9019-BBC5902976A6}" destId="{5F36E919-0773-46A5-852D-DCDB98C4B8BA}" srcOrd="4" destOrd="0" parTransId="{8C052EB3-8BA3-47CE-A6E6-F88B772E563F}" sibTransId="{38AA6462-5FD6-4817-B204-F8C734AFD9D2}"/>
    <dgm:cxn modelId="{5FAD6DF1-0BA8-47A1-89AA-8CEC4FEF8250}" srcId="{411F520A-9495-4D41-9019-BBC5902976A6}" destId="{5199119D-59C0-4245-92DB-426DDC20EB0E}" srcOrd="6" destOrd="0" parTransId="{6A4AD1A0-D71B-4479-AB97-92CAB720E6CB}" sibTransId="{22B9B322-6207-40E8-802F-76DE5F3C0FBA}"/>
    <dgm:cxn modelId="{E76F16F8-A8D7-4032-A437-F5C5D3E084DC}" srcId="{411F520A-9495-4D41-9019-BBC5902976A6}" destId="{98EFC415-40F1-47E9-B3C5-816A69EC0ABC}" srcOrd="8" destOrd="0" parTransId="{0CA2DB48-8068-45D4-B770-1CB2C2819B3B}" sibTransId="{493362F4-62E0-43A9-95C7-5FAEF7C976DC}"/>
    <dgm:cxn modelId="{35977FFB-C06C-4EFD-9A23-AE0A4BECBB2A}" type="presOf" srcId="{4A074798-E8A6-46AA-82A7-01391361008C}" destId="{B7367B43-954C-4793-8423-F499E51143FF}" srcOrd="0" destOrd="0" presId="urn:microsoft.com/office/officeart/2008/layout/PictureStrips"/>
    <dgm:cxn modelId="{AE556233-FF32-44E6-A19C-AF8E66CDD9E4}" type="presParOf" srcId="{027F135A-5386-4FFF-8597-C9922926187E}" destId="{D7E61196-DC46-4578-BB4B-4A84E60B5622}" srcOrd="0" destOrd="0" presId="urn:microsoft.com/office/officeart/2008/layout/PictureStrips"/>
    <dgm:cxn modelId="{BF57CBA9-DDDD-40AE-9568-792D84EF19B0}" type="presParOf" srcId="{D7E61196-DC46-4578-BB4B-4A84E60B5622}" destId="{B7367B43-954C-4793-8423-F499E51143FF}" srcOrd="0" destOrd="0" presId="urn:microsoft.com/office/officeart/2008/layout/PictureStrips"/>
    <dgm:cxn modelId="{457846E3-59A3-4762-8185-61D7B792A9E2}" type="presParOf" srcId="{D7E61196-DC46-4578-BB4B-4A84E60B5622}" destId="{66209F71-316C-4510-93FA-9607E3C0EF84}" srcOrd="1" destOrd="0" presId="urn:microsoft.com/office/officeart/2008/layout/PictureStrips"/>
    <dgm:cxn modelId="{2B48AEAE-E070-4253-BC9C-D1E8685A15EE}" type="presParOf" srcId="{027F135A-5386-4FFF-8597-C9922926187E}" destId="{F7206285-B668-4B2D-BB5F-7ACA627EEED9}" srcOrd="1" destOrd="0" presId="urn:microsoft.com/office/officeart/2008/layout/PictureStrips"/>
    <dgm:cxn modelId="{4D4EA03A-6EB0-4AEA-8E72-FB73C7350701}" type="presParOf" srcId="{027F135A-5386-4FFF-8597-C9922926187E}" destId="{47C2B7B1-FB5D-461F-8DAF-861596D0EE60}" srcOrd="2" destOrd="0" presId="urn:microsoft.com/office/officeart/2008/layout/PictureStrips"/>
    <dgm:cxn modelId="{AC2850B3-503A-4751-936A-3DA8C0A49D0A}" type="presParOf" srcId="{47C2B7B1-FB5D-461F-8DAF-861596D0EE60}" destId="{5334BE08-BFD1-4E52-B9B9-2EB2884688FC}" srcOrd="0" destOrd="0" presId="urn:microsoft.com/office/officeart/2008/layout/PictureStrips"/>
    <dgm:cxn modelId="{1A9196DE-CFDE-48A7-93B4-ADD96EFE299B}" type="presParOf" srcId="{47C2B7B1-FB5D-461F-8DAF-861596D0EE60}" destId="{8D53EEE4-33B0-40A2-9C8F-9D4573C95A8F}" srcOrd="1" destOrd="0" presId="urn:microsoft.com/office/officeart/2008/layout/PictureStrips"/>
    <dgm:cxn modelId="{8F5F24F1-AA41-4199-8004-920AE1079339}" type="presParOf" srcId="{027F135A-5386-4FFF-8597-C9922926187E}" destId="{91662DEF-B04A-4E00-B776-FEB9E308E5C6}" srcOrd="3" destOrd="0" presId="urn:microsoft.com/office/officeart/2008/layout/PictureStrips"/>
    <dgm:cxn modelId="{2B22D794-B05D-4CBC-B271-B94230BEDD06}" type="presParOf" srcId="{027F135A-5386-4FFF-8597-C9922926187E}" destId="{92FE3CAF-6FF8-4302-AC33-C2DF63C40AEB}" srcOrd="4" destOrd="0" presId="urn:microsoft.com/office/officeart/2008/layout/PictureStrips"/>
    <dgm:cxn modelId="{2A9FEFF5-BA02-4E03-BBAC-9B9F0DACBE4A}" type="presParOf" srcId="{92FE3CAF-6FF8-4302-AC33-C2DF63C40AEB}" destId="{B54D80A0-8ACB-4CE8-8671-DFF7601BCE55}" srcOrd="0" destOrd="0" presId="urn:microsoft.com/office/officeart/2008/layout/PictureStrips"/>
    <dgm:cxn modelId="{CF36EFA2-3F05-4C48-8032-E92F85C1C6FC}" type="presParOf" srcId="{92FE3CAF-6FF8-4302-AC33-C2DF63C40AEB}" destId="{2EAEEC1D-F704-47DE-8219-85979C59F658}" srcOrd="1" destOrd="0" presId="urn:microsoft.com/office/officeart/2008/layout/PictureStrips"/>
    <dgm:cxn modelId="{D5A8E1E2-0F50-488D-82C5-490BAD696550}" type="presParOf" srcId="{027F135A-5386-4FFF-8597-C9922926187E}" destId="{1EC3D11E-5D39-4017-83E1-5D7673E045FE}" srcOrd="5" destOrd="0" presId="urn:microsoft.com/office/officeart/2008/layout/PictureStrips"/>
    <dgm:cxn modelId="{7EB8D021-79E4-41B0-B533-1B2DB1A797BE}" type="presParOf" srcId="{027F135A-5386-4FFF-8597-C9922926187E}" destId="{8A92ADEE-8EE8-4EE7-8FD0-FC702DBDBB95}" srcOrd="6" destOrd="0" presId="urn:microsoft.com/office/officeart/2008/layout/PictureStrips"/>
    <dgm:cxn modelId="{88B706A8-F62F-4ECA-B8EE-D608D2D53369}" type="presParOf" srcId="{8A92ADEE-8EE8-4EE7-8FD0-FC702DBDBB95}" destId="{A20FE252-5B05-4156-8654-39A7B6E1FFEB}" srcOrd="0" destOrd="0" presId="urn:microsoft.com/office/officeart/2008/layout/PictureStrips"/>
    <dgm:cxn modelId="{0109AE87-A6B9-414C-B228-9754EE69D752}" type="presParOf" srcId="{8A92ADEE-8EE8-4EE7-8FD0-FC702DBDBB95}" destId="{83622A5E-F625-4B75-AD3E-2DD215DCC844}" srcOrd="1" destOrd="0" presId="urn:microsoft.com/office/officeart/2008/layout/PictureStrips"/>
    <dgm:cxn modelId="{71253801-906B-44F6-8653-AB968F976BBC}" type="presParOf" srcId="{027F135A-5386-4FFF-8597-C9922926187E}" destId="{035D452A-631B-41E1-B20F-BA6C32ED8DEF}" srcOrd="7" destOrd="0" presId="urn:microsoft.com/office/officeart/2008/layout/PictureStrips"/>
    <dgm:cxn modelId="{A67AABBA-A6B8-4055-A1D6-D6ECFE884206}" type="presParOf" srcId="{027F135A-5386-4FFF-8597-C9922926187E}" destId="{19514548-8151-4477-974F-C5716F3C0243}" srcOrd="8" destOrd="0" presId="urn:microsoft.com/office/officeart/2008/layout/PictureStrips"/>
    <dgm:cxn modelId="{7AA98154-FF57-4AEE-9A35-6B9D19670A0B}" type="presParOf" srcId="{19514548-8151-4477-974F-C5716F3C0243}" destId="{C93C2789-BA25-470E-AC04-A56E01041EB8}" srcOrd="0" destOrd="0" presId="urn:microsoft.com/office/officeart/2008/layout/PictureStrips"/>
    <dgm:cxn modelId="{1006946E-084F-401B-A25D-B2D581069BEB}" type="presParOf" srcId="{19514548-8151-4477-974F-C5716F3C0243}" destId="{F1DE793F-46FC-4585-8E6F-A200D0EDAA85}" srcOrd="1" destOrd="0" presId="urn:microsoft.com/office/officeart/2008/layout/PictureStrips"/>
    <dgm:cxn modelId="{90BAC92B-99AF-437E-B591-15AC7D7A2307}" type="presParOf" srcId="{027F135A-5386-4FFF-8597-C9922926187E}" destId="{1CACB942-7A76-427F-BB55-51A75335B9DB}" srcOrd="9" destOrd="0" presId="urn:microsoft.com/office/officeart/2008/layout/PictureStrips"/>
    <dgm:cxn modelId="{E123EB47-6BDC-4658-9425-58684A280AA7}" type="presParOf" srcId="{027F135A-5386-4FFF-8597-C9922926187E}" destId="{2C231095-E0E5-41F2-90B8-8761A0D04E85}" srcOrd="10" destOrd="0" presId="urn:microsoft.com/office/officeart/2008/layout/PictureStrips"/>
    <dgm:cxn modelId="{5B7D440D-4DD3-4E2A-A147-41252FC5218A}" type="presParOf" srcId="{2C231095-E0E5-41F2-90B8-8761A0D04E85}" destId="{7F8BB730-0C61-496A-9EDE-BFDE04F0020E}" srcOrd="0" destOrd="0" presId="urn:microsoft.com/office/officeart/2008/layout/PictureStrips"/>
    <dgm:cxn modelId="{B8EA9D37-5E05-48CC-B47A-F1870C018A00}" type="presParOf" srcId="{2C231095-E0E5-41F2-90B8-8761A0D04E85}" destId="{2DDF00BA-095B-47A5-90F5-F9C0BA292158}" srcOrd="1" destOrd="0" presId="urn:microsoft.com/office/officeart/2008/layout/PictureStrips"/>
    <dgm:cxn modelId="{50678994-3D63-4DF0-B7D4-998F75163AF6}" type="presParOf" srcId="{027F135A-5386-4FFF-8597-C9922926187E}" destId="{4F79F602-FC1E-486B-8B29-D71141EB0396}" srcOrd="11" destOrd="0" presId="urn:microsoft.com/office/officeart/2008/layout/PictureStrips"/>
    <dgm:cxn modelId="{619C5EF1-D0CC-4A4C-97F7-B21B2DC147B6}" type="presParOf" srcId="{027F135A-5386-4FFF-8597-C9922926187E}" destId="{A0A18C52-676A-4218-8416-BD7B69170CFD}" srcOrd="12" destOrd="0" presId="urn:microsoft.com/office/officeart/2008/layout/PictureStrips"/>
    <dgm:cxn modelId="{043F0EBC-7141-45E8-8FE5-0B92E098193F}" type="presParOf" srcId="{A0A18C52-676A-4218-8416-BD7B69170CFD}" destId="{A594B2D6-BDEF-4946-B7F1-F91DF7DE0A55}" srcOrd="0" destOrd="0" presId="urn:microsoft.com/office/officeart/2008/layout/PictureStrips"/>
    <dgm:cxn modelId="{9337BA73-A682-4205-98C2-1CA9BF8A984A}" type="presParOf" srcId="{A0A18C52-676A-4218-8416-BD7B69170CFD}" destId="{54F5CFBA-0FC0-4FBB-986F-0035CED6E6E3}" srcOrd="1" destOrd="0" presId="urn:microsoft.com/office/officeart/2008/layout/PictureStrips"/>
    <dgm:cxn modelId="{A2762224-9C03-4853-826E-A8B27A4ED6AC}" type="presParOf" srcId="{027F135A-5386-4FFF-8597-C9922926187E}" destId="{8778C92C-CAE8-4A94-9608-03EBDD3769FA}" srcOrd="13" destOrd="0" presId="urn:microsoft.com/office/officeart/2008/layout/PictureStrips"/>
    <dgm:cxn modelId="{54ED9869-E822-44E2-A278-484D3B305215}" type="presParOf" srcId="{027F135A-5386-4FFF-8597-C9922926187E}" destId="{FAE936F6-90BF-4D44-978B-0EEE06369D3A}" srcOrd="14" destOrd="0" presId="urn:microsoft.com/office/officeart/2008/layout/PictureStrips"/>
    <dgm:cxn modelId="{ED4CB988-1AEC-4BEB-95A2-F77EB0210F4A}" type="presParOf" srcId="{FAE936F6-90BF-4D44-978B-0EEE06369D3A}" destId="{CD31FC4A-3F77-426D-A6BF-477D54E77BDF}" srcOrd="0" destOrd="0" presId="urn:microsoft.com/office/officeart/2008/layout/PictureStrips"/>
    <dgm:cxn modelId="{CD58BCEA-82D3-4184-984A-1DB168A75DAA}" type="presParOf" srcId="{FAE936F6-90BF-4D44-978B-0EEE06369D3A}" destId="{8B2B827E-9B78-4541-8FB0-65C545DABFEE}" srcOrd="1" destOrd="0" presId="urn:microsoft.com/office/officeart/2008/layout/PictureStrips"/>
    <dgm:cxn modelId="{316A3033-6BEE-4EFB-8331-9DD9BA6F5521}" type="presParOf" srcId="{027F135A-5386-4FFF-8597-C9922926187E}" destId="{380522E5-78AE-4638-A5D3-C4A65B64783B}" srcOrd="15" destOrd="0" presId="urn:microsoft.com/office/officeart/2008/layout/PictureStrips"/>
    <dgm:cxn modelId="{40810CC7-8592-4D7E-9CAB-7A6EC36E7105}" type="presParOf" srcId="{027F135A-5386-4FFF-8597-C9922926187E}" destId="{DDBFD3E5-B05F-4465-80F0-BE1F4060A1DE}" srcOrd="16" destOrd="0" presId="urn:microsoft.com/office/officeart/2008/layout/PictureStrips"/>
    <dgm:cxn modelId="{79BB2D59-8D95-445A-985A-3C594FA88755}" type="presParOf" srcId="{DDBFD3E5-B05F-4465-80F0-BE1F4060A1DE}" destId="{BA31EDDB-C9D4-4138-ABE9-731FF622039B}" srcOrd="0" destOrd="0" presId="urn:microsoft.com/office/officeart/2008/layout/PictureStrips"/>
    <dgm:cxn modelId="{46A7B7C2-921D-47B8-913E-A5482B0AEB2D}"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6" qsCatId="3D" csTypeId="urn:microsoft.com/office/officeart/2005/8/colors/accent1_2#6"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5199119D-59C0-4245-92DB-426DDC20EB0E}">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22B9B322-6207-40E8-802F-76DE5F3C0FBA}" type="sibTrans" cxnId="{5FAD6DF1-0BA8-47A1-89AA-8CEC4FEF8250}">
      <dgm:prSet/>
      <dgm:spPr/>
      <dgm:t>
        <a:bodyPr/>
        <a:lstStyle/>
        <a:p>
          <a:endParaRPr lang="fr-FR"/>
        </a:p>
      </dgm:t>
    </dgm:pt>
    <dgm:pt modelId="{6A4AD1A0-D71B-4479-AB97-92CAB720E6CB}" type="parTrans" cxnId="{5FAD6DF1-0BA8-47A1-89AA-8CEC4FEF8250}">
      <dgm:prSet/>
      <dgm:spPr/>
      <dgm:t>
        <a:bodyPr/>
        <a:lstStyle/>
        <a:p>
          <a:endParaRPr lang="fr-FR"/>
        </a:p>
      </dgm:t>
    </dgm:pt>
    <dgm:pt modelId="{122B54FE-6A61-4187-8809-9EEA55F2E18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gm:t>
    </dgm:pt>
    <dgm:pt modelId="{D2607D09-2739-4D25-9EC2-6FE23311C4DE}" type="sibTrans" cxnId="{34F53D4F-D444-433E-A91C-C3DE0A18B19D}">
      <dgm:prSet/>
      <dgm:spPr/>
      <dgm:t>
        <a:bodyPr/>
        <a:lstStyle/>
        <a:p>
          <a:endParaRPr lang="fr-FR"/>
        </a:p>
      </dgm:t>
    </dgm:pt>
    <dgm:pt modelId="{A8B0265C-EE53-43E5-9427-DCFF86D01A92}" type="parTrans" cxnId="{34F53D4F-D444-433E-A91C-C3DE0A18B19D}">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3990972D-1D77-47D7-B22F-DAD447B04D38}" type="presOf" srcId="{2212E990-0168-41B3-ACC1-D11651DE1369}" destId="{CD31FC4A-3F77-426D-A6BF-477D54E77BDF}" srcOrd="0" destOrd="0" presId="urn:microsoft.com/office/officeart/2008/layout/PictureStrips"/>
    <dgm:cxn modelId="{A44D8A5E-89DD-499C-8481-D6AA62B04023}" type="presOf" srcId="{411F520A-9495-4D41-9019-BBC5902976A6}" destId="{027F135A-5386-4FFF-8597-C9922926187E}" srcOrd="0" destOrd="0" presId="urn:microsoft.com/office/officeart/2008/layout/PictureStrips"/>
    <dgm:cxn modelId="{1E8CAB60-5981-4B49-B1A2-E833212FA9D2}" type="presOf" srcId="{98EFC415-40F1-47E9-B3C5-816A69EC0ABC}" destId="{BA31EDDB-C9D4-4138-ABE9-731FF622039B}"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0CFEC67C-82BB-4A8A-8C69-32E76AA68126}" srcId="{411F520A-9495-4D41-9019-BBC5902976A6}" destId="{56D41AA0-94BA-4822-AFD7-50A31B897BA2}" srcOrd="3" destOrd="0" parTransId="{8C9C78B9-182D-41B3-9609-F84D94BE15D6}" sibTransId="{AA9E52B2-7218-4B23-9DB4-A561E06A626E}"/>
    <dgm:cxn modelId="{E4DB7484-6272-4523-8294-5553A6782B9C}" type="presOf" srcId="{0F18057E-4500-4296-BAEB-9EEEFC7615D5}" destId="{5334BE08-BFD1-4E52-B9B9-2EB2884688FC}" srcOrd="0" destOrd="0" presId="urn:microsoft.com/office/officeart/2008/layout/PictureStrips"/>
    <dgm:cxn modelId="{308C689A-B8B9-41DE-B1B4-97E1DCFE6718}" type="presOf" srcId="{4A074798-E8A6-46AA-82A7-01391361008C}" destId="{B7367B43-954C-4793-8423-F499E51143FF}" srcOrd="0" destOrd="0" presId="urn:microsoft.com/office/officeart/2008/layout/PictureStrips"/>
    <dgm:cxn modelId="{D6DE999B-3CEF-4DA4-957B-3CB0829535F5}" type="presOf" srcId="{5F36E919-0773-46A5-852D-DCDB98C4B8BA}" destId="{C93C2789-BA25-470E-AC04-A56E01041EB8}" srcOrd="0" destOrd="0" presId="urn:microsoft.com/office/officeart/2008/layout/PictureStrips"/>
    <dgm:cxn modelId="{F205CA9D-D7E8-4A90-94E5-C56D6390C7E9}" type="presOf" srcId="{5199119D-59C0-4245-92DB-426DDC20EB0E}" destId="{A594B2D6-BDEF-4946-B7F1-F91DF7DE0A55}" srcOrd="0" destOrd="0" presId="urn:microsoft.com/office/officeart/2008/layout/PictureStrips"/>
    <dgm:cxn modelId="{2F6E3BA4-446B-4D34-A1AE-7822F14231D8}" type="presOf" srcId="{56D41AA0-94BA-4822-AFD7-50A31B897BA2}" destId="{A20FE252-5B05-4156-8654-39A7B6E1FFEB}" srcOrd="0" destOrd="0" presId="urn:microsoft.com/office/officeart/2008/layout/PictureStrips"/>
    <dgm:cxn modelId="{503600B3-2F27-4F6F-837D-AADD3C841513}" type="presOf" srcId="{122B54FE-6A61-4187-8809-9EEA55F2E185}" destId="{7F8BB730-0C61-496A-9EDE-BFDE04F0020E}"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5FAD6DF1-0BA8-47A1-89AA-8CEC4FEF8250}" srcId="{411F520A-9495-4D41-9019-BBC5902976A6}" destId="{5199119D-59C0-4245-92DB-426DDC20EB0E}" srcOrd="6" destOrd="0" parTransId="{6A4AD1A0-D71B-4479-AB97-92CAB720E6CB}" sibTransId="{22B9B322-6207-40E8-802F-76DE5F3C0FBA}"/>
    <dgm:cxn modelId="{633401F7-414B-4C2B-938B-306EFF4BD760}" type="presOf" srcId="{8A4FDCF3-8749-4CA7-8815-5EE8509901E5}" destId="{B54D80A0-8ACB-4CE8-8671-DFF7601BCE55}" srcOrd="0" destOrd="0" presId="urn:microsoft.com/office/officeart/2008/layout/PictureStrips"/>
    <dgm:cxn modelId="{E76F16F8-A8D7-4032-A437-F5C5D3E084DC}" srcId="{411F520A-9495-4D41-9019-BBC5902976A6}" destId="{98EFC415-40F1-47E9-B3C5-816A69EC0ABC}" srcOrd="8" destOrd="0" parTransId="{0CA2DB48-8068-45D4-B770-1CB2C2819B3B}" sibTransId="{493362F4-62E0-43A9-95C7-5FAEF7C976DC}"/>
    <dgm:cxn modelId="{962C8D44-509C-402E-AD17-E7CB2ADAB93B}" type="presParOf" srcId="{027F135A-5386-4FFF-8597-C9922926187E}" destId="{D7E61196-DC46-4578-BB4B-4A84E60B5622}" srcOrd="0" destOrd="0" presId="urn:microsoft.com/office/officeart/2008/layout/PictureStrips"/>
    <dgm:cxn modelId="{1E7D427E-FED1-48FB-AFB3-6D46F25FDB84}" type="presParOf" srcId="{D7E61196-DC46-4578-BB4B-4A84E60B5622}" destId="{B7367B43-954C-4793-8423-F499E51143FF}" srcOrd="0" destOrd="0" presId="urn:microsoft.com/office/officeart/2008/layout/PictureStrips"/>
    <dgm:cxn modelId="{884E7B19-7AF5-41CC-81B6-441ABE9C167A}" type="presParOf" srcId="{D7E61196-DC46-4578-BB4B-4A84E60B5622}" destId="{66209F71-316C-4510-93FA-9607E3C0EF84}" srcOrd="1" destOrd="0" presId="urn:microsoft.com/office/officeart/2008/layout/PictureStrips"/>
    <dgm:cxn modelId="{6FACCA0D-5624-4F4F-9302-0B0098C6FEAF}" type="presParOf" srcId="{027F135A-5386-4FFF-8597-C9922926187E}" destId="{F7206285-B668-4B2D-BB5F-7ACA627EEED9}" srcOrd="1" destOrd="0" presId="urn:microsoft.com/office/officeart/2008/layout/PictureStrips"/>
    <dgm:cxn modelId="{DAA03577-5BCE-4218-9E7F-A893B57B1A2A}" type="presParOf" srcId="{027F135A-5386-4FFF-8597-C9922926187E}" destId="{47C2B7B1-FB5D-461F-8DAF-861596D0EE60}" srcOrd="2" destOrd="0" presId="urn:microsoft.com/office/officeart/2008/layout/PictureStrips"/>
    <dgm:cxn modelId="{D1B322A0-2D43-434E-8BD5-FEAB9B290E24}" type="presParOf" srcId="{47C2B7B1-FB5D-461F-8DAF-861596D0EE60}" destId="{5334BE08-BFD1-4E52-B9B9-2EB2884688FC}" srcOrd="0" destOrd="0" presId="urn:microsoft.com/office/officeart/2008/layout/PictureStrips"/>
    <dgm:cxn modelId="{BD37FF42-FD17-4D24-AD5E-F2394DBFE6B7}" type="presParOf" srcId="{47C2B7B1-FB5D-461F-8DAF-861596D0EE60}" destId="{8D53EEE4-33B0-40A2-9C8F-9D4573C95A8F}" srcOrd="1" destOrd="0" presId="urn:microsoft.com/office/officeart/2008/layout/PictureStrips"/>
    <dgm:cxn modelId="{C4F99A7E-83DB-432D-8B49-073334CA6B2F}" type="presParOf" srcId="{027F135A-5386-4FFF-8597-C9922926187E}" destId="{91662DEF-B04A-4E00-B776-FEB9E308E5C6}" srcOrd="3" destOrd="0" presId="urn:microsoft.com/office/officeart/2008/layout/PictureStrips"/>
    <dgm:cxn modelId="{E60B9A5B-AFC5-4323-A775-8CD3667F1722}" type="presParOf" srcId="{027F135A-5386-4FFF-8597-C9922926187E}" destId="{92FE3CAF-6FF8-4302-AC33-C2DF63C40AEB}" srcOrd="4" destOrd="0" presId="urn:microsoft.com/office/officeart/2008/layout/PictureStrips"/>
    <dgm:cxn modelId="{2F2ECB61-37B8-456B-8D84-725D357E1F7E}" type="presParOf" srcId="{92FE3CAF-6FF8-4302-AC33-C2DF63C40AEB}" destId="{B54D80A0-8ACB-4CE8-8671-DFF7601BCE55}" srcOrd="0" destOrd="0" presId="urn:microsoft.com/office/officeart/2008/layout/PictureStrips"/>
    <dgm:cxn modelId="{66420C77-6193-486E-940B-54305BEFC002}" type="presParOf" srcId="{92FE3CAF-6FF8-4302-AC33-C2DF63C40AEB}" destId="{2EAEEC1D-F704-47DE-8219-85979C59F658}" srcOrd="1" destOrd="0" presId="urn:microsoft.com/office/officeart/2008/layout/PictureStrips"/>
    <dgm:cxn modelId="{4E8217CC-23E1-430C-BE84-0F9776691E9F}" type="presParOf" srcId="{027F135A-5386-4FFF-8597-C9922926187E}" destId="{1EC3D11E-5D39-4017-83E1-5D7673E045FE}" srcOrd="5" destOrd="0" presId="urn:microsoft.com/office/officeart/2008/layout/PictureStrips"/>
    <dgm:cxn modelId="{13CC1787-2F11-40CE-AA78-F8EBEF9CFBE7}" type="presParOf" srcId="{027F135A-5386-4FFF-8597-C9922926187E}" destId="{8A92ADEE-8EE8-4EE7-8FD0-FC702DBDBB95}" srcOrd="6" destOrd="0" presId="urn:microsoft.com/office/officeart/2008/layout/PictureStrips"/>
    <dgm:cxn modelId="{F3685A70-AB3E-4CCB-89C7-0FED5292168D}" type="presParOf" srcId="{8A92ADEE-8EE8-4EE7-8FD0-FC702DBDBB95}" destId="{A20FE252-5B05-4156-8654-39A7B6E1FFEB}" srcOrd="0" destOrd="0" presId="urn:microsoft.com/office/officeart/2008/layout/PictureStrips"/>
    <dgm:cxn modelId="{B0F8936A-9451-4A99-B5BA-2936B6B3C709}" type="presParOf" srcId="{8A92ADEE-8EE8-4EE7-8FD0-FC702DBDBB95}" destId="{83622A5E-F625-4B75-AD3E-2DD215DCC844}" srcOrd="1" destOrd="0" presId="urn:microsoft.com/office/officeart/2008/layout/PictureStrips"/>
    <dgm:cxn modelId="{CFF6BBDE-1550-435F-9BE2-F16E80D9EA68}" type="presParOf" srcId="{027F135A-5386-4FFF-8597-C9922926187E}" destId="{035D452A-631B-41E1-B20F-BA6C32ED8DEF}" srcOrd="7" destOrd="0" presId="urn:microsoft.com/office/officeart/2008/layout/PictureStrips"/>
    <dgm:cxn modelId="{FF181E92-3129-4EC6-91FC-4D5D8FB30B9D}" type="presParOf" srcId="{027F135A-5386-4FFF-8597-C9922926187E}" destId="{19514548-8151-4477-974F-C5716F3C0243}" srcOrd="8" destOrd="0" presId="urn:microsoft.com/office/officeart/2008/layout/PictureStrips"/>
    <dgm:cxn modelId="{469CCB97-E398-4986-BCA1-32757624CF98}" type="presParOf" srcId="{19514548-8151-4477-974F-C5716F3C0243}" destId="{C93C2789-BA25-470E-AC04-A56E01041EB8}" srcOrd="0" destOrd="0" presId="urn:microsoft.com/office/officeart/2008/layout/PictureStrips"/>
    <dgm:cxn modelId="{3851B750-D0B5-483C-8B4F-8906BB34D666}" type="presParOf" srcId="{19514548-8151-4477-974F-C5716F3C0243}" destId="{F1DE793F-46FC-4585-8E6F-A200D0EDAA85}" srcOrd="1" destOrd="0" presId="urn:microsoft.com/office/officeart/2008/layout/PictureStrips"/>
    <dgm:cxn modelId="{14BDFFDC-1C6C-4A24-A998-48038EAA938F}" type="presParOf" srcId="{027F135A-5386-4FFF-8597-C9922926187E}" destId="{1CACB942-7A76-427F-BB55-51A75335B9DB}" srcOrd="9" destOrd="0" presId="urn:microsoft.com/office/officeart/2008/layout/PictureStrips"/>
    <dgm:cxn modelId="{1F75F3E6-FC69-4088-88EA-78687BC90979}" type="presParOf" srcId="{027F135A-5386-4FFF-8597-C9922926187E}" destId="{2C231095-E0E5-41F2-90B8-8761A0D04E85}" srcOrd="10" destOrd="0" presId="urn:microsoft.com/office/officeart/2008/layout/PictureStrips"/>
    <dgm:cxn modelId="{4C2A1BDD-72C7-4398-BCAA-539E30BE1B2D}" type="presParOf" srcId="{2C231095-E0E5-41F2-90B8-8761A0D04E85}" destId="{7F8BB730-0C61-496A-9EDE-BFDE04F0020E}" srcOrd="0" destOrd="0" presId="urn:microsoft.com/office/officeart/2008/layout/PictureStrips"/>
    <dgm:cxn modelId="{351F8A5F-76C3-474F-8E86-73C01BC5C218}" type="presParOf" srcId="{2C231095-E0E5-41F2-90B8-8761A0D04E85}" destId="{2DDF00BA-095B-47A5-90F5-F9C0BA292158}" srcOrd="1" destOrd="0" presId="urn:microsoft.com/office/officeart/2008/layout/PictureStrips"/>
    <dgm:cxn modelId="{91187A68-B9B0-4AB7-BFF2-932B2C91F1B5}" type="presParOf" srcId="{027F135A-5386-4FFF-8597-C9922926187E}" destId="{4F79F602-FC1E-486B-8B29-D71141EB0396}" srcOrd="11" destOrd="0" presId="urn:microsoft.com/office/officeart/2008/layout/PictureStrips"/>
    <dgm:cxn modelId="{228692D9-623D-499F-816B-D84E633C56C0}" type="presParOf" srcId="{027F135A-5386-4FFF-8597-C9922926187E}" destId="{A0A18C52-676A-4218-8416-BD7B69170CFD}" srcOrd="12" destOrd="0" presId="urn:microsoft.com/office/officeart/2008/layout/PictureStrips"/>
    <dgm:cxn modelId="{FDE87517-F062-4415-8AB5-668FD49922A8}" type="presParOf" srcId="{A0A18C52-676A-4218-8416-BD7B69170CFD}" destId="{A594B2D6-BDEF-4946-B7F1-F91DF7DE0A55}" srcOrd="0" destOrd="0" presId="urn:microsoft.com/office/officeart/2008/layout/PictureStrips"/>
    <dgm:cxn modelId="{8D6F3549-24EB-44B8-957E-48E53041448E}" type="presParOf" srcId="{A0A18C52-676A-4218-8416-BD7B69170CFD}" destId="{54F5CFBA-0FC0-4FBB-986F-0035CED6E6E3}" srcOrd="1" destOrd="0" presId="urn:microsoft.com/office/officeart/2008/layout/PictureStrips"/>
    <dgm:cxn modelId="{DF2FE612-00AD-4C06-A13B-9ACD51A867E8}" type="presParOf" srcId="{027F135A-5386-4FFF-8597-C9922926187E}" destId="{8778C92C-CAE8-4A94-9608-03EBDD3769FA}" srcOrd="13" destOrd="0" presId="urn:microsoft.com/office/officeart/2008/layout/PictureStrips"/>
    <dgm:cxn modelId="{DDAFE3F3-A52C-4DFF-AE28-B699A8DB8674}" type="presParOf" srcId="{027F135A-5386-4FFF-8597-C9922926187E}" destId="{FAE936F6-90BF-4D44-978B-0EEE06369D3A}" srcOrd="14" destOrd="0" presId="urn:microsoft.com/office/officeart/2008/layout/PictureStrips"/>
    <dgm:cxn modelId="{E7D7CF55-3B10-449E-8894-F563A39360E1}" type="presParOf" srcId="{FAE936F6-90BF-4D44-978B-0EEE06369D3A}" destId="{CD31FC4A-3F77-426D-A6BF-477D54E77BDF}" srcOrd="0" destOrd="0" presId="urn:microsoft.com/office/officeart/2008/layout/PictureStrips"/>
    <dgm:cxn modelId="{4F2A7BD2-9743-4124-9260-AB0611B7FE4B}" type="presParOf" srcId="{FAE936F6-90BF-4D44-978B-0EEE06369D3A}" destId="{8B2B827E-9B78-4541-8FB0-65C545DABFEE}" srcOrd="1" destOrd="0" presId="urn:microsoft.com/office/officeart/2008/layout/PictureStrips"/>
    <dgm:cxn modelId="{8C2A1BEC-5194-4DF3-B9B7-C66E61684FEB}" type="presParOf" srcId="{027F135A-5386-4FFF-8597-C9922926187E}" destId="{380522E5-78AE-4638-A5D3-C4A65B64783B}" srcOrd="15" destOrd="0" presId="urn:microsoft.com/office/officeart/2008/layout/PictureStrips"/>
    <dgm:cxn modelId="{D7A372AB-61BC-474D-AFB0-11A303EBDC22}" type="presParOf" srcId="{027F135A-5386-4FFF-8597-C9922926187E}" destId="{DDBFD3E5-B05F-4465-80F0-BE1F4060A1DE}" srcOrd="16" destOrd="0" presId="urn:microsoft.com/office/officeart/2008/layout/PictureStrips"/>
    <dgm:cxn modelId="{702D6892-610A-4251-974D-32A815373601}" type="presParOf" srcId="{DDBFD3E5-B05F-4465-80F0-BE1F4060A1DE}" destId="{BA31EDDB-C9D4-4138-ABE9-731FF622039B}" srcOrd="0" destOrd="0" presId="urn:microsoft.com/office/officeart/2008/layout/PictureStrips"/>
    <dgm:cxn modelId="{6949052C-2725-453B-B5A8-4A4ACB8CD731}"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7" qsCatId="3D" csTypeId="urn:microsoft.com/office/officeart/2005/8/colors/accent1_2#7"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Différences entre les réglementations européennes et américaines concernant les valeurs limites d'exposition</a:t>
          </a: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FF934D0A-FF3E-4450-B6F0-6A0415E1A30A}" type="presOf" srcId="{122B54FE-6A61-4187-8809-9EEA55F2E185}" destId="{7F8BB730-0C61-496A-9EDE-BFDE04F0020E}" srcOrd="0" destOrd="0" presId="urn:microsoft.com/office/officeart/2008/layout/PictureStrips"/>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BE9E0030-D88F-4EED-BCDA-0E641CA454B1}" type="presOf" srcId="{5199119D-59C0-4245-92DB-426DDC20EB0E}" destId="{A594B2D6-BDEF-4946-B7F1-F91DF7DE0A55}" srcOrd="0" destOrd="0" presId="urn:microsoft.com/office/officeart/2008/layout/PictureStrips"/>
    <dgm:cxn modelId="{15447A33-6571-4930-A1B9-E47B2FB27564}" type="presOf" srcId="{0F18057E-4500-4296-BAEB-9EEEFC7615D5}" destId="{5334BE08-BFD1-4E52-B9B9-2EB2884688FC}" srcOrd="0" destOrd="0" presId="urn:microsoft.com/office/officeart/2008/layout/PictureStrips"/>
    <dgm:cxn modelId="{22804567-E920-4541-9622-73A34BB397A7}" type="presOf" srcId="{4A074798-E8A6-46AA-82A7-01391361008C}" destId="{B7367B43-954C-4793-8423-F499E51143FF}"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17659775-3228-4E1E-83A5-3927CD39377D}" type="presOf" srcId="{411F520A-9495-4D41-9019-BBC5902976A6}" destId="{027F135A-5386-4FFF-8597-C9922926187E}" srcOrd="0" destOrd="0" presId="urn:microsoft.com/office/officeart/2008/layout/PictureStrips"/>
    <dgm:cxn modelId="{0CFEC67C-82BB-4A8A-8C69-32E76AA68126}" srcId="{411F520A-9495-4D41-9019-BBC5902976A6}" destId="{56D41AA0-94BA-4822-AFD7-50A31B897BA2}" srcOrd="3" destOrd="0" parTransId="{8C9C78B9-182D-41B3-9609-F84D94BE15D6}" sibTransId="{AA9E52B2-7218-4B23-9DB4-A561E06A626E}"/>
    <dgm:cxn modelId="{5B3D4781-BD65-4BA2-B6AC-09D0669CF414}" type="presOf" srcId="{5F36E919-0773-46A5-852D-DCDB98C4B8BA}" destId="{C93C2789-BA25-470E-AC04-A56E01041EB8}" srcOrd="0" destOrd="0" presId="urn:microsoft.com/office/officeart/2008/layout/PictureStrips"/>
    <dgm:cxn modelId="{534D3087-6157-446D-B7EC-1B2FBB9C7C35}" type="presOf" srcId="{8A4FDCF3-8749-4CA7-8815-5EE8509901E5}" destId="{B54D80A0-8ACB-4CE8-8671-DFF7601BCE55}" srcOrd="0" destOrd="0" presId="urn:microsoft.com/office/officeart/2008/layout/PictureStrips"/>
    <dgm:cxn modelId="{5E59CD8A-7109-4473-BFDA-34F1C7F0F941}" type="presOf" srcId="{98EFC415-40F1-47E9-B3C5-816A69EC0ABC}" destId="{BA31EDDB-C9D4-4138-ABE9-731FF622039B}" srcOrd="0" destOrd="0" presId="urn:microsoft.com/office/officeart/2008/layout/PictureStrips"/>
    <dgm:cxn modelId="{11B2809B-0E9C-480D-ACF1-B8670376426C}" type="presOf" srcId="{56D41AA0-94BA-4822-AFD7-50A31B897BA2}" destId="{A20FE252-5B05-4156-8654-39A7B6E1FFEB}"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5FAD6DF1-0BA8-47A1-89AA-8CEC4FEF8250}" srcId="{411F520A-9495-4D41-9019-BBC5902976A6}" destId="{5199119D-59C0-4245-92DB-426DDC20EB0E}" srcOrd="6" destOrd="0" parTransId="{6A4AD1A0-D71B-4479-AB97-92CAB720E6CB}" sibTransId="{22B9B322-6207-40E8-802F-76DE5F3C0FBA}"/>
    <dgm:cxn modelId="{517FC7F7-B79C-43C4-929A-3B6B054CD478}" type="presOf" srcId="{2212E990-0168-41B3-ACC1-D11651DE1369}" destId="{CD31FC4A-3F77-426D-A6BF-477D54E77BDF}" srcOrd="0" destOrd="0" presId="urn:microsoft.com/office/officeart/2008/layout/PictureStrips"/>
    <dgm:cxn modelId="{E76F16F8-A8D7-4032-A437-F5C5D3E084DC}" srcId="{411F520A-9495-4D41-9019-BBC5902976A6}" destId="{98EFC415-40F1-47E9-B3C5-816A69EC0ABC}" srcOrd="8" destOrd="0" parTransId="{0CA2DB48-8068-45D4-B770-1CB2C2819B3B}" sibTransId="{493362F4-62E0-43A9-95C7-5FAEF7C976DC}"/>
    <dgm:cxn modelId="{CD73376A-2CC0-449B-8984-E1DA9933345B}" type="presParOf" srcId="{027F135A-5386-4FFF-8597-C9922926187E}" destId="{D7E61196-DC46-4578-BB4B-4A84E60B5622}" srcOrd="0" destOrd="0" presId="urn:microsoft.com/office/officeart/2008/layout/PictureStrips"/>
    <dgm:cxn modelId="{C906415F-4965-4DE7-92E2-222287777A38}" type="presParOf" srcId="{D7E61196-DC46-4578-BB4B-4A84E60B5622}" destId="{B7367B43-954C-4793-8423-F499E51143FF}" srcOrd="0" destOrd="0" presId="urn:microsoft.com/office/officeart/2008/layout/PictureStrips"/>
    <dgm:cxn modelId="{8F9CC842-3C08-4364-80AF-474859829072}" type="presParOf" srcId="{D7E61196-DC46-4578-BB4B-4A84E60B5622}" destId="{66209F71-316C-4510-93FA-9607E3C0EF84}" srcOrd="1" destOrd="0" presId="urn:microsoft.com/office/officeart/2008/layout/PictureStrips"/>
    <dgm:cxn modelId="{6857EE3D-5ABF-4408-8A27-39AF14D769DA}" type="presParOf" srcId="{027F135A-5386-4FFF-8597-C9922926187E}" destId="{F7206285-B668-4B2D-BB5F-7ACA627EEED9}" srcOrd="1" destOrd="0" presId="urn:microsoft.com/office/officeart/2008/layout/PictureStrips"/>
    <dgm:cxn modelId="{0ED728A4-C265-4487-A413-C84523F5694F}" type="presParOf" srcId="{027F135A-5386-4FFF-8597-C9922926187E}" destId="{47C2B7B1-FB5D-461F-8DAF-861596D0EE60}" srcOrd="2" destOrd="0" presId="urn:microsoft.com/office/officeart/2008/layout/PictureStrips"/>
    <dgm:cxn modelId="{FEBD5AF2-6827-4A6E-8803-7CC3D7D9C146}" type="presParOf" srcId="{47C2B7B1-FB5D-461F-8DAF-861596D0EE60}" destId="{5334BE08-BFD1-4E52-B9B9-2EB2884688FC}" srcOrd="0" destOrd="0" presId="urn:microsoft.com/office/officeart/2008/layout/PictureStrips"/>
    <dgm:cxn modelId="{CBF69238-BBF5-4592-B855-49EF804B62D6}" type="presParOf" srcId="{47C2B7B1-FB5D-461F-8DAF-861596D0EE60}" destId="{8D53EEE4-33B0-40A2-9C8F-9D4573C95A8F}" srcOrd="1" destOrd="0" presId="urn:microsoft.com/office/officeart/2008/layout/PictureStrips"/>
    <dgm:cxn modelId="{1752C777-98CE-4795-9283-C53D9D6EBB03}" type="presParOf" srcId="{027F135A-5386-4FFF-8597-C9922926187E}" destId="{91662DEF-B04A-4E00-B776-FEB9E308E5C6}" srcOrd="3" destOrd="0" presId="urn:microsoft.com/office/officeart/2008/layout/PictureStrips"/>
    <dgm:cxn modelId="{11597252-6C4F-4D75-99D3-74E68B0B72E8}" type="presParOf" srcId="{027F135A-5386-4FFF-8597-C9922926187E}" destId="{92FE3CAF-6FF8-4302-AC33-C2DF63C40AEB}" srcOrd="4" destOrd="0" presId="urn:microsoft.com/office/officeart/2008/layout/PictureStrips"/>
    <dgm:cxn modelId="{B7888A01-C093-48DC-BDAC-53D967AEB99C}" type="presParOf" srcId="{92FE3CAF-6FF8-4302-AC33-C2DF63C40AEB}" destId="{B54D80A0-8ACB-4CE8-8671-DFF7601BCE55}" srcOrd="0" destOrd="0" presId="urn:microsoft.com/office/officeart/2008/layout/PictureStrips"/>
    <dgm:cxn modelId="{7B50AB78-91B8-4D07-B23D-87C0A0D03DE0}" type="presParOf" srcId="{92FE3CAF-6FF8-4302-AC33-C2DF63C40AEB}" destId="{2EAEEC1D-F704-47DE-8219-85979C59F658}" srcOrd="1" destOrd="0" presId="urn:microsoft.com/office/officeart/2008/layout/PictureStrips"/>
    <dgm:cxn modelId="{7E6DFDFB-8EC0-4C01-A097-7093F330F108}" type="presParOf" srcId="{027F135A-5386-4FFF-8597-C9922926187E}" destId="{1EC3D11E-5D39-4017-83E1-5D7673E045FE}" srcOrd="5" destOrd="0" presId="urn:microsoft.com/office/officeart/2008/layout/PictureStrips"/>
    <dgm:cxn modelId="{811F20CB-0F22-492D-A484-924EB82451C3}" type="presParOf" srcId="{027F135A-5386-4FFF-8597-C9922926187E}" destId="{8A92ADEE-8EE8-4EE7-8FD0-FC702DBDBB95}" srcOrd="6" destOrd="0" presId="urn:microsoft.com/office/officeart/2008/layout/PictureStrips"/>
    <dgm:cxn modelId="{EEB5320C-07B2-4279-A17C-D6A0296ED8A2}" type="presParOf" srcId="{8A92ADEE-8EE8-4EE7-8FD0-FC702DBDBB95}" destId="{A20FE252-5B05-4156-8654-39A7B6E1FFEB}" srcOrd="0" destOrd="0" presId="urn:microsoft.com/office/officeart/2008/layout/PictureStrips"/>
    <dgm:cxn modelId="{6CDFE84E-F43D-4FA7-8524-16A8EDFAF6AD}" type="presParOf" srcId="{8A92ADEE-8EE8-4EE7-8FD0-FC702DBDBB95}" destId="{83622A5E-F625-4B75-AD3E-2DD215DCC844}" srcOrd="1" destOrd="0" presId="urn:microsoft.com/office/officeart/2008/layout/PictureStrips"/>
    <dgm:cxn modelId="{6A3CD04C-C8B5-4C9C-AA37-CBDC7044983A}" type="presParOf" srcId="{027F135A-5386-4FFF-8597-C9922926187E}" destId="{035D452A-631B-41E1-B20F-BA6C32ED8DEF}" srcOrd="7" destOrd="0" presId="urn:microsoft.com/office/officeart/2008/layout/PictureStrips"/>
    <dgm:cxn modelId="{44426ED0-E086-4F37-826E-250A325E8310}" type="presParOf" srcId="{027F135A-5386-4FFF-8597-C9922926187E}" destId="{19514548-8151-4477-974F-C5716F3C0243}" srcOrd="8" destOrd="0" presId="urn:microsoft.com/office/officeart/2008/layout/PictureStrips"/>
    <dgm:cxn modelId="{CFC4126D-F246-4629-860D-1D6F24A2E796}" type="presParOf" srcId="{19514548-8151-4477-974F-C5716F3C0243}" destId="{C93C2789-BA25-470E-AC04-A56E01041EB8}" srcOrd="0" destOrd="0" presId="urn:microsoft.com/office/officeart/2008/layout/PictureStrips"/>
    <dgm:cxn modelId="{EF1AE6BC-D7E8-4E23-93F3-E057A080990A}" type="presParOf" srcId="{19514548-8151-4477-974F-C5716F3C0243}" destId="{F1DE793F-46FC-4585-8E6F-A200D0EDAA85}" srcOrd="1" destOrd="0" presId="urn:microsoft.com/office/officeart/2008/layout/PictureStrips"/>
    <dgm:cxn modelId="{C907BA52-56BE-4172-A3C5-EB86FA6FD293}" type="presParOf" srcId="{027F135A-5386-4FFF-8597-C9922926187E}" destId="{1CACB942-7A76-427F-BB55-51A75335B9DB}" srcOrd="9" destOrd="0" presId="urn:microsoft.com/office/officeart/2008/layout/PictureStrips"/>
    <dgm:cxn modelId="{96F73F08-A64C-4CDB-AA9F-FABFEFCC5F73}" type="presParOf" srcId="{027F135A-5386-4FFF-8597-C9922926187E}" destId="{2C231095-E0E5-41F2-90B8-8761A0D04E85}" srcOrd="10" destOrd="0" presId="urn:microsoft.com/office/officeart/2008/layout/PictureStrips"/>
    <dgm:cxn modelId="{A9834B8E-C4F5-48CB-B3EF-E36E0867CDFC}" type="presParOf" srcId="{2C231095-E0E5-41F2-90B8-8761A0D04E85}" destId="{7F8BB730-0C61-496A-9EDE-BFDE04F0020E}" srcOrd="0" destOrd="0" presId="urn:microsoft.com/office/officeart/2008/layout/PictureStrips"/>
    <dgm:cxn modelId="{7568F8FD-694A-48B1-860F-57B4F592F1DA}" type="presParOf" srcId="{2C231095-E0E5-41F2-90B8-8761A0D04E85}" destId="{2DDF00BA-095B-47A5-90F5-F9C0BA292158}" srcOrd="1" destOrd="0" presId="urn:microsoft.com/office/officeart/2008/layout/PictureStrips"/>
    <dgm:cxn modelId="{5C02643C-AD33-44A3-8AF6-DF1F03BF5134}" type="presParOf" srcId="{027F135A-5386-4FFF-8597-C9922926187E}" destId="{4F79F602-FC1E-486B-8B29-D71141EB0396}" srcOrd="11" destOrd="0" presId="urn:microsoft.com/office/officeart/2008/layout/PictureStrips"/>
    <dgm:cxn modelId="{FF8ACAE4-8CDE-4FB0-BE5F-39D4A831B7C6}" type="presParOf" srcId="{027F135A-5386-4FFF-8597-C9922926187E}" destId="{A0A18C52-676A-4218-8416-BD7B69170CFD}" srcOrd="12" destOrd="0" presId="urn:microsoft.com/office/officeart/2008/layout/PictureStrips"/>
    <dgm:cxn modelId="{B4D12195-CF3F-4954-9F8C-1E02080FCBED}" type="presParOf" srcId="{A0A18C52-676A-4218-8416-BD7B69170CFD}" destId="{A594B2D6-BDEF-4946-B7F1-F91DF7DE0A55}" srcOrd="0" destOrd="0" presId="urn:microsoft.com/office/officeart/2008/layout/PictureStrips"/>
    <dgm:cxn modelId="{F660934B-C0A7-4F61-8F67-3CDBC8104D1E}" type="presParOf" srcId="{A0A18C52-676A-4218-8416-BD7B69170CFD}" destId="{54F5CFBA-0FC0-4FBB-986F-0035CED6E6E3}" srcOrd="1" destOrd="0" presId="urn:microsoft.com/office/officeart/2008/layout/PictureStrips"/>
    <dgm:cxn modelId="{1EE8E880-DB68-418B-8F5D-D71F6E5B1E22}" type="presParOf" srcId="{027F135A-5386-4FFF-8597-C9922926187E}" destId="{8778C92C-CAE8-4A94-9608-03EBDD3769FA}" srcOrd="13" destOrd="0" presId="urn:microsoft.com/office/officeart/2008/layout/PictureStrips"/>
    <dgm:cxn modelId="{8AB4BEF5-37E7-4CFE-BBA9-CA683D669C15}" type="presParOf" srcId="{027F135A-5386-4FFF-8597-C9922926187E}" destId="{FAE936F6-90BF-4D44-978B-0EEE06369D3A}" srcOrd="14" destOrd="0" presId="urn:microsoft.com/office/officeart/2008/layout/PictureStrips"/>
    <dgm:cxn modelId="{D5450B8F-181A-4FFF-B4B8-F348FD08DC51}" type="presParOf" srcId="{FAE936F6-90BF-4D44-978B-0EEE06369D3A}" destId="{CD31FC4A-3F77-426D-A6BF-477D54E77BDF}" srcOrd="0" destOrd="0" presId="urn:microsoft.com/office/officeart/2008/layout/PictureStrips"/>
    <dgm:cxn modelId="{AFB05E3D-CED3-4B89-8DB6-B51C47770E29}" type="presParOf" srcId="{FAE936F6-90BF-4D44-978B-0EEE06369D3A}" destId="{8B2B827E-9B78-4541-8FB0-65C545DABFEE}" srcOrd="1" destOrd="0" presId="urn:microsoft.com/office/officeart/2008/layout/PictureStrips"/>
    <dgm:cxn modelId="{31B1C5A5-01E0-45BE-BBE1-A675B84290DE}" type="presParOf" srcId="{027F135A-5386-4FFF-8597-C9922926187E}" destId="{380522E5-78AE-4638-A5D3-C4A65B64783B}" srcOrd="15" destOrd="0" presId="urn:microsoft.com/office/officeart/2008/layout/PictureStrips"/>
    <dgm:cxn modelId="{217530B2-53AB-4F7A-8437-526EC201713E}" type="presParOf" srcId="{027F135A-5386-4FFF-8597-C9922926187E}" destId="{DDBFD3E5-B05F-4465-80F0-BE1F4060A1DE}" srcOrd="16" destOrd="0" presId="urn:microsoft.com/office/officeart/2008/layout/PictureStrips"/>
    <dgm:cxn modelId="{46EC3675-4FC6-45D5-83E8-485762C156A1}" type="presParOf" srcId="{DDBFD3E5-B05F-4465-80F0-BE1F4060A1DE}" destId="{BA31EDDB-C9D4-4138-ABE9-731FF622039B}" srcOrd="0" destOrd="0" presId="urn:microsoft.com/office/officeart/2008/layout/PictureStrips"/>
    <dgm:cxn modelId="{157AEFF9-55BB-4C79-8478-BEB33F23F629}"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8" qsCatId="3D" csTypeId="urn:microsoft.com/office/officeart/2005/8/colors/accent1_2#8"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5F36E919-0773-46A5-852D-DCDB98C4B8BA}">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Différences entre les réglementations européennes et américaines concernant les valeurs limites d'exposition</a:t>
          </a: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Utilisation des systèmes de récupération des gaz anesthésiques pour minimiser l'exposition</a:t>
          </a: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F18057E-4500-4296-BAEB-9EEEFC7615D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CDF5DB61-17B9-4266-B5BD-ED53C19440F6}" type="sibTrans" cxnId="{1900D5BF-2192-4FE4-B4A4-863E6B5D7CAE}">
      <dgm:prSet/>
      <dgm:spPr/>
      <dgm:t>
        <a:bodyPr/>
        <a:lstStyle/>
        <a:p>
          <a:endParaRPr lang="fr-FR"/>
        </a:p>
      </dgm:t>
    </dgm:pt>
    <dgm:pt modelId="{31FF418C-9F96-4E9C-9F14-A388762CA9E9}" type="parTrans" cxnId="{1900D5BF-2192-4FE4-B4A4-863E6B5D7CAE}">
      <dgm:prSet/>
      <dgm:spPr/>
      <dgm:t>
        <a:bodyPr/>
        <a:lstStyle/>
        <a:p>
          <a:endParaRPr lang="fr-FR"/>
        </a:p>
      </dgm:t>
    </dgm:pt>
    <dgm:pt modelId="{8A4FDCF3-8749-4CA7-8815-5EE8509901E5}">
      <dgm:prSet/>
      <dgm:spPr/>
      <dgm:t>
        <a:bodyPr/>
        <a:lstStyle/>
        <a:p>
          <a:r>
            <a:rPr lang="fr-FR" b="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b="0" dirty="0">
            <a:solidFill>
              <a:schemeClr val="accent6">
                <a:lumMod val="10000"/>
              </a:schemeClr>
            </a:solidFill>
            <a:latin typeface="Times New Roman" panose="02020603050405020304" pitchFamily="18" charset="0"/>
            <a:cs typeface="Times New Roman" panose="02020603050405020304" pitchFamily="18" charset="0"/>
          </a:endParaRPr>
        </a:p>
      </dgm:t>
    </dgm:pt>
    <dgm:pt modelId="{89364918-48A8-4443-9A1B-E098B62B2E5D}" type="sibTrans" cxnId="{7E54C71C-346C-44EB-9652-C1F1AF865421}">
      <dgm:prSet/>
      <dgm:spPr/>
      <dgm:t>
        <a:bodyPr/>
        <a:lstStyle/>
        <a:p>
          <a:endParaRPr lang="fr-FR"/>
        </a:p>
      </dgm:t>
    </dgm:pt>
    <dgm:pt modelId="{827CB05C-BE6D-45DA-9A00-28EBAE589265}" type="parTrans" cxnId="{7E54C71C-346C-44EB-9652-C1F1AF865421}">
      <dgm:prSet/>
      <dgm:spPr/>
      <dgm:t>
        <a:bodyPr/>
        <a:lstStyle/>
        <a:p>
          <a:endParaRPr lang="fr-FR"/>
        </a:p>
      </dgm:t>
    </dgm:pt>
    <dgm:pt modelId="{56D41AA0-94BA-4822-AFD7-50A31B897BA2}">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gm:t>
    </dgm:pt>
    <dgm:pt modelId="{AA9E52B2-7218-4B23-9DB4-A561E06A626E}" type="sibTrans" cxnId="{0CFEC67C-82BB-4A8A-8C69-32E76AA68126}">
      <dgm:prSet/>
      <dgm:spPr/>
      <dgm:t>
        <a:bodyPr/>
        <a:lstStyle/>
        <a:p>
          <a:endParaRPr lang="fr-FR"/>
        </a:p>
      </dgm:t>
    </dgm:pt>
    <dgm:pt modelId="{8C9C78B9-182D-41B3-9609-F84D94BE15D6}" type="parTrans" cxnId="{0CFEC67C-82BB-4A8A-8C69-32E76AA68126}">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F0560B5D-FC2E-4C58-BC8A-3451B921343F}" type="presOf" srcId="{8A4FDCF3-8749-4CA7-8815-5EE8509901E5}" destId="{B54D80A0-8ACB-4CE8-8671-DFF7601BCE55}"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705A5F50-D0BC-47A1-B607-FE759F3854CB}" type="presOf" srcId="{98EFC415-40F1-47E9-B3C5-816A69EC0ABC}" destId="{BA31EDDB-C9D4-4138-ABE9-731FF622039B}" srcOrd="0" destOrd="0" presId="urn:microsoft.com/office/officeart/2008/layout/PictureStrips"/>
    <dgm:cxn modelId="{0CFEC67C-82BB-4A8A-8C69-32E76AA68126}" srcId="{411F520A-9495-4D41-9019-BBC5902976A6}" destId="{56D41AA0-94BA-4822-AFD7-50A31B897BA2}" srcOrd="3" destOrd="0" parTransId="{8C9C78B9-182D-41B3-9609-F84D94BE15D6}" sibTransId="{AA9E52B2-7218-4B23-9DB4-A561E06A626E}"/>
    <dgm:cxn modelId="{64BC8B91-8BA3-4F18-B53A-23D76019CCCE}" type="presOf" srcId="{0F18057E-4500-4296-BAEB-9EEEFC7615D5}" destId="{5334BE08-BFD1-4E52-B9B9-2EB2884688FC}" srcOrd="0" destOrd="0" presId="urn:microsoft.com/office/officeart/2008/layout/PictureStrips"/>
    <dgm:cxn modelId="{3D5AE2BD-4A67-46B5-B16A-B9C4855CAAC3}" type="presOf" srcId="{5199119D-59C0-4245-92DB-426DDC20EB0E}" destId="{A594B2D6-BDEF-4946-B7F1-F91DF7DE0A55}"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F7D302D0-7B8E-4B0E-AA30-0758CCC3B00D}" type="presOf" srcId="{122B54FE-6A61-4187-8809-9EEA55F2E185}" destId="{7F8BB730-0C61-496A-9EDE-BFDE04F0020E}" srcOrd="0" destOrd="0" presId="urn:microsoft.com/office/officeart/2008/layout/PictureStrips"/>
    <dgm:cxn modelId="{275D19D0-D726-4986-ACFF-6D2B40C68584}" type="presOf" srcId="{2212E990-0168-41B3-ACC1-D11651DE1369}" destId="{CD31FC4A-3F77-426D-A6BF-477D54E77BDF}" srcOrd="0" destOrd="0" presId="urn:microsoft.com/office/officeart/2008/layout/PictureStrips"/>
    <dgm:cxn modelId="{3F9718D4-FB7B-490E-8431-74122566044B}" srcId="{411F520A-9495-4D41-9019-BBC5902976A6}" destId="{2212E990-0168-41B3-ACC1-D11651DE1369}" srcOrd="7" destOrd="0" parTransId="{F712F92D-BD9F-4592-B8E7-996CC8230872}" sibTransId="{EB78D310-46BE-406E-A113-421586A6AA67}"/>
    <dgm:cxn modelId="{DB53FED8-069C-43C2-8641-F0F608021911}" type="presOf" srcId="{411F520A-9495-4D41-9019-BBC5902976A6}" destId="{027F135A-5386-4FFF-8597-C9922926187E}" srcOrd="0" destOrd="0" presId="urn:microsoft.com/office/officeart/2008/layout/PictureStrips"/>
    <dgm:cxn modelId="{F0BAA4D9-900E-49BE-BC8A-3D83233BBD98}" type="presOf" srcId="{4A074798-E8A6-46AA-82A7-01391361008C}" destId="{B7367B43-954C-4793-8423-F499E51143FF}" srcOrd="0" destOrd="0" presId="urn:microsoft.com/office/officeart/2008/layout/PictureStrips"/>
    <dgm:cxn modelId="{85BDF1DA-31CE-4725-96E9-BD7C1C5986E0}" srcId="{411F520A-9495-4D41-9019-BBC5902976A6}" destId="{5F36E919-0773-46A5-852D-DCDB98C4B8BA}" srcOrd="4" destOrd="0" parTransId="{8C052EB3-8BA3-47CE-A6E6-F88B772E563F}" sibTransId="{38AA6462-5FD6-4817-B204-F8C734AFD9D2}"/>
    <dgm:cxn modelId="{25D574E4-65EC-4D7A-A6AA-803C97E6B58D}" type="presOf" srcId="{5F36E919-0773-46A5-852D-DCDB98C4B8BA}" destId="{C93C2789-BA25-470E-AC04-A56E01041EB8}" srcOrd="0" destOrd="0" presId="urn:microsoft.com/office/officeart/2008/layout/PictureStrips"/>
    <dgm:cxn modelId="{5FAD6DF1-0BA8-47A1-89AA-8CEC4FEF8250}" srcId="{411F520A-9495-4D41-9019-BBC5902976A6}" destId="{5199119D-59C0-4245-92DB-426DDC20EB0E}" srcOrd="6" destOrd="0" parTransId="{6A4AD1A0-D71B-4479-AB97-92CAB720E6CB}" sibTransId="{22B9B322-6207-40E8-802F-76DE5F3C0FBA}"/>
    <dgm:cxn modelId="{E76F16F8-A8D7-4032-A437-F5C5D3E084DC}" srcId="{411F520A-9495-4D41-9019-BBC5902976A6}" destId="{98EFC415-40F1-47E9-B3C5-816A69EC0ABC}" srcOrd="8" destOrd="0" parTransId="{0CA2DB48-8068-45D4-B770-1CB2C2819B3B}" sibTransId="{493362F4-62E0-43A9-95C7-5FAEF7C976DC}"/>
    <dgm:cxn modelId="{76B24CF8-7A38-40A1-BC0A-A321E1C7078C}" type="presOf" srcId="{56D41AA0-94BA-4822-AFD7-50A31B897BA2}" destId="{A20FE252-5B05-4156-8654-39A7B6E1FFEB}" srcOrd="0" destOrd="0" presId="urn:microsoft.com/office/officeart/2008/layout/PictureStrips"/>
    <dgm:cxn modelId="{C8EDFE75-B1A0-4D3B-9B03-EB8A78DC2523}" type="presParOf" srcId="{027F135A-5386-4FFF-8597-C9922926187E}" destId="{D7E61196-DC46-4578-BB4B-4A84E60B5622}" srcOrd="0" destOrd="0" presId="urn:microsoft.com/office/officeart/2008/layout/PictureStrips"/>
    <dgm:cxn modelId="{107B5CAF-AB83-4B37-8BC9-2BA1482EC0E8}" type="presParOf" srcId="{D7E61196-DC46-4578-BB4B-4A84E60B5622}" destId="{B7367B43-954C-4793-8423-F499E51143FF}" srcOrd="0" destOrd="0" presId="urn:microsoft.com/office/officeart/2008/layout/PictureStrips"/>
    <dgm:cxn modelId="{5AAB1FCC-EF99-416F-83C9-63348F6F39FD}" type="presParOf" srcId="{D7E61196-DC46-4578-BB4B-4A84E60B5622}" destId="{66209F71-316C-4510-93FA-9607E3C0EF84}" srcOrd="1" destOrd="0" presId="urn:microsoft.com/office/officeart/2008/layout/PictureStrips"/>
    <dgm:cxn modelId="{5038EB03-B46F-458A-B12D-3C10D0552C06}" type="presParOf" srcId="{027F135A-5386-4FFF-8597-C9922926187E}" destId="{F7206285-B668-4B2D-BB5F-7ACA627EEED9}" srcOrd="1" destOrd="0" presId="urn:microsoft.com/office/officeart/2008/layout/PictureStrips"/>
    <dgm:cxn modelId="{0B6CBCDB-4F5B-40AF-9492-8AA759F4CBD6}" type="presParOf" srcId="{027F135A-5386-4FFF-8597-C9922926187E}" destId="{47C2B7B1-FB5D-461F-8DAF-861596D0EE60}" srcOrd="2" destOrd="0" presId="urn:microsoft.com/office/officeart/2008/layout/PictureStrips"/>
    <dgm:cxn modelId="{8F0DBE2D-9053-4913-8ECD-F49D4007511B}" type="presParOf" srcId="{47C2B7B1-FB5D-461F-8DAF-861596D0EE60}" destId="{5334BE08-BFD1-4E52-B9B9-2EB2884688FC}" srcOrd="0" destOrd="0" presId="urn:microsoft.com/office/officeart/2008/layout/PictureStrips"/>
    <dgm:cxn modelId="{C4B9BB4A-7929-4A3E-AFAA-B5204C064604}" type="presParOf" srcId="{47C2B7B1-FB5D-461F-8DAF-861596D0EE60}" destId="{8D53EEE4-33B0-40A2-9C8F-9D4573C95A8F}" srcOrd="1" destOrd="0" presId="urn:microsoft.com/office/officeart/2008/layout/PictureStrips"/>
    <dgm:cxn modelId="{265F0983-7139-4235-B109-6EB23D352C04}" type="presParOf" srcId="{027F135A-5386-4FFF-8597-C9922926187E}" destId="{91662DEF-B04A-4E00-B776-FEB9E308E5C6}" srcOrd="3" destOrd="0" presId="urn:microsoft.com/office/officeart/2008/layout/PictureStrips"/>
    <dgm:cxn modelId="{F34DCC1E-104E-4B41-9754-27B5487AB104}" type="presParOf" srcId="{027F135A-5386-4FFF-8597-C9922926187E}" destId="{92FE3CAF-6FF8-4302-AC33-C2DF63C40AEB}" srcOrd="4" destOrd="0" presId="urn:microsoft.com/office/officeart/2008/layout/PictureStrips"/>
    <dgm:cxn modelId="{A0D6D26B-C364-48EB-92BF-2AA75650F43F}" type="presParOf" srcId="{92FE3CAF-6FF8-4302-AC33-C2DF63C40AEB}" destId="{B54D80A0-8ACB-4CE8-8671-DFF7601BCE55}" srcOrd="0" destOrd="0" presId="urn:microsoft.com/office/officeart/2008/layout/PictureStrips"/>
    <dgm:cxn modelId="{DCF1829C-0DDE-4EF9-AD0D-1702A467E9D5}" type="presParOf" srcId="{92FE3CAF-6FF8-4302-AC33-C2DF63C40AEB}" destId="{2EAEEC1D-F704-47DE-8219-85979C59F658}" srcOrd="1" destOrd="0" presId="urn:microsoft.com/office/officeart/2008/layout/PictureStrips"/>
    <dgm:cxn modelId="{87C34F0A-ED92-41B3-979C-9EA6D2D76B6C}" type="presParOf" srcId="{027F135A-5386-4FFF-8597-C9922926187E}" destId="{1EC3D11E-5D39-4017-83E1-5D7673E045FE}" srcOrd="5" destOrd="0" presId="urn:microsoft.com/office/officeart/2008/layout/PictureStrips"/>
    <dgm:cxn modelId="{327B0FAB-1F9D-4DAF-8F3E-00428E099B88}" type="presParOf" srcId="{027F135A-5386-4FFF-8597-C9922926187E}" destId="{8A92ADEE-8EE8-4EE7-8FD0-FC702DBDBB95}" srcOrd="6" destOrd="0" presId="urn:microsoft.com/office/officeart/2008/layout/PictureStrips"/>
    <dgm:cxn modelId="{AF8406CA-762C-4171-961F-061CA26EAAFC}" type="presParOf" srcId="{8A92ADEE-8EE8-4EE7-8FD0-FC702DBDBB95}" destId="{A20FE252-5B05-4156-8654-39A7B6E1FFEB}" srcOrd="0" destOrd="0" presId="urn:microsoft.com/office/officeart/2008/layout/PictureStrips"/>
    <dgm:cxn modelId="{2AA824EC-7395-4449-B08A-225AA9747910}" type="presParOf" srcId="{8A92ADEE-8EE8-4EE7-8FD0-FC702DBDBB95}" destId="{83622A5E-F625-4B75-AD3E-2DD215DCC844}" srcOrd="1" destOrd="0" presId="urn:microsoft.com/office/officeart/2008/layout/PictureStrips"/>
    <dgm:cxn modelId="{9FFE258B-E9B9-4A33-B47B-976688DBA452}" type="presParOf" srcId="{027F135A-5386-4FFF-8597-C9922926187E}" destId="{035D452A-631B-41E1-B20F-BA6C32ED8DEF}" srcOrd="7" destOrd="0" presId="urn:microsoft.com/office/officeart/2008/layout/PictureStrips"/>
    <dgm:cxn modelId="{E1DB3A65-D947-4DF9-8CDF-213F927BF278}" type="presParOf" srcId="{027F135A-5386-4FFF-8597-C9922926187E}" destId="{19514548-8151-4477-974F-C5716F3C0243}" srcOrd="8" destOrd="0" presId="urn:microsoft.com/office/officeart/2008/layout/PictureStrips"/>
    <dgm:cxn modelId="{364FCDED-288A-4A05-AD92-6F35AF4C920D}" type="presParOf" srcId="{19514548-8151-4477-974F-C5716F3C0243}" destId="{C93C2789-BA25-470E-AC04-A56E01041EB8}" srcOrd="0" destOrd="0" presId="urn:microsoft.com/office/officeart/2008/layout/PictureStrips"/>
    <dgm:cxn modelId="{9F0B2FB7-4ED6-4410-943A-9EB13210D8A4}" type="presParOf" srcId="{19514548-8151-4477-974F-C5716F3C0243}" destId="{F1DE793F-46FC-4585-8E6F-A200D0EDAA85}" srcOrd="1" destOrd="0" presId="urn:microsoft.com/office/officeart/2008/layout/PictureStrips"/>
    <dgm:cxn modelId="{13AF3DD4-8906-489A-9069-A49649B9B2A8}" type="presParOf" srcId="{027F135A-5386-4FFF-8597-C9922926187E}" destId="{1CACB942-7A76-427F-BB55-51A75335B9DB}" srcOrd="9" destOrd="0" presId="urn:microsoft.com/office/officeart/2008/layout/PictureStrips"/>
    <dgm:cxn modelId="{A0CAE372-CE99-4678-B53C-5B749A26A89F}" type="presParOf" srcId="{027F135A-5386-4FFF-8597-C9922926187E}" destId="{2C231095-E0E5-41F2-90B8-8761A0D04E85}" srcOrd="10" destOrd="0" presId="urn:microsoft.com/office/officeart/2008/layout/PictureStrips"/>
    <dgm:cxn modelId="{2A7388A8-7136-45AE-9CB2-878DFCDE3898}" type="presParOf" srcId="{2C231095-E0E5-41F2-90B8-8761A0D04E85}" destId="{7F8BB730-0C61-496A-9EDE-BFDE04F0020E}" srcOrd="0" destOrd="0" presId="urn:microsoft.com/office/officeart/2008/layout/PictureStrips"/>
    <dgm:cxn modelId="{F61E121D-8365-4585-85D3-98B7BEDBC50A}" type="presParOf" srcId="{2C231095-E0E5-41F2-90B8-8761A0D04E85}" destId="{2DDF00BA-095B-47A5-90F5-F9C0BA292158}" srcOrd="1" destOrd="0" presId="urn:microsoft.com/office/officeart/2008/layout/PictureStrips"/>
    <dgm:cxn modelId="{6A79F37C-8C2C-4F9E-B1B5-9E5589C35513}" type="presParOf" srcId="{027F135A-5386-4FFF-8597-C9922926187E}" destId="{4F79F602-FC1E-486B-8B29-D71141EB0396}" srcOrd="11" destOrd="0" presId="urn:microsoft.com/office/officeart/2008/layout/PictureStrips"/>
    <dgm:cxn modelId="{5BAFF09F-93D8-4C01-9AA3-76E2C6215D8B}" type="presParOf" srcId="{027F135A-5386-4FFF-8597-C9922926187E}" destId="{A0A18C52-676A-4218-8416-BD7B69170CFD}" srcOrd="12" destOrd="0" presId="urn:microsoft.com/office/officeart/2008/layout/PictureStrips"/>
    <dgm:cxn modelId="{1C189B44-F635-49E7-B74C-887A7DFD43FA}" type="presParOf" srcId="{A0A18C52-676A-4218-8416-BD7B69170CFD}" destId="{A594B2D6-BDEF-4946-B7F1-F91DF7DE0A55}" srcOrd="0" destOrd="0" presId="urn:microsoft.com/office/officeart/2008/layout/PictureStrips"/>
    <dgm:cxn modelId="{5D200C92-1DE3-4579-9DF0-B2844914944A}" type="presParOf" srcId="{A0A18C52-676A-4218-8416-BD7B69170CFD}" destId="{54F5CFBA-0FC0-4FBB-986F-0035CED6E6E3}" srcOrd="1" destOrd="0" presId="urn:microsoft.com/office/officeart/2008/layout/PictureStrips"/>
    <dgm:cxn modelId="{D7A9AC08-E4EA-42D8-A226-43D425173060}" type="presParOf" srcId="{027F135A-5386-4FFF-8597-C9922926187E}" destId="{8778C92C-CAE8-4A94-9608-03EBDD3769FA}" srcOrd="13" destOrd="0" presId="urn:microsoft.com/office/officeart/2008/layout/PictureStrips"/>
    <dgm:cxn modelId="{EE78ACAF-8ACD-4448-AB8F-6D527D99C0C0}" type="presParOf" srcId="{027F135A-5386-4FFF-8597-C9922926187E}" destId="{FAE936F6-90BF-4D44-978B-0EEE06369D3A}" srcOrd="14" destOrd="0" presId="urn:microsoft.com/office/officeart/2008/layout/PictureStrips"/>
    <dgm:cxn modelId="{05298B06-1BD8-49B5-810E-4699A3A26AC5}" type="presParOf" srcId="{FAE936F6-90BF-4D44-978B-0EEE06369D3A}" destId="{CD31FC4A-3F77-426D-A6BF-477D54E77BDF}" srcOrd="0" destOrd="0" presId="urn:microsoft.com/office/officeart/2008/layout/PictureStrips"/>
    <dgm:cxn modelId="{59527FC0-2D24-4520-9486-181C752B7DEF}" type="presParOf" srcId="{FAE936F6-90BF-4D44-978B-0EEE06369D3A}" destId="{8B2B827E-9B78-4541-8FB0-65C545DABFEE}" srcOrd="1" destOrd="0" presId="urn:microsoft.com/office/officeart/2008/layout/PictureStrips"/>
    <dgm:cxn modelId="{5C18D349-4FA6-4398-9B47-329516A22716}" type="presParOf" srcId="{027F135A-5386-4FFF-8597-C9922926187E}" destId="{380522E5-78AE-4638-A5D3-C4A65B64783B}" srcOrd="15" destOrd="0" presId="urn:microsoft.com/office/officeart/2008/layout/PictureStrips"/>
    <dgm:cxn modelId="{7AA36888-9ABB-4787-95CB-A21F27CDBEEA}" type="presParOf" srcId="{027F135A-5386-4FFF-8597-C9922926187E}" destId="{DDBFD3E5-B05F-4465-80F0-BE1F4060A1DE}" srcOrd="16" destOrd="0" presId="urn:microsoft.com/office/officeart/2008/layout/PictureStrips"/>
    <dgm:cxn modelId="{E37CD517-2D91-4935-8E55-B96217CB5C88}" type="presParOf" srcId="{DDBFD3E5-B05F-4465-80F0-BE1F4060A1DE}" destId="{BA31EDDB-C9D4-4138-ABE9-731FF622039B}" srcOrd="0" destOrd="0" presId="urn:microsoft.com/office/officeart/2008/layout/PictureStrips"/>
    <dgm:cxn modelId="{D54B123C-690E-438B-83D0-87C459E64983}"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11F520A-9495-4D41-9019-BBC5902976A6}" type="doc">
      <dgm:prSet loTypeId="urn:microsoft.com/office/officeart/2008/layout/PictureStrips" loCatId="list" qsTypeId="urn:microsoft.com/office/officeart/2005/8/quickstyle/3d3#9" qsCatId="3D" csTypeId="urn:microsoft.com/office/officeart/2005/8/colors/accent1_2#9" csCatId="accent1" phldr="1"/>
      <dgm:spPr/>
      <dgm:t>
        <a:bodyPr/>
        <a:lstStyle/>
        <a:p>
          <a:endParaRPr lang="fr-FR"/>
        </a:p>
      </dgm:t>
    </dgm:pt>
    <dgm:pt modelId="{4A074798-E8A6-46AA-82A7-01391361008C}">
      <dgm:prSet phldrT="[Texte]"/>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b="0" dirty="0">
            <a:solidFill>
              <a:schemeClr val="accent6">
                <a:lumMod val="10000"/>
              </a:schemeClr>
            </a:solidFill>
          </a:endParaRPr>
        </a:p>
      </dgm:t>
    </dgm:pt>
    <dgm:pt modelId="{92ABB8EF-B4FD-4F64-B8E2-8B14C4565AAF}" type="parTrans" cxnId="{FA085228-6725-4972-944F-F32AFF2E72A8}">
      <dgm:prSet/>
      <dgm:spPr/>
      <dgm:t>
        <a:bodyPr/>
        <a:lstStyle/>
        <a:p>
          <a:endParaRPr lang="fr-FR"/>
        </a:p>
      </dgm:t>
    </dgm:pt>
    <dgm:pt modelId="{2A7CC783-C836-4ACF-8F59-3F984D471049}" type="sibTrans" cxnId="{FA085228-6725-4972-944F-F32AFF2E72A8}">
      <dgm:prSet/>
      <dgm:spPr/>
      <dgm:t>
        <a:bodyPr/>
        <a:lstStyle/>
        <a:p>
          <a:endParaRPr lang="fr-FR"/>
        </a:p>
      </dgm:t>
    </dgm:pt>
    <dgm:pt modelId="{0F18057E-4500-4296-BAEB-9EEEFC7615D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p>
      </dgm:t>
    </dgm:pt>
    <dgm:pt modelId="{31FF418C-9F96-4E9C-9F14-A388762CA9E9}" type="parTrans" cxnId="{1900D5BF-2192-4FE4-B4A4-863E6B5D7CAE}">
      <dgm:prSet/>
      <dgm:spPr/>
      <dgm:t>
        <a:bodyPr/>
        <a:lstStyle/>
        <a:p>
          <a:endParaRPr lang="fr-FR"/>
        </a:p>
      </dgm:t>
    </dgm:pt>
    <dgm:pt modelId="{CDF5DB61-17B9-4266-B5BD-ED53C19440F6}" type="sibTrans" cxnId="{1900D5BF-2192-4FE4-B4A4-863E6B5D7CAE}">
      <dgm:prSet/>
      <dgm:spPr/>
      <dgm:t>
        <a:bodyPr/>
        <a:lstStyle/>
        <a:p>
          <a:endParaRPr lang="fr-FR"/>
        </a:p>
      </dgm:t>
    </dgm:pt>
    <dgm:pt modelId="{8A4FDCF3-8749-4CA7-8815-5EE8509901E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p>
      </dgm:t>
    </dgm:pt>
    <dgm:pt modelId="{827CB05C-BE6D-45DA-9A00-28EBAE589265}" type="parTrans" cxnId="{7E54C71C-346C-44EB-9652-C1F1AF865421}">
      <dgm:prSet/>
      <dgm:spPr/>
      <dgm:t>
        <a:bodyPr/>
        <a:lstStyle/>
        <a:p>
          <a:endParaRPr lang="fr-FR"/>
        </a:p>
      </dgm:t>
    </dgm:pt>
    <dgm:pt modelId="{89364918-48A8-4443-9A1B-E098B62B2E5D}" type="sibTrans" cxnId="{7E54C71C-346C-44EB-9652-C1F1AF865421}">
      <dgm:prSet/>
      <dgm:spPr/>
      <dgm:t>
        <a:bodyPr/>
        <a:lstStyle/>
        <a:p>
          <a:endParaRPr lang="fr-FR"/>
        </a:p>
      </dgm:t>
    </dgm:pt>
    <dgm:pt modelId="{56D41AA0-94BA-4822-AFD7-50A31B897BA2}">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gm:t>
    </dgm:pt>
    <dgm:pt modelId="{8C9C78B9-182D-41B3-9609-F84D94BE15D6}" type="parTrans" cxnId="{0CFEC67C-82BB-4A8A-8C69-32E76AA68126}">
      <dgm:prSet/>
      <dgm:spPr/>
      <dgm:t>
        <a:bodyPr/>
        <a:lstStyle/>
        <a:p>
          <a:endParaRPr lang="fr-FR"/>
        </a:p>
      </dgm:t>
    </dgm:pt>
    <dgm:pt modelId="{AA9E52B2-7218-4B23-9DB4-A561E06A626E}" type="sibTrans" cxnId="{0CFEC67C-82BB-4A8A-8C69-32E76AA68126}">
      <dgm:prSet/>
      <dgm:spPr/>
      <dgm:t>
        <a:bodyPr/>
        <a:lstStyle/>
        <a:p>
          <a:endParaRPr lang="fr-FR"/>
        </a:p>
      </dgm:t>
    </dgm:pt>
    <dgm:pt modelId="{5F36E919-0773-46A5-852D-DCDB98C4B8BA}">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gm:t>
    </dgm:pt>
    <dgm:pt modelId="{8C052EB3-8BA3-47CE-A6E6-F88B772E563F}" type="parTrans" cxnId="{85BDF1DA-31CE-4725-96E9-BD7C1C5986E0}">
      <dgm:prSet/>
      <dgm:spPr/>
      <dgm:t>
        <a:bodyPr/>
        <a:lstStyle/>
        <a:p>
          <a:endParaRPr lang="fr-FR"/>
        </a:p>
      </dgm:t>
    </dgm:pt>
    <dgm:pt modelId="{38AA6462-5FD6-4817-B204-F8C734AFD9D2}" type="sibTrans" cxnId="{85BDF1DA-31CE-4725-96E9-BD7C1C5986E0}">
      <dgm:prSet/>
      <dgm:spPr/>
      <dgm:t>
        <a:bodyPr/>
        <a:lstStyle/>
        <a:p>
          <a:endParaRPr lang="fr-FR"/>
        </a:p>
      </dgm:t>
    </dgm:pt>
    <dgm:pt modelId="{122B54FE-6A61-4187-8809-9EEA55F2E185}">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gm:t>
    </dgm:pt>
    <dgm:pt modelId="{A8B0265C-EE53-43E5-9427-DCFF86D01A92}" type="parTrans" cxnId="{34F53D4F-D444-433E-A91C-C3DE0A18B19D}">
      <dgm:prSet/>
      <dgm:spPr/>
      <dgm:t>
        <a:bodyPr/>
        <a:lstStyle/>
        <a:p>
          <a:endParaRPr lang="fr-FR"/>
        </a:p>
      </dgm:t>
    </dgm:pt>
    <dgm:pt modelId="{D2607D09-2739-4D25-9EC2-6FE23311C4DE}" type="sibTrans" cxnId="{34F53D4F-D444-433E-A91C-C3DE0A18B19D}">
      <dgm:prSet/>
      <dgm:spPr/>
      <dgm:t>
        <a:bodyPr/>
        <a:lstStyle/>
        <a:p>
          <a:endParaRPr lang="fr-FR"/>
        </a:p>
      </dgm:t>
    </dgm:pt>
    <dgm:pt modelId="{5199119D-59C0-4245-92DB-426DDC20EB0E}">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Différences entre les réglementations européennes et américaines concernant les valeurs limites d'exposition</a:t>
          </a:r>
        </a:p>
      </dgm:t>
    </dgm:pt>
    <dgm:pt modelId="{6A4AD1A0-D71B-4479-AB97-92CAB720E6CB}" type="parTrans" cxnId="{5FAD6DF1-0BA8-47A1-89AA-8CEC4FEF8250}">
      <dgm:prSet/>
      <dgm:spPr/>
      <dgm:t>
        <a:bodyPr/>
        <a:lstStyle/>
        <a:p>
          <a:endParaRPr lang="fr-FR"/>
        </a:p>
      </dgm:t>
    </dgm:pt>
    <dgm:pt modelId="{22B9B322-6207-40E8-802F-76DE5F3C0FBA}" type="sibTrans" cxnId="{5FAD6DF1-0BA8-47A1-89AA-8CEC4FEF8250}">
      <dgm:prSet/>
      <dgm:spPr/>
      <dgm:t>
        <a:bodyPr/>
        <a:lstStyle/>
        <a:p>
          <a:endParaRPr lang="fr-FR"/>
        </a:p>
      </dgm:t>
    </dgm:pt>
    <dgm:pt modelId="{2212E990-0168-41B3-ACC1-D11651DE1369}">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Utilisation des systèmes de récupération des gaz anesthésiques pour minimiser l'exposition</a:t>
          </a:r>
        </a:p>
      </dgm:t>
    </dgm:pt>
    <dgm:pt modelId="{F712F92D-BD9F-4592-B8E7-996CC8230872}" type="parTrans" cxnId="{3F9718D4-FB7B-490E-8431-74122566044B}">
      <dgm:prSet/>
      <dgm:spPr/>
      <dgm:t>
        <a:bodyPr/>
        <a:lstStyle/>
        <a:p>
          <a:endParaRPr lang="fr-FR"/>
        </a:p>
      </dgm:t>
    </dgm:pt>
    <dgm:pt modelId="{EB78D310-46BE-406E-A113-421586A6AA67}" type="sibTrans" cxnId="{3F9718D4-FB7B-490E-8431-74122566044B}">
      <dgm:prSet/>
      <dgm:spPr/>
      <dgm:t>
        <a:bodyPr/>
        <a:lstStyle/>
        <a:p>
          <a:endParaRPr lang="fr-FR"/>
        </a:p>
      </dgm:t>
    </dgm:pt>
    <dgm:pt modelId="{98EFC415-40F1-47E9-B3C5-816A69EC0ABC}">
      <dgm:prSet/>
      <dgm:spPr/>
      <dgm:t>
        <a:bodyPr/>
        <a:lstStyle/>
        <a:p>
          <a:r>
            <a:rPr lang="fr-FR" b="0" dirty="0">
              <a:solidFill>
                <a:schemeClr val="accent6">
                  <a:lumMod val="10000"/>
                </a:schemeClr>
              </a:solidFill>
              <a:latin typeface="Times New Roman" panose="02020603050405020304" pitchFamily="18" charset="0"/>
              <a:cs typeface="Times New Roman" panose="02020603050405020304" pitchFamily="18" charset="0"/>
            </a:rPr>
            <a:t>Nécessité d'une mise à jour des connaissances et d'une inclusion de la mortalité dans les analyses</a:t>
          </a:r>
        </a:p>
      </dgm:t>
    </dgm:pt>
    <dgm:pt modelId="{0CA2DB48-8068-45D4-B770-1CB2C2819B3B}" type="parTrans" cxnId="{E76F16F8-A8D7-4032-A437-F5C5D3E084DC}">
      <dgm:prSet/>
      <dgm:spPr/>
      <dgm:t>
        <a:bodyPr/>
        <a:lstStyle/>
        <a:p>
          <a:endParaRPr lang="fr-FR"/>
        </a:p>
      </dgm:t>
    </dgm:pt>
    <dgm:pt modelId="{493362F4-62E0-43A9-95C7-5FAEF7C976DC}" type="sibTrans" cxnId="{E76F16F8-A8D7-4032-A437-F5C5D3E084DC}">
      <dgm:prSet/>
      <dgm:spPr/>
      <dgm:t>
        <a:bodyPr/>
        <a:lstStyle/>
        <a:p>
          <a:endParaRPr lang="fr-FR"/>
        </a:p>
      </dgm:t>
    </dgm:pt>
    <dgm:pt modelId="{027F135A-5386-4FFF-8597-C9922926187E}" type="pres">
      <dgm:prSet presAssocID="{411F520A-9495-4D41-9019-BBC5902976A6}" presName="Name0" presStyleCnt="0">
        <dgm:presLayoutVars>
          <dgm:dir/>
          <dgm:resizeHandles val="exact"/>
        </dgm:presLayoutVars>
      </dgm:prSet>
      <dgm:spPr/>
    </dgm:pt>
    <dgm:pt modelId="{D7E61196-DC46-4578-BB4B-4A84E60B5622}" type="pres">
      <dgm:prSet presAssocID="{4A074798-E8A6-46AA-82A7-01391361008C}" presName="composite" presStyleCnt="0"/>
      <dgm:spPr/>
    </dgm:pt>
    <dgm:pt modelId="{B7367B43-954C-4793-8423-F499E51143FF}" type="pres">
      <dgm:prSet presAssocID="{4A074798-E8A6-46AA-82A7-01391361008C}" presName="rect1" presStyleLbl="trAlignAcc1" presStyleIdx="0" presStyleCnt="9">
        <dgm:presLayoutVars>
          <dgm:bulletEnabled val="1"/>
        </dgm:presLayoutVars>
      </dgm:prSet>
      <dgm:spPr/>
    </dgm:pt>
    <dgm:pt modelId="{66209F71-316C-4510-93FA-9607E3C0EF84}" type="pres">
      <dgm:prSet presAssocID="{4A074798-E8A6-46AA-82A7-01391361008C}" presName="rect2" presStyleLbl="f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F7206285-B668-4B2D-BB5F-7ACA627EEED9}" type="pres">
      <dgm:prSet presAssocID="{2A7CC783-C836-4ACF-8F59-3F984D471049}" presName="sibTrans" presStyleCnt="0"/>
      <dgm:spPr/>
    </dgm:pt>
    <dgm:pt modelId="{47C2B7B1-FB5D-461F-8DAF-861596D0EE60}" type="pres">
      <dgm:prSet presAssocID="{0F18057E-4500-4296-BAEB-9EEEFC7615D5}" presName="composite" presStyleCnt="0"/>
      <dgm:spPr/>
    </dgm:pt>
    <dgm:pt modelId="{5334BE08-BFD1-4E52-B9B9-2EB2884688FC}" type="pres">
      <dgm:prSet presAssocID="{0F18057E-4500-4296-BAEB-9EEEFC7615D5}" presName="rect1" presStyleLbl="trAlignAcc1" presStyleIdx="1" presStyleCnt="9">
        <dgm:presLayoutVars>
          <dgm:bulletEnabled val="1"/>
        </dgm:presLayoutVars>
      </dgm:prSet>
      <dgm:spPr/>
    </dgm:pt>
    <dgm:pt modelId="{8D53EEE4-33B0-40A2-9C8F-9D4573C95A8F}" type="pres">
      <dgm:prSet presAssocID="{0F18057E-4500-4296-BAEB-9EEEFC7615D5}" presName="rect2" presStyleLbl="fgImgPlace1" presStyleIdx="1" presStyleCnt="9"/>
      <dgm:spPr>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dgm:spPr>
    </dgm:pt>
    <dgm:pt modelId="{91662DEF-B04A-4E00-B776-FEB9E308E5C6}" type="pres">
      <dgm:prSet presAssocID="{CDF5DB61-17B9-4266-B5BD-ED53C19440F6}" presName="sibTrans" presStyleCnt="0"/>
      <dgm:spPr/>
    </dgm:pt>
    <dgm:pt modelId="{92FE3CAF-6FF8-4302-AC33-C2DF63C40AEB}" type="pres">
      <dgm:prSet presAssocID="{8A4FDCF3-8749-4CA7-8815-5EE8509901E5}" presName="composite" presStyleCnt="0"/>
      <dgm:spPr/>
    </dgm:pt>
    <dgm:pt modelId="{B54D80A0-8ACB-4CE8-8671-DFF7601BCE55}" type="pres">
      <dgm:prSet presAssocID="{8A4FDCF3-8749-4CA7-8815-5EE8509901E5}" presName="rect1" presStyleLbl="trAlignAcc1" presStyleIdx="2" presStyleCnt="9">
        <dgm:presLayoutVars>
          <dgm:bulletEnabled val="1"/>
        </dgm:presLayoutVars>
      </dgm:prSet>
      <dgm:spPr/>
    </dgm:pt>
    <dgm:pt modelId="{2EAEEC1D-F704-47DE-8219-85979C59F658}" type="pres">
      <dgm:prSet presAssocID="{8A4FDCF3-8749-4CA7-8815-5EE8509901E5}" presName="rect2" presStyleLbl="f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1EC3D11E-5D39-4017-83E1-5D7673E045FE}" type="pres">
      <dgm:prSet presAssocID="{89364918-48A8-4443-9A1B-E098B62B2E5D}" presName="sibTrans" presStyleCnt="0"/>
      <dgm:spPr/>
    </dgm:pt>
    <dgm:pt modelId="{8A92ADEE-8EE8-4EE7-8FD0-FC702DBDBB95}" type="pres">
      <dgm:prSet presAssocID="{56D41AA0-94BA-4822-AFD7-50A31B897BA2}" presName="composite" presStyleCnt="0"/>
      <dgm:spPr/>
    </dgm:pt>
    <dgm:pt modelId="{A20FE252-5B05-4156-8654-39A7B6E1FFEB}" type="pres">
      <dgm:prSet presAssocID="{56D41AA0-94BA-4822-AFD7-50A31B897BA2}" presName="rect1" presStyleLbl="trAlignAcc1" presStyleIdx="3" presStyleCnt="9">
        <dgm:presLayoutVars>
          <dgm:bulletEnabled val="1"/>
        </dgm:presLayoutVars>
      </dgm:prSet>
      <dgm:spPr/>
    </dgm:pt>
    <dgm:pt modelId="{83622A5E-F625-4B75-AD3E-2DD215DCC844}" type="pres">
      <dgm:prSet presAssocID="{56D41AA0-94BA-4822-AFD7-50A31B897BA2}" presName="rect2" presStyleLbl="f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dgm:spPr>
    </dgm:pt>
    <dgm:pt modelId="{035D452A-631B-41E1-B20F-BA6C32ED8DEF}" type="pres">
      <dgm:prSet presAssocID="{AA9E52B2-7218-4B23-9DB4-A561E06A626E}" presName="sibTrans" presStyleCnt="0"/>
      <dgm:spPr/>
    </dgm:pt>
    <dgm:pt modelId="{19514548-8151-4477-974F-C5716F3C0243}" type="pres">
      <dgm:prSet presAssocID="{5F36E919-0773-46A5-852D-DCDB98C4B8BA}" presName="composite" presStyleCnt="0"/>
      <dgm:spPr/>
    </dgm:pt>
    <dgm:pt modelId="{C93C2789-BA25-470E-AC04-A56E01041EB8}" type="pres">
      <dgm:prSet presAssocID="{5F36E919-0773-46A5-852D-DCDB98C4B8BA}" presName="rect1" presStyleLbl="trAlignAcc1" presStyleIdx="4" presStyleCnt="9">
        <dgm:presLayoutVars>
          <dgm:bulletEnabled val="1"/>
        </dgm:presLayoutVars>
      </dgm:prSet>
      <dgm:spPr/>
    </dgm:pt>
    <dgm:pt modelId="{F1DE793F-46FC-4585-8E6F-A200D0EDAA85}" type="pres">
      <dgm:prSet presAssocID="{5F36E919-0773-46A5-852D-DCDB98C4B8BA}" presName="rect2" presStyleLbl="f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dgm:spPr>
    </dgm:pt>
    <dgm:pt modelId="{1CACB942-7A76-427F-BB55-51A75335B9DB}" type="pres">
      <dgm:prSet presAssocID="{38AA6462-5FD6-4817-B204-F8C734AFD9D2}" presName="sibTrans" presStyleCnt="0"/>
      <dgm:spPr/>
    </dgm:pt>
    <dgm:pt modelId="{2C231095-E0E5-41F2-90B8-8761A0D04E85}" type="pres">
      <dgm:prSet presAssocID="{122B54FE-6A61-4187-8809-9EEA55F2E185}" presName="composite" presStyleCnt="0"/>
      <dgm:spPr/>
    </dgm:pt>
    <dgm:pt modelId="{7F8BB730-0C61-496A-9EDE-BFDE04F0020E}" type="pres">
      <dgm:prSet presAssocID="{122B54FE-6A61-4187-8809-9EEA55F2E185}" presName="rect1" presStyleLbl="trAlignAcc1" presStyleIdx="5" presStyleCnt="9">
        <dgm:presLayoutVars>
          <dgm:bulletEnabled val="1"/>
        </dgm:presLayoutVars>
      </dgm:prSet>
      <dgm:spPr/>
    </dgm:pt>
    <dgm:pt modelId="{2DDF00BA-095B-47A5-90F5-F9C0BA292158}" type="pres">
      <dgm:prSet presAssocID="{122B54FE-6A61-4187-8809-9EEA55F2E185}" presName="rect2" presStyleLbl="f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dgm:spPr>
    </dgm:pt>
    <dgm:pt modelId="{4F79F602-FC1E-486B-8B29-D71141EB0396}" type="pres">
      <dgm:prSet presAssocID="{D2607D09-2739-4D25-9EC2-6FE23311C4DE}" presName="sibTrans" presStyleCnt="0"/>
      <dgm:spPr/>
    </dgm:pt>
    <dgm:pt modelId="{A0A18C52-676A-4218-8416-BD7B69170CFD}" type="pres">
      <dgm:prSet presAssocID="{5199119D-59C0-4245-92DB-426DDC20EB0E}" presName="composite" presStyleCnt="0"/>
      <dgm:spPr/>
    </dgm:pt>
    <dgm:pt modelId="{A594B2D6-BDEF-4946-B7F1-F91DF7DE0A55}" type="pres">
      <dgm:prSet presAssocID="{5199119D-59C0-4245-92DB-426DDC20EB0E}" presName="rect1" presStyleLbl="trAlignAcc1" presStyleIdx="6" presStyleCnt="9">
        <dgm:presLayoutVars>
          <dgm:bulletEnabled val="1"/>
        </dgm:presLayoutVars>
      </dgm:prSet>
      <dgm:spPr/>
    </dgm:pt>
    <dgm:pt modelId="{54F5CFBA-0FC0-4FBB-986F-0035CED6E6E3}" type="pres">
      <dgm:prSet presAssocID="{5199119D-59C0-4245-92DB-426DDC20EB0E}" presName="rect2" presStyleLbl="fgImgPlace1" presStyleIdx="6" presStyleCnt="9"/>
      <dgm:spPr>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dgm:spPr>
    </dgm:pt>
    <dgm:pt modelId="{8778C92C-CAE8-4A94-9608-03EBDD3769FA}" type="pres">
      <dgm:prSet presAssocID="{22B9B322-6207-40E8-802F-76DE5F3C0FBA}" presName="sibTrans" presStyleCnt="0"/>
      <dgm:spPr/>
    </dgm:pt>
    <dgm:pt modelId="{FAE936F6-90BF-4D44-978B-0EEE06369D3A}" type="pres">
      <dgm:prSet presAssocID="{2212E990-0168-41B3-ACC1-D11651DE1369}" presName="composite" presStyleCnt="0"/>
      <dgm:spPr/>
    </dgm:pt>
    <dgm:pt modelId="{CD31FC4A-3F77-426D-A6BF-477D54E77BDF}" type="pres">
      <dgm:prSet presAssocID="{2212E990-0168-41B3-ACC1-D11651DE1369}" presName="rect1" presStyleLbl="trAlignAcc1" presStyleIdx="7" presStyleCnt="9">
        <dgm:presLayoutVars>
          <dgm:bulletEnabled val="1"/>
        </dgm:presLayoutVars>
      </dgm:prSet>
      <dgm:spPr/>
    </dgm:pt>
    <dgm:pt modelId="{8B2B827E-9B78-4541-8FB0-65C545DABFEE}" type="pres">
      <dgm:prSet presAssocID="{2212E990-0168-41B3-ACC1-D11651DE1369}" presName="rect2" presStyleLbl="fgImgPlace1" presStyleIdx="7" presStyleCnt="9"/>
      <dgm:spPr>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dgm:spPr>
    </dgm:pt>
    <dgm:pt modelId="{380522E5-78AE-4638-A5D3-C4A65B64783B}" type="pres">
      <dgm:prSet presAssocID="{EB78D310-46BE-406E-A113-421586A6AA67}" presName="sibTrans" presStyleCnt="0"/>
      <dgm:spPr/>
    </dgm:pt>
    <dgm:pt modelId="{DDBFD3E5-B05F-4465-80F0-BE1F4060A1DE}" type="pres">
      <dgm:prSet presAssocID="{98EFC415-40F1-47E9-B3C5-816A69EC0ABC}" presName="composite" presStyleCnt="0"/>
      <dgm:spPr/>
    </dgm:pt>
    <dgm:pt modelId="{BA31EDDB-C9D4-4138-ABE9-731FF622039B}" type="pres">
      <dgm:prSet presAssocID="{98EFC415-40F1-47E9-B3C5-816A69EC0ABC}" presName="rect1" presStyleLbl="trAlignAcc1" presStyleIdx="8" presStyleCnt="9">
        <dgm:presLayoutVars>
          <dgm:bulletEnabled val="1"/>
        </dgm:presLayoutVars>
      </dgm:prSet>
      <dgm:spPr/>
    </dgm:pt>
    <dgm:pt modelId="{C9D1C5A6-7C9C-4F03-89C4-5CB729799E0D}" type="pres">
      <dgm:prSet presAssocID="{98EFC415-40F1-47E9-B3C5-816A69EC0ABC}" presName="rect2" presStyleLbl="fgImgPlace1" presStyleIdx="8" presStyleCnt="9"/>
      <dgm:spPr>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dgm:spPr>
    </dgm:pt>
  </dgm:ptLst>
  <dgm:cxnLst>
    <dgm:cxn modelId="{969ACA0F-FA77-46F6-8900-A08E154E9E29}" type="presOf" srcId="{98EFC415-40F1-47E9-B3C5-816A69EC0ABC}" destId="{BA31EDDB-C9D4-4138-ABE9-731FF622039B}" srcOrd="0" destOrd="0" presId="urn:microsoft.com/office/officeart/2008/layout/PictureStrips"/>
    <dgm:cxn modelId="{A37DC016-A804-4907-9D96-F48F0AA48F27}" type="presOf" srcId="{56D41AA0-94BA-4822-AFD7-50A31B897BA2}" destId="{A20FE252-5B05-4156-8654-39A7B6E1FFEB}" srcOrd="0" destOrd="0" presId="urn:microsoft.com/office/officeart/2008/layout/PictureStrips"/>
    <dgm:cxn modelId="{A323D719-579F-4AA9-9C7C-BB52E9A66526}" type="presOf" srcId="{4A074798-E8A6-46AA-82A7-01391361008C}" destId="{B7367B43-954C-4793-8423-F499E51143FF}" srcOrd="0" destOrd="0" presId="urn:microsoft.com/office/officeart/2008/layout/PictureStrips"/>
    <dgm:cxn modelId="{7E54C71C-346C-44EB-9652-C1F1AF865421}" srcId="{411F520A-9495-4D41-9019-BBC5902976A6}" destId="{8A4FDCF3-8749-4CA7-8815-5EE8509901E5}" srcOrd="2" destOrd="0" parTransId="{827CB05C-BE6D-45DA-9A00-28EBAE589265}" sibTransId="{89364918-48A8-4443-9A1B-E098B62B2E5D}"/>
    <dgm:cxn modelId="{FA085228-6725-4972-944F-F32AFF2E72A8}" srcId="{411F520A-9495-4D41-9019-BBC5902976A6}" destId="{4A074798-E8A6-46AA-82A7-01391361008C}" srcOrd="0" destOrd="0" parTransId="{92ABB8EF-B4FD-4F64-B8E2-8B14C4565AAF}" sibTransId="{2A7CC783-C836-4ACF-8F59-3F984D471049}"/>
    <dgm:cxn modelId="{ED985F5F-6F8F-4E32-9291-EF4DFB02BED2}" type="presOf" srcId="{5199119D-59C0-4245-92DB-426DDC20EB0E}" destId="{A594B2D6-BDEF-4946-B7F1-F91DF7DE0A55}" srcOrd="0" destOrd="0" presId="urn:microsoft.com/office/officeart/2008/layout/PictureStrips"/>
    <dgm:cxn modelId="{34F53D4F-D444-433E-A91C-C3DE0A18B19D}" srcId="{411F520A-9495-4D41-9019-BBC5902976A6}" destId="{122B54FE-6A61-4187-8809-9EEA55F2E185}" srcOrd="5" destOrd="0" parTransId="{A8B0265C-EE53-43E5-9427-DCFF86D01A92}" sibTransId="{D2607D09-2739-4D25-9EC2-6FE23311C4DE}"/>
    <dgm:cxn modelId="{0CFEC67C-82BB-4A8A-8C69-32E76AA68126}" srcId="{411F520A-9495-4D41-9019-BBC5902976A6}" destId="{56D41AA0-94BA-4822-AFD7-50A31B897BA2}" srcOrd="3" destOrd="0" parTransId="{8C9C78B9-182D-41B3-9609-F84D94BE15D6}" sibTransId="{AA9E52B2-7218-4B23-9DB4-A561E06A626E}"/>
    <dgm:cxn modelId="{F77E7B9C-2EA5-43D7-8C32-B12341F44CD0}" type="presOf" srcId="{122B54FE-6A61-4187-8809-9EEA55F2E185}" destId="{7F8BB730-0C61-496A-9EDE-BFDE04F0020E}" srcOrd="0" destOrd="0" presId="urn:microsoft.com/office/officeart/2008/layout/PictureStrips"/>
    <dgm:cxn modelId="{2EAC7FA4-5AFC-4F24-AD3A-44598870F47B}" type="presOf" srcId="{411F520A-9495-4D41-9019-BBC5902976A6}" destId="{027F135A-5386-4FFF-8597-C9922926187E}" srcOrd="0" destOrd="0" presId="urn:microsoft.com/office/officeart/2008/layout/PictureStrips"/>
    <dgm:cxn modelId="{0E2386A6-7D87-4E23-A362-07F87B9C95F4}" type="presOf" srcId="{2212E990-0168-41B3-ACC1-D11651DE1369}" destId="{CD31FC4A-3F77-426D-A6BF-477D54E77BDF}" srcOrd="0" destOrd="0" presId="urn:microsoft.com/office/officeart/2008/layout/PictureStrips"/>
    <dgm:cxn modelId="{1900D5BF-2192-4FE4-B4A4-863E6B5D7CAE}" srcId="{411F520A-9495-4D41-9019-BBC5902976A6}" destId="{0F18057E-4500-4296-BAEB-9EEEFC7615D5}" srcOrd="1" destOrd="0" parTransId="{31FF418C-9F96-4E9C-9F14-A388762CA9E9}" sibTransId="{CDF5DB61-17B9-4266-B5BD-ED53C19440F6}"/>
    <dgm:cxn modelId="{3F9718D4-FB7B-490E-8431-74122566044B}" srcId="{411F520A-9495-4D41-9019-BBC5902976A6}" destId="{2212E990-0168-41B3-ACC1-D11651DE1369}" srcOrd="7" destOrd="0" parTransId="{F712F92D-BD9F-4592-B8E7-996CC8230872}" sibTransId="{EB78D310-46BE-406E-A113-421586A6AA67}"/>
    <dgm:cxn modelId="{85BDF1DA-31CE-4725-96E9-BD7C1C5986E0}" srcId="{411F520A-9495-4D41-9019-BBC5902976A6}" destId="{5F36E919-0773-46A5-852D-DCDB98C4B8BA}" srcOrd="4" destOrd="0" parTransId="{8C052EB3-8BA3-47CE-A6E6-F88B772E563F}" sibTransId="{38AA6462-5FD6-4817-B204-F8C734AFD9D2}"/>
    <dgm:cxn modelId="{D871E4E6-8F63-4474-A601-0F3721891922}" type="presOf" srcId="{8A4FDCF3-8749-4CA7-8815-5EE8509901E5}" destId="{B54D80A0-8ACB-4CE8-8671-DFF7601BCE55}" srcOrd="0" destOrd="0" presId="urn:microsoft.com/office/officeart/2008/layout/PictureStrips"/>
    <dgm:cxn modelId="{D20974E8-C705-4CBC-B2C5-DF53C680D066}" type="presOf" srcId="{5F36E919-0773-46A5-852D-DCDB98C4B8BA}" destId="{C93C2789-BA25-470E-AC04-A56E01041EB8}" srcOrd="0" destOrd="0" presId="urn:microsoft.com/office/officeart/2008/layout/PictureStrips"/>
    <dgm:cxn modelId="{5FAD6DF1-0BA8-47A1-89AA-8CEC4FEF8250}" srcId="{411F520A-9495-4D41-9019-BBC5902976A6}" destId="{5199119D-59C0-4245-92DB-426DDC20EB0E}" srcOrd="6" destOrd="0" parTransId="{6A4AD1A0-D71B-4479-AB97-92CAB720E6CB}" sibTransId="{22B9B322-6207-40E8-802F-76DE5F3C0FBA}"/>
    <dgm:cxn modelId="{3822D8F3-4159-4F0F-A695-A447DBBCCB12}" type="presOf" srcId="{0F18057E-4500-4296-BAEB-9EEEFC7615D5}" destId="{5334BE08-BFD1-4E52-B9B9-2EB2884688FC}" srcOrd="0" destOrd="0" presId="urn:microsoft.com/office/officeart/2008/layout/PictureStrips"/>
    <dgm:cxn modelId="{E76F16F8-A8D7-4032-A437-F5C5D3E084DC}" srcId="{411F520A-9495-4D41-9019-BBC5902976A6}" destId="{98EFC415-40F1-47E9-B3C5-816A69EC0ABC}" srcOrd="8" destOrd="0" parTransId="{0CA2DB48-8068-45D4-B770-1CB2C2819B3B}" sibTransId="{493362F4-62E0-43A9-95C7-5FAEF7C976DC}"/>
    <dgm:cxn modelId="{40A8823F-3917-4059-997C-989759F15A81}" type="presParOf" srcId="{027F135A-5386-4FFF-8597-C9922926187E}" destId="{D7E61196-DC46-4578-BB4B-4A84E60B5622}" srcOrd="0" destOrd="0" presId="urn:microsoft.com/office/officeart/2008/layout/PictureStrips"/>
    <dgm:cxn modelId="{9D0DF43E-2CEE-4968-A10E-4479F68A0710}" type="presParOf" srcId="{D7E61196-DC46-4578-BB4B-4A84E60B5622}" destId="{B7367B43-954C-4793-8423-F499E51143FF}" srcOrd="0" destOrd="0" presId="urn:microsoft.com/office/officeart/2008/layout/PictureStrips"/>
    <dgm:cxn modelId="{8A230D4D-8958-4DA5-872C-038AD9482734}" type="presParOf" srcId="{D7E61196-DC46-4578-BB4B-4A84E60B5622}" destId="{66209F71-316C-4510-93FA-9607E3C0EF84}" srcOrd="1" destOrd="0" presId="urn:microsoft.com/office/officeart/2008/layout/PictureStrips"/>
    <dgm:cxn modelId="{BC168683-3109-4999-A819-DEA6FBA4ACB7}" type="presParOf" srcId="{027F135A-5386-4FFF-8597-C9922926187E}" destId="{F7206285-B668-4B2D-BB5F-7ACA627EEED9}" srcOrd="1" destOrd="0" presId="urn:microsoft.com/office/officeart/2008/layout/PictureStrips"/>
    <dgm:cxn modelId="{A2003090-C563-469C-8A87-13DB9D8BE970}" type="presParOf" srcId="{027F135A-5386-4FFF-8597-C9922926187E}" destId="{47C2B7B1-FB5D-461F-8DAF-861596D0EE60}" srcOrd="2" destOrd="0" presId="urn:microsoft.com/office/officeart/2008/layout/PictureStrips"/>
    <dgm:cxn modelId="{F47F9AEE-0B22-42BA-A3B4-0594A7499F14}" type="presParOf" srcId="{47C2B7B1-FB5D-461F-8DAF-861596D0EE60}" destId="{5334BE08-BFD1-4E52-B9B9-2EB2884688FC}" srcOrd="0" destOrd="0" presId="urn:microsoft.com/office/officeart/2008/layout/PictureStrips"/>
    <dgm:cxn modelId="{89893720-CD1C-4835-A84D-852C0C2D5E9C}" type="presParOf" srcId="{47C2B7B1-FB5D-461F-8DAF-861596D0EE60}" destId="{8D53EEE4-33B0-40A2-9C8F-9D4573C95A8F}" srcOrd="1" destOrd="0" presId="urn:microsoft.com/office/officeart/2008/layout/PictureStrips"/>
    <dgm:cxn modelId="{A0AB744A-74AA-439F-9A4C-4179340CE172}" type="presParOf" srcId="{027F135A-5386-4FFF-8597-C9922926187E}" destId="{91662DEF-B04A-4E00-B776-FEB9E308E5C6}" srcOrd="3" destOrd="0" presId="urn:microsoft.com/office/officeart/2008/layout/PictureStrips"/>
    <dgm:cxn modelId="{98371D57-8A59-41B6-B2EE-95AE315C5732}" type="presParOf" srcId="{027F135A-5386-4FFF-8597-C9922926187E}" destId="{92FE3CAF-6FF8-4302-AC33-C2DF63C40AEB}" srcOrd="4" destOrd="0" presId="urn:microsoft.com/office/officeart/2008/layout/PictureStrips"/>
    <dgm:cxn modelId="{5332B81A-C828-4E7A-AF9D-E60DB3C694F1}" type="presParOf" srcId="{92FE3CAF-6FF8-4302-AC33-C2DF63C40AEB}" destId="{B54D80A0-8ACB-4CE8-8671-DFF7601BCE55}" srcOrd="0" destOrd="0" presId="urn:microsoft.com/office/officeart/2008/layout/PictureStrips"/>
    <dgm:cxn modelId="{02679D5C-24B8-473E-B889-775F27637854}" type="presParOf" srcId="{92FE3CAF-6FF8-4302-AC33-C2DF63C40AEB}" destId="{2EAEEC1D-F704-47DE-8219-85979C59F658}" srcOrd="1" destOrd="0" presId="urn:microsoft.com/office/officeart/2008/layout/PictureStrips"/>
    <dgm:cxn modelId="{E22AF4F2-A7A0-4609-8841-0D8A8B66569D}" type="presParOf" srcId="{027F135A-5386-4FFF-8597-C9922926187E}" destId="{1EC3D11E-5D39-4017-83E1-5D7673E045FE}" srcOrd="5" destOrd="0" presId="urn:microsoft.com/office/officeart/2008/layout/PictureStrips"/>
    <dgm:cxn modelId="{BEAC7C7E-FB67-46EA-9E70-F800DAAD7A75}" type="presParOf" srcId="{027F135A-5386-4FFF-8597-C9922926187E}" destId="{8A92ADEE-8EE8-4EE7-8FD0-FC702DBDBB95}" srcOrd="6" destOrd="0" presId="urn:microsoft.com/office/officeart/2008/layout/PictureStrips"/>
    <dgm:cxn modelId="{E5AF8908-8CBF-45FC-B8A2-B78BB74ADDC4}" type="presParOf" srcId="{8A92ADEE-8EE8-4EE7-8FD0-FC702DBDBB95}" destId="{A20FE252-5B05-4156-8654-39A7B6E1FFEB}" srcOrd="0" destOrd="0" presId="urn:microsoft.com/office/officeart/2008/layout/PictureStrips"/>
    <dgm:cxn modelId="{7139AC60-B1DA-495F-A2E2-0A32EAE66DA9}" type="presParOf" srcId="{8A92ADEE-8EE8-4EE7-8FD0-FC702DBDBB95}" destId="{83622A5E-F625-4B75-AD3E-2DD215DCC844}" srcOrd="1" destOrd="0" presId="urn:microsoft.com/office/officeart/2008/layout/PictureStrips"/>
    <dgm:cxn modelId="{55AA2EB4-C882-47E6-8B40-A4AE55A921BF}" type="presParOf" srcId="{027F135A-5386-4FFF-8597-C9922926187E}" destId="{035D452A-631B-41E1-B20F-BA6C32ED8DEF}" srcOrd="7" destOrd="0" presId="urn:microsoft.com/office/officeart/2008/layout/PictureStrips"/>
    <dgm:cxn modelId="{C43CA839-CE10-41EE-88A9-CEA663466215}" type="presParOf" srcId="{027F135A-5386-4FFF-8597-C9922926187E}" destId="{19514548-8151-4477-974F-C5716F3C0243}" srcOrd="8" destOrd="0" presId="urn:microsoft.com/office/officeart/2008/layout/PictureStrips"/>
    <dgm:cxn modelId="{6F690B66-E84C-4694-96F7-1F80627DE68B}" type="presParOf" srcId="{19514548-8151-4477-974F-C5716F3C0243}" destId="{C93C2789-BA25-470E-AC04-A56E01041EB8}" srcOrd="0" destOrd="0" presId="urn:microsoft.com/office/officeart/2008/layout/PictureStrips"/>
    <dgm:cxn modelId="{5D5366EF-8EC6-45E7-8BD7-E128B17AACFF}" type="presParOf" srcId="{19514548-8151-4477-974F-C5716F3C0243}" destId="{F1DE793F-46FC-4585-8E6F-A200D0EDAA85}" srcOrd="1" destOrd="0" presId="urn:microsoft.com/office/officeart/2008/layout/PictureStrips"/>
    <dgm:cxn modelId="{6833C35B-E2CA-47A3-8891-1E88D490F7E7}" type="presParOf" srcId="{027F135A-5386-4FFF-8597-C9922926187E}" destId="{1CACB942-7A76-427F-BB55-51A75335B9DB}" srcOrd="9" destOrd="0" presId="urn:microsoft.com/office/officeart/2008/layout/PictureStrips"/>
    <dgm:cxn modelId="{03E6AF6B-2B99-4A99-BA94-588CA958A674}" type="presParOf" srcId="{027F135A-5386-4FFF-8597-C9922926187E}" destId="{2C231095-E0E5-41F2-90B8-8761A0D04E85}" srcOrd="10" destOrd="0" presId="urn:microsoft.com/office/officeart/2008/layout/PictureStrips"/>
    <dgm:cxn modelId="{D7D6C17E-2BA7-4C05-AC3E-28E9311E8B9C}" type="presParOf" srcId="{2C231095-E0E5-41F2-90B8-8761A0D04E85}" destId="{7F8BB730-0C61-496A-9EDE-BFDE04F0020E}" srcOrd="0" destOrd="0" presId="urn:microsoft.com/office/officeart/2008/layout/PictureStrips"/>
    <dgm:cxn modelId="{77C7F0E5-8B8D-4EDB-9974-95A2F2E2E028}" type="presParOf" srcId="{2C231095-E0E5-41F2-90B8-8761A0D04E85}" destId="{2DDF00BA-095B-47A5-90F5-F9C0BA292158}" srcOrd="1" destOrd="0" presId="urn:microsoft.com/office/officeart/2008/layout/PictureStrips"/>
    <dgm:cxn modelId="{CC3EEF03-848E-4BF5-B353-12E9C9EFC989}" type="presParOf" srcId="{027F135A-5386-4FFF-8597-C9922926187E}" destId="{4F79F602-FC1E-486B-8B29-D71141EB0396}" srcOrd="11" destOrd="0" presId="urn:microsoft.com/office/officeart/2008/layout/PictureStrips"/>
    <dgm:cxn modelId="{9C045387-5526-405D-91BC-A6D7E2D27290}" type="presParOf" srcId="{027F135A-5386-4FFF-8597-C9922926187E}" destId="{A0A18C52-676A-4218-8416-BD7B69170CFD}" srcOrd="12" destOrd="0" presId="urn:microsoft.com/office/officeart/2008/layout/PictureStrips"/>
    <dgm:cxn modelId="{92802EDD-447A-4A1E-B8A0-FD065BCA996D}" type="presParOf" srcId="{A0A18C52-676A-4218-8416-BD7B69170CFD}" destId="{A594B2D6-BDEF-4946-B7F1-F91DF7DE0A55}" srcOrd="0" destOrd="0" presId="urn:microsoft.com/office/officeart/2008/layout/PictureStrips"/>
    <dgm:cxn modelId="{CDC8C31F-5E05-4DE7-83A6-375084425F14}" type="presParOf" srcId="{A0A18C52-676A-4218-8416-BD7B69170CFD}" destId="{54F5CFBA-0FC0-4FBB-986F-0035CED6E6E3}" srcOrd="1" destOrd="0" presId="urn:microsoft.com/office/officeart/2008/layout/PictureStrips"/>
    <dgm:cxn modelId="{4F9E8211-6860-429E-B918-DD4C27A5881E}" type="presParOf" srcId="{027F135A-5386-4FFF-8597-C9922926187E}" destId="{8778C92C-CAE8-4A94-9608-03EBDD3769FA}" srcOrd="13" destOrd="0" presId="urn:microsoft.com/office/officeart/2008/layout/PictureStrips"/>
    <dgm:cxn modelId="{EF46FF17-D72B-4E5D-BE41-F743C0440A7B}" type="presParOf" srcId="{027F135A-5386-4FFF-8597-C9922926187E}" destId="{FAE936F6-90BF-4D44-978B-0EEE06369D3A}" srcOrd="14" destOrd="0" presId="urn:microsoft.com/office/officeart/2008/layout/PictureStrips"/>
    <dgm:cxn modelId="{274E533C-C1A0-4EE3-B26A-544937E2446A}" type="presParOf" srcId="{FAE936F6-90BF-4D44-978B-0EEE06369D3A}" destId="{CD31FC4A-3F77-426D-A6BF-477D54E77BDF}" srcOrd="0" destOrd="0" presId="urn:microsoft.com/office/officeart/2008/layout/PictureStrips"/>
    <dgm:cxn modelId="{DE21DC6D-04C2-4C2F-B906-362F8256241B}" type="presParOf" srcId="{FAE936F6-90BF-4D44-978B-0EEE06369D3A}" destId="{8B2B827E-9B78-4541-8FB0-65C545DABFEE}" srcOrd="1" destOrd="0" presId="urn:microsoft.com/office/officeart/2008/layout/PictureStrips"/>
    <dgm:cxn modelId="{870C5604-C9A1-4B59-9808-A6E391B851FF}" type="presParOf" srcId="{027F135A-5386-4FFF-8597-C9922926187E}" destId="{380522E5-78AE-4638-A5D3-C4A65B64783B}" srcOrd="15" destOrd="0" presId="urn:microsoft.com/office/officeart/2008/layout/PictureStrips"/>
    <dgm:cxn modelId="{7011FF19-656D-4ADE-81A5-9323D68435E4}" type="presParOf" srcId="{027F135A-5386-4FFF-8597-C9922926187E}" destId="{DDBFD3E5-B05F-4465-80F0-BE1F4060A1DE}" srcOrd="16" destOrd="0" presId="urn:microsoft.com/office/officeart/2008/layout/PictureStrips"/>
    <dgm:cxn modelId="{BDE84166-2FE0-445C-80F1-B0598F18974C}" type="presParOf" srcId="{DDBFD3E5-B05F-4465-80F0-BE1F4060A1DE}" destId="{BA31EDDB-C9D4-4138-ABE9-731FF622039B}" srcOrd="0" destOrd="0" presId="urn:microsoft.com/office/officeart/2008/layout/PictureStrips"/>
    <dgm:cxn modelId="{7B1DCB96-A3AD-4532-9E44-C71076483CE4}" type="presParOf" srcId="{DDBFD3E5-B05F-4465-80F0-BE1F4060A1DE}" destId="{C9D1C5A6-7C9C-4F03-89C4-5CB729799E0D}"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r>
            <a:rPr lang="fr-FR" sz="15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5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7150" rIns="57150" bIns="57150" numCol="1" spcCol="1270" anchor="ctr" anchorCtr="0">
          <a:noAutofit/>
        </a:bodyPr>
        <a:lstStyle/>
        <a:p>
          <a:pPr marL="0" lvl="0" indent="0" algn="l" defTabSz="666750">
            <a:lnSpc>
              <a:spcPct val="90000"/>
            </a:lnSpc>
            <a:spcBef>
              <a:spcPct val="0"/>
            </a:spcBef>
            <a:spcAft>
              <a:spcPct val="35000"/>
            </a:spcAft>
            <a:buNone/>
          </a:pPr>
          <a:endParaRPr lang="fr-FR" sz="15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4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kern="1200" dirty="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4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kern="120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r>
            <a:rPr lang="fr-FR" sz="1400" b="0" kern="1200" dirty="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53340" rIns="53340" bIns="53340" numCol="1" spcCol="1270" anchor="ctr" anchorCtr="0">
          <a:noAutofit/>
        </a:bodyPr>
        <a:lstStyle/>
        <a:p>
          <a:pPr marL="0" lvl="0" indent="0" algn="l" defTabSz="622300">
            <a:lnSpc>
              <a:spcPct val="90000"/>
            </a:lnSpc>
            <a:spcBef>
              <a:spcPct val="0"/>
            </a:spcBef>
            <a:spcAft>
              <a:spcPct val="35000"/>
            </a:spcAft>
            <a:buNone/>
          </a:pPr>
          <a:endParaRPr lang="fr-FR" sz="14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3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3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3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3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Différences entre les réglementations européennes et américaines concernant les valeurs limites d'exposition</a:t>
          </a: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3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Différences entre les réglementations européennes et américaines concernant les valeurs limites d'exposition</a:t>
          </a: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Utilisation des systèmes de récupération des gaz anesthésiques pour minimiser l'exposition</a:t>
          </a: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endParaRPr lang="fr-FR" sz="1300" b="0" kern="1200" dirty="0">
            <a:solidFill>
              <a:schemeClr val="accent6">
                <a:lumMod val="10000"/>
              </a:schemeClr>
            </a:solidFill>
            <a:latin typeface="Times New Roman" panose="02020603050405020304" pitchFamily="18" charset="0"/>
            <a:cs typeface="Times New Roman" panose="02020603050405020304" pitchFamily="18" charset="0"/>
          </a:endParaRP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7B43-954C-4793-8423-F499E51143FF}">
      <dsp:nvSpPr>
        <dsp:cNvPr id="0" name=""/>
        <dsp:cNvSpPr/>
      </dsp:nvSpPr>
      <dsp:spPr>
        <a:xfrm>
          <a:off x="110879"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Importance de l'anesthésie générale dans les interventions chirurgicales</a:t>
          </a:r>
          <a:endParaRPr lang="fr-FR" sz="1300" b="0" kern="1200" dirty="0">
            <a:solidFill>
              <a:schemeClr val="accent6">
                <a:lumMod val="10000"/>
              </a:schemeClr>
            </a:solidFill>
          </a:endParaRPr>
        </a:p>
      </dsp:txBody>
      <dsp:txXfrm>
        <a:off x="110879" y="1004061"/>
        <a:ext cx="2642673" cy="825835"/>
      </dsp:txXfrm>
    </dsp:sp>
    <dsp:sp modelId="{66209F71-316C-4510-93FA-9607E3C0EF84}">
      <dsp:nvSpPr>
        <dsp:cNvPr id="0" name=""/>
        <dsp:cNvSpPr/>
      </dsp:nvSpPr>
      <dsp:spPr>
        <a:xfrm>
          <a:off x="767" y="884774"/>
          <a:ext cx="578084" cy="867127"/>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334BE08-BFD1-4E52-B9B9-2EB2884688FC}">
      <dsp:nvSpPr>
        <dsp:cNvPr id="0" name=""/>
        <dsp:cNvSpPr/>
      </dsp:nvSpPr>
      <dsp:spPr>
        <a:xfrm>
          <a:off x="3017688"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Risque d'exposition aux gaz anesthésiques résiduels pendant l'anesthésie</a:t>
          </a:r>
        </a:p>
      </dsp:txBody>
      <dsp:txXfrm>
        <a:off x="3017688" y="1004061"/>
        <a:ext cx="2642673" cy="825835"/>
      </dsp:txXfrm>
    </dsp:sp>
    <dsp:sp modelId="{8D53EEE4-33B0-40A2-9C8F-9D4573C95A8F}">
      <dsp:nvSpPr>
        <dsp:cNvPr id="0" name=""/>
        <dsp:cNvSpPr/>
      </dsp:nvSpPr>
      <dsp:spPr>
        <a:xfrm>
          <a:off x="2907576" y="884774"/>
          <a:ext cx="578084" cy="8671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6000" r="-5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54D80A0-8ACB-4CE8-8671-DFF7601BCE55}">
      <dsp:nvSpPr>
        <dsp:cNvPr id="0" name=""/>
        <dsp:cNvSpPr/>
      </dsp:nvSpPr>
      <dsp:spPr>
        <a:xfrm>
          <a:off x="5924497" y="1004061"/>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Utilisation courante de différents gaz anesthésiques en France</a:t>
          </a:r>
        </a:p>
      </dsp:txBody>
      <dsp:txXfrm>
        <a:off x="5924497" y="1004061"/>
        <a:ext cx="2642673" cy="825835"/>
      </dsp:txXfrm>
    </dsp:sp>
    <dsp:sp modelId="{2EAEEC1D-F704-47DE-8219-85979C59F658}">
      <dsp:nvSpPr>
        <dsp:cNvPr id="0" name=""/>
        <dsp:cNvSpPr/>
      </dsp:nvSpPr>
      <dsp:spPr>
        <a:xfrm>
          <a:off x="5814386" y="884774"/>
          <a:ext cx="578084" cy="8671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20FE252-5B05-4156-8654-39A7B6E1FFEB}">
      <dsp:nvSpPr>
        <dsp:cNvPr id="0" name=""/>
        <dsp:cNvSpPr/>
      </dsp:nvSpPr>
      <dsp:spPr>
        <a:xfrm>
          <a:off x="110879"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Effets indésirables sur la gestation observés chez les animaux et les humains exposés</a:t>
          </a:r>
        </a:p>
      </dsp:txBody>
      <dsp:txXfrm>
        <a:off x="110879" y="2043696"/>
        <a:ext cx="2642673" cy="825835"/>
      </dsp:txXfrm>
    </dsp:sp>
    <dsp:sp modelId="{83622A5E-F625-4B75-AD3E-2DD215DCC844}">
      <dsp:nvSpPr>
        <dsp:cNvPr id="0" name=""/>
        <dsp:cNvSpPr/>
      </dsp:nvSpPr>
      <dsp:spPr>
        <a:xfrm>
          <a:off x="767" y="1924409"/>
          <a:ext cx="578084" cy="867127"/>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6000" r="-6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93C2789-BA25-470E-AC04-A56E01041EB8}">
      <dsp:nvSpPr>
        <dsp:cNvPr id="0" name=""/>
        <dsp:cNvSpPr/>
      </dsp:nvSpPr>
      <dsp:spPr>
        <a:xfrm>
          <a:off x="3017688"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Implication de divers professionnels de la santé dans l'exposition aux gaz anesthésiques</a:t>
          </a:r>
        </a:p>
      </dsp:txBody>
      <dsp:txXfrm>
        <a:off x="3017688" y="2043696"/>
        <a:ext cx="2642673" cy="825835"/>
      </dsp:txXfrm>
    </dsp:sp>
    <dsp:sp modelId="{F1DE793F-46FC-4585-8E6F-A200D0EDAA85}">
      <dsp:nvSpPr>
        <dsp:cNvPr id="0" name=""/>
        <dsp:cNvSpPr/>
      </dsp:nvSpPr>
      <dsp:spPr>
        <a:xfrm>
          <a:off x="2907576" y="1924409"/>
          <a:ext cx="578084" cy="867127"/>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9000" r="-29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F8BB730-0C61-496A-9EDE-BFDE04F0020E}">
      <dsp:nvSpPr>
        <dsp:cNvPr id="0" name=""/>
        <dsp:cNvSpPr/>
      </dsp:nvSpPr>
      <dsp:spPr>
        <a:xfrm>
          <a:off x="5924497" y="2043696"/>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Résultats contradictoires ou limitation méthodologiques</a:t>
          </a:r>
        </a:p>
      </dsp:txBody>
      <dsp:txXfrm>
        <a:off x="5924497" y="2043696"/>
        <a:ext cx="2642673" cy="825835"/>
      </dsp:txXfrm>
    </dsp:sp>
    <dsp:sp modelId="{2DDF00BA-095B-47A5-90F5-F9C0BA292158}">
      <dsp:nvSpPr>
        <dsp:cNvPr id="0" name=""/>
        <dsp:cNvSpPr/>
      </dsp:nvSpPr>
      <dsp:spPr>
        <a:xfrm>
          <a:off x="5814386" y="1924409"/>
          <a:ext cx="578084" cy="867127"/>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4B2D6-BDEF-4946-B7F1-F91DF7DE0A55}">
      <dsp:nvSpPr>
        <dsp:cNvPr id="0" name=""/>
        <dsp:cNvSpPr/>
      </dsp:nvSpPr>
      <dsp:spPr>
        <a:xfrm>
          <a:off x="110879"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Différences entre les réglementations européennes et américaines concernant les valeurs limites d'exposition</a:t>
          </a:r>
        </a:p>
      </dsp:txBody>
      <dsp:txXfrm>
        <a:off x="110879" y="3083332"/>
        <a:ext cx="2642673" cy="825835"/>
      </dsp:txXfrm>
    </dsp:sp>
    <dsp:sp modelId="{54F5CFBA-0FC0-4FBB-986F-0035CED6E6E3}">
      <dsp:nvSpPr>
        <dsp:cNvPr id="0" name=""/>
        <dsp:cNvSpPr/>
      </dsp:nvSpPr>
      <dsp:spPr>
        <a:xfrm>
          <a:off x="767" y="2964044"/>
          <a:ext cx="578084" cy="867127"/>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D31FC4A-3F77-426D-A6BF-477D54E77BDF}">
      <dsp:nvSpPr>
        <dsp:cNvPr id="0" name=""/>
        <dsp:cNvSpPr/>
      </dsp:nvSpPr>
      <dsp:spPr>
        <a:xfrm>
          <a:off x="3017688"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Utilisation des systèmes de récupération des gaz anesthésiques pour minimiser l'exposition</a:t>
          </a:r>
        </a:p>
      </dsp:txBody>
      <dsp:txXfrm>
        <a:off x="3017688" y="3083332"/>
        <a:ext cx="2642673" cy="825835"/>
      </dsp:txXfrm>
    </dsp:sp>
    <dsp:sp modelId="{8B2B827E-9B78-4541-8FB0-65C545DABFEE}">
      <dsp:nvSpPr>
        <dsp:cNvPr id="0" name=""/>
        <dsp:cNvSpPr/>
      </dsp:nvSpPr>
      <dsp:spPr>
        <a:xfrm>
          <a:off x="2907576" y="2964044"/>
          <a:ext cx="578084" cy="867127"/>
        </a:xfrm>
        <a:prstGeom prst="rect">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A31EDDB-C9D4-4138-ABE9-731FF622039B}">
      <dsp:nvSpPr>
        <dsp:cNvPr id="0" name=""/>
        <dsp:cNvSpPr/>
      </dsp:nvSpPr>
      <dsp:spPr>
        <a:xfrm>
          <a:off x="5924497" y="3083332"/>
          <a:ext cx="2642673" cy="825835"/>
        </a:xfrm>
        <a:prstGeom prst="rect">
          <a:avLst/>
        </a:prstGeom>
        <a:solidFill>
          <a:schemeClr val="lt1">
            <a:alpha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559366" tIns="49530" rIns="49530" bIns="49530" numCol="1" spcCol="1270" anchor="ctr" anchorCtr="0">
          <a:noAutofit/>
        </a:bodyPr>
        <a:lstStyle/>
        <a:p>
          <a:pPr marL="0" lvl="0" indent="0" algn="l" defTabSz="577850">
            <a:lnSpc>
              <a:spcPct val="90000"/>
            </a:lnSpc>
            <a:spcBef>
              <a:spcPct val="0"/>
            </a:spcBef>
            <a:spcAft>
              <a:spcPct val="35000"/>
            </a:spcAft>
            <a:buNone/>
          </a:pPr>
          <a:r>
            <a:rPr lang="fr-FR" sz="1300" b="0" kern="1200" dirty="0">
              <a:solidFill>
                <a:schemeClr val="accent6">
                  <a:lumMod val="10000"/>
                </a:schemeClr>
              </a:solidFill>
              <a:latin typeface="Times New Roman" panose="02020603050405020304" pitchFamily="18" charset="0"/>
              <a:cs typeface="Times New Roman" panose="02020603050405020304" pitchFamily="18" charset="0"/>
            </a:rPr>
            <a:t>Nécessité d'une mise à jour des connaissances et d'une inclusion de la mortalité dans les analyses</a:t>
          </a:r>
        </a:p>
      </dsp:txBody>
      <dsp:txXfrm>
        <a:off x="5924497" y="3083332"/>
        <a:ext cx="2642673" cy="825835"/>
      </dsp:txXfrm>
    </dsp:sp>
    <dsp:sp modelId="{C9D1C5A6-7C9C-4F03-89C4-5CB729799E0D}">
      <dsp:nvSpPr>
        <dsp:cNvPr id="0" name=""/>
        <dsp:cNvSpPr/>
      </dsp:nvSpPr>
      <dsp:spPr>
        <a:xfrm>
          <a:off x="5814386" y="2964044"/>
          <a:ext cx="578084" cy="867127"/>
        </a:xfrm>
        <a:prstGeom prst="rect">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4">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5">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6">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7">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8">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9">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84871" cy="502835"/>
          </a:xfrm>
          <a:prstGeom prst="rect">
            <a:avLst/>
          </a:prstGeom>
        </p:spPr>
        <p:txBody>
          <a:bodyPr vert="horz" lIns="96625" tIns="48312" rIns="96625" bIns="48312" rtlCol="0"/>
          <a:lstStyle>
            <a:lvl1pPr algn="l">
              <a:defRPr lang="fr-FR" sz="1300"/>
            </a:lvl1pPr>
          </a:lstStyle>
          <a:p>
            <a:pPr rtl="0"/>
            <a:endParaRPr lang="fr-FR" dirty="0"/>
          </a:p>
        </p:txBody>
      </p:sp>
      <p:sp>
        <p:nvSpPr>
          <p:cNvPr id="3" name="Espace réservé de la date 2">
            <a:extLst>
              <a:ext uri="{FF2B5EF4-FFF2-40B4-BE49-F238E27FC236}">
                <a16:creationId xmlns:a16="http://schemas.microsoft.com/office/drawing/2014/main" id="{F40C5F7C-3F93-522E-4DB1-E016D699CBB6}"/>
              </a:ext>
            </a:extLst>
          </p:cNvPr>
          <p:cNvSpPr>
            <a:spLocks noGrp="1"/>
          </p:cNvSpPr>
          <p:nvPr>
            <p:ph type="dt" sz="quarter" idx="1"/>
          </p:nvPr>
        </p:nvSpPr>
        <p:spPr>
          <a:xfrm>
            <a:off x="3901698" y="0"/>
            <a:ext cx="2984871" cy="502835"/>
          </a:xfrm>
          <a:prstGeom prst="rect">
            <a:avLst/>
          </a:prstGeom>
        </p:spPr>
        <p:txBody>
          <a:bodyPr vert="horz" lIns="96625" tIns="48312" rIns="96625" bIns="48312" rtlCol="0"/>
          <a:lstStyle>
            <a:lvl1pPr algn="r">
              <a:defRPr lang="fr-FR" sz="1300"/>
            </a:lvl1pPr>
          </a:lstStyle>
          <a:p>
            <a:pPr rtl="0"/>
            <a:fld id="{11981A8F-F8CB-4A60-B371-E3ABCE093EB5}" type="datetime1">
              <a:rPr lang="fr-FR" smtClean="0"/>
              <a:t>22/09/2026</a:t>
            </a:fld>
            <a:endParaRPr lang="fr-FR" dirty="0"/>
          </a:p>
        </p:txBody>
      </p:sp>
      <p:sp>
        <p:nvSpPr>
          <p:cNvPr id="4" name="Espace réservé du pied de page 3">
            <a:extLst>
              <a:ext uri="{FF2B5EF4-FFF2-40B4-BE49-F238E27FC236}">
                <a16:creationId xmlns:a16="http://schemas.microsoft.com/office/drawing/2014/main" id="{82DB79D9-119F-07C7-DC8E-1956644EEE97}"/>
              </a:ext>
            </a:extLst>
          </p:cNvPr>
          <p:cNvSpPr>
            <a:spLocks noGrp="1"/>
          </p:cNvSpPr>
          <p:nvPr>
            <p:ph type="ftr" sz="quarter" idx="2"/>
          </p:nvPr>
        </p:nvSpPr>
        <p:spPr>
          <a:xfrm>
            <a:off x="0" y="9519055"/>
            <a:ext cx="2984871" cy="502834"/>
          </a:xfrm>
          <a:prstGeom prst="rect">
            <a:avLst/>
          </a:prstGeom>
        </p:spPr>
        <p:txBody>
          <a:bodyPr vert="horz" lIns="96625" tIns="48312" rIns="96625" bIns="48312" rtlCol="0" anchor="b"/>
          <a:lstStyle>
            <a:lvl1pPr algn="l">
              <a:defRPr lang="fr-FR" sz="1300"/>
            </a:lvl1pPr>
          </a:lstStyle>
          <a:p>
            <a:pPr rtl="0"/>
            <a:endParaRPr lang="fr-FR" dirty="0"/>
          </a:p>
        </p:txBody>
      </p:sp>
      <p:sp>
        <p:nvSpPr>
          <p:cNvPr id="5" name="Espace réservé du numéro de diapositive 4">
            <a:extLst>
              <a:ext uri="{FF2B5EF4-FFF2-40B4-BE49-F238E27FC236}">
                <a16:creationId xmlns:a16="http://schemas.microsoft.com/office/drawing/2014/main" id="{30B67CF1-7BD0-9ABA-036D-3A8479FC0985}"/>
              </a:ext>
            </a:extLst>
          </p:cNvPr>
          <p:cNvSpPr>
            <a:spLocks noGrp="1"/>
          </p:cNvSpPr>
          <p:nvPr>
            <p:ph type="sldNum" sz="quarter" idx="3"/>
          </p:nvPr>
        </p:nvSpPr>
        <p:spPr>
          <a:xfrm>
            <a:off x="3901698" y="9519055"/>
            <a:ext cx="2984871" cy="502834"/>
          </a:xfrm>
          <a:prstGeom prst="rect">
            <a:avLst/>
          </a:prstGeom>
        </p:spPr>
        <p:txBody>
          <a:bodyPr vert="horz" lIns="96625" tIns="48312" rIns="96625" bIns="48312" rtlCol="0" anchor="b"/>
          <a:lstStyle>
            <a:lvl1pPr algn="r">
              <a:defRPr lang="fr-FR" sz="1300"/>
            </a:lvl1pPr>
          </a:lstStyle>
          <a:p>
            <a:pPr rtl="0"/>
            <a:fld id="{49E357A0-8177-46BC-BFCE-19D99E3453CC}" type="slidenum">
              <a:rPr lang="fr-FR" smtClean="0"/>
              <a:t>‹N°›</a:t>
            </a:fld>
            <a:endParaRPr lang="fr-FR"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lang="fr-FR" sz="1300"/>
            </a:lvl1pPr>
          </a:lstStyle>
          <a:p>
            <a:pPr rtl="0"/>
            <a:endParaRPr lang="fr-FR" noProof="0" dirty="0"/>
          </a:p>
        </p:txBody>
      </p:sp>
      <p:sp>
        <p:nvSpPr>
          <p:cNvPr id="3" name="Espace réservé de la date 2"/>
          <p:cNvSpPr>
            <a:spLocks noGrp="1"/>
          </p:cNvSpPr>
          <p:nvPr>
            <p:ph type="dt" idx="1"/>
          </p:nvPr>
        </p:nvSpPr>
        <p:spPr>
          <a:xfrm>
            <a:off x="3901698" y="0"/>
            <a:ext cx="2984871" cy="502835"/>
          </a:xfrm>
          <a:prstGeom prst="rect">
            <a:avLst/>
          </a:prstGeom>
        </p:spPr>
        <p:txBody>
          <a:bodyPr vert="horz" lIns="96625" tIns="48312" rIns="96625" bIns="48312" rtlCol="0"/>
          <a:lstStyle>
            <a:lvl1pPr algn="r">
              <a:defRPr lang="fr-FR" sz="1300"/>
            </a:lvl1pPr>
          </a:lstStyle>
          <a:p>
            <a:fld id="{4635417C-10DF-49C2-ABEB-E29599246657}" type="datetime1">
              <a:rPr lang="fr-FR" smtClean="0"/>
              <a:pPr/>
              <a:t>22/09/2026</a:t>
            </a:fld>
            <a:endParaRPr lang="fr-FR" dirty="0"/>
          </a:p>
        </p:txBody>
      </p:sp>
      <p:sp>
        <p:nvSpPr>
          <p:cNvPr id="4" name="Espace réservé de l’image des diapositives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6625" tIns="48312" rIns="96625" bIns="48312" rtlCol="0" anchor="ctr"/>
          <a:lstStyle>
            <a:defPPr>
              <a:defRPr lang="fr-FR"/>
            </a:defPPr>
          </a:lstStyle>
          <a:p>
            <a:pPr rtl="0"/>
            <a:endParaRPr lang="fr-FR" noProof="0" dirty="0"/>
          </a:p>
        </p:txBody>
      </p:sp>
      <p:sp>
        <p:nvSpPr>
          <p:cNvPr id="5" name="Espace réservé des commentaires 4"/>
          <p:cNvSpPr>
            <a:spLocks noGrp="1"/>
          </p:cNvSpPr>
          <p:nvPr>
            <p:ph type="body" sz="quarter" idx="3"/>
          </p:nvPr>
        </p:nvSpPr>
        <p:spPr>
          <a:xfrm>
            <a:off x="688817" y="4823034"/>
            <a:ext cx="5510530" cy="3946118"/>
          </a:xfrm>
          <a:prstGeom prst="rect">
            <a:avLst/>
          </a:prstGeom>
        </p:spPr>
        <p:txBody>
          <a:bodyPr vert="horz" lIns="96625" tIns="48312" rIns="96625" bIns="48312" rtlCol="0"/>
          <a:lstStyle>
            <a:defPPr>
              <a:defRPr lang="fr-FR"/>
            </a:def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9519055"/>
            <a:ext cx="2984871" cy="502834"/>
          </a:xfrm>
          <a:prstGeom prst="rect">
            <a:avLst/>
          </a:prstGeom>
        </p:spPr>
        <p:txBody>
          <a:bodyPr vert="horz" lIns="96625" tIns="48312" rIns="96625" bIns="48312" rtlCol="0" anchor="b"/>
          <a:lstStyle>
            <a:lvl1pPr algn="l">
              <a:defRPr lang="fr-FR" sz="1300"/>
            </a:lvl1pPr>
          </a:lstStyle>
          <a:p>
            <a:pPr rtl="0"/>
            <a:endParaRPr lang="fr-FR" noProof="0" dirty="0"/>
          </a:p>
        </p:txBody>
      </p:sp>
      <p:sp>
        <p:nvSpPr>
          <p:cNvPr id="7" name="Espace réservé du numéro de diapositive 6"/>
          <p:cNvSpPr>
            <a:spLocks noGrp="1"/>
          </p:cNvSpPr>
          <p:nvPr>
            <p:ph type="sldNum" sz="quarter" idx="5"/>
          </p:nvPr>
        </p:nvSpPr>
        <p:spPr>
          <a:xfrm>
            <a:off x="3901698" y="9519055"/>
            <a:ext cx="2984871" cy="502834"/>
          </a:xfrm>
          <a:prstGeom prst="rect">
            <a:avLst/>
          </a:prstGeom>
        </p:spPr>
        <p:txBody>
          <a:bodyPr vert="horz" lIns="96625" tIns="48312" rIns="96625" bIns="48312" rtlCol="0" anchor="b"/>
          <a:lstStyle>
            <a:lvl1pPr algn="r">
              <a:defRPr lang="fr-FR" sz="1300"/>
            </a:lvl1pPr>
          </a:lstStyle>
          <a:p>
            <a:pPr rtl="0"/>
            <a:fld id="{7C366290-4595-5745-A50F-D5EC13BAC604}" type="slidenum">
              <a:rPr lang="fr-FR" noProof="0" smtClean="0"/>
              <a:t>‹N°›</a:t>
            </a:fld>
            <a:endParaRPr lang="fr-FR"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lang="fr-FR" sz="1200" kern="1200">
        <a:solidFill>
          <a:schemeClr val="tx1"/>
        </a:solidFill>
        <a:latin typeface="+mn-lt"/>
        <a:ea typeface="+mn-ea"/>
        <a:cs typeface="+mn-cs"/>
      </a:defRPr>
    </a:lvl1pPr>
    <a:lvl2pPr marL="457200" algn="l" defTabSz="914400" rtl="0" eaLnBrk="1" latinLnBrk="0" hangingPunct="1">
      <a:defRPr lang="fr-FR" sz="1200" kern="1200">
        <a:solidFill>
          <a:schemeClr val="tx1"/>
        </a:solidFill>
        <a:latin typeface="+mn-lt"/>
        <a:ea typeface="+mn-ea"/>
        <a:cs typeface="+mn-cs"/>
      </a:defRPr>
    </a:lvl2pPr>
    <a:lvl3pPr marL="914400" algn="l" defTabSz="914400" rtl="0" eaLnBrk="1" latinLnBrk="0" hangingPunct="1">
      <a:defRPr lang="fr-FR" sz="1200" kern="1200">
        <a:solidFill>
          <a:schemeClr val="tx1"/>
        </a:solidFill>
        <a:latin typeface="+mn-lt"/>
        <a:ea typeface="+mn-ea"/>
        <a:cs typeface="+mn-cs"/>
      </a:defRPr>
    </a:lvl3pPr>
    <a:lvl4pPr marL="1371600" algn="l" defTabSz="914400" rtl="0" eaLnBrk="1" latinLnBrk="0" hangingPunct="1">
      <a:defRPr lang="fr-FR" sz="1200" kern="1200">
        <a:solidFill>
          <a:schemeClr val="tx1"/>
        </a:solidFill>
        <a:latin typeface="+mn-lt"/>
        <a:ea typeface="+mn-ea"/>
        <a:cs typeface="+mn-cs"/>
      </a:defRPr>
    </a:lvl4pPr>
    <a:lvl5pPr marL="1828800" algn="l" defTabSz="914400" rtl="0" eaLnBrk="1" latinLnBrk="0" hangingPunct="1">
      <a:defRPr lang="fr-FR" sz="1200" kern="1200">
        <a:solidFill>
          <a:schemeClr val="tx1"/>
        </a:solidFill>
        <a:latin typeface="+mn-lt"/>
        <a:ea typeface="+mn-ea"/>
        <a:cs typeface="+mn-cs"/>
      </a:defRPr>
    </a:lvl5pPr>
    <a:lvl6pPr marL="2286000" algn="l" defTabSz="914400" rtl="0" eaLnBrk="1" latinLnBrk="0" hangingPunct="1">
      <a:defRPr lang="fr-FR" sz="1200" kern="1200">
        <a:solidFill>
          <a:schemeClr val="tx1"/>
        </a:solidFill>
        <a:latin typeface="+mn-lt"/>
        <a:ea typeface="+mn-ea"/>
        <a:cs typeface="+mn-cs"/>
      </a:defRPr>
    </a:lvl6pPr>
    <a:lvl7pPr marL="2743200" algn="l" defTabSz="914400" rtl="0" eaLnBrk="1" latinLnBrk="0" hangingPunct="1">
      <a:defRPr lang="fr-FR" sz="1200" kern="1200">
        <a:solidFill>
          <a:schemeClr val="tx1"/>
        </a:solidFill>
        <a:latin typeface="+mn-lt"/>
        <a:ea typeface="+mn-ea"/>
        <a:cs typeface="+mn-cs"/>
      </a:defRPr>
    </a:lvl7pPr>
    <a:lvl8pPr marL="3200400" algn="l" defTabSz="914400" rtl="0" eaLnBrk="1" latinLnBrk="0" hangingPunct="1">
      <a:defRPr lang="fr-FR" sz="1200" kern="1200">
        <a:solidFill>
          <a:schemeClr val="tx1"/>
        </a:solidFill>
        <a:latin typeface="+mn-lt"/>
        <a:ea typeface="+mn-ea"/>
        <a:cs typeface="+mn-cs"/>
      </a:defRPr>
    </a:lvl8pPr>
    <a:lvl9pPr marL="3657600" algn="l" defTabSz="914400" rtl="0" eaLnBrk="1" latinLnBrk="0" hangingPunct="1">
      <a:defRPr lang="fr-F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a:t>
            </a:fld>
            <a:endParaRPr lang="fr-FR" noProof="0" dirty="0"/>
          </a:p>
        </p:txBody>
      </p:sp>
    </p:spTree>
    <p:extLst>
      <p:ext uri="{BB962C8B-B14F-4D97-AF65-F5344CB8AC3E}">
        <p14:creationId xmlns:p14="http://schemas.microsoft.com/office/powerpoint/2010/main" val="3552688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a:t>
            </a:fld>
            <a:endParaRPr lang="fr-FR" noProof="0" dirty="0"/>
          </a:p>
        </p:txBody>
      </p:sp>
    </p:spTree>
    <p:extLst>
      <p:ext uri="{BB962C8B-B14F-4D97-AF65-F5344CB8AC3E}">
        <p14:creationId xmlns:p14="http://schemas.microsoft.com/office/powerpoint/2010/main" val="2254045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a:t>
            </a:fld>
            <a:endParaRPr lang="fr-FR" noProof="0" dirty="0"/>
          </a:p>
        </p:txBody>
      </p:sp>
    </p:spTree>
    <p:extLst>
      <p:ext uri="{BB962C8B-B14F-4D97-AF65-F5344CB8AC3E}">
        <p14:creationId xmlns:p14="http://schemas.microsoft.com/office/powerpoint/2010/main" val="1297135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7C366290-4595-5745-A50F-D5EC13BAC604}" type="slidenum">
              <a:rPr lang="fr-FR" smtClean="0"/>
              <a:t>4</a:t>
            </a:fld>
            <a:endParaRPr lang="fr-FR" dirty="0"/>
          </a:p>
        </p:txBody>
      </p:sp>
    </p:spTree>
    <p:extLst>
      <p:ext uri="{BB962C8B-B14F-4D97-AF65-F5344CB8AC3E}">
        <p14:creationId xmlns:p14="http://schemas.microsoft.com/office/powerpoint/2010/main" val="2915729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5</a:t>
            </a:fld>
            <a:endParaRPr lang="fr-FR" noProof="0" dirty="0"/>
          </a:p>
        </p:txBody>
      </p:sp>
    </p:spTree>
    <p:extLst>
      <p:ext uri="{BB962C8B-B14F-4D97-AF65-F5344CB8AC3E}">
        <p14:creationId xmlns:p14="http://schemas.microsoft.com/office/powerpoint/2010/main" val="204568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 développement de l’anesthésie générale a permis des progrès significatifs et le moyen d’assurer le bon déroulement d’interventions chirurgicales simples ou complexes (1). </a:t>
            </a:r>
            <a:br>
              <a:rPr lang="fr-FR" sz="1300" dirty="0"/>
            </a:br>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6</a:t>
            </a:fld>
            <a:endParaRPr lang="fr-FR" noProof="0" dirty="0"/>
          </a:p>
        </p:txBody>
      </p:sp>
    </p:spTree>
    <p:extLst>
      <p:ext uri="{BB962C8B-B14F-4D97-AF65-F5344CB8AC3E}">
        <p14:creationId xmlns:p14="http://schemas.microsoft.com/office/powerpoint/2010/main" val="3088872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Cependant, pendant l’administration de l’anesthésie au patient, de faibles quantités de gaz anesthésiques volatils ou « gaz anesthésiques résiduels » sont susceptibles de se retrouver dans l’air de la salle d’opération (2). </a:t>
            </a:r>
          </a:p>
          <a:p>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7</a:t>
            </a:fld>
            <a:endParaRPr lang="fr-FR" noProof="0" dirty="0"/>
          </a:p>
        </p:txBody>
      </p:sp>
    </p:spTree>
    <p:extLst>
      <p:ext uri="{BB962C8B-B14F-4D97-AF65-F5344CB8AC3E}">
        <p14:creationId xmlns:p14="http://schemas.microsoft.com/office/powerpoint/2010/main" val="2797865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Actuellement, la plupart des gaz anesthésiques sont constitués d’un mélange de protoxyde d’azote et de gaz halogénés, l’utilisation de ces derniers variant d’un pays à l’autre. En France, l’halothane, l’</a:t>
            </a:r>
            <a:r>
              <a:rPr lang="fr-FR" sz="1300" dirty="0" err="1"/>
              <a:t>isoflurane</a:t>
            </a:r>
            <a:r>
              <a:rPr lang="fr-FR" sz="1300" dirty="0"/>
              <a:t>, le </a:t>
            </a:r>
            <a:r>
              <a:rPr lang="fr-FR" sz="1300" dirty="0" err="1"/>
              <a:t>desflurane</a:t>
            </a:r>
            <a:r>
              <a:rPr lang="fr-FR" sz="1300" dirty="0"/>
              <a:t> et le </a:t>
            </a:r>
            <a:r>
              <a:rPr lang="fr-FR" sz="1300" dirty="0" err="1"/>
              <a:t>sévoflurane</a:t>
            </a:r>
            <a:r>
              <a:rPr lang="fr-FR" sz="1300" dirty="0"/>
              <a:t> sont couramment utilisés, au contraire de l’</a:t>
            </a:r>
            <a:r>
              <a:rPr lang="fr-FR" sz="1300" dirty="0" err="1"/>
              <a:t>enflurane</a:t>
            </a:r>
            <a:r>
              <a:rPr lang="fr-FR" sz="1300" dirty="0"/>
              <a:t> (3, 4, 6). </a:t>
            </a:r>
          </a:p>
          <a:p>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8</a:t>
            </a:fld>
            <a:endParaRPr lang="fr-FR" noProof="0" dirty="0"/>
          </a:p>
        </p:txBody>
      </p:sp>
    </p:spTree>
    <p:extLst>
      <p:ext uri="{BB962C8B-B14F-4D97-AF65-F5344CB8AC3E}">
        <p14:creationId xmlns:p14="http://schemas.microsoft.com/office/powerpoint/2010/main" val="250359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Des études chez l’animal, portant sur l’exposition prolongée à des concentrations élevées de gaz anesthésiques pendant la période d’organogenèse, ont montré des effets indésirables sur la gestation (7). Dans l’espèce humaine, un premier rapport en 1967 faisait état d’une corrélation entre l’exposition professionnelle aux gaz anesthésiques volatils et une augmentation du risque de fausses couches (8). Depuis, de nombreuses études ont été menées dans différents pays et certaines ont mis en évidence des risques d’altérations génétiques associées à des anomalies congénitales et un </a:t>
            </a:r>
            <a:r>
              <a:rPr lang="fr-FR" sz="1300" dirty="0" err="1"/>
              <a:t>sur-risque</a:t>
            </a:r>
            <a:r>
              <a:rPr lang="fr-FR" sz="1300" dirty="0"/>
              <a:t> de mortinatalité (4,5). Par ailleurs le mécanisme de tératogénicité des gaz anesthésiques n’est pas encore clairement établi (9, 10).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9</a:t>
            </a:fld>
            <a:endParaRPr lang="fr-FR" noProof="0" dirty="0"/>
          </a:p>
        </p:txBody>
      </p:sp>
    </p:spTree>
    <p:extLst>
      <p:ext uri="{BB962C8B-B14F-4D97-AF65-F5344CB8AC3E}">
        <p14:creationId xmlns:p14="http://schemas.microsoft.com/office/powerpoint/2010/main" val="4128004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De nombreuses professionnelles de santé sont concernées par ces expositions: médecins, anesthésistes, chirurgiennes, infirmières de bloc opératoire, vétérinaires et assistantes vétérinaires, dentistes et assistantes dentaires. À ce jour, environ 40 publications traitant de ce sujet sont disponibles, dont 3 méta-analyses (13, 14, 15).</a:t>
            </a:r>
          </a:p>
          <a:p>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10</a:t>
            </a:fld>
            <a:endParaRPr lang="fr-FR" noProof="0" dirty="0"/>
          </a:p>
        </p:txBody>
      </p:sp>
    </p:spTree>
    <p:extLst>
      <p:ext uri="{BB962C8B-B14F-4D97-AF65-F5344CB8AC3E}">
        <p14:creationId xmlns:p14="http://schemas.microsoft.com/office/powerpoint/2010/main" val="1414494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Cependant, après 56 ans d’investigations, aucun consensus n’a émergé en raison de résultats contradictoires ou de limitations méthodologiques. Néanmoins, certaines méta-analyses montrent un excès de risque d’avortements spontanés et d’anomalies congénitales (13, 14, 15). </a:t>
            </a:r>
          </a:p>
          <a:p>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11</a:t>
            </a:fld>
            <a:endParaRPr lang="fr-FR" noProof="0" dirty="0"/>
          </a:p>
        </p:txBody>
      </p:sp>
    </p:spTree>
    <p:extLst>
      <p:ext uri="{BB962C8B-B14F-4D97-AF65-F5344CB8AC3E}">
        <p14:creationId xmlns:p14="http://schemas.microsoft.com/office/powerpoint/2010/main" val="286090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En l’absence de consensus sur les recommandations pour les travailleuses exposées, certains pays ont imposé leurs propres valeurs limites d’exposition atmosphérique pour les anesthésiques volatils (3) et ont émis des recommandations de bonnes pratiques (2, 6). Les états européens ont adopté des recommandations plus strictes que les États-Unis. Ainsi, pour l’</a:t>
            </a:r>
            <a:r>
              <a:rPr lang="fr-FR" sz="1300" dirty="0" err="1"/>
              <a:t>isoflurane</a:t>
            </a:r>
            <a:r>
              <a:rPr lang="fr-FR" sz="1300" dirty="0"/>
              <a:t>, la Finlande, la Suède et la Suisse ont imposé une valeur seuil de 10 ppm (3, 12), la France l’a fixée à 2 ppm (12), alors que la limite proposée en 2022 aux USA par l’American </a:t>
            </a:r>
            <a:r>
              <a:rPr lang="fr-FR" sz="1300" dirty="0" err="1"/>
              <a:t>Conference</a:t>
            </a:r>
            <a:r>
              <a:rPr lang="fr-FR" sz="1300" dirty="0"/>
              <a:t> of </a:t>
            </a:r>
            <a:r>
              <a:rPr lang="fr-FR" sz="1300" dirty="0" err="1"/>
              <a:t>Governmental</a:t>
            </a:r>
            <a:r>
              <a:rPr lang="fr-FR" sz="1300" dirty="0"/>
              <a:t> </a:t>
            </a:r>
            <a:r>
              <a:rPr lang="fr-FR" sz="1300" dirty="0" err="1"/>
              <a:t>Industrial</a:t>
            </a:r>
            <a:r>
              <a:rPr lang="fr-FR" sz="1300" dirty="0"/>
              <a:t> </a:t>
            </a:r>
            <a:r>
              <a:rPr lang="fr-FR" sz="1300" dirty="0" err="1"/>
              <a:t>Hygienists</a:t>
            </a:r>
            <a:r>
              <a:rPr lang="fr-FR" sz="1300" dirty="0"/>
              <a:t> » est de 50 ppm.</a:t>
            </a:r>
          </a:p>
          <a:p>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12</a:t>
            </a:fld>
            <a:endParaRPr lang="fr-FR" noProof="0" dirty="0"/>
          </a:p>
        </p:txBody>
      </p:sp>
    </p:spTree>
    <p:extLst>
      <p:ext uri="{BB962C8B-B14F-4D97-AF65-F5344CB8AC3E}">
        <p14:creationId xmlns:p14="http://schemas.microsoft.com/office/powerpoint/2010/main" val="2846996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Les salles d’opération ont été équipées de systèmes de récupération des gaz anesthésiques (SEGA) afin de réduire les fuites et minimiser l’exposition des personnels en salle d’opération. Cependant, le risque ne semble pas avoir été complètement écarté, des quantités significatives de gaz anesthésiques persistant dans les locaux de travail (11). </a:t>
            </a:r>
          </a:p>
          <a:p>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13</a:t>
            </a:fld>
            <a:endParaRPr lang="fr-FR" noProof="0" dirty="0"/>
          </a:p>
        </p:txBody>
      </p:sp>
    </p:spTree>
    <p:extLst>
      <p:ext uri="{BB962C8B-B14F-4D97-AF65-F5344CB8AC3E}">
        <p14:creationId xmlns:p14="http://schemas.microsoft.com/office/powerpoint/2010/main" val="3385442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La dernière méta-analyse datant de 2010, une mise à jour des connaissances nous a paru nécessaire. Nous avons abordé la question de la mortinatalité, non traitée dans les méta-analyses précédentes qui ne se sont intéressées qu’aux avortements spontanés et aux anomalies congénitales. En outre, l’analyse de 2010 ne concernait que les infirmières. </a:t>
            </a:r>
          </a:p>
          <a:p>
            <a:endParaRPr lang="fr-FR" sz="1300" dirty="0"/>
          </a:p>
          <a:p>
            <a:r>
              <a:rPr lang="fr-FR" sz="1300" dirty="0"/>
              <a:t>L’objectif de notre méta-analyse a donc été d’évaluer le risque d’avortements spontanés, d’anomalies congénitales et de mortinatalité chez les femmes professionnellement exposées aux gaz anesthésiques. </a:t>
            </a:r>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14</a:t>
            </a:fld>
            <a:endParaRPr lang="fr-FR" noProof="0" dirty="0"/>
          </a:p>
        </p:txBody>
      </p:sp>
    </p:spTree>
    <p:extLst>
      <p:ext uri="{BB962C8B-B14F-4D97-AF65-F5344CB8AC3E}">
        <p14:creationId xmlns:p14="http://schemas.microsoft.com/office/powerpoint/2010/main" val="1556268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15</a:t>
            </a:fld>
            <a:endParaRPr lang="fr-FR" noProof="0" dirty="0"/>
          </a:p>
        </p:txBody>
      </p:sp>
    </p:spTree>
    <p:extLst>
      <p:ext uri="{BB962C8B-B14F-4D97-AF65-F5344CB8AC3E}">
        <p14:creationId xmlns:p14="http://schemas.microsoft.com/office/powerpoint/2010/main" val="1888995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Avant de débuter notre méta-analyse, nous avons renseigné notre étude, en ligne, dans le registre international pour revues systématiques, « PROSPERO », afin de vérifier que la même étude n’avait pas déjà été effectuée. Enfin, nous avons suivi la liste de contrôle PRISMA 2020 (</a:t>
            </a:r>
            <a:r>
              <a:rPr lang="fr-FR" dirty="0" err="1"/>
              <a:t>Preferred</a:t>
            </a:r>
            <a:r>
              <a:rPr lang="fr-FR" dirty="0"/>
              <a:t> </a:t>
            </a:r>
            <a:r>
              <a:rPr lang="fr-FR" dirty="0" err="1"/>
              <a:t>Reporting</a:t>
            </a:r>
            <a:r>
              <a:rPr lang="fr-FR" dirty="0"/>
              <a:t> Items for </a:t>
            </a:r>
            <a:r>
              <a:rPr lang="fr-FR" dirty="0" err="1"/>
              <a:t>Systematic</a:t>
            </a:r>
            <a:r>
              <a:rPr lang="fr-FR" dirty="0"/>
              <a:t> </a:t>
            </a:r>
            <a:r>
              <a:rPr lang="fr-FR" dirty="0" err="1"/>
              <a:t>Reviews</a:t>
            </a:r>
            <a:r>
              <a:rPr lang="fr-FR" dirty="0"/>
              <a:t> and Meta-analyses) (16) pour l’établissement de notre protocole d’étude.</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16</a:t>
            </a:fld>
            <a:endParaRPr lang="fr-FR" noProof="0" dirty="0"/>
          </a:p>
        </p:txBody>
      </p:sp>
    </p:spTree>
    <p:extLst>
      <p:ext uri="{BB962C8B-B14F-4D97-AF65-F5344CB8AC3E}">
        <p14:creationId xmlns:p14="http://schemas.microsoft.com/office/powerpoint/2010/main" val="2624987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Avant de débuter notre méta-analyse, nous avons renseigné notre étude, en ligne, dans le registre international pour revues systématiques, « PROSPERO », afin de vérifier que la même étude n’avait pas déjà été effectuée. Enfin, nous avons suivi la liste de contrôle PRISMA 2020 (</a:t>
            </a:r>
            <a:r>
              <a:rPr lang="fr-FR" dirty="0" err="1"/>
              <a:t>Preferred</a:t>
            </a:r>
            <a:r>
              <a:rPr lang="fr-FR" dirty="0"/>
              <a:t> </a:t>
            </a:r>
            <a:r>
              <a:rPr lang="fr-FR" dirty="0" err="1"/>
              <a:t>Reporting</a:t>
            </a:r>
            <a:r>
              <a:rPr lang="fr-FR" dirty="0"/>
              <a:t> Items for </a:t>
            </a:r>
            <a:r>
              <a:rPr lang="fr-FR" dirty="0" err="1"/>
              <a:t>Systematic</a:t>
            </a:r>
            <a:r>
              <a:rPr lang="fr-FR" dirty="0"/>
              <a:t> </a:t>
            </a:r>
            <a:r>
              <a:rPr lang="fr-FR" dirty="0" err="1"/>
              <a:t>Reviews</a:t>
            </a:r>
            <a:r>
              <a:rPr lang="fr-FR" dirty="0"/>
              <a:t> and Meta-analyses) (16) pour l’établissement de notre protocole d’étude.</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17</a:t>
            </a:fld>
            <a:endParaRPr lang="fr-FR" noProof="0" dirty="0"/>
          </a:p>
        </p:txBody>
      </p:sp>
    </p:spTree>
    <p:extLst>
      <p:ext uri="{BB962C8B-B14F-4D97-AF65-F5344CB8AC3E}">
        <p14:creationId xmlns:p14="http://schemas.microsoft.com/office/powerpoint/2010/main" val="1490604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D659E-5791-7D57-E6A0-E0A7FC8D211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DBFFA50-C457-0CB6-8A20-231F5AA86CB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F601EA-3404-33E6-E12E-DDC66904D66E}"/>
              </a:ext>
            </a:extLst>
          </p:cNvPr>
          <p:cNvSpPr>
            <a:spLocks noGrp="1"/>
          </p:cNvSpPr>
          <p:nvPr>
            <p:ph type="body" idx="1"/>
          </p:nvPr>
        </p:nvSpPr>
        <p:spPr/>
        <p:txBody>
          <a:bodyPr/>
          <a:lstStyle/>
          <a:p>
            <a:r>
              <a:rPr lang="fr-FR" dirty="0"/>
              <a:t>Les définitions de l’avortement spontané, de </a:t>
            </a:r>
            <a:r>
              <a:rPr lang="fr-FR"/>
              <a:t>la mortinatalité </a:t>
            </a:r>
            <a:r>
              <a:rPr lang="fr-FR" dirty="0"/>
              <a:t>et des anomalies congénitales ont été directement extraites des études sources, sans harmonisation rétrospective des terminologies. Les anomalies congénitales, également désignées sous le terme de malformations congénitales, étaient le plus souvent définies comme des altérations structurelles ou fonctionnelles présentes à la naissance ou diagnostiquées au cours de la vie intra-utérine.</a:t>
            </a:r>
          </a:p>
        </p:txBody>
      </p:sp>
      <p:sp>
        <p:nvSpPr>
          <p:cNvPr id="4" name="Espace réservé du numéro de diapositive 3">
            <a:extLst>
              <a:ext uri="{FF2B5EF4-FFF2-40B4-BE49-F238E27FC236}">
                <a16:creationId xmlns:a16="http://schemas.microsoft.com/office/drawing/2014/main" id="{A9004F4B-6347-DDEE-9ECA-FE9A8C1D47B9}"/>
              </a:ext>
            </a:extLst>
          </p:cNvPr>
          <p:cNvSpPr>
            <a:spLocks noGrp="1"/>
          </p:cNvSpPr>
          <p:nvPr>
            <p:ph type="sldNum" sz="quarter" idx="5"/>
          </p:nvPr>
        </p:nvSpPr>
        <p:spPr/>
        <p:txBody>
          <a:bodyPr/>
          <a:lstStyle/>
          <a:p>
            <a:pPr rtl="0"/>
            <a:fld id="{7C366290-4595-5745-A50F-D5EC13BAC604}" type="slidenum">
              <a:rPr lang="fr-FR" noProof="0" smtClean="0"/>
              <a:t>18</a:t>
            </a:fld>
            <a:endParaRPr lang="fr-FR" noProof="0" dirty="0"/>
          </a:p>
        </p:txBody>
      </p:sp>
    </p:spTree>
    <p:extLst>
      <p:ext uri="{BB962C8B-B14F-4D97-AF65-F5344CB8AC3E}">
        <p14:creationId xmlns:p14="http://schemas.microsoft.com/office/powerpoint/2010/main" val="921759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Pour la recherche d’articles, nous avons exploité la base de données PubMed et les bibliographies d’anciennes méta-analyses. </a:t>
            </a:r>
            <a:br>
              <a:rPr lang="fr-FR" sz="1300" dirty="0"/>
            </a:br>
            <a:r>
              <a:rPr lang="fr-FR" sz="1300" dirty="0"/>
              <a:t>Les mots-clés suivants ont été utilisés pour </a:t>
            </a:r>
            <a:r>
              <a:rPr lang="fr-FR" sz="1300" dirty="0" err="1"/>
              <a:t>PubMed</a:t>
            </a:r>
            <a:r>
              <a:rPr lang="fr-FR" sz="1300" dirty="0"/>
              <a:t> : « </a:t>
            </a:r>
            <a:r>
              <a:rPr lang="fr-FR" sz="1300" dirty="0" err="1"/>
              <a:t>anaesthetic</a:t>
            </a:r>
            <a:r>
              <a:rPr lang="fr-FR" sz="1300" dirty="0"/>
              <a:t> </a:t>
            </a:r>
            <a:r>
              <a:rPr lang="fr-FR" sz="1300" dirty="0" err="1"/>
              <a:t>gases</a:t>
            </a:r>
            <a:r>
              <a:rPr lang="fr-FR" sz="1300" dirty="0"/>
              <a:t> », « </a:t>
            </a:r>
            <a:r>
              <a:rPr lang="fr-FR" sz="1300" dirty="0" err="1"/>
              <a:t>inhalational</a:t>
            </a:r>
            <a:r>
              <a:rPr lang="fr-FR" sz="1300" dirty="0"/>
              <a:t> </a:t>
            </a:r>
            <a:r>
              <a:rPr lang="fr-FR" sz="1300" dirty="0" err="1"/>
              <a:t>anaesthetics</a:t>
            </a:r>
            <a:r>
              <a:rPr lang="fr-FR" sz="1300" dirty="0"/>
              <a:t> », « </a:t>
            </a:r>
            <a:r>
              <a:rPr lang="fr-FR" sz="1300" dirty="0" err="1"/>
              <a:t>nitrous</a:t>
            </a:r>
            <a:r>
              <a:rPr lang="fr-FR" sz="1300" dirty="0"/>
              <a:t> </a:t>
            </a:r>
            <a:r>
              <a:rPr lang="fr-FR" sz="1300" dirty="0" err="1"/>
              <a:t>oxide</a:t>
            </a:r>
            <a:r>
              <a:rPr lang="fr-FR" sz="1300" dirty="0"/>
              <a:t> », « halothane », « </a:t>
            </a:r>
            <a:r>
              <a:rPr lang="fr-FR" sz="1300" dirty="0" err="1"/>
              <a:t>isoflurane</a:t>
            </a:r>
            <a:r>
              <a:rPr lang="fr-FR" sz="1300" dirty="0"/>
              <a:t> », « </a:t>
            </a:r>
            <a:r>
              <a:rPr lang="fr-FR" sz="1300" dirty="0" err="1"/>
              <a:t>sevoflurane</a:t>
            </a:r>
            <a:r>
              <a:rPr lang="fr-FR" sz="1300" dirty="0"/>
              <a:t> », « </a:t>
            </a:r>
            <a:r>
              <a:rPr lang="fr-FR" sz="1300" dirty="0" err="1"/>
              <a:t>desflurane</a:t>
            </a:r>
            <a:r>
              <a:rPr lang="fr-FR" sz="1300" dirty="0"/>
              <a:t> », « </a:t>
            </a:r>
            <a:r>
              <a:rPr lang="fr-FR" sz="1300" dirty="0" err="1"/>
              <a:t>enflurane</a:t>
            </a:r>
            <a:r>
              <a:rPr lang="fr-FR" sz="1300" dirty="0"/>
              <a:t> », « </a:t>
            </a:r>
            <a:r>
              <a:rPr lang="fr-FR" sz="1300" dirty="0" err="1"/>
              <a:t>spontaneous</a:t>
            </a:r>
            <a:r>
              <a:rPr lang="fr-FR" sz="1300" dirty="0"/>
              <a:t> abortion », « </a:t>
            </a:r>
            <a:r>
              <a:rPr lang="fr-FR" sz="1300" dirty="0" err="1"/>
              <a:t>congenital</a:t>
            </a:r>
            <a:r>
              <a:rPr lang="fr-FR" sz="1300" dirty="0"/>
              <a:t> </a:t>
            </a:r>
            <a:r>
              <a:rPr lang="fr-FR" sz="1300" dirty="0" err="1"/>
              <a:t>abnormalities</a:t>
            </a:r>
            <a:r>
              <a:rPr lang="fr-FR" sz="1300" dirty="0"/>
              <a:t> », « </a:t>
            </a:r>
            <a:r>
              <a:rPr lang="fr-FR" sz="1300" dirty="0" err="1"/>
              <a:t>congenital</a:t>
            </a:r>
            <a:r>
              <a:rPr lang="fr-FR" sz="1300" dirty="0"/>
              <a:t> malformations », « </a:t>
            </a:r>
            <a:r>
              <a:rPr lang="fr-FR" sz="1300" dirty="0" err="1"/>
              <a:t>stillbirth</a:t>
            </a:r>
            <a:r>
              <a:rPr lang="fr-FR" sz="1300" dirty="0"/>
              <a:t> » et « </a:t>
            </a:r>
            <a:r>
              <a:rPr lang="fr-FR" sz="1300" dirty="0" err="1"/>
              <a:t>women</a:t>
            </a:r>
            <a:r>
              <a:rPr lang="fr-FR" sz="1300" dirty="0"/>
              <a:t> ». </a:t>
            </a:r>
            <a:br>
              <a:rPr lang="fr-FR" sz="1300" dirty="0"/>
            </a:br>
            <a:r>
              <a:rPr lang="fr-FR" sz="1300" dirty="0"/>
              <a:t>Nous n’avons sélectionné que les articles en français et en anglais couvrant la période de 1958 à octobre 2023.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19</a:t>
            </a:fld>
            <a:endParaRPr lang="fr-FR" noProof="0" dirty="0"/>
          </a:p>
        </p:txBody>
      </p:sp>
    </p:spTree>
    <p:extLst>
      <p:ext uri="{BB962C8B-B14F-4D97-AF65-F5344CB8AC3E}">
        <p14:creationId xmlns:p14="http://schemas.microsoft.com/office/powerpoint/2010/main" val="3281362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Les deux principaux critères d’inclusion étaient </a:t>
            </a:r>
            <a:br>
              <a:rPr lang="fr-FR" sz="1300" dirty="0"/>
            </a:br>
            <a:r>
              <a:rPr lang="fr-FR" sz="1300" dirty="0"/>
              <a:t>(i) toutes les études impliquant des femmes exposées professionnellement aux gaz anesthésiques (y compris des études observationnelles telles que des études de cohorte et des études cas-témoin) et </a:t>
            </a:r>
            <a:br>
              <a:rPr lang="fr-FR" sz="1300" dirty="0"/>
            </a:br>
            <a:r>
              <a:rPr lang="fr-FR" sz="1300" dirty="0"/>
              <a:t>(ii) les publications mentionnant des femmes exposées à n'importe quel gaz anesthésique même si le nom du gaz n'était pas spécifié. </a:t>
            </a:r>
          </a:p>
          <a:p>
            <a:r>
              <a:rPr lang="fr-FR" sz="1300" dirty="0"/>
              <a:t>Les critères d’exclusion étaient les données non publiées, les résumés de conférences ou thèses, les études regroupant les expositions professionnelles tant paternelles que maternelles et les études publiées uniquement sous forme de résumé (Figure 1). </a:t>
            </a:r>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20</a:t>
            </a:fld>
            <a:endParaRPr lang="fr-FR" noProof="0" dirty="0"/>
          </a:p>
        </p:txBody>
      </p:sp>
    </p:spTree>
    <p:extLst>
      <p:ext uri="{BB962C8B-B14F-4D97-AF65-F5344CB8AC3E}">
        <p14:creationId xmlns:p14="http://schemas.microsoft.com/office/powerpoint/2010/main" val="78613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La sélection des articles et l’extraction des données ont été effectuées par deux examinateurs indépendants en se basant sur la lecture des titres et résumés. </a:t>
            </a:r>
            <a:br>
              <a:rPr lang="fr-FR" sz="1300" dirty="0"/>
            </a:br>
            <a:r>
              <a:rPr lang="fr-FR" sz="1300" dirty="0"/>
              <a:t>Les examinateurs ont ensuite lu individuellement les articles complets potentiellement pertinents pour déterminer leur admissibilité à l'inclusion. </a:t>
            </a:r>
            <a:br>
              <a:rPr lang="fr-FR" sz="1300" dirty="0"/>
            </a:br>
            <a:r>
              <a:rPr lang="fr-FR" sz="1300" dirty="0"/>
              <a:t>Le deuxième examinateur a vérifié les données collectées par le premier et a effectué une nouvelle recherche pour s'assurer qu'aucune donnée pertinente n'avait été omise. </a:t>
            </a:r>
            <a:br>
              <a:rPr lang="fr-FR" sz="1300" dirty="0"/>
            </a:br>
            <a:r>
              <a:rPr lang="fr-FR" sz="1300" dirty="0"/>
              <a:t>Toute incohérence ou différence d'interprétation a été résolue par consensus mutuel. </a:t>
            </a:r>
            <a:br>
              <a:rPr lang="fr-FR" sz="1300" dirty="0"/>
            </a:br>
            <a:r>
              <a:rPr lang="fr-FR" sz="1300" dirty="0"/>
              <a:t>A partir des articles éligibles ont été extraits le titre du journal, le type d’étude, l'année de publication, le pays, le pourcentage d'avortements spontanés, de malformations congénitales et de mortinatalité dans les populations exposées et non exposées étudiées, les variables contrôlées, le taux de réponse et la mesure de l’exposition (Tableau 1). </a:t>
            </a:r>
            <a:br>
              <a:rPr lang="fr-FR" sz="1300" dirty="0"/>
            </a:br>
            <a:r>
              <a:rPr lang="fr-FR" sz="1300" dirty="0"/>
              <a:t>Ces dernières ont ensuite été transférées dans notre base de données pour analyse statistique. </a:t>
            </a:r>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21</a:t>
            </a:fld>
            <a:endParaRPr lang="fr-FR" noProof="0" dirty="0"/>
          </a:p>
        </p:txBody>
      </p:sp>
    </p:spTree>
    <p:extLst>
      <p:ext uri="{BB962C8B-B14F-4D97-AF65-F5344CB8AC3E}">
        <p14:creationId xmlns:p14="http://schemas.microsoft.com/office/powerpoint/2010/main" val="599979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Les critères principaux examinés ont été le risque d'avortement spontané, de malformations congénitales et de mortinatalité chez les femmes professionnellement exposées aux gaz anesthésiques, par rapport aux témoins non exposés. </a:t>
            </a:r>
            <a:br>
              <a:rPr lang="fr-FR" sz="1300" dirty="0"/>
            </a:br>
            <a:endParaRPr lang="fr-FR" sz="1300"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22</a:t>
            </a:fld>
            <a:endParaRPr lang="fr-FR" noProof="0" dirty="0"/>
          </a:p>
        </p:txBody>
      </p:sp>
    </p:spTree>
    <p:extLst>
      <p:ext uri="{BB962C8B-B14F-4D97-AF65-F5344CB8AC3E}">
        <p14:creationId xmlns:p14="http://schemas.microsoft.com/office/powerpoint/2010/main" val="2115941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Les données individuelles des études ont été combinées à l'aide d'un modèle de méta-analyse à effets aléatoires pour obtenir un rapport de cotes pour chaque critère. L’hétérogénéité a été évaluée en utilisant le test d'incohérence de Higgins (I2) et la statistique Q de </a:t>
            </a:r>
            <a:r>
              <a:rPr lang="fr-FR" sz="1300" dirty="0" err="1"/>
              <a:t>Cochran</a:t>
            </a:r>
            <a:r>
              <a:rPr lang="fr-FR" sz="1300" dirty="0"/>
              <a:t>. L'I2 a été interprété comme suit : les valeurs inférieures à 25 % indiquent une faible hétérogénéité, celles comprises entre 25 et 75 % indiquent une hétérogénéité modérée, et celles supérieures à 75 % indiquent une hétérogénéité considérable. Toutes les analyses ont été réalisées à l'aide du logiciel statistique R version 4.2.1 avec le « package Meta ». Les tests de signification étaient bidirectionnels et une valeur de p &lt; 0,05 était considérée comme statistiquement significative.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23</a:t>
            </a:fld>
            <a:endParaRPr lang="fr-FR" noProof="0" dirty="0"/>
          </a:p>
        </p:txBody>
      </p:sp>
    </p:spTree>
    <p:extLst>
      <p:ext uri="{BB962C8B-B14F-4D97-AF65-F5344CB8AC3E}">
        <p14:creationId xmlns:p14="http://schemas.microsoft.com/office/powerpoint/2010/main" val="4026841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Les résultats sont présentés à l'aide d’un Forest Plot (Fig. 2, 4, 6). </a:t>
            </a:r>
            <a:br>
              <a:rPr lang="fr-FR" sz="1300" dirty="0"/>
            </a:br>
            <a:r>
              <a:rPr lang="fr-FR" sz="1300" dirty="0"/>
              <a:t>D’autre part, l’inspection visuelle des graphiques en entonnoir (</a:t>
            </a:r>
            <a:r>
              <a:rPr lang="fr-FR" sz="1300" dirty="0" err="1"/>
              <a:t>Funnel</a:t>
            </a:r>
            <a:r>
              <a:rPr lang="fr-FR" sz="1300" dirty="0"/>
              <a:t> Plot) permet de savoir si un biais de publication existe. </a:t>
            </a:r>
          </a:p>
          <a:p>
            <a:r>
              <a:rPr lang="fr-FR" sz="1300" dirty="0"/>
              <a:t>En effet, l’asymétrie des points de part et d’autre de cet entonnoir et le fait d’avoir des points en dehors sont plutôt en faveur de ce type de biais (Fig. 3, 5, 7). </a:t>
            </a:r>
          </a:p>
          <a:p>
            <a:r>
              <a:rPr lang="fr-FR" sz="1300" dirty="0"/>
              <a:t>Afin d’être plus objectif et précis sur ce biais de publication, le test d’</a:t>
            </a:r>
            <a:r>
              <a:rPr lang="fr-FR" sz="1300" dirty="0" err="1"/>
              <a:t>Egger</a:t>
            </a:r>
            <a:r>
              <a:rPr lang="fr-FR" sz="1300" dirty="0"/>
              <a:t> a également été utilisé.</a:t>
            </a:r>
          </a:p>
          <a:p>
            <a:r>
              <a:rPr lang="fr-FR" sz="1300" dirty="0"/>
              <a:t> Il s’agit de la fonction "</a:t>
            </a:r>
            <a:r>
              <a:rPr lang="fr-FR" sz="1300" dirty="0" err="1"/>
              <a:t>metabias</a:t>
            </a:r>
            <a:r>
              <a:rPr lang="fr-FR" sz="1300" dirty="0"/>
              <a:t>", basée sur une régression linéaire pondérée de l'effet du traitement sur son erreur standard (test de régression linéaire de l'asymétrie du graphique en entonnoir). </a:t>
            </a:r>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24</a:t>
            </a:fld>
            <a:endParaRPr lang="fr-FR" noProof="0" dirty="0"/>
          </a:p>
        </p:txBody>
      </p:sp>
    </p:spTree>
    <p:extLst>
      <p:ext uri="{BB962C8B-B14F-4D97-AF65-F5344CB8AC3E}">
        <p14:creationId xmlns:p14="http://schemas.microsoft.com/office/powerpoint/2010/main" val="964391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25</a:t>
            </a:fld>
            <a:endParaRPr lang="fr-FR" noProof="0" dirty="0"/>
          </a:p>
        </p:txBody>
      </p:sp>
    </p:spTree>
    <p:extLst>
      <p:ext uri="{BB962C8B-B14F-4D97-AF65-F5344CB8AC3E}">
        <p14:creationId xmlns:p14="http://schemas.microsoft.com/office/powerpoint/2010/main" val="296284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La recherche au sein des bases de données a permis d’identifier 182 articles, dont 146 provenaient de PubMed et 55 des références bibliographiques des études sélectionnées (Fig. 1). Dix-neuf articles en doublon ont été retirés. Afin de répondre aux critères de sélection, 150 articles ont été exclus. </a:t>
            </a:r>
          </a:p>
          <a:p>
            <a:r>
              <a:rPr lang="fr-FR" sz="1300" dirty="0"/>
              <a:t>Au total, 32 articles publiés entre 1971 et 2023 et portant sur une population de </a:t>
            </a:r>
            <a:r>
              <a:rPr lang="fr-FR" sz="1300" b="1" dirty="0"/>
              <a:t>155 437 professionnelles </a:t>
            </a:r>
            <a:r>
              <a:rPr lang="fr-FR" sz="1300" dirty="0"/>
              <a:t>de santé exposées aux gaz anesthésiques, ont répondu aux critères d'inclusion et ont été retenus pour analyse quantitative. </a:t>
            </a:r>
          </a:p>
          <a:p>
            <a:r>
              <a:rPr lang="fr-FR" sz="1300" dirty="0"/>
              <a:t>25 études ont été incluses pour l’analyse statistique pour le critère « avortement spontané », 19 pour le critère « malformation congénitale » et 14 pour le critère « mortinatalité » (17–42). </a:t>
            </a:r>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26</a:t>
            </a:fld>
            <a:endParaRPr lang="fr-FR" noProof="0" dirty="0"/>
          </a:p>
        </p:txBody>
      </p:sp>
    </p:spTree>
    <p:extLst>
      <p:ext uri="{BB962C8B-B14F-4D97-AF65-F5344CB8AC3E}">
        <p14:creationId xmlns:p14="http://schemas.microsoft.com/office/powerpoint/2010/main" val="7484019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Les caractéristiques de la population et les données de prévalence concernant ces 32 études observationnelles sont présentées dans le tableau 1.</a:t>
            </a:r>
          </a:p>
          <a:p>
            <a:r>
              <a:rPr lang="fr-FR" sz="1300" dirty="0"/>
              <a:t> Sont indiqués le nom du journal, le type d’étude, le pays, le nombre de sujets exposés et non-exposés, le pourcentage de fausses couches spontanées, de malformations congénitales et de mortinatalité (exposé vs non-exposé), les variables contrôlées, le taux de réponse en pourcentage et la mesure de l’exposition. </a:t>
            </a:r>
          </a:p>
          <a:p>
            <a:r>
              <a:rPr lang="fr-FR" sz="1300" dirty="0"/>
              <a:t>Les études éligibles ont été conduites aux Etats-Unis, au Royaume-Uni, en Finlande, en Inde, en Suède, au Canada, au Danemark, en Belgique, au Soudan, en Macédoine, en Egypte et Ethiopie. </a:t>
            </a:r>
          </a:p>
          <a:p>
            <a:r>
              <a:rPr lang="fr-FR" sz="1300" dirty="0"/>
              <a:t>Parmi ces études, 26 sont des cohortes rétrospectives, 2 des études cas-témoin, 1 cohorte historico-prospective, 1 étude contrôlée prospective et 1 étude transversale comparative. </a:t>
            </a:r>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27</a:t>
            </a:fld>
            <a:endParaRPr lang="fr-FR" noProof="0" dirty="0"/>
          </a:p>
        </p:txBody>
      </p:sp>
    </p:spTree>
    <p:extLst>
      <p:ext uri="{BB962C8B-B14F-4D97-AF65-F5344CB8AC3E}">
        <p14:creationId xmlns:p14="http://schemas.microsoft.com/office/powerpoint/2010/main" val="3378938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remarque que la plupart des mesures de l’exposition ont été extraites à partir d’auto-questionnaires.</a:t>
            </a:r>
          </a:p>
          <a:p>
            <a:r>
              <a:rPr lang="fr-FR" dirty="0"/>
              <a:t>Les registres médicaux ou </a:t>
            </a:r>
            <a:r>
              <a:rPr lang="fr-FR" dirty="0" err="1"/>
              <a:t>databases</a:t>
            </a:r>
            <a:r>
              <a:rPr lang="fr-FR" dirty="0"/>
              <a:t> sont faiblement utilisés.</a:t>
            </a:r>
          </a:p>
          <a:p>
            <a:r>
              <a:rPr lang="fr-FR" dirty="0"/>
              <a:t>+ description des comparateurs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28</a:t>
            </a:fld>
            <a:endParaRPr lang="fr-FR" noProof="0" dirty="0"/>
          </a:p>
        </p:txBody>
      </p:sp>
    </p:spTree>
    <p:extLst>
      <p:ext uri="{BB962C8B-B14F-4D97-AF65-F5344CB8AC3E}">
        <p14:creationId xmlns:p14="http://schemas.microsoft.com/office/powerpoint/2010/main" val="780369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b="1" dirty="0"/>
              <a:t>Figure 2 : Méta-analyse du risque d'avortement spontané associé à l'exposition professionnelle aux gaz anesthésiques (Forest plot). </a:t>
            </a:r>
          </a:p>
          <a:p>
            <a:r>
              <a:rPr lang="fr-FR" sz="1300" b="1" dirty="0"/>
              <a:t>1. Risque d’avortement spontané en lien avec une exposition professionnelle aux gaz anesthésiques </a:t>
            </a:r>
            <a:endParaRPr lang="fr-FR" sz="1300" dirty="0"/>
          </a:p>
          <a:p>
            <a:r>
              <a:rPr lang="fr-FR" sz="1300" dirty="0"/>
              <a:t>Les résultats concernant le risque d’avortement spontané, tirés de 25 publications, révèlent un risque global de 1,47 (IC à 95 % : [1,19 ; 1,81]) (Figure 2). Les rapports de cotes (</a:t>
            </a:r>
            <a:r>
              <a:rPr lang="fr-FR" sz="1300" dirty="0" err="1"/>
              <a:t>odds</a:t>
            </a:r>
            <a:r>
              <a:rPr lang="fr-FR" sz="1300" dirty="0"/>
              <a:t>-ratio) des études incluses dans l'analyse varient entre 0,35 (IC à 95% : [0,11 à 1,05]) (42) et 27,35 (IC à 95% : [3,32 ; 225,36]) (40). Le poids attribué à chaque étude varie de 0,60% (40) à 5,70% (17). Nous avons séparé l’étude de Cohen et al. (1971) en « Cohen 1 et al. » (1971a) et « Cohen 2 et al. » (1971b), la première comparant les anesthésistes à d'autres médecins, et la deuxième les IDE en salle d'opération à d’autres IDE. Il est à noter que Cohen et al. ont décrit, en 1980, une augmentation du risque de fausse couche chez les femmes de dentistes ou assistants dentaires exposés aux gaz anesthésiques à long terme (23). Par ailleurs, un OR inférieur à 1 n’a été objectivé que dans 4 études : celles de Rosenberg et </a:t>
            </a:r>
            <a:r>
              <a:rPr lang="fr-FR" sz="1300" dirty="0" err="1"/>
              <a:t>Vanttinem</a:t>
            </a:r>
            <a:r>
              <a:rPr lang="fr-FR" sz="1300" dirty="0"/>
              <a:t> en 1978 (anesthésistes vs pédiatres) (22), McDonald et al. en 1988 (infirmières de salles opératoires vs infirmières en psychiatrie) (30), </a:t>
            </a:r>
            <a:r>
              <a:rPr lang="fr-FR" sz="1300" dirty="0" err="1"/>
              <a:t>Shuhaiber</a:t>
            </a:r>
            <a:r>
              <a:rPr lang="fr-FR" sz="1300" dirty="0"/>
              <a:t> et al. en 2002 (vétérinaires vs vétérinaires non exposées) (34) et Mohammed et Khalid en 2016 (personnel médical féminin dans les salles opératoires vs tout le personnel médical non exposé) (42).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29</a:t>
            </a:fld>
            <a:endParaRPr lang="fr-FR" noProof="0" dirty="0"/>
          </a:p>
        </p:txBody>
      </p:sp>
    </p:spTree>
    <p:extLst>
      <p:ext uri="{BB962C8B-B14F-4D97-AF65-F5344CB8AC3E}">
        <p14:creationId xmlns:p14="http://schemas.microsoft.com/office/powerpoint/2010/main" val="1551345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b="1" dirty="0"/>
              <a:t>Figure 2 : Méta-analyse du risque d'avortement spontané associé à l'exposition professionnelle aux gaz anesthésiques (Forest plot). </a:t>
            </a:r>
          </a:p>
          <a:p>
            <a:r>
              <a:rPr lang="fr-FR" sz="1300" b="1" dirty="0"/>
              <a:t>1. Risque d’avortement spontané en lien avec une exposition professionnelle aux gaz anesthésiques </a:t>
            </a:r>
            <a:endParaRPr lang="fr-FR" sz="1300" dirty="0"/>
          </a:p>
          <a:p>
            <a:r>
              <a:rPr lang="fr-FR" sz="1300" dirty="0"/>
              <a:t>Les résultats concernant le risque d’avortement spontané, tirés de 25 publications, révèlent un risque global de 1,47 (IC à 95 % : [1,19 ; 1,81]) (Figure 2). Les rapports de cotes (</a:t>
            </a:r>
            <a:r>
              <a:rPr lang="fr-FR" sz="1300" dirty="0" err="1"/>
              <a:t>odds</a:t>
            </a:r>
            <a:r>
              <a:rPr lang="fr-FR" sz="1300" dirty="0"/>
              <a:t>-ratio) des études incluses dans l'analyse varient entre 0,35 (IC à 95% : [0,11 à 1,05]) (42) et 27,35 (IC à 95% : [3,32 ; 225,36]) (40). Le poids attribué à chaque étude varie de 0,60% (40) à 5,70% (17). Nous avons séparé l’étude de Cohen et al. (1971) en « Cohen 1 et al. » (1971a) et « Cohen 2 et al. » (1971b), la première comparant les anesthésistes à d'autres médecins, et la deuxième les IDE en salle d'opération à d’autres IDE. Il est à noter que Cohen et al. ont décrit, en 1980, une augmentation du risque de fausse couche chez les femmes de dentistes ou assistants dentaires exposés aux gaz anesthésiques à long terme (23). Par ailleurs, un OR inférieur à 1 n’a été objectivé que dans 4 études : celles de Rosenberg et </a:t>
            </a:r>
            <a:r>
              <a:rPr lang="fr-FR" sz="1300" dirty="0" err="1"/>
              <a:t>Vanttinem</a:t>
            </a:r>
            <a:r>
              <a:rPr lang="fr-FR" sz="1300" dirty="0"/>
              <a:t> en 1978 (anesthésistes vs pédiatres) (22), McDonald et al. en 1988 (infirmières de salles opératoires vs infirmières en psychiatrie) (30), </a:t>
            </a:r>
            <a:r>
              <a:rPr lang="fr-FR" sz="1300" dirty="0" err="1"/>
              <a:t>Shuhaiber</a:t>
            </a:r>
            <a:r>
              <a:rPr lang="fr-FR" sz="1300" dirty="0"/>
              <a:t> et al. en 2002 (vétérinaires vs vétérinaires non exposées) (34) et Mohammed et Khalid en 2016 (personnel médical féminin dans les salles opératoires vs tout le personnel médical non exposé) (42).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30</a:t>
            </a:fld>
            <a:endParaRPr lang="fr-FR" noProof="0" dirty="0"/>
          </a:p>
        </p:txBody>
      </p:sp>
    </p:spTree>
    <p:extLst>
      <p:ext uri="{BB962C8B-B14F-4D97-AF65-F5344CB8AC3E}">
        <p14:creationId xmlns:p14="http://schemas.microsoft.com/office/powerpoint/2010/main" val="4065467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246">
              <a:defRPr/>
            </a:pPr>
            <a:r>
              <a:rPr lang="fr-FR" sz="1300" b="1" dirty="0"/>
              <a:t>Figure 3 : Diagramme en forêt (</a:t>
            </a:r>
            <a:r>
              <a:rPr lang="fr-FR" sz="1300" b="1" dirty="0" err="1"/>
              <a:t>Funnel</a:t>
            </a:r>
            <a:r>
              <a:rPr lang="fr-FR" sz="1300" b="1" dirty="0"/>
              <a:t> plot) représentant les rapports de côtes (</a:t>
            </a:r>
            <a:r>
              <a:rPr lang="fr-FR" sz="1300" b="1" dirty="0" err="1"/>
              <a:t>Odds</a:t>
            </a:r>
            <a:r>
              <a:rPr lang="fr-FR" sz="1300" b="1" dirty="0"/>
              <a:t> Ratio) et les intervalles de confiance à 95 % des données (ou publications) incluses dans l’évaluation du risque d'avortement spontané associé à l'exposition professionnelle aux gaz anesthésiques. </a:t>
            </a:r>
            <a:endParaRPr lang="fr-FR" sz="1300" dirty="0"/>
          </a:p>
          <a:p>
            <a:pPr defTabSz="966246">
              <a:defRPr/>
            </a:pPr>
            <a:r>
              <a:rPr lang="fr-FR" sz="1300" dirty="0"/>
              <a:t>L'analyse statistique révèle l'absence de biais de publication (p &lt; 0,11) ainsi qu'une hétérogénéité modérée (I2 = 73%). </a:t>
            </a:r>
            <a:endParaRPr lang="fr-FR" dirty="0"/>
          </a:p>
          <a:p>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31</a:t>
            </a:fld>
            <a:endParaRPr lang="fr-FR" noProof="0" dirty="0"/>
          </a:p>
        </p:txBody>
      </p:sp>
    </p:spTree>
    <p:extLst>
      <p:ext uri="{BB962C8B-B14F-4D97-AF65-F5344CB8AC3E}">
        <p14:creationId xmlns:p14="http://schemas.microsoft.com/office/powerpoint/2010/main" val="78400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246">
              <a:defRPr/>
            </a:pPr>
            <a:r>
              <a:rPr lang="fr-FR" sz="1300" b="1" dirty="0"/>
              <a:t>Figure 4 : Méta-analyse du risque d'anomalie congénitale associé à l'exposition professionnelle aux gaz anesthésiques (Forest plot). </a:t>
            </a:r>
            <a:endParaRPr lang="fr-FR" sz="1300" dirty="0"/>
          </a:p>
          <a:p>
            <a:r>
              <a:rPr lang="fr-FR" sz="1300" b="1" dirty="0"/>
              <a:t>2. Risque d’anomalie congénitale en lien avec une exposition professionnelle aux gaz anesthésiques : </a:t>
            </a:r>
          </a:p>
          <a:p>
            <a:r>
              <a:rPr lang="fr-FR" sz="1300" dirty="0"/>
              <a:t>Les données concernant le risque d’anomalie congénitale, sur 19 publications, montrent un risque global de 1,37 (IC à 95 % : [1,09 ; 1,73]) (Figure 4). Les rapports de cotes (</a:t>
            </a:r>
            <a:r>
              <a:rPr lang="fr-FR" sz="1300" dirty="0" err="1"/>
              <a:t>odds</a:t>
            </a:r>
            <a:r>
              <a:rPr lang="fr-FR" sz="1300" dirty="0"/>
              <a:t>-ratio) des études incluses dans l'analyse varient entre 0,53 (IC à 95% : [0,05 ; 5,25]) (18) et 12,13 (IC à 95% : [1,43 ; 102,61]) (40). Le poids attribué à chaque étude varie de 0,50% (42) à 10,50% (17).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32</a:t>
            </a:fld>
            <a:endParaRPr lang="fr-FR" noProof="0" dirty="0"/>
          </a:p>
        </p:txBody>
      </p:sp>
    </p:spTree>
    <p:extLst>
      <p:ext uri="{BB962C8B-B14F-4D97-AF65-F5344CB8AC3E}">
        <p14:creationId xmlns:p14="http://schemas.microsoft.com/office/powerpoint/2010/main" val="454534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246">
              <a:defRPr/>
            </a:pPr>
            <a:r>
              <a:rPr lang="fr-FR" sz="1300" b="1" dirty="0"/>
              <a:t>Figure 4 : Méta-analyse du risque d'anomalie congénitale associé à l'exposition professionnelle aux gaz anesthésiques (Forest plot). </a:t>
            </a:r>
            <a:endParaRPr lang="fr-FR" sz="1300" dirty="0"/>
          </a:p>
          <a:p>
            <a:r>
              <a:rPr lang="fr-FR" sz="1300" b="1" dirty="0"/>
              <a:t>2. Risque d’anomalie congénitale en lien avec une exposition professionnelle aux gaz anesthésiques : </a:t>
            </a:r>
          </a:p>
          <a:p>
            <a:r>
              <a:rPr lang="fr-FR" sz="1300" dirty="0"/>
              <a:t>Les données concernant le risque d’anomalie congénitale, sur 19 publications, montrent un risque global de 1,37 (IC à 95 % : [1,09 ; 1,73]) (Figure 4). Les rapports de cotes (</a:t>
            </a:r>
            <a:r>
              <a:rPr lang="fr-FR" sz="1300" dirty="0" err="1"/>
              <a:t>odds</a:t>
            </a:r>
            <a:r>
              <a:rPr lang="fr-FR" sz="1300" dirty="0"/>
              <a:t>-ratio) des études incluses dans l'analyse varient entre 0,53 (IC à 95% : [0,05 ; 5,25]) (18) et 12,13 (IC à 95% : [1,43 ; 102,61]) (40). Le poids attribué à chaque étude varie de 0,50% (42) à 10,50% (17). </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33</a:t>
            </a:fld>
            <a:endParaRPr lang="fr-FR" noProof="0" dirty="0"/>
          </a:p>
        </p:txBody>
      </p:sp>
    </p:spTree>
    <p:extLst>
      <p:ext uri="{BB962C8B-B14F-4D97-AF65-F5344CB8AC3E}">
        <p14:creationId xmlns:p14="http://schemas.microsoft.com/office/powerpoint/2010/main" val="19833654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246">
              <a:defRPr/>
            </a:pPr>
            <a:r>
              <a:rPr lang="fr-FR" sz="1300" b="1" dirty="0"/>
              <a:t>Figure 5 : Diagramme en forêt (</a:t>
            </a:r>
            <a:r>
              <a:rPr lang="fr-FR" sz="1300" b="1" dirty="0" err="1"/>
              <a:t>Funnel</a:t>
            </a:r>
            <a:r>
              <a:rPr lang="fr-FR" sz="1300" b="1" dirty="0"/>
              <a:t> plot) représentant les rapports de côtes (</a:t>
            </a:r>
            <a:r>
              <a:rPr lang="fr-FR" sz="1300" b="1" dirty="0" err="1"/>
              <a:t>Odds</a:t>
            </a:r>
            <a:r>
              <a:rPr lang="fr-FR" sz="1300" b="1" dirty="0"/>
              <a:t> Ratio) et les intervalles de confiance à 95 % des données (ou publications) incluses dans l’évaluation du risque d'anomalie congénitale associé à l'exposition professionnelle aux gaz anesthésiques. </a:t>
            </a:r>
            <a:endParaRPr lang="fr-FR" sz="1300" dirty="0"/>
          </a:p>
          <a:p>
            <a:pPr defTabSz="966246">
              <a:defRPr/>
            </a:pPr>
            <a:r>
              <a:rPr lang="fr-FR" sz="1300" dirty="0"/>
              <a:t>L'analyse statistique révèle l'absence de biais de publication (p &lt; 0,34) ainsi qu'une hétérogénéité modérée (I2 = 55%). </a:t>
            </a:r>
            <a:endParaRPr lang="fr-FR" dirty="0"/>
          </a:p>
          <a:p>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34</a:t>
            </a:fld>
            <a:endParaRPr lang="fr-FR" noProof="0" dirty="0"/>
          </a:p>
        </p:txBody>
      </p:sp>
    </p:spTree>
    <p:extLst>
      <p:ext uri="{BB962C8B-B14F-4D97-AF65-F5344CB8AC3E}">
        <p14:creationId xmlns:p14="http://schemas.microsoft.com/office/powerpoint/2010/main" val="12378199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246">
              <a:defRPr/>
            </a:pPr>
            <a:r>
              <a:rPr lang="fr-FR" sz="1300" b="1" dirty="0"/>
              <a:t>Figure 6 : Méta-analyse du risque de mortinatalité associé à l'exposition professionnelle aux gaz anesthésiques (Forest plot). </a:t>
            </a:r>
            <a:br>
              <a:rPr lang="fr-FR" sz="1300" b="1" dirty="0"/>
            </a:br>
            <a:r>
              <a:rPr lang="fr-FR" sz="1300" b="1" dirty="0"/>
              <a:t>3. Risque de mortinatalité en lien avec une exposition professionnelle aux gaz anesthésiques : </a:t>
            </a:r>
            <a:r>
              <a:rPr lang="fr-FR" sz="1300" dirty="0"/>
              <a:t>Les résultats concernant le risque de mortinatalité, sur 14 publications, indiquent un risque global de 1,43 (IC à 95 % : [1,09 ; 1,86]) (Figure 6). Les rapports de cotes (</a:t>
            </a:r>
            <a:r>
              <a:rPr lang="fr-FR" sz="1300" dirty="0" err="1"/>
              <a:t>odds</a:t>
            </a:r>
            <a:r>
              <a:rPr lang="fr-FR" sz="1300" dirty="0"/>
              <a:t>-ratio) des études incluses dans l'analyse varient entre 0,38 (IC à 95% : [0,09 ; 1,51]) (48) et 3,62 (IC à 95% : [0,15 ; 90,00]) (40). Le poids attribué à chaque étude varie de 0,90% (21 ; 29 ; 30 ; 34) à 22,10% (49).</a:t>
            </a:r>
            <a:endParaRPr lang="fr-FR" sz="1300" b="1"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35</a:t>
            </a:fld>
            <a:endParaRPr lang="fr-FR" noProof="0" dirty="0"/>
          </a:p>
        </p:txBody>
      </p:sp>
    </p:spTree>
    <p:extLst>
      <p:ext uri="{BB962C8B-B14F-4D97-AF65-F5344CB8AC3E}">
        <p14:creationId xmlns:p14="http://schemas.microsoft.com/office/powerpoint/2010/main" val="3623049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66246">
              <a:defRPr/>
            </a:pPr>
            <a:r>
              <a:rPr lang="fr-FR" sz="1300" b="1" dirty="0"/>
              <a:t>Figure 6 : Méta-analyse du risque de mortinatalité associé à l'exposition professionnelle aux gaz anesthésiques (Forest plot). </a:t>
            </a:r>
            <a:br>
              <a:rPr lang="fr-FR" sz="1300" b="1" dirty="0"/>
            </a:br>
            <a:r>
              <a:rPr lang="fr-FR" sz="1300" b="1" dirty="0"/>
              <a:t>3. Risque de mortinatalité en lien avec une exposition professionnelle aux gaz anesthésiques : </a:t>
            </a:r>
            <a:r>
              <a:rPr lang="fr-FR" sz="1300" dirty="0"/>
              <a:t>Les résultats concernant le risque de mortinatalité, sur 14 publications, indiquent un risque global de 1,43 (IC à 95 % : [1,09 ; 1,86]) (Figure 6). Les rapports de cotes (</a:t>
            </a:r>
            <a:r>
              <a:rPr lang="fr-FR" sz="1300" dirty="0" err="1"/>
              <a:t>odds</a:t>
            </a:r>
            <a:r>
              <a:rPr lang="fr-FR" sz="1300" dirty="0"/>
              <a:t>-ratio) des études incluses dans l'analyse varient entre 0,38 (IC à 95% : [0,09 ; 1,51]) (48) et 3,62 (IC à 95% : [0,15 ; 90,00]) (40). Le poids attribué à chaque étude varie de 0,90% (21 ; 29 ; 30 ; 34) à 22,10% (49).</a:t>
            </a:r>
            <a:endParaRPr lang="fr-FR" sz="1300" b="1"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36</a:t>
            </a:fld>
            <a:endParaRPr lang="fr-FR" noProof="0" dirty="0"/>
          </a:p>
        </p:txBody>
      </p:sp>
    </p:spTree>
    <p:extLst>
      <p:ext uri="{BB962C8B-B14F-4D97-AF65-F5344CB8AC3E}">
        <p14:creationId xmlns:p14="http://schemas.microsoft.com/office/powerpoint/2010/main" val="13665650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b="1" dirty="0"/>
              <a:t>Figure 7 : Diagramme en forêt (</a:t>
            </a:r>
            <a:r>
              <a:rPr lang="fr-FR" sz="1300" b="1" dirty="0" err="1"/>
              <a:t>Funnel</a:t>
            </a:r>
            <a:r>
              <a:rPr lang="fr-FR" sz="1300" b="1" dirty="0"/>
              <a:t> plot) représentant les rapports de côtes (</a:t>
            </a:r>
            <a:r>
              <a:rPr lang="fr-FR" sz="1300" b="1" dirty="0" err="1"/>
              <a:t>Odds</a:t>
            </a:r>
            <a:r>
              <a:rPr lang="fr-FR" sz="1300" b="1" dirty="0"/>
              <a:t> Ratio) et les intervalles de confiance à 95 % des données (ou publications) incluses dans l’évaluation du risque de mortinatalité associé à l'exposition professionnelle aux gaz anesthésiques. </a:t>
            </a:r>
          </a:p>
          <a:p>
            <a:pPr defTabSz="966246">
              <a:defRPr/>
            </a:pPr>
            <a:r>
              <a:rPr lang="fr-FR" sz="1300" dirty="0"/>
              <a:t>L'analyse statistique révèle l'absence de biais de publication (p &lt; 0,54) ainsi qu'une hétérogénéité modérée (I2 = 29%) (Figure 7). </a:t>
            </a:r>
            <a:endParaRPr lang="fr-FR" sz="1300" b="1" dirty="0"/>
          </a:p>
          <a:p>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37</a:t>
            </a:fld>
            <a:endParaRPr lang="fr-FR" noProof="0" dirty="0"/>
          </a:p>
        </p:txBody>
      </p:sp>
    </p:spTree>
    <p:extLst>
      <p:ext uri="{BB962C8B-B14F-4D97-AF65-F5344CB8AC3E}">
        <p14:creationId xmlns:p14="http://schemas.microsoft.com/office/powerpoint/2010/main" val="25042013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7705F-0317-46E4-FC88-9B982A1C96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3277CE-D642-F79C-798E-1C4174423B0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F208765-B743-106B-E2B3-56DC0C766AC7}"/>
              </a:ext>
            </a:extLst>
          </p:cNvPr>
          <p:cNvSpPr>
            <a:spLocks noGrp="1"/>
          </p:cNvSpPr>
          <p:nvPr>
            <p:ph type="body" idx="1"/>
          </p:nvPr>
        </p:nvSpPr>
        <p:spPr/>
        <p:txBody>
          <a:bodyPr/>
          <a:lstStyle/>
          <a:p>
            <a:r>
              <a:rPr lang="fr-FR" dirty="0"/>
              <a:t>Les scores de qualité des études incluses, évalués à l’aide de l’échelle d’évaluation de la qualité de Newcastle-Ottawa</a:t>
            </a:r>
          </a:p>
          <a:p>
            <a:r>
              <a:rPr lang="fr-FR" dirty="0"/>
              <a:t>Item 1: Adéquation de la définition des cas ? </a:t>
            </a:r>
            <a:br>
              <a:rPr lang="fr-FR" dirty="0"/>
            </a:br>
            <a:r>
              <a:rPr lang="fr-FR" dirty="0"/>
              <a:t>Item 2: Représentativité des cas ? </a:t>
            </a:r>
            <a:br>
              <a:rPr lang="fr-FR" dirty="0"/>
            </a:br>
            <a:r>
              <a:rPr lang="fr-FR" dirty="0"/>
              <a:t>Item 3: Adéquation de la sélection des témoins ? </a:t>
            </a:r>
            <a:br>
              <a:rPr lang="fr-FR" dirty="0"/>
            </a:br>
            <a:r>
              <a:rPr lang="fr-FR" dirty="0"/>
              <a:t>Item 4: Adéquation de la définition des témoins ? </a:t>
            </a:r>
            <a:br>
              <a:rPr lang="fr-FR" dirty="0"/>
            </a:br>
            <a:r>
              <a:rPr lang="fr-FR" dirty="0"/>
              <a:t>Item 5: Principaux facteurs de confusion ? </a:t>
            </a:r>
            <a:br>
              <a:rPr lang="fr-FR" dirty="0"/>
            </a:br>
            <a:r>
              <a:rPr lang="fr-FR" dirty="0"/>
              <a:t>Item 6: Facteurs de confusion supplémentaires ? </a:t>
            </a:r>
            <a:br>
              <a:rPr lang="fr-FR" dirty="0"/>
            </a:br>
            <a:r>
              <a:rPr lang="fr-FR" dirty="0"/>
              <a:t>Item 7: Adéquation de l’évaluation de l’exposition ? </a:t>
            </a:r>
            <a:br>
              <a:rPr lang="fr-FR" dirty="0"/>
            </a:br>
            <a:r>
              <a:rPr lang="fr-FR" dirty="0"/>
              <a:t>Item 8: Méthode d’évaluation identique pour les cas et les témoins ? </a:t>
            </a:r>
            <a:br>
              <a:rPr lang="fr-FR" dirty="0"/>
            </a:br>
            <a:r>
              <a:rPr lang="fr-FR" dirty="0"/>
              <a:t>Item 9: Taux de réponse &gt;85 % ou non-réponse similaire entre exposés et non exposés ? </a:t>
            </a:r>
            <a:br>
              <a:rPr lang="fr-FR" dirty="0"/>
            </a:br>
            <a:r>
              <a:rPr lang="fr-FR" dirty="0"/>
              <a:t>NA : Non applicable</a:t>
            </a:r>
          </a:p>
        </p:txBody>
      </p:sp>
      <p:sp>
        <p:nvSpPr>
          <p:cNvPr id="4" name="Espace réservé du numéro de diapositive 3">
            <a:extLst>
              <a:ext uri="{FF2B5EF4-FFF2-40B4-BE49-F238E27FC236}">
                <a16:creationId xmlns:a16="http://schemas.microsoft.com/office/drawing/2014/main" id="{E77B2C34-F6AE-905E-3508-366EA1E4CA37}"/>
              </a:ext>
            </a:extLst>
          </p:cNvPr>
          <p:cNvSpPr>
            <a:spLocks noGrp="1"/>
          </p:cNvSpPr>
          <p:nvPr>
            <p:ph type="sldNum" sz="quarter" idx="5"/>
          </p:nvPr>
        </p:nvSpPr>
        <p:spPr/>
        <p:txBody>
          <a:bodyPr/>
          <a:lstStyle/>
          <a:p>
            <a:pPr rtl="0"/>
            <a:fld id="{7C366290-4595-5745-A50F-D5EC13BAC604}" type="slidenum">
              <a:rPr lang="fr-FR" noProof="0" smtClean="0"/>
              <a:t>38</a:t>
            </a:fld>
            <a:endParaRPr lang="fr-FR" noProof="0" dirty="0"/>
          </a:p>
        </p:txBody>
      </p:sp>
    </p:spTree>
    <p:extLst>
      <p:ext uri="{BB962C8B-B14F-4D97-AF65-F5344CB8AC3E}">
        <p14:creationId xmlns:p14="http://schemas.microsoft.com/office/powerpoint/2010/main" val="1651333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8E89-0912-4D02-CA4D-A26F486DE3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A0AD4E-B343-D151-C478-6944A2AD3D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B95D43-8734-5141-CAFC-7BDA4B4460D0}"/>
              </a:ext>
            </a:extLst>
          </p:cNvPr>
          <p:cNvSpPr>
            <a:spLocks noGrp="1"/>
          </p:cNvSpPr>
          <p:nvPr>
            <p:ph type="body" idx="1"/>
          </p:nvPr>
        </p:nvSpPr>
        <p:spPr/>
        <p:txBody>
          <a:bodyPr/>
          <a:lstStyle/>
          <a:p>
            <a:pPr defTabSz="966246">
              <a:defRPr/>
            </a:pPr>
            <a:r>
              <a:rPr lang="fr-FR" dirty="0"/>
              <a:t>Les scores de qualité des études incluses variaient de 2 à 9, avec un score moyen de 3,50 ± 1,81</a:t>
            </a:r>
          </a:p>
        </p:txBody>
      </p:sp>
      <p:sp>
        <p:nvSpPr>
          <p:cNvPr id="4" name="Espace réservé du numéro de diapositive 3">
            <a:extLst>
              <a:ext uri="{FF2B5EF4-FFF2-40B4-BE49-F238E27FC236}">
                <a16:creationId xmlns:a16="http://schemas.microsoft.com/office/drawing/2014/main" id="{72F51EFE-7B79-4281-14B6-9197D39411A0}"/>
              </a:ext>
            </a:extLst>
          </p:cNvPr>
          <p:cNvSpPr>
            <a:spLocks noGrp="1"/>
          </p:cNvSpPr>
          <p:nvPr>
            <p:ph type="sldNum" sz="quarter" idx="5"/>
          </p:nvPr>
        </p:nvSpPr>
        <p:spPr/>
        <p:txBody>
          <a:bodyPr/>
          <a:lstStyle/>
          <a:p>
            <a:pPr rtl="0"/>
            <a:fld id="{7C366290-4595-5745-A50F-D5EC13BAC604}" type="slidenum">
              <a:rPr lang="fr-FR" noProof="0" smtClean="0"/>
              <a:t>39</a:t>
            </a:fld>
            <a:endParaRPr lang="fr-FR" noProof="0" dirty="0"/>
          </a:p>
        </p:txBody>
      </p:sp>
    </p:spTree>
    <p:extLst>
      <p:ext uri="{BB962C8B-B14F-4D97-AF65-F5344CB8AC3E}">
        <p14:creationId xmlns:p14="http://schemas.microsoft.com/office/powerpoint/2010/main" val="3420411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Nous avons identifié respectivement 13 articles en plus par rapport à la méta-analyse de 1997 (incluant toutes les professionnelles de santé) et 10 articles supplémentaires par rapport à la dernière méta-analyse de 2010 qui n’incluaient que les infirmières exposés aux gaz anesthésiques.</a:t>
            </a:r>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40</a:t>
            </a:fld>
            <a:endParaRPr lang="fr-FR" noProof="0" dirty="0"/>
          </a:p>
        </p:txBody>
      </p:sp>
    </p:spTree>
    <p:extLst>
      <p:ext uri="{BB962C8B-B14F-4D97-AF65-F5344CB8AC3E}">
        <p14:creationId xmlns:p14="http://schemas.microsoft.com/office/powerpoint/2010/main" val="40363441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Cette méta-analyse portant sur des professions, pays et méthodologies variés, a été principalement réalisée à partir d'études rétrospectives, auxquelles s'ajoutent des études cas-témoins et une étude prospective (tableau 1).</a:t>
            </a:r>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41</a:t>
            </a:fld>
            <a:endParaRPr lang="fr-FR" noProof="0" dirty="0"/>
          </a:p>
        </p:txBody>
      </p:sp>
    </p:spTree>
    <p:extLst>
      <p:ext uri="{BB962C8B-B14F-4D97-AF65-F5344CB8AC3E}">
        <p14:creationId xmlns:p14="http://schemas.microsoft.com/office/powerpoint/2010/main" val="2877682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dirty="0"/>
              <a:t>Avortement spontané </a:t>
            </a:r>
            <a:endParaRPr lang="fr-FR" sz="1300" dirty="0"/>
          </a:p>
          <a:p>
            <a:r>
              <a:rPr lang="fr-FR" sz="1300" dirty="0"/>
              <a:t>La définition de l’avortement spontané varie selon les études et certains auteurs n’en ont pas donné de définition (20, 26). Certains évoquent moins de 20 semaines de gestation (20, 23, 31), d’autres 21 semaines (32), d’autres encore jusqu’à 28 semaines (33). </a:t>
            </a:r>
            <a:r>
              <a:rPr lang="fr-FR" sz="1300" dirty="0" err="1"/>
              <a:t>Hemminski</a:t>
            </a:r>
            <a:r>
              <a:rPr lang="fr-FR" sz="1300" dirty="0"/>
              <a:t> et al. se sont appuyés sur les diagnostics à la sortie de l’hôpital en repérant les codes </a:t>
            </a:r>
            <a:r>
              <a:rPr lang="fr-FR" sz="1300" i="1" dirty="0"/>
              <a:t>643 </a:t>
            </a:r>
            <a:r>
              <a:rPr lang="fr-FR" sz="1300" dirty="0"/>
              <a:t>et </a:t>
            </a:r>
            <a:r>
              <a:rPr lang="fr-FR" sz="1300" i="1" dirty="0"/>
              <a:t>645 </a:t>
            </a:r>
            <a:r>
              <a:rPr lang="fr-FR" sz="1300" dirty="0"/>
              <a:t>de la 8ème révision de la Classification internationale des maladies (28). Quant à </a:t>
            </a:r>
            <a:r>
              <a:rPr lang="fr-FR" sz="1300" dirty="0" err="1"/>
              <a:t>Axelsson</a:t>
            </a:r>
            <a:r>
              <a:rPr lang="fr-FR" sz="1300" dirty="0"/>
              <a:t> et al., ils se sont intéressés aux avortements spontanés tardifs mais aussi précoces (&lt;12 semaines) chez les femmes travaillant avec des horaires irréguliers (33). </a:t>
            </a:r>
          </a:p>
          <a:p>
            <a:r>
              <a:rPr lang="fr-FR" sz="1300" dirty="0"/>
              <a:t>En combinant les 25 études, nous observons un risque global de 1,47 (IC à 95 % : [1,19 ; 1,81]) en faveur donc d’un risque accru d’avortements spontanés. </a:t>
            </a:r>
          </a:p>
          <a:p>
            <a:r>
              <a:rPr lang="fr-FR" sz="1300" dirty="0"/>
              <a:t>Ces résultats concordent avec les méta-analyses antérieures (Tableau 2). Ainsi, </a:t>
            </a:r>
            <a:r>
              <a:rPr lang="fr-FR" sz="1300" dirty="0" err="1"/>
              <a:t>Buring</a:t>
            </a:r>
            <a:r>
              <a:rPr lang="fr-FR" sz="1300" dirty="0"/>
              <a:t> et al. en 1985 ont relevé un risque relatif global de 1,3 (IC à 95 % : [1,2 ; 1,4]) chez les médecins et les infirmières (IDE), pouvant être lié selon eux à des biais de mémorisation, de réponse et de confusion (14). Ils ont analysé les données de 6 études, identifiant une association constante entre l'exposition aux gaz anesthésiques pendant la grossesse et les fausses couches spontanées et les pathologies hépatiques (14). La méta-analyse de Boivin et al. en 1997 portant sur 19 études, a montré un risque relatif très proche du nôtre, de 1,48 (IC à 95 % : [1,4 ; 1,58]), avec des différences selon la profession, allant de 1,18 pour les médecins à 2,45 pour les vétérinaires et les assistantes vétérinaires (13). </a:t>
            </a:r>
          </a:p>
          <a:p>
            <a:r>
              <a:rPr lang="fr-FR" sz="1300" dirty="0"/>
              <a:t>Néanmoins, l’étude de 2010 sur 14 études que sur les IDE n’a pas réussi à observer de différence significative et rapporte un </a:t>
            </a:r>
            <a:r>
              <a:rPr lang="fr-FR" sz="1300" dirty="0" err="1"/>
              <a:t>odds</a:t>
            </a:r>
            <a:r>
              <a:rPr lang="fr-FR" sz="1300" dirty="0"/>
              <a:t> ratio (OR) de 1,27 (IC à 95 % : [0,99 ; 1,63]) (15). </a:t>
            </a:r>
          </a:p>
          <a:p>
            <a:r>
              <a:rPr lang="fr-FR" sz="1300" dirty="0"/>
              <a:t>Parmi les revues de la littérature les travaux de </a:t>
            </a:r>
            <a:r>
              <a:rPr lang="fr-FR" sz="1300" dirty="0" err="1"/>
              <a:t>Vessey</a:t>
            </a:r>
            <a:r>
              <a:rPr lang="fr-FR" sz="1300" dirty="0"/>
              <a:t> concluent à un risque accru. Il évoque l'influence potentielle du résultat par un biais de déclaration, suggérant une association plus marquée avec les exigences émotionnelles et physiques de la profession qu'avec l'exposition aux gaz elle-même (50). De même, Tannenbaum et Goldberg ont évoqué des biais méthodologiques pouvant expliquer en partie le risque accru d’avortements spontanés dans les 10 études passées en revue (51). </a:t>
            </a:r>
          </a:p>
          <a:p>
            <a:r>
              <a:rPr lang="fr-FR" sz="1300" dirty="0"/>
              <a:t>Dans notre méta-analyse, l'OR varie selon la profession, de 0,35 (IC à 95 : [0,11 ; 1,05]) chez le « personnel médical féminin en salle opératoire » vs « tout le personnel médical non exposé » (42) à 27,35 (IC à 95 % : [3,32 ; 225,36]) chez les « IDE en salle d’opération » vs « autres IDE » (40) (Figures 2 et 3). </a:t>
            </a:r>
          </a:p>
          <a:p>
            <a:r>
              <a:rPr lang="fr-FR" sz="1300" dirty="0"/>
              <a:t>Selon les pays où sont conduits ces études, les OR sont élevés (Égypte, Inde, Macédoine et Éthiopie) (21, 26, 37, 38, 39, 40, 41, 42) ou bas (Soudan et Danemark) (26, 42). En Finlande, au Canada et aux États-Unis, les OR sont élevés dans certaines études et faibles dans d’autres (Figures 2 et 3). </a:t>
            </a:r>
          </a:p>
          <a:p>
            <a:r>
              <a:rPr lang="fr-FR" sz="1300" dirty="0"/>
              <a:t>Ces variations pourraient également s’observées par des différences de système de santé et de techniques d’anesthésie selon les pays. Par exemple, certaines études ont porté sur du personnel exposé dans des salles opératoires ne disposant pas de systèmes de captage des gaz (37, 40). </a:t>
            </a:r>
            <a:endParaRPr lang="fr-FR" dirty="0"/>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42</a:t>
            </a:fld>
            <a:endParaRPr lang="fr-FR" noProof="0" dirty="0"/>
          </a:p>
        </p:txBody>
      </p:sp>
    </p:spTree>
    <p:extLst>
      <p:ext uri="{BB962C8B-B14F-4D97-AF65-F5344CB8AC3E}">
        <p14:creationId xmlns:p14="http://schemas.microsoft.com/office/powerpoint/2010/main" val="27951792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dirty="0"/>
              <a:t>Malformations congénitales </a:t>
            </a:r>
            <a:endParaRPr lang="fr-FR" sz="1300" dirty="0"/>
          </a:p>
          <a:p>
            <a:r>
              <a:rPr lang="fr-FR" sz="1300" dirty="0"/>
              <a:t>Dans notre enquête, nous avons identifié 19 études révélant un OR de 1,37 (IC à 95%: [1,09 ; 1,73]). </a:t>
            </a:r>
          </a:p>
          <a:p>
            <a:r>
              <a:rPr lang="fr-FR" sz="1300" dirty="0"/>
              <a:t>Nos résultats, très faiblement significatifs, concordent avec ceux de la méta-analyse de 2010 : OR de 1,33 (IC à 95 % : [1,09 ; 1,68]) dont la population n'a concerné que les IDE, en regroupant les différents types d'anomalies congénitales (15). De même, des revues de la littérature rapportent une association avec les malformations étudiées globalement (</a:t>
            </a:r>
            <a:r>
              <a:rPr lang="fr-FR" sz="1300" dirty="0" err="1"/>
              <a:t>Stoklov</a:t>
            </a:r>
            <a:r>
              <a:rPr lang="fr-FR" sz="1300" dirty="0"/>
              <a:t> et al. (52)) ou spécifiquement selon les anomalies congénitales telles que des anomalies de membres, des fentes labiales et palatines, des anomalies du tube neural, des voies urinaires et des malformations cardiaques congénitales (</a:t>
            </a:r>
            <a:r>
              <a:rPr lang="fr-FR" sz="1300" dirty="0" err="1"/>
              <a:t>Rahimi</a:t>
            </a:r>
            <a:r>
              <a:rPr lang="fr-FR" sz="1300" dirty="0"/>
              <a:t> et al. (53)). </a:t>
            </a:r>
          </a:p>
          <a:p>
            <a:r>
              <a:rPr lang="fr-FR" sz="1300" dirty="0"/>
              <a:t>Parmi les seules données disponibles sur les produits anesthésiques </a:t>
            </a:r>
            <a:r>
              <a:rPr lang="fr-FR" sz="1300" dirty="0" err="1"/>
              <a:t>reprotoxiques</a:t>
            </a:r>
            <a:r>
              <a:rPr lang="fr-FR" sz="1300" dirty="0"/>
              <a:t>, l’halothane traverse la barrière placentaire (69). Aux fortes doses (1000 ppm), la substance est </a:t>
            </a:r>
            <a:r>
              <a:rPr lang="fr-FR" sz="1300" dirty="0" err="1"/>
              <a:t>embryotoxique</a:t>
            </a:r>
            <a:r>
              <a:rPr lang="fr-FR" sz="1300" dirty="0"/>
              <a:t> et tératogène (malformations du squelette). Des lésions organiques ont parfois été observées à de faibles doses répétées (10 ppm) (69). Les femmes enceintes sont particulièrement vulnérables lorsqu'elles sont exposées à des concentrations élevées de protoxyde d'azote (55). L’agence européenne des produits chimiques (ECHA) a par ailleurs classé cette substance comme toxique pour la reproduction de catégorie 1B (56). </a:t>
            </a:r>
          </a:p>
          <a:p>
            <a:r>
              <a:rPr lang="fr-FR" sz="1300" dirty="0"/>
              <a:t>Dans cette méta-analyse, les OR diffèrent selon les professions (Figure 4) de 12,13 (IC à 95 % : [1,43 ; 102,61]) pour les « IDE en salle d'opération » vs « autres IDE » (40) à 0,53 (IC à 95 % : [0,05 ; 5,25]) pour les « anesthésistes » vs « autres médecins » (18) (Figures 4 et 5). Concernant les anomalies congénitales, selon Cohen et al., les assistantes dentaires exposées au protoxyde d’azote ont un facteur de risque de malformations congénitales 0,5 fois plus élevé que les femmes non exposées (23). </a:t>
            </a:r>
          </a:p>
          <a:p>
            <a:r>
              <a:rPr lang="fr-FR" sz="1300" dirty="0"/>
              <a:t>En fonction des pays où ces recherches sont menées, les OR sont élevés (Inde, Royaume-Uni, Soudan, Ethiopie et Egypte) (19, 21, 40, 41, 42) ou bas (Suède, Finlande et Canada) (27, 28, 29,34, 44, 46). Aux Etats-Unis, les OR sont élevés dans certaines études et faibles dans d’autres (Figures 4 et 5). </a:t>
            </a:r>
          </a:p>
          <a:p>
            <a:r>
              <a:rPr lang="fr-FR" sz="1300" dirty="0"/>
              <a:t>À noter que les différences socioéconomiques, d'éducation, de culture et de connaissances médicales et sanitaires pourraient expliquer ces différences. Il est également possible qu'il y ait une sous-déclaration des malformations peu importantes dans les dossiers médicaux et les registres, ainsi qu'un défaut de détection des avortements précoces, y compris ceux liés à une malformation sévère (66, 67, 68). </a:t>
            </a:r>
            <a:endParaRPr lang="fr-FR" dirty="0"/>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43</a:t>
            </a:fld>
            <a:endParaRPr lang="fr-FR" noProof="0" dirty="0"/>
          </a:p>
        </p:txBody>
      </p:sp>
    </p:spTree>
    <p:extLst>
      <p:ext uri="{BB962C8B-B14F-4D97-AF65-F5344CB8AC3E}">
        <p14:creationId xmlns:p14="http://schemas.microsoft.com/office/powerpoint/2010/main" val="7933660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dirty="0"/>
              <a:t>Mortinatalité </a:t>
            </a:r>
            <a:endParaRPr lang="fr-FR" sz="1300" dirty="0"/>
          </a:p>
          <a:p>
            <a:r>
              <a:rPr lang="fr-FR" sz="1300" dirty="0"/>
              <a:t>Une revue de la littérature apporte des preuves limitées sur l'impact de l'exposition publique sur la mortinatalité (58) et aucune méta-analyse antérieure n'a encore pris ce critère en compte. Sur les 14 études incluses dans notre recherche, le risque global est très faiblement augmenté avec un OR de 1,43 (IC à 95 % : [1,09 ; 1,86]). L'OR varie également selon la profession, allant de 0,38 (IC à 95 % : [0,09 ; 1,51]) chez les « dentistes » vs « personnels médicaux non exposés » (48), à 3,62 (IC à 95 % : [0,15 ; 90]) (29) chez les « IDE en salle d'opération » vs « IDE de psychiatrie » (29). A noter que ces résultats sont non significatifs pour la plupart sauf pour l’OR à 2,31 (IC à 95% : [1,75 ; 3,05] comparant les « anesthésistes » avec les « autres médecins » (47). D’autre part, selon les pays où sont conduits ces études, les OR sont élevés (Canada, Inde, Angleterre, Pays de Galles, Belgique et Éthiopie) (21, 24, 31, 34, 41, 47) ou bas (Suède) (48) (Figures 6 et 7). Les différences socio-économiques entre les pays pourraient en être une explication, à l’instar des anomalies congénitales et fausses couches spontanées. </a:t>
            </a:r>
            <a:endParaRPr lang="fr-FR" dirty="0"/>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44</a:t>
            </a:fld>
            <a:endParaRPr lang="fr-FR" noProof="0" dirty="0"/>
          </a:p>
        </p:txBody>
      </p:sp>
    </p:spTree>
    <p:extLst>
      <p:ext uri="{BB962C8B-B14F-4D97-AF65-F5344CB8AC3E}">
        <p14:creationId xmlns:p14="http://schemas.microsoft.com/office/powerpoint/2010/main" val="2753758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dirty="0"/>
              <a:t>Mesures préventives </a:t>
            </a:r>
            <a:endParaRPr lang="fr-FR" sz="1300" dirty="0"/>
          </a:p>
          <a:p>
            <a:r>
              <a:rPr lang="fr-FR" sz="1300" dirty="0"/>
              <a:t>Les résultats de notre étude mettent en évidence de manière globale des effets </a:t>
            </a:r>
            <a:r>
              <a:rPr lang="fr-FR" sz="1300" dirty="0" err="1"/>
              <a:t>reprotoxiques</a:t>
            </a:r>
            <a:r>
              <a:rPr lang="fr-FR" sz="1300" dirty="0"/>
              <a:t>. Cette conclusion pourrait être expliquée par les dommages génétiques et le stress oxydatif observés lors d’une exposition professionnelle (59). Ces constatations justifient la nécessité d'établir des seuils d'exposition et de diffuser des conseils de prévention auprès des femmes exposées en âge de procréer (6). Cela passe par le respect des seuils de sécurité, l'utilisation de systèmes de confinement, la réalisation de contrôles périodiques des équipements et installations, ainsi que la mise en place d'une rotation du personnel. De plus, il est recommandé d'avoir recours à des techniques d'intubation trachéale et d'améliorer les systèmes de ventilation et d'évacuation des salles d'opération afin de minimiser l'exposition aux gaz anesthésiques (62, 63). Cette surveillance de l'environnement et du personnel devrait être continue pour garantir l'efficacité de ces mesures préventives sur le long terme (64). Cela suppose notamment des visites régulières auprès du service de prévention et santé au travail, avec la possibilité d'adapter le poste de travail ou de retirer la salariée du poste en cas de grossesse. Ces actions sont essentielles pour assurer la sécurité des professionnels de la santé et réduire les risques associés à l'exposition professionnelle aux gaz anesthésiques. </a:t>
            </a:r>
            <a:endParaRPr lang="fr-FR" dirty="0"/>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45</a:t>
            </a:fld>
            <a:endParaRPr lang="fr-FR" noProof="0" dirty="0"/>
          </a:p>
        </p:txBody>
      </p:sp>
    </p:spTree>
    <p:extLst>
      <p:ext uri="{BB962C8B-B14F-4D97-AF65-F5344CB8AC3E}">
        <p14:creationId xmlns:p14="http://schemas.microsoft.com/office/powerpoint/2010/main" val="9405048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300" b="1" dirty="0"/>
              <a:t>Forces </a:t>
            </a:r>
            <a:endParaRPr lang="fr-FR" sz="1300" dirty="0"/>
          </a:p>
          <a:p>
            <a:r>
              <a:rPr lang="fr-FR" sz="1300" dirty="0"/>
              <a:t>Parmi les points forts, comparé aux méta-analyses antérieures, la nôtre respecte les recommandations internationales pour l’élaboration d’une étude de méta-analyse (PRISMA 2020) (16), avec des critères d'inclusion clairement prédéfinis et un plus grand nombre d'études (Tableau 2). Elle complète les travaux antérieurs en y ajoutant le critère de la mortinatalité. La population étudiée a comporté l'ensemble des professionnelles de santé exposées aux anesthésiques volatils, la méta-analyse la plus récente (2010) portant exclusivement sur les infirmières (15). Le taux de réponse dans les articles sélectionnés est élevé (Tableau 1). Enfin, l'apparence symétrique de nos trois entonnoirs (Figures 3, 5, 7) et les résultats du test d'</a:t>
            </a:r>
            <a:r>
              <a:rPr lang="fr-FR" sz="1300" dirty="0" err="1"/>
              <a:t>Egger</a:t>
            </a:r>
            <a:r>
              <a:rPr lang="fr-FR" sz="1300" dirty="0"/>
              <a:t> garantissent l'absence de biais de publication pour ces trois critères. </a:t>
            </a:r>
          </a:p>
          <a:p>
            <a:endParaRPr lang="fr-FR" sz="1300" dirty="0"/>
          </a:p>
          <a:p>
            <a:r>
              <a:rPr lang="fr-FR" sz="1300" b="1" dirty="0"/>
              <a:t>Limites </a:t>
            </a:r>
            <a:endParaRPr lang="fr-FR" sz="1300" dirty="0"/>
          </a:p>
          <a:p>
            <a:r>
              <a:rPr lang="fr-FR" sz="1300" dirty="0"/>
              <a:t>Les trois critères étudiés sont parfois regroupés, rendant difficile l’analyse statistique de chacun pris isolément. Des informations incomplètes ou peu détaillées (cas inaperçus) avec des niveaux de preuves limités dans les études compromettent la qualité de l'analyse, de même que les différences méthodologiques (sélection des populations étudiées et des témoins, biais de mémorisation, facteurs de confusion tels que la charge physique, le stress…). De plus, les niveaux d'exposition ne sont en général pas détaillés et nos résultats ne font pas de différence selon la période de la grossesse ni selon les différentes définitions des critères étudiés. La </a:t>
            </a:r>
            <a:r>
              <a:rPr lang="fr-FR" dirty="0"/>
              <a:t>majorité des études ont obtenu un score de qualité faible selon l’échelle de Newcastle–Ottawa (Tableau 3) et la plupart étaient de nature rétrospective. </a:t>
            </a:r>
            <a:r>
              <a:rPr lang="fr-FR" sz="1300" dirty="0"/>
              <a:t>Enfin, la majorité des publications sont anciennes, avec 30 études sur 32 réalisées antérieurement à 2018. Elles présentent des rapports de cotes non significatifs et de grands écarts dans les intervalles de confiance. Des recherches futures sont ainsi nécessaires pour aborder de manière exhaustive ces limites. </a:t>
            </a:r>
            <a:endParaRPr lang="fr-FR" dirty="0"/>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46</a:t>
            </a:fld>
            <a:endParaRPr lang="fr-FR" noProof="0" dirty="0"/>
          </a:p>
        </p:txBody>
      </p:sp>
    </p:spTree>
    <p:extLst>
      <p:ext uri="{BB962C8B-B14F-4D97-AF65-F5344CB8AC3E}">
        <p14:creationId xmlns:p14="http://schemas.microsoft.com/office/powerpoint/2010/main" val="29716918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rtl="0"/>
            <a:fld id="{7C366290-4595-5745-A50F-D5EC13BAC604}" type="slidenum">
              <a:rPr lang="fr-FR" noProof="0" smtClean="0"/>
              <a:t>47</a:t>
            </a:fld>
            <a:endParaRPr lang="fr-FR" noProof="0" dirty="0"/>
          </a:p>
        </p:txBody>
      </p:sp>
    </p:spTree>
    <p:extLst>
      <p:ext uri="{BB962C8B-B14F-4D97-AF65-F5344CB8AC3E}">
        <p14:creationId xmlns:p14="http://schemas.microsoft.com/office/powerpoint/2010/main" val="16594770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CONCLUSION</a:t>
            </a:r>
          </a:p>
          <a:p>
            <a:endParaRPr lang="fr-FR" dirty="0"/>
          </a:p>
          <a:p>
            <a:r>
              <a:rPr lang="fr-FR" dirty="0"/>
              <a:t>En France, un groupe pluridisciplinaire d'experts a conclu à la possible existence d'effets nocifs des gaz anesthésiques, conduisant au renforcement du contrôle des niveaux d'exposition. Cependant, il souligne les difficultés à établir un lien de causalité éventuel entre l'exposition professionnelle et les troubles de la reproduction.</a:t>
            </a:r>
          </a:p>
          <a:p>
            <a:r>
              <a:rPr lang="fr-FR" dirty="0"/>
              <a:t>Les résultats de notre analyse sont en faveur d'un risque potentiellement accru d'avortements spontanés, d'anomalies congénitales et de mortinatalité chez les femmes exposées professionnellement. Néanmoins, ils portent sur des études anciennes dont le niveau de preuve reste limité. Des mesures préventives telles que le respect des seuils de sécurité et des initiatives éducatives pour réduire les risques liés à cette exposition demeurent nécessaires.</a:t>
            </a:r>
          </a:p>
          <a:p>
            <a:r>
              <a:rPr lang="fr-FR" dirty="0"/>
              <a:t>Afin de mieux évaluer les risques toxiques sur la reproduction identifiés dans nos travaux, de futures investigations, notamment la réalisation d'études prospectives avec un niveau de preuve plus élevé, devraient être menées en tenant compte de l'influence des sous-groupes professionnels et des zones géographiques.</a:t>
            </a:r>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48</a:t>
            </a:fld>
            <a:endParaRPr lang="fr-FR" noProof="0" dirty="0"/>
          </a:p>
        </p:txBody>
      </p:sp>
    </p:spTree>
    <p:extLst>
      <p:ext uri="{BB962C8B-B14F-4D97-AF65-F5344CB8AC3E}">
        <p14:creationId xmlns:p14="http://schemas.microsoft.com/office/powerpoint/2010/main" val="4102038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7C366290-4595-5745-A50F-D5EC13BAC604}" type="slidenum">
              <a:rPr lang="fr-FR" smtClean="0"/>
              <a:t>49</a:t>
            </a:fld>
            <a:endParaRPr lang="fr-FR" dirty="0"/>
          </a:p>
        </p:txBody>
      </p:sp>
    </p:spTree>
    <p:extLst>
      <p:ext uri="{BB962C8B-B14F-4D97-AF65-F5344CB8AC3E}">
        <p14:creationId xmlns:p14="http://schemas.microsoft.com/office/powerpoint/2010/main" val="31507074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7C366290-4595-5745-A50F-D5EC13BAC604}" type="slidenum">
              <a:rPr lang="fr-FR" smtClean="0"/>
              <a:t>50</a:t>
            </a:fld>
            <a:endParaRPr lang="fr-FR" dirty="0"/>
          </a:p>
        </p:txBody>
      </p:sp>
    </p:spTree>
    <p:extLst>
      <p:ext uri="{BB962C8B-B14F-4D97-AF65-F5344CB8AC3E}">
        <p14:creationId xmlns:p14="http://schemas.microsoft.com/office/powerpoint/2010/main" val="40569550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defPPr>
              <a:defRPr lang="fr-FR"/>
            </a:defPPr>
          </a:lstStyle>
          <a:p>
            <a:pPr rtl="0"/>
            <a:endParaRPr lang="fr-FR" dirty="0"/>
          </a:p>
        </p:txBody>
      </p:sp>
      <p:sp>
        <p:nvSpPr>
          <p:cNvPr id="4" name="Espace réservé du numéro de diapositive 3"/>
          <p:cNvSpPr>
            <a:spLocks noGrp="1"/>
          </p:cNvSpPr>
          <p:nvPr>
            <p:ph type="sldNum" sz="quarter" idx="5"/>
          </p:nvPr>
        </p:nvSpPr>
        <p:spPr/>
        <p:txBody>
          <a:bodyPr rtlCol="0"/>
          <a:lstStyle>
            <a:defPPr>
              <a:defRPr lang="fr-FR"/>
            </a:defPPr>
          </a:lstStyle>
          <a:p>
            <a:pPr rtl="0"/>
            <a:fld id="{7C366290-4595-5745-A50F-D5EC13BAC604}" type="slidenum">
              <a:rPr lang="fr-FR" smtClean="0"/>
              <a:t>51</a:t>
            </a:fld>
            <a:endParaRPr lang="fr-FR" dirty="0"/>
          </a:p>
        </p:txBody>
      </p:sp>
    </p:spTree>
    <p:extLst>
      <p:ext uri="{BB962C8B-B14F-4D97-AF65-F5344CB8AC3E}">
        <p14:creationId xmlns:p14="http://schemas.microsoft.com/office/powerpoint/2010/main" val="38430125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7C366290-4595-5745-A50F-D5EC13BAC604}" type="slidenum">
              <a:rPr lang="fr-FR" noProof="0" smtClean="0"/>
              <a:t>52</a:t>
            </a:fld>
            <a:endParaRPr lang="fr-FR" noProof="0" dirty="0"/>
          </a:p>
        </p:txBody>
      </p:sp>
    </p:spTree>
    <p:extLst>
      <p:ext uri="{BB962C8B-B14F-4D97-AF65-F5344CB8AC3E}">
        <p14:creationId xmlns:p14="http://schemas.microsoft.com/office/powerpoint/2010/main" val="1892633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29" name="Forme libre : Form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7" name="Forme libre : Form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4" name="Forme libre : Form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rtlCol="0" anchor="b"/>
          <a:lstStyle>
            <a:lvl1pPr algn="ctr">
              <a:defRPr lang="fr-FR" sz="6000"/>
            </a:lvl1pPr>
          </a:lstStyle>
          <a:p>
            <a:pPr rtl="0"/>
            <a:r>
              <a:rPr lang="fr-FR"/>
              <a:t>cliquez pour modifier le style du titre principal</a:t>
            </a:r>
          </a:p>
        </p:txBody>
      </p:sp>
      <p:sp>
        <p:nvSpPr>
          <p:cNvPr id="3" name="Sous-titr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fr-FR" sz="2400">
                <a:solidFill>
                  <a:schemeClr val="tx2"/>
                </a:solidFill>
              </a:defRPr>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
        <p:nvSpPr>
          <p:cNvPr id="23" name="Forme libre : Form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3727954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Programme">
    <p:bg>
      <p:bgPr>
        <a:solidFill>
          <a:schemeClr val="bg2"/>
        </a:solidFill>
        <a:effectLst/>
      </p:bgPr>
    </p:bg>
    <p:spTree>
      <p:nvGrpSpPr>
        <p:cNvPr id="1" name=""/>
        <p:cNvGrpSpPr/>
        <p:nvPr/>
      </p:nvGrpSpPr>
      <p:grpSpPr>
        <a:xfrm>
          <a:off x="0" y="0"/>
          <a:ext cx="0" cy="0"/>
          <a:chOff x="0" y="0"/>
          <a:chExt cx="0" cy="0"/>
        </a:xfrm>
      </p:grpSpPr>
      <p:sp>
        <p:nvSpPr>
          <p:cNvPr id="28" name="Forme libre : Form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rtlCol="0"/>
          <a:lstStyle>
            <a:lvl1pPr algn="ctr">
              <a:defRPr lang="fr-FR">
                <a:solidFill>
                  <a:schemeClr val="accent1"/>
                </a:solidFill>
              </a:defRPr>
            </a:lvl1pPr>
          </a:lstStyle>
          <a:p>
            <a:pPr rtl="0"/>
            <a:r>
              <a:rPr lang="fr-FR"/>
              <a:t>cliquez pour modifier le style du titre principal</a:t>
            </a:r>
          </a:p>
        </p:txBody>
      </p:sp>
      <p:sp>
        <p:nvSpPr>
          <p:cNvPr id="3" name="Espace réservé du contenu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rtlCol="0"/>
          <a:lstStyle>
            <a:lvl1pPr marL="0" indent="0" algn="r">
              <a:buNone/>
              <a:defRPr lang="fr-FR" sz="2400" cap="all" baseline="0"/>
            </a:lvl1pPr>
            <a:lvl2pPr marL="457200" indent="0" algn="r">
              <a:buNone/>
              <a:defRPr lang="fr-FR" sz="1800">
                <a:latin typeface="+mj-lt"/>
              </a:defRPr>
            </a:lvl2pPr>
            <a:lvl3pPr marL="914400" indent="0" algn="r">
              <a:buNone/>
              <a:defRPr lang="fr-FR"/>
            </a:lvl3pPr>
            <a:lvl4pPr marL="1371600" indent="0" algn="r">
              <a:buNone/>
              <a:defRPr lang="fr-FR"/>
            </a:lvl4pPr>
            <a:lvl5pPr marL="1828800" indent="0" algn="r">
              <a:buNone/>
              <a:defRPr lang="fr-F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25" name="Forme libre : Form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2" name="Forme libre : Form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6" name="Forme libre : Form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82937281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avec légende">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rtlCol="0" anchor="b"/>
          <a:lstStyle>
            <a:lvl1pPr>
              <a:defRPr lang="fr-FR" sz="4800"/>
            </a:lvl1pPr>
          </a:lstStyle>
          <a:p>
            <a:pPr rtl="0"/>
            <a:r>
              <a:rPr lang="fr-FR"/>
              <a:t>cliquez pour modifier le style du titre principal</a:t>
            </a:r>
          </a:p>
        </p:txBody>
      </p:sp>
      <p:sp>
        <p:nvSpPr>
          <p:cNvPr id="4" name="Espace réservé du texte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fr-FR" sz="1800"/>
            </a:lvl1pPr>
            <a:lvl2pPr marL="457200" indent="0">
              <a:buNone/>
              <a:defRPr lang="fr-FR" sz="1400"/>
            </a:lvl2pPr>
            <a:lvl3pPr marL="914400" indent="0">
              <a:buNone/>
              <a:defRPr lang="fr-FR" sz="1200"/>
            </a:lvl3pPr>
            <a:lvl4pPr marL="1371600" indent="0">
              <a:buNone/>
              <a:defRPr lang="fr-FR" sz="1000"/>
            </a:lvl4pPr>
            <a:lvl5pPr marL="1828800" indent="0">
              <a:buNone/>
              <a:defRPr lang="fr-FR" sz="1000"/>
            </a:lvl5pPr>
            <a:lvl6pPr marL="2286000" indent="0">
              <a:buNone/>
              <a:defRPr lang="fr-FR" sz="1000"/>
            </a:lvl6pPr>
            <a:lvl7pPr marL="2743200" indent="0">
              <a:buNone/>
              <a:defRPr lang="fr-FR" sz="1000"/>
            </a:lvl7pPr>
            <a:lvl8pPr marL="3200400" indent="0">
              <a:buNone/>
              <a:defRPr lang="fr-FR" sz="1000"/>
            </a:lvl8pPr>
            <a:lvl9pPr marL="3657600" indent="0">
              <a:buNone/>
              <a:defRPr lang="fr-FR" sz="1000"/>
            </a:lvl9pPr>
          </a:lstStyle>
          <a:p>
            <a:pPr lvl="0" rtl="0"/>
            <a:r>
              <a:rPr lang="fr-FR"/>
              <a:t>Cliquez pour modifier les styles du texte du masque</a:t>
            </a:r>
          </a:p>
        </p:txBody>
      </p:sp>
      <p:pic>
        <p:nvPicPr>
          <p:cNvPr id="9" name="Image 8" descr="Forme, cercle&#10;&#10;Description générée automatiquement">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orme libre : Form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1" name="Espace réservé d’image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rtlCol="0" anchor="ctr">
            <a:noAutofit/>
          </a:bodyPr>
          <a:lstStyle>
            <a:lvl1pPr marL="0" indent="0" algn="ctr">
              <a:buNone/>
              <a:defRPr lang="fr-FR" sz="3200"/>
            </a:lvl1pPr>
            <a:lvl2pPr marL="457200" indent="0">
              <a:buNone/>
              <a:defRPr lang="fr-FR" sz="2800"/>
            </a:lvl2pPr>
            <a:lvl3pPr marL="914400" indent="0">
              <a:buNone/>
              <a:defRPr lang="fr-FR" sz="2400"/>
            </a:lvl3pPr>
            <a:lvl4pPr marL="1371600" indent="0">
              <a:buNone/>
              <a:defRPr lang="fr-FR" sz="2000"/>
            </a:lvl4pPr>
            <a:lvl5pPr marL="1828800" indent="0">
              <a:buNone/>
              <a:defRPr lang="fr-FR" sz="2000"/>
            </a:lvl5pPr>
            <a:lvl6pPr marL="2286000" indent="0">
              <a:buNone/>
              <a:defRPr lang="fr-FR" sz="2000"/>
            </a:lvl6pPr>
            <a:lvl7pPr marL="2743200" indent="0">
              <a:buNone/>
              <a:defRPr lang="fr-FR" sz="2000"/>
            </a:lvl7pPr>
            <a:lvl8pPr marL="3200400" indent="0">
              <a:buNone/>
              <a:defRPr lang="fr-FR" sz="2000"/>
            </a:lvl8pPr>
            <a:lvl9pPr marL="3657600" indent="0">
              <a:buNone/>
              <a:defRPr lang="fr-FR" sz="2000"/>
            </a:lvl9pPr>
          </a:lstStyle>
          <a:p>
            <a:pPr rtl="0"/>
            <a:r>
              <a:rPr lang="fr-FR"/>
              <a:t>Cliquez sur l'icône pour ajouter une image</a:t>
            </a:r>
            <a:endParaRPr lang="fr-FR" dirty="0"/>
          </a:p>
        </p:txBody>
      </p:sp>
      <p:sp>
        <p:nvSpPr>
          <p:cNvPr id="5" name="Espace réservé de la date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fr-FR"/>
            </a:defPPr>
          </a:lstStyle>
          <a:p>
            <a:pPr rtl="0"/>
            <a:r>
              <a:rPr lang="fr-FR"/>
              <a:t>20XX</a:t>
            </a:r>
          </a:p>
        </p:txBody>
      </p:sp>
      <p:sp>
        <p:nvSpPr>
          <p:cNvPr id="6" name="Espace réservé du pied de page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7" name="Espace réservé du numéro de diapositive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Tree>
    <p:extLst>
      <p:ext uri="{BB962C8B-B14F-4D97-AF65-F5344CB8AC3E}">
        <p14:creationId xmlns:p14="http://schemas.microsoft.com/office/powerpoint/2010/main" val="392048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Pr>
        <a:solidFill>
          <a:schemeClr val="accent6"/>
        </a:solidFill>
        <a:effectLst/>
      </p:bgPr>
    </p:bg>
    <p:spTree>
      <p:nvGrpSpPr>
        <p:cNvPr id="1" name=""/>
        <p:cNvGrpSpPr/>
        <p:nvPr/>
      </p:nvGrpSpPr>
      <p:grpSpPr>
        <a:xfrm>
          <a:off x="0" y="0"/>
          <a:ext cx="0" cy="0"/>
          <a:chOff x="0" y="0"/>
          <a:chExt cx="0" cy="0"/>
        </a:xfrm>
      </p:grpSpPr>
      <p:sp>
        <p:nvSpPr>
          <p:cNvPr id="25" name="Forme libre : Form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rtlCol="0" anchor="b"/>
          <a:lstStyle>
            <a:lvl1pPr>
              <a:defRPr lang="fr-FR" sz="6000">
                <a:solidFill>
                  <a:schemeClr val="accent1"/>
                </a:solidFill>
              </a:defRPr>
            </a:lvl1pPr>
          </a:lstStyle>
          <a:p>
            <a:pPr rtl="0"/>
            <a:r>
              <a:rPr lang="fr-FR"/>
              <a:t>cliquez pour modifier le style du titre principal</a:t>
            </a:r>
          </a:p>
        </p:txBody>
      </p:sp>
      <p:sp>
        <p:nvSpPr>
          <p:cNvPr id="3" name="Espace réservé du texte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rtlCol="0"/>
          <a:lstStyle>
            <a:lvl1pPr marL="0" indent="0">
              <a:buNone/>
              <a:defRPr lang="fr-FR" sz="2400">
                <a:solidFill>
                  <a:schemeClr val="accent1"/>
                </a:solidFill>
              </a:defRPr>
            </a:lvl1pPr>
            <a:lvl2pPr marL="457200" indent="0">
              <a:buNone/>
              <a:defRPr lang="fr-FR" sz="2000">
                <a:solidFill>
                  <a:schemeClr val="tx1">
                    <a:tint val="75000"/>
                  </a:schemeClr>
                </a:solidFill>
              </a:defRPr>
            </a:lvl2pPr>
            <a:lvl3pPr marL="914400" indent="0">
              <a:buNone/>
              <a:defRPr lang="fr-FR" sz="1800">
                <a:solidFill>
                  <a:schemeClr val="tx1">
                    <a:tint val="75000"/>
                  </a:schemeClr>
                </a:solidFill>
              </a:defRPr>
            </a:lvl3pPr>
            <a:lvl4pPr marL="1371600" indent="0">
              <a:buNone/>
              <a:defRPr lang="fr-FR" sz="1600">
                <a:solidFill>
                  <a:schemeClr val="tx1">
                    <a:tint val="75000"/>
                  </a:schemeClr>
                </a:solidFill>
              </a:defRPr>
            </a:lvl4pPr>
            <a:lvl5pPr marL="1828800" indent="0">
              <a:buNone/>
              <a:defRPr lang="fr-FR" sz="1600">
                <a:solidFill>
                  <a:schemeClr val="tx1">
                    <a:tint val="75000"/>
                  </a:schemeClr>
                </a:solidFill>
              </a:defRPr>
            </a:lvl5pPr>
            <a:lvl6pPr marL="2286000" indent="0">
              <a:buNone/>
              <a:defRPr lang="fr-FR" sz="1600">
                <a:solidFill>
                  <a:schemeClr val="tx1">
                    <a:tint val="75000"/>
                  </a:schemeClr>
                </a:solidFill>
              </a:defRPr>
            </a:lvl6pPr>
            <a:lvl7pPr marL="2743200" indent="0">
              <a:buNone/>
              <a:defRPr lang="fr-FR" sz="1600">
                <a:solidFill>
                  <a:schemeClr val="tx1">
                    <a:tint val="75000"/>
                  </a:schemeClr>
                </a:solidFill>
              </a:defRPr>
            </a:lvl7pPr>
            <a:lvl8pPr marL="3200400" indent="0">
              <a:buNone/>
              <a:defRPr lang="fr-FR" sz="1600">
                <a:solidFill>
                  <a:schemeClr val="tx1">
                    <a:tint val="75000"/>
                  </a:schemeClr>
                </a:solidFill>
              </a:defRPr>
            </a:lvl8pPr>
            <a:lvl9pPr marL="3657600" indent="0">
              <a:buNone/>
              <a:defRPr lang="fr-FR" sz="1600">
                <a:solidFill>
                  <a:schemeClr val="tx1">
                    <a:tint val="75000"/>
                  </a:schemeClr>
                </a:solidFill>
              </a:defRPr>
            </a:lvl9pPr>
          </a:lstStyle>
          <a:p>
            <a:pPr lvl="0" rtl="0"/>
            <a:r>
              <a:rPr lang="fr-FR"/>
              <a:t>Cliquez pour modifier les styles du texte du masque</a:t>
            </a:r>
          </a:p>
        </p:txBody>
      </p:sp>
      <p:sp>
        <p:nvSpPr>
          <p:cNvPr id="19" name="Forme libre : Form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3" name="Forme libre : Form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8" name="Forme libre : Form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0" name="Forme libre : Form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7" name="Forme libre : Form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3" name="Forme libre : Form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rtlCol="0"/>
          <a:lstStyle>
            <a:lvl1pPr>
              <a:defRPr lang="fr-FR" sz="4800"/>
            </a:lvl1pPr>
          </a:lstStyle>
          <a:p>
            <a:pPr rtl="0"/>
            <a:r>
              <a:rPr lang="fr-FR"/>
              <a:t>cliquez pour modifier le style du titre principal	</a:t>
            </a:r>
          </a:p>
        </p:txBody>
      </p:sp>
      <p:sp>
        <p:nvSpPr>
          <p:cNvPr id="3" name="Espace réservé du contenu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e la date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fr-FR"/>
            </a:defPPr>
          </a:lstStyle>
          <a:p>
            <a:pPr rtl="0"/>
            <a:r>
              <a:rPr lang="fr-FR"/>
              <a:t>20XX</a:t>
            </a:r>
          </a:p>
        </p:txBody>
      </p:sp>
      <p:sp>
        <p:nvSpPr>
          <p:cNvPr id="5" name="Espace réservé du pied de page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6" name="Espace réservé du numéro de diapositive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Tree>
    <p:extLst>
      <p:ext uri="{BB962C8B-B14F-4D97-AF65-F5344CB8AC3E}">
        <p14:creationId xmlns:p14="http://schemas.microsoft.com/office/powerpoint/2010/main" val="211128599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contenu alternatif">
    <p:spTree>
      <p:nvGrpSpPr>
        <p:cNvPr id="1" name=""/>
        <p:cNvGrpSpPr/>
        <p:nvPr/>
      </p:nvGrpSpPr>
      <p:grpSpPr>
        <a:xfrm>
          <a:off x="0" y="0"/>
          <a:ext cx="0" cy="0"/>
          <a:chOff x="0" y="0"/>
          <a:chExt cx="0" cy="0"/>
        </a:xfrm>
      </p:grpSpPr>
      <p:sp>
        <p:nvSpPr>
          <p:cNvPr id="20" name="Titr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fr-FR" sz="4800"/>
            </a:lvl1pPr>
          </a:lstStyle>
          <a:p>
            <a:pPr rtl="0"/>
            <a:r>
              <a:rPr lang="fr-FR"/>
              <a:t>cliquez pour modifier le style du titre principal	</a:t>
            </a:r>
          </a:p>
        </p:txBody>
      </p:sp>
      <p:sp>
        <p:nvSpPr>
          <p:cNvPr id="21" name="Espace réservé du contenu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e la date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fr-FR"/>
            </a:defPPr>
          </a:lstStyle>
          <a:p>
            <a:pPr rtl="0"/>
            <a:r>
              <a:rPr lang="fr-FR"/>
              <a:t>20XX</a:t>
            </a:r>
          </a:p>
        </p:txBody>
      </p:sp>
      <p:sp>
        <p:nvSpPr>
          <p:cNvPr id="5" name="Espace réservé du pied de page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6" name="Espace réservé du numéro de diapositive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
        <p:nvSpPr>
          <p:cNvPr id="13" name="Forme libre : Form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9" name="Forme libre : Form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641332740"/>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alternatif2">
    <p:spTree>
      <p:nvGrpSpPr>
        <p:cNvPr id="1" name=""/>
        <p:cNvGrpSpPr/>
        <p:nvPr/>
      </p:nvGrpSpPr>
      <p:grpSpPr>
        <a:xfrm>
          <a:off x="0" y="0"/>
          <a:ext cx="0" cy="0"/>
          <a:chOff x="0" y="0"/>
          <a:chExt cx="0" cy="0"/>
        </a:xfrm>
      </p:grpSpPr>
      <p:sp>
        <p:nvSpPr>
          <p:cNvPr id="11" name="Forme libre : Form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3" name="Forme libre : Form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0" name="Forme libre : Form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 name="Espace réservé de la date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fr-FR"/>
            </a:defPPr>
          </a:lstStyle>
          <a:p>
            <a:pPr rtl="0"/>
            <a:r>
              <a:rPr lang="fr-FR"/>
              <a:t>20XX</a:t>
            </a:r>
          </a:p>
        </p:txBody>
      </p:sp>
      <p:sp>
        <p:nvSpPr>
          <p:cNvPr id="5" name="Espace réservé du pied de page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6" name="Espace réservé du numéro de diapositive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
        <p:nvSpPr>
          <p:cNvPr id="20" name="Titr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rtlCol="0"/>
          <a:lstStyle>
            <a:lvl1pPr>
              <a:defRPr lang="fr-FR" sz="4800"/>
            </a:lvl1pPr>
          </a:lstStyle>
          <a:p>
            <a:pPr rtl="0"/>
            <a:r>
              <a:rPr lang="fr-FR"/>
              <a:t>cliquez pour modifier le style du titre principal	</a:t>
            </a:r>
          </a:p>
        </p:txBody>
      </p:sp>
      <p:sp>
        <p:nvSpPr>
          <p:cNvPr id="21" name="Espace réservé du contenu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vis">
    <p:bg>
      <p:bgPr>
        <a:solidFill>
          <a:schemeClr val="accent6"/>
        </a:solidFill>
        <a:effectLst/>
      </p:bgPr>
    </p:bg>
    <p:spTree>
      <p:nvGrpSpPr>
        <p:cNvPr id="1" name=""/>
        <p:cNvGrpSpPr/>
        <p:nvPr/>
      </p:nvGrpSpPr>
      <p:grpSpPr>
        <a:xfrm>
          <a:off x="0" y="0"/>
          <a:ext cx="0" cy="0"/>
          <a:chOff x="0" y="0"/>
          <a:chExt cx="0" cy="0"/>
        </a:xfrm>
      </p:grpSpPr>
      <p:sp>
        <p:nvSpPr>
          <p:cNvPr id="52" name="Forme libre : Form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37" name="Forme libre : Form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 name="Espace réservé de la date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fr-FR"/>
            </a:defPPr>
          </a:lstStyle>
          <a:p>
            <a:pPr rtl="0"/>
            <a:r>
              <a:rPr lang="fr-FR"/>
              <a:t>20XX</a:t>
            </a:r>
          </a:p>
        </p:txBody>
      </p:sp>
      <p:sp>
        <p:nvSpPr>
          <p:cNvPr id="5" name="Espace réservé du pied de page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6" name="Espace réservé du numéro de diapositive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pic>
        <p:nvPicPr>
          <p:cNvPr id="26" name="Graphisme 25">
            <a:extLst>
              <a:ext uri="{FF2B5EF4-FFF2-40B4-BE49-F238E27FC236}">
                <a16:creationId xmlns:a16="http://schemas.microsoft.com/office/drawing/2014/main" id="{9A083F98-8E0D-14F8-CA40-D0B5AB8037E2}"/>
              </a:ext>
            </a:extLst>
          </p:cNvPr>
          <p:cNvPicPr>
            <a:picLocks noChangeAspect="1"/>
          </p:cNvPicPr>
          <p:nvPr userDrawn="1"/>
        </p:nvPicPr>
        <p:blipFill>
          <a:blip>
            <a:alphaModFix/>
            <a:extLst>
              <a:ext uri="{96DAC541-7B7A-43D3-8B79-37D633B846F1}">
                <asvg:svgBlip xmlns:asvg="http://schemas.microsoft.com/office/drawing/2016/SVG/main" r:embed="rId2"/>
              </a:ext>
            </a:extLst>
          </a:blip>
          <a:stretch>
            <a:fillRect/>
          </a:stretch>
        </p:blipFill>
        <p:spPr>
          <a:xfrm>
            <a:off x="1411582" y="447749"/>
            <a:ext cx="2330685" cy="1898712"/>
          </a:xfrm>
          <a:prstGeom prst="rect">
            <a:avLst/>
          </a:prstGeom>
        </p:spPr>
      </p:pic>
      <p:sp>
        <p:nvSpPr>
          <p:cNvPr id="32" name="Espace réservé du texte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rtlCol="0">
            <a:normAutofit/>
          </a:bodyPr>
          <a:lstStyle>
            <a:lvl1pPr marL="0" indent="0" algn="ctr">
              <a:lnSpc>
                <a:spcPct val="100000"/>
              </a:lnSpc>
              <a:spcBef>
                <a:spcPts val="0"/>
              </a:spcBef>
              <a:buNone/>
              <a:defRPr lang="fr-FR" sz="2400"/>
            </a:lvl1pPr>
          </a:lstStyle>
          <a:p>
            <a:pPr lvl="0" rtl="0"/>
            <a:r>
              <a:rPr lang="fr-FR"/>
              <a:t>Cliquez pour modifier les styles du texte du masque</a:t>
            </a:r>
          </a:p>
        </p:txBody>
      </p:sp>
      <p:sp>
        <p:nvSpPr>
          <p:cNvPr id="2" name="Titr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rtlCol="0"/>
          <a:lstStyle>
            <a:lvl1pPr algn="ctr">
              <a:defRPr lang="fr-FR" sz="2400" cap="all" baseline="0">
                <a:latin typeface="Gill Sans Nova" panose="020B0602020104020203" pitchFamily="34" charset="0"/>
              </a:defRPr>
            </a:lvl1pPr>
          </a:lstStyle>
          <a:p>
            <a:pPr rtl="0"/>
            <a:r>
              <a:rPr lang="fr-FR"/>
              <a:t>Modifiez le style du titre</a:t>
            </a:r>
          </a:p>
        </p:txBody>
      </p:sp>
      <p:sp>
        <p:nvSpPr>
          <p:cNvPr id="22" name="Forme libre : Form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6" name="Forme libre : Form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Équipe x4">
    <p:spTree>
      <p:nvGrpSpPr>
        <p:cNvPr id="1" name=""/>
        <p:cNvGrpSpPr/>
        <p:nvPr/>
      </p:nvGrpSpPr>
      <p:grpSpPr>
        <a:xfrm>
          <a:off x="0" y="0"/>
          <a:ext cx="0" cy="0"/>
          <a:chOff x="0" y="0"/>
          <a:chExt cx="0" cy="0"/>
        </a:xfrm>
      </p:grpSpPr>
      <p:sp>
        <p:nvSpPr>
          <p:cNvPr id="45" name="Titr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fr-FR" sz="4800"/>
            </a:lvl1pPr>
          </a:lstStyle>
          <a:p>
            <a:pPr rtl="0"/>
            <a:r>
              <a:rPr lang="fr-FR"/>
              <a:t>cliquez pour modifier le style du titre principal	</a:t>
            </a:r>
          </a:p>
        </p:txBody>
      </p:sp>
      <p:sp>
        <p:nvSpPr>
          <p:cNvPr id="28" name="Forme libre : Form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9" name="Espace réservé d’image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0" name="Espace réservé d’image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1" name="Espace réservé d’image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2" name="Espace réservé d’image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7" name="Espace réservé du texte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rtlCol="0" anchor="b">
            <a:noAutofit/>
          </a:bodyPr>
          <a:lstStyle>
            <a:lvl1pPr marL="0" indent="0" algn="ctr">
              <a:lnSpc>
                <a:spcPct val="100000"/>
              </a:lnSpc>
              <a:spcBef>
                <a:spcPts val="0"/>
              </a:spcBef>
              <a:buNone/>
              <a:defRPr lang="fr-FR" sz="1800" cap="all" baseline="0">
                <a:latin typeface="Gill Sans Nova" panose="020B0602020104020203" pitchFamily="34" charset="0"/>
              </a:defRPr>
            </a:lvl1pPr>
          </a:lstStyle>
          <a:p>
            <a:pPr lvl="0" rtl="0"/>
            <a:r>
              <a:rPr lang="fr-FR"/>
              <a:t>Cliquez pour modifier les styles du texte du masque</a:t>
            </a:r>
          </a:p>
        </p:txBody>
      </p:sp>
      <p:sp>
        <p:nvSpPr>
          <p:cNvPr id="48" name="Espace réservé du texte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rtlCol="0" anchor="b">
            <a:noAutofit/>
          </a:bodyPr>
          <a:lstStyle>
            <a:lvl1pPr marL="0" indent="0" algn="ctr">
              <a:lnSpc>
                <a:spcPct val="100000"/>
              </a:lnSpc>
              <a:spcBef>
                <a:spcPts val="0"/>
              </a:spcBef>
              <a:buNone/>
              <a:defRPr lang="fr-FR" sz="1800" cap="all" baseline="0">
                <a:latin typeface="Gill Sans Nova" panose="020B0602020104020203" pitchFamily="34" charset="0"/>
              </a:defRPr>
            </a:lvl1pPr>
          </a:lstStyle>
          <a:p>
            <a:pPr lvl="0" rtl="0"/>
            <a:r>
              <a:rPr lang="fr-FR"/>
              <a:t>Cliquez pour modifier les styles du texte du masque</a:t>
            </a:r>
          </a:p>
        </p:txBody>
      </p:sp>
      <p:sp>
        <p:nvSpPr>
          <p:cNvPr id="49" name="Espace réservé du texte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rtlCol="0" anchor="b">
            <a:noAutofit/>
          </a:bodyPr>
          <a:lstStyle>
            <a:lvl1pPr marL="0" indent="0" algn="ctr">
              <a:lnSpc>
                <a:spcPct val="100000"/>
              </a:lnSpc>
              <a:spcBef>
                <a:spcPts val="0"/>
              </a:spcBef>
              <a:buNone/>
              <a:defRPr lang="fr-FR" sz="1800" cap="all" baseline="0">
                <a:latin typeface="Gill Sans Nova" panose="020B0602020104020203" pitchFamily="34" charset="0"/>
              </a:defRPr>
            </a:lvl1pPr>
          </a:lstStyle>
          <a:p>
            <a:pPr lvl="0" rtl="0"/>
            <a:r>
              <a:rPr lang="fr-FR"/>
              <a:t>Cliquez pour modifier les styles du texte du masque</a:t>
            </a:r>
          </a:p>
        </p:txBody>
      </p:sp>
      <p:sp>
        <p:nvSpPr>
          <p:cNvPr id="50" name="Espace réservé du texte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rtlCol="0" anchor="b">
            <a:noAutofit/>
          </a:bodyPr>
          <a:lstStyle>
            <a:lvl1pPr marL="0" indent="0" algn="ctr">
              <a:lnSpc>
                <a:spcPct val="100000"/>
              </a:lnSpc>
              <a:spcBef>
                <a:spcPts val="0"/>
              </a:spcBef>
              <a:buNone/>
              <a:defRPr lang="fr-FR" sz="1800" cap="all" baseline="0">
                <a:latin typeface="Gill Sans Nova" panose="020B0602020104020203" pitchFamily="34" charset="0"/>
              </a:defRPr>
            </a:lvl1pPr>
          </a:lstStyle>
          <a:p>
            <a:pPr lvl="0" rtl="0"/>
            <a:r>
              <a:rPr lang="fr-FR"/>
              <a:t>Cliquez pour modifier les styles du texte du masque</a:t>
            </a:r>
          </a:p>
        </p:txBody>
      </p:sp>
      <p:sp>
        <p:nvSpPr>
          <p:cNvPr id="52" name="Espace réservé du texte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rtlCol="0" anchor="t">
            <a:noAutofit/>
          </a:bodyPr>
          <a:lstStyle>
            <a:lvl1pPr marL="0" indent="0" algn="ctr">
              <a:lnSpc>
                <a:spcPct val="100000"/>
              </a:lnSpc>
              <a:spcBef>
                <a:spcPts val="0"/>
              </a:spcBef>
              <a:buNone/>
              <a:defRPr lang="fr-FR" sz="1800" cap="none" baseline="0"/>
            </a:lvl1pPr>
          </a:lstStyle>
          <a:p>
            <a:pPr lvl="0" rtl="0"/>
            <a:r>
              <a:rPr lang="fr-FR" dirty="0"/>
              <a:t>Modifiez les styles du texte</a:t>
            </a:r>
          </a:p>
        </p:txBody>
      </p:sp>
      <p:sp>
        <p:nvSpPr>
          <p:cNvPr id="53" name="Espace réservé du texte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rtlCol="0" anchor="t">
            <a:noAutofit/>
          </a:bodyPr>
          <a:lstStyle>
            <a:lvl1pPr marL="0" indent="0" algn="ctr">
              <a:lnSpc>
                <a:spcPct val="100000"/>
              </a:lnSpc>
              <a:spcBef>
                <a:spcPts val="0"/>
              </a:spcBef>
              <a:buNone/>
              <a:defRPr lang="fr-FR" sz="1800" cap="none" baseline="0"/>
            </a:lvl1pPr>
          </a:lstStyle>
          <a:p>
            <a:pPr lvl="0" rtl="0"/>
            <a:r>
              <a:rPr lang="fr-FR" dirty="0"/>
              <a:t>Modifiez les styles du texte</a:t>
            </a:r>
          </a:p>
        </p:txBody>
      </p:sp>
      <p:sp>
        <p:nvSpPr>
          <p:cNvPr id="54" name="Espace réservé du texte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rtlCol="0" anchor="t">
            <a:noAutofit/>
          </a:bodyPr>
          <a:lstStyle>
            <a:lvl1pPr marL="0" indent="0" algn="ctr">
              <a:lnSpc>
                <a:spcPct val="100000"/>
              </a:lnSpc>
              <a:spcBef>
                <a:spcPts val="0"/>
              </a:spcBef>
              <a:buNone/>
              <a:defRPr lang="fr-FR" sz="1800" cap="none" baseline="0"/>
            </a:lvl1pPr>
          </a:lstStyle>
          <a:p>
            <a:pPr lvl="0" rtl="0"/>
            <a:r>
              <a:rPr lang="fr-FR" dirty="0"/>
              <a:t>Modifiez les styles du texte</a:t>
            </a:r>
          </a:p>
        </p:txBody>
      </p:sp>
      <p:sp>
        <p:nvSpPr>
          <p:cNvPr id="55" name="Espace réservé du texte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rtlCol="0" anchor="t">
            <a:noAutofit/>
          </a:bodyPr>
          <a:lstStyle>
            <a:lvl1pPr marL="0" indent="0" algn="ctr">
              <a:lnSpc>
                <a:spcPct val="100000"/>
              </a:lnSpc>
              <a:spcBef>
                <a:spcPts val="0"/>
              </a:spcBef>
              <a:buNone/>
              <a:defRPr lang="fr-FR" sz="1800" cap="none" baseline="0"/>
            </a:lvl1pPr>
          </a:lstStyle>
          <a:p>
            <a:pPr lvl="0" rtl="0"/>
            <a:r>
              <a:rPr lang="fr-FR" dirty="0"/>
              <a:t>Modifiez les styles du texte</a:t>
            </a:r>
          </a:p>
        </p:txBody>
      </p:sp>
      <p:sp>
        <p:nvSpPr>
          <p:cNvPr id="4" name="Espace réservé de la date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fr-FR"/>
            </a:defPPr>
          </a:lstStyle>
          <a:p>
            <a:pPr rtl="0"/>
            <a:r>
              <a:rPr lang="fr-FR"/>
              <a:t>20XX</a:t>
            </a:r>
          </a:p>
        </p:txBody>
      </p:sp>
      <p:sp>
        <p:nvSpPr>
          <p:cNvPr id="5" name="Espace réservé du pied de page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6" name="Espace réservé du numéro de diapositive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
        <p:nvSpPr>
          <p:cNvPr id="18" name="Forme libre : Form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283071543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Équipe x8">
    <p:spTree>
      <p:nvGrpSpPr>
        <p:cNvPr id="1" name=""/>
        <p:cNvGrpSpPr/>
        <p:nvPr/>
      </p:nvGrpSpPr>
      <p:grpSpPr>
        <a:xfrm>
          <a:off x="0" y="0"/>
          <a:ext cx="0" cy="0"/>
          <a:chOff x="0" y="0"/>
          <a:chExt cx="0" cy="0"/>
        </a:xfrm>
      </p:grpSpPr>
      <p:sp>
        <p:nvSpPr>
          <p:cNvPr id="24" name="Forme libre : Form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5" name="Titr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rtlCol="0"/>
          <a:lstStyle>
            <a:lvl1pPr>
              <a:defRPr lang="fr-FR" sz="4800"/>
            </a:lvl1pPr>
          </a:lstStyle>
          <a:p>
            <a:pPr rtl="0"/>
            <a:r>
              <a:rPr lang="fr-FR"/>
              <a:t>cliquez pour modifier le style du titre principal	</a:t>
            </a:r>
          </a:p>
        </p:txBody>
      </p:sp>
      <p:sp>
        <p:nvSpPr>
          <p:cNvPr id="39" name="Espace réservé d’image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0" name="Espace réservé d’image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1" name="Espace réservé d’image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2" name="Espace réservé d’image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47" name="Espace réservé du texte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48" name="Espace réservé du texte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49" name="Espace réservé du texte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50" name="Espace réservé du texte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52" name="Espace réservé du texte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53" name="Espace réservé du texte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54" name="Espace réservé du texte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55" name="Espace réservé du texte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2" name="Espace réservé d’image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3" name="Espace réservé d’image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7" name="Espace réservé d’image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8" name="Espace réservé d’image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fr-FR" sz="1800">
                <a:solidFill>
                  <a:schemeClr val="accent1"/>
                </a:solidFill>
              </a:defRPr>
            </a:lvl1pPr>
          </a:lstStyle>
          <a:p>
            <a:pPr rtl="0"/>
            <a:r>
              <a:rPr lang="fr-FR"/>
              <a:t>Cliquez sur l'icône pour ajouter une image</a:t>
            </a:r>
            <a:endParaRPr lang="fr-FR" dirty="0"/>
          </a:p>
        </p:txBody>
      </p:sp>
      <p:sp>
        <p:nvSpPr>
          <p:cNvPr id="9" name="Espace réservé du texte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10" name="Espace réservé du texte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11" name="Espace réservé du texte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12" name="Espace réservé du texte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rtlCol="0" anchor="b">
            <a:noAutofit/>
          </a:bodyPr>
          <a:lstStyle>
            <a:lvl1pPr marL="0" indent="0" algn="ctr">
              <a:lnSpc>
                <a:spcPct val="100000"/>
              </a:lnSpc>
              <a:spcBef>
                <a:spcPts val="0"/>
              </a:spcBef>
              <a:buNone/>
              <a:defRPr lang="fr-FR" sz="1400" cap="all" baseline="0">
                <a:latin typeface="Gill Sans Nova" panose="020B0602020104020203" pitchFamily="34" charset="0"/>
              </a:defRPr>
            </a:lvl1pPr>
          </a:lstStyle>
          <a:p>
            <a:pPr lvl="0" rtl="0"/>
            <a:r>
              <a:rPr lang="fr-FR"/>
              <a:t>Cliquez pour modifier les styles du texte du masque</a:t>
            </a:r>
          </a:p>
        </p:txBody>
      </p:sp>
      <p:sp>
        <p:nvSpPr>
          <p:cNvPr id="13" name="Espace réservé du texte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14" name="Espace réservé du texte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15" name="Espace réservé du texte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
        <p:nvSpPr>
          <p:cNvPr id="16" name="Espace réservé du texte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rtlCol="0" anchor="t">
            <a:noAutofit/>
          </a:bodyPr>
          <a:lstStyle>
            <a:lvl1pPr marL="0" indent="0" algn="ctr">
              <a:lnSpc>
                <a:spcPct val="100000"/>
              </a:lnSpc>
              <a:spcBef>
                <a:spcPts val="0"/>
              </a:spcBef>
              <a:buNone/>
              <a:defRPr lang="fr-FR" sz="1400" cap="none" baseline="0"/>
            </a:lvl1pPr>
          </a:lstStyle>
          <a:p>
            <a:pPr lvl="0" rtl="0"/>
            <a:r>
              <a:rPr lang="fr-FR" dirty="0"/>
              <a:t>Modifiez les styles du texte</a:t>
            </a:r>
          </a:p>
        </p:txBody>
      </p:sp>
    </p:spTree>
    <p:extLst>
      <p:ext uri="{BB962C8B-B14F-4D97-AF65-F5344CB8AC3E}">
        <p14:creationId xmlns:p14="http://schemas.microsoft.com/office/powerpoint/2010/main" val="1704908538"/>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ronologie">
    <p:spTree>
      <p:nvGrpSpPr>
        <p:cNvPr id="1" name=""/>
        <p:cNvGrpSpPr/>
        <p:nvPr/>
      </p:nvGrpSpPr>
      <p:grpSpPr>
        <a:xfrm>
          <a:off x="0" y="0"/>
          <a:ext cx="0" cy="0"/>
          <a:chOff x="0" y="0"/>
          <a:chExt cx="0" cy="0"/>
        </a:xfrm>
      </p:grpSpPr>
      <p:sp>
        <p:nvSpPr>
          <p:cNvPr id="49" name="Forme libre : Form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5" name="Forme libre : Form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5" name="Forme libre : Form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1" name="Forme libre : Form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1" name="Espace réservé du texte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fr-FR" sz="2000" cap="all" baseline="0">
                <a:latin typeface="Gill Sans Nova" panose="020B0602020104020203" pitchFamily="34" charset="0"/>
              </a:defRPr>
            </a:lvl1pPr>
            <a:lvl2pPr marL="0" indent="0" algn="ctr">
              <a:lnSpc>
                <a:spcPct val="100000"/>
              </a:lnSpc>
              <a:spcBef>
                <a:spcPts val="0"/>
              </a:spcBef>
              <a:buNone/>
              <a:defRPr lang="fr-FR" sz="1800"/>
            </a:lvl2pPr>
          </a:lstStyle>
          <a:p>
            <a:pPr lvl="0" rtl="0"/>
            <a:r>
              <a:rPr lang="fr-FR"/>
              <a:t>Cliquez pour modifier les styles du texte du masque</a:t>
            </a:r>
          </a:p>
          <a:p>
            <a:pPr lvl="1" rtl="0"/>
            <a:r>
              <a:rPr lang="fr-FR"/>
              <a:t>Deuxième niveau</a:t>
            </a:r>
          </a:p>
        </p:txBody>
      </p:sp>
      <p:sp>
        <p:nvSpPr>
          <p:cNvPr id="29" name="Espace réservé du texte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fr-FR" sz="2000" cap="all" baseline="0">
                <a:latin typeface="Gill Sans Nova" panose="020B0602020104020203" pitchFamily="34" charset="0"/>
              </a:defRPr>
            </a:lvl1pPr>
            <a:lvl2pPr marL="0" indent="0" algn="ctr">
              <a:lnSpc>
                <a:spcPct val="100000"/>
              </a:lnSpc>
              <a:spcBef>
                <a:spcPts val="0"/>
              </a:spcBef>
              <a:buNone/>
              <a:defRPr lang="fr-FR" sz="1800"/>
            </a:lvl2pPr>
          </a:lstStyle>
          <a:p>
            <a:pPr lvl="0" rtl="0"/>
            <a:r>
              <a:rPr lang="fr-FR"/>
              <a:t>Cliquez pour modifier les styles du texte du masque</a:t>
            </a:r>
          </a:p>
          <a:p>
            <a:pPr lvl="1" rtl="0"/>
            <a:r>
              <a:rPr lang="fr-FR"/>
              <a:t>Deuxième niveau</a:t>
            </a:r>
          </a:p>
        </p:txBody>
      </p:sp>
      <p:sp>
        <p:nvSpPr>
          <p:cNvPr id="30" name="Espace réservé du texte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fr-FR" sz="2000" cap="all" baseline="0">
                <a:latin typeface="Gill Sans Nova" panose="020B0602020104020203" pitchFamily="34" charset="0"/>
              </a:defRPr>
            </a:lvl1pPr>
            <a:lvl2pPr marL="0" indent="0" algn="ctr">
              <a:lnSpc>
                <a:spcPct val="100000"/>
              </a:lnSpc>
              <a:spcBef>
                <a:spcPts val="0"/>
              </a:spcBef>
              <a:buNone/>
              <a:defRPr lang="fr-FR" sz="1800"/>
            </a:lvl2pPr>
          </a:lstStyle>
          <a:p>
            <a:pPr lvl="0" rtl="0"/>
            <a:r>
              <a:rPr lang="fr-FR"/>
              <a:t>Cliquez pour modifier les styles du texte du masque</a:t>
            </a:r>
          </a:p>
          <a:p>
            <a:pPr lvl="1" rtl="0"/>
            <a:r>
              <a:rPr lang="fr-FR"/>
              <a:t>Deuxième niveau</a:t>
            </a:r>
          </a:p>
        </p:txBody>
      </p:sp>
      <p:sp>
        <p:nvSpPr>
          <p:cNvPr id="32" name="Espace réservé du texte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fr-FR" sz="2000" cap="all" baseline="0">
                <a:latin typeface="Gill Sans Nova" panose="020B0602020104020203" pitchFamily="34" charset="0"/>
              </a:defRPr>
            </a:lvl1pPr>
            <a:lvl2pPr marL="0" indent="0" algn="ctr">
              <a:lnSpc>
                <a:spcPct val="100000"/>
              </a:lnSpc>
              <a:spcBef>
                <a:spcPts val="0"/>
              </a:spcBef>
              <a:buNone/>
              <a:defRPr lang="fr-FR" sz="1800"/>
            </a:lvl2pPr>
          </a:lstStyle>
          <a:p>
            <a:pPr lvl="0" rtl="0"/>
            <a:r>
              <a:rPr lang="fr-FR"/>
              <a:t>Cliquez pour modifier les styles du texte du masque</a:t>
            </a:r>
          </a:p>
          <a:p>
            <a:pPr lvl="1" rtl="0"/>
            <a:r>
              <a:rPr lang="fr-FR"/>
              <a:t>Deuxième niveau</a:t>
            </a:r>
          </a:p>
        </p:txBody>
      </p:sp>
      <p:sp>
        <p:nvSpPr>
          <p:cNvPr id="33" name="Espace réservé du texte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rtlCol="0" anchor="ctr">
            <a:noAutofit/>
          </a:bodyPr>
          <a:lstStyle>
            <a:lvl1pPr marL="0" indent="0" algn="ctr">
              <a:lnSpc>
                <a:spcPct val="100000"/>
              </a:lnSpc>
              <a:spcBef>
                <a:spcPts val="0"/>
              </a:spcBef>
              <a:buNone/>
              <a:defRPr lang="fr-FR" sz="2000" cap="all" baseline="0">
                <a:latin typeface="Gill Sans Nova" panose="020B0602020104020203" pitchFamily="34" charset="0"/>
              </a:defRPr>
            </a:lvl1pPr>
            <a:lvl2pPr marL="0" indent="0" algn="ctr">
              <a:lnSpc>
                <a:spcPct val="100000"/>
              </a:lnSpc>
              <a:spcBef>
                <a:spcPts val="0"/>
              </a:spcBef>
              <a:buNone/>
              <a:defRPr lang="fr-FR" sz="1800"/>
            </a:lvl2pPr>
          </a:lstStyle>
          <a:p>
            <a:pPr lvl="0" rtl="0"/>
            <a:r>
              <a:rPr lang="fr-FR"/>
              <a:t>Cliquez pour modifier les styles du texte du masque</a:t>
            </a:r>
          </a:p>
          <a:p>
            <a:pPr lvl="1" rtl="0"/>
            <a:r>
              <a:rPr lang="fr-FR"/>
              <a:t>Deuxième niveau</a:t>
            </a:r>
          </a:p>
        </p:txBody>
      </p:sp>
      <p:sp>
        <p:nvSpPr>
          <p:cNvPr id="52" name="Titr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rtlCol="0"/>
          <a:lstStyle>
            <a:lvl1pPr>
              <a:defRPr lang="fr-FR" sz="4800"/>
            </a:lvl1pPr>
          </a:lstStyle>
          <a:p>
            <a:pPr rtl="0"/>
            <a:r>
              <a:rPr lang="fr-FR"/>
              <a:t>cliquez pour modifier le style du titre principal	</a:t>
            </a:r>
          </a:p>
        </p:txBody>
      </p:sp>
    </p:spTree>
    <p:extLst>
      <p:ext uri="{BB962C8B-B14F-4D97-AF65-F5344CB8AC3E}">
        <p14:creationId xmlns:p14="http://schemas.microsoft.com/office/powerpoint/2010/main" val="302178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aison">
    <p:bg>
      <p:bgPr>
        <a:solidFill>
          <a:schemeClr val="accent6"/>
        </a:solidFill>
        <a:effectLst/>
      </p:bgPr>
    </p:bg>
    <p:spTree>
      <p:nvGrpSpPr>
        <p:cNvPr id="1" name=""/>
        <p:cNvGrpSpPr/>
        <p:nvPr/>
      </p:nvGrpSpPr>
      <p:grpSpPr>
        <a:xfrm>
          <a:off x="0" y="0"/>
          <a:ext cx="0" cy="0"/>
          <a:chOff x="0" y="0"/>
          <a:chExt cx="0" cy="0"/>
        </a:xfrm>
      </p:grpSpPr>
      <p:sp>
        <p:nvSpPr>
          <p:cNvPr id="23" name="Forme libre : Form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6" name="Forme libre : Form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 name="Espace réservé du contenu 3">
            <a:extLst>
              <a:ext uri="{FF2B5EF4-FFF2-40B4-BE49-F238E27FC236}">
                <a16:creationId xmlns:a16="http://schemas.microsoft.com/office/drawing/2014/main" id="{0C4A600E-CA37-9E8F-9DD7-1AAEB3F2E208}"/>
              </a:ext>
            </a:extLst>
          </p:cNvPr>
          <p:cNvSpPr>
            <a:spLocks noGrp="1"/>
          </p:cNvSpPr>
          <p:nvPr>
            <p:ph sz="half" idx="2" hasCustomPrompt="1"/>
          </p:nvPr>
        </p:nvSpPr>
        <p:spPr>
          <a:xfrm>
            <a:off x="576072" y="235000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fr-FR" sz="1800">
                <a:solidFill>
                  <a:schemeClr val="accent1"/>
                </a:solidFill>
              </a:defRPr>
            </a:lvl1pPr>
            <a:lvl2pPr>
              <a:lnSpc>
                <a:spcPct val="100000"/>
              </a:lnSpc>
              <a:spcBef>
                <a:spcPts val="0"/>
              </a:spcBef>
              <a:defRPr lang="fr-FR" sz="1600">
                <a:solidFill>
                  <a:schemeClr val="accent1"/>
                </a:solidFill>
              </a:defRPr>
            </a:lvl2pPr>
            <a:lvl3pPr>
              <a:lnSpc>
                <a:spcPct val="100000"/>
              </a:lnSpc>
              <a:spcBef>
                <a:spcPts val="0"/>
              </a:spcBef>
              <a:defRPr lang="fr-FR" sz="1400">
                <a:solidFill>
                  <a:schemeClr val="accent1"/>
                </a:solidFill>
              </a:defRPr>
            </a:lvl3pPr>
            <a:lvl4pPr>
              <a:lnSpc>
                <a:spcPct val="100000"/>
              </a:lnSpc>
              <a:spcBef>
                <a:spcPts val="0"/>
              </a:spcBef>
              <a:defRPr lang="fr-FR" sz="1200">
                <a:solidFill>
                  <a:schemeClr val="accent1"/>
                </a:solidFill>
              </a:defRPr>
            </a:lvl4pPr>
            <a:lvl5pPr>
              <a:lnSpc>
                <a:spcPct val="100000"/>
              </a:lnSpc>
              <a:spcBef>
                <a:spcPts val="0"/>
              </a:spcBef>
              <a:defRPr lang="fr-FR" sz="1200">
                <a:solidFill>
                  <a:schemeClr val="accent1"/>
                </a:solidFill>
              </a:defRPr>
            </a:lvl5pPr>
          </a:lstStyle>
          <a:p>
            <a:pPr lvl="0" rtl="0"/>
            <a:r>
              <a:rPr lang="fr-FR" dirty="0"/>
              <a:t>Modifiez les styles du texte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7" name="Espace réservé de la date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fr-FR">
                <a:solidFill>
                  <a:schemeClr val="accent1"/>
                </a:solidFill>
              </a:defRPr>
            </a:lvl1pPr>
          </a:lstStyle>
          <a:p>
            <a:pPr rtl="0"/>
            <a:r>
              <a:rPr lang="fr-FR"/>
              <a:t>20XX</a:t>
            </a:r>
          </a:p>
        </p:txBody>
      </p:sp>
      <p:sp>
        <p:nvSpPr>
          <p:cNvPr id="8" name="Espace réservé du pied de page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fr-FR">
                <a:solidFill>
                  <a:schemeClr val="accent1"/>
                </a:solidFill>
              </a:defRPr>
            </a:lvl1pPr>
          </a:lstStyle>
          <a:p>
            <a:pPr rtl="0"/>
            <a:r>
              <a:rPr lang="fr-FR"/>
              <a:t>titre de la présentation</a:t>
            </a:r>
          </a:p>
        </p:txBody>
      </p:sp>
      <p:sp>
        <p:nvSpPr>
          <p:cNvPr id="9" name="Espace réservé du numéro de diapositive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fr-FR">
                <a:solidFill>
                  <a:schemeClr val="accent1"/>
                </a:solidFill>
              </a:defRPr>
            </a:lvl1pPr>
          </a:lstStyle>
          <a:p>
            <a:pPr rtl="0"/>
            <a:fld id="{58FB4751-880F-D840-AAA9-3A15815CC996}" type="slidenum">
              <a:rPr lang="fr-FR" smtClean="0"/>
              <a:pPr/>
              <a:t>‹N°›</a:t>
            </a:fld>
            <a:endParaRPr lang="fr-FR" dirty="0"/>
          </a:p>
        </p:txBody>
      </p:sp>
      <p:sp>
        <p:nvSpPr>
          <p:cNvPr id="30" name="Forme libre : Form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 name="Espace réservé du texte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rtlCol="0" anchor="b">
            <a:normAutofit/>
          </a:bodyPr>
          <a:lstStyle>
            <a:lvl1pPr marL="0" indent="0">
              <a:buNone/>
              <a:defRPr lang="fr-FR" sz="2000" b="0" cap="all" baseline="0">
                <a:solidFill>
                  <a:schemeClr val="accent1"/>
                </a:solidFill>
                <a:latin typeface="Gill Sans Nova" panose="020B0602020104020203" pitchFamily="34" charset="0"/>
              </a:defRPr>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5" name="Espace réservé du texte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rtlCol="0" anchor="b">
            <a:normAutofit/>
          </a:bodyPr>
          <a:lstStyle>
            <a:lvl1pPr marL="0" indent="0">
              <a:buNone/>
              <a:defRPr lang="fr-FR" sz="2000" b="0" cap="all" baseline="0">
                <a:solidFill>
                  <a:schemeClr val="accent1"/>
                </a:solidFill>
                <a:latin typeface="Gill Sans Nova" panose="020B0602020104020203" pitchFamily="34" charset="0"/>
              </a:defRPr>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6" name="Espace réservé du contenu 5">
            <a:extLst>
              <a:ext uri="{FF2B5EF4-FFF2-40B4-BE49-F238E27FC236}">
                <a16:creationId xmlns:a16="http://schemas.microsoft.com/office/drawing/2014/main" id="{E81024D6-E13C-20EA-3930-CD93CA581230}"/>
              </a:ext>
            </a:extLst>
          </p:cNvPr>
          <p:cNvSpPr>
            <a:spLocks noGrp="1"/>
          </p:cNvSpPr>
          <p:nvPr>
            <p:ph sz="quarter" idx="4" hasCustomPrompt="1"/>
          </p:nvPr>
        </p:nvSpPr>
        <p:spPr>
          <a:xfrm>
            <a:off x="576072" y="3995928"/>
            <a:ext cx="6464808" cy="1097280"/>
          </a:xfrm>
        </p:spPr>
        <p:txBody>
          <a:bodyPr rtlCol="0">
            <a:normAutofit/>
          </a:bodyPr>
          <a:lstStyle>
            <a:lvl1pPr marL="283464" indent="-283464">
              <a:lnSpc>
                <a:spcPct val="100000"/>
              </a:lnSpc>
              <a:spcBef>
                <a:spcPts val="0"/>
              </a:spcBef>
              <a:buFont typeface="Courier New" panose="02070309020205020404" pitchFamily="49" charset="0"/>
              <a:buChar char="o"/>
              <a:defRPr lang="fr-FR" sz="1800">
                <a:solidFill>
                  <a:schemeClr val="accent1"/>
                </a:solidFill>
              </a:defRPr>
            </a:lvl1pPr>
            <a:lvl2pPr>
              <a:lnSpc>
                <a:spcPct val="100000"/>
              </a:lnSpc>
              <a:spcBef>
                <a:spcPts val="0"/>
              </a:spcBef>
              <a:defRPr lang="fr-FR" sz="1600">
                <a:solidFill>
                  <a:schemeClr val="accent1"/>
                </a:solidFill>
              </a:defRPr>
            </a:lvl2pPr>
            <a:lvl3pPr>
              <a:lnSpc>
                <a:spcPct val="100000"/>
              </a:lnSpc>
              <a:spcBef>
                <a:spcPts val="0"/>
              </a:spcBef>
              <a:defRPr lang="fr-FR" sz="1400">
                <a:solidFill>
                  <a:schemeClr val="accent1"/>
                </a:solidFill>
              </a:defRPr>
            </a:lvl3pPr>
            <a:lvl4pPr>
              <a:lnSpc>
                <a:spcPct val="100000"/>
              </a:lnSpc>
              <a:spcBef>
                <a:spcPts val="0"/>
              </a:spcBef>
              <a:defRPr lang="fr-FR" sz="1200">
                <a:solidFill>
                  <a:schemeClr val="accent1"/>
                </a:solidFill>
              </a:defRPr>
            </a:lvl4pPr>
            <a:lvl5pPr>
              <a:lnSpc>
                <a:spcPct val="100000"/>
              </a:lnSpc>
              <a:spcBef>
                <a:spcPts val="0"/>
              </a:spcBef>
              <a:defRPr lang="fr-FR" sz="1200">
                <a:solidFill>
                  <a:schemeClr val="accent1"/>
                </a:solidFill>
              </a:defRPr>
            </a:lvl5pPr>
          </a:lstStyle>
          <a:p>
            <a:pPr lvl="0" rtl="0"/>
            <a:r>
              <a:rPr lang="fr-FR" dirty="0"/>
              <a:t>Modifiez les styles du texte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p:txBody>
      </p:sp>
      <p:sp>
        <p:nvSpPr>
          <p:cNvPr id="31" name="Titr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rtlCol="0"/>
          <a:lstStyle>
            <a:lvl1pPr>
              <a:defRPr lang="fr-FR" sz="4800">
                <a:solidFill>
                  <a:schemeClr val="accent1"/>
                </a:solidFill>
              </a:defRPr>
            </a:lvl1pPr>
          </a:lstStyle>
          <a:p>
            <a:pPr rtl="0"/>
            <a:r>
              <a:rPr lang="fr-FR"/>
              <a:t>cliquez pour modifier le style du titre principal	</a:t>
            </a:r>
          </a:p>
        </p:txBody>
      </p:sp>
      <p:cxnSp>
        <p:nvCxnSpPr>
          <p:cNvPr id="10" name="Connecteur droit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rois colonnes">
    <p:bg>
      <p:bgPr>
        <a:solidFill>
          <a:schemeClr val="bg2"/>
        </a:solidFill>
        <a:effectLst/>
      </p:bgPr>
    </p:bg>
    <p:spTree>
      <p:nvGrpSpPr>
        <p:cNvPr id="1" name=""/>
        <p:cNvGrpSpPr/>
        <p:nvPr/>
      </p:nvGrpSpPr>
      <p:grpSpPr>
        <a:xfrm>
          <a:off x="0" y="0"/>
          <a:ext cx="0" cy="0"/>
          <a:chOff x="0" y="0"/>
          <a:chExt cx="0" cy="0"/>
        </a:xfrm>
      </p:grpSpPr>
      <p:sp>
        <p:nvSpPr>
          <p:cNvPr id="27" name="Forme libre : Form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8" name="Forme libre : Form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3" name="Espace réservé du texte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rtlCol="0" anchor="ctr">
            <a:normAutofit/>
          </a:bodyPr>
          <a:lstStyle>
            <a:lvl1pPr marL="0" indent="0">
              <a:buNone/>
              <a:defRPr lang="fr-FR" sz="2000" b="0" cap="all" baseline="0">
                <a:solidFill>
                  <a:schemeClr val="accent1"/>
                </a:solidFill>
                <a:latin typeface="Gill Sans Nova" panose="020B0602020104020203" pitchFamily="34" charset="0"/>
              </a:defRPr>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a:t>Cliquez pour modifier les styles du texte du masque</a:t>
            </a:r>
          </a:p>
        </p:txBody>
      </p:sp>
      <p:sp>
        <p:nvSpPr>
          <p:cNvPr id="4" name="Espace réservé du contenu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fr-FR" sz="1800">
                <a:solidFill>
                  <a:schemeClr val="accent1"/>
                </a:solidFill>
              </a:defRPr>
            </a:lvl1pPr>
            <a:lvl2pPr>
              <a:lnSpc>
                <a:spcPct val="100000"/>
              </a:lnSpc>
              <a:spcBef>
                <a:spcPts val="0"/>
              </a:spcBef>
              <a:defRPr lang="fr-FR" sz="1600">
                <a:solidFill>
                  <a:schemeClr val="accent1"/>
                </a:solidFill>
              </a:defRPr>
            </a:lvl2pPr>
            <a:lvl3pPr>
              <a:lnSpc>
                <a:spcPct val="100000"/>
              </a:lnSpc>
              <a:spcBef>
                <a:spcPts val="0"/>
              </a:spcBef>
              <a:defRPr lang="fr-FR" sz="1400">
                <a:solidFill>
                  <a:schemeClr val="accent1"/>
                </a:solidFill>
              </a:defRPr>
            </a:lvl3pPr>
            <a:lvl4pPr>
              <a:lnSpc>
                <a:spcPct val="100000"/>
              </a:lnSpc>
              <a:spcBef>
                <a:spcPts val="0"/>
              </a:spcBef>
              <a:defRPr lang="fr-FR" sz="1200">
                <a:solidFill>
                  <a:schemeClr val="accent1"/>
                </a:solidFill>
              </a:defRPr>
            </a:lvl4pPr>
            <a:lvl5pPr>
              <a:lnSpc>
                <a:spcPct val="100000"/>
              </a:lnSpc>
              <a:spcBef>
                <a:spcPts val="0"/>
              </a:spcBef>
              <a:defRPr lang="fr-FR" sz="1200">
                <a:solidFill>
                  <a:schemeClr val="accent1"/>
                </a:solidFill>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5" name="Espace réservé du texte 4">
            <a:extLst>
              <a:ext uri="{FF2B5EF4-FFF2-40B4-BE49-F238E27FC236}">
                <a16:creationId xmlns:a16="http://schemas.microsoft.com/office/drawing/2014/main" id="{AB59C067-8245-DC0E-BED3-F9DBBF40A047}"/>
              </a:ext>
            </a:extLst>
          </p:cNvPr>
          <p:cNvSpPr>
            <a:spLocks noGrp="1"/>
          </p:cNvSpPr>
          <p:nvPr>
            <p:ph type="body" sz="quarter" idx="3" hasCustomPrompt="1"/>
          </p:nvPr>
        </p:nvSpPr>
        <p:spPr>
          <a:xfrm>
            <a:off x="4782312" y="1911096"/>
            <a:ext cx="3529584" cy="402336"/>
          </a:xfrm>
        </p:spPr>
        <p:txBody>
          <a:bodyPr rtlCol="0" anchor="ctr">
            <a:normAutofit/>
          </a:bodyPr>
          <a:lstStyle>
            <a:lvl1pPr marL="0" indent="0">
              <a:buNone/>
              <a:defRPr lang="fr-FR" sz="2000" b="0" cap="all" baseline="0">
                <a:solidFill>
                  <a:schemeClr val="accent1"/>
                </a:solidFill>
                <a:latin typeface="Gill Sans Nova" panose="020B0602020104020203" pitchFamily="34" charset="0"/>
              </a:defRPr>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dirty="0"/>
              <a:t>Modifiez les styles du texte du masque</a:t>
            </a:r>
          </a:p>
        </p:txBody>
      </p:sp>
      <p:sp>
        <p:nvSpPr>
          <p:cNvPr id="6" name="Espace réservé du contenu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fr-FR" sz="1800">
                <a:solidFill>
                  <a:schemeClr val="accent1"/>
                </a:solidFill>
              </a:defRPr>
            </a:lvl1pPr>
            <a:lvl2pPr>
              <a:lnSpc>
                <a:spcPct val="100000"/>
              </a:lnSpc>
              <a:spcBef>
                <a:spcPts val="0"/>
              </a:spcBef>
              <a:defRPr lang="fr-FR" sz="1600">
                <a:solidFill>
                  <a:schemeClr val="accent1"/>
                </a:solidFill>
              </a:defRPr>
            </a:lvl2pPr>
            <a:lvl3pPr>
              <a:lnSpc>
                <a:spcPct val="100000"/>
              </a:lnSpc>
              <a:spcBef>
                <a:spcPts val="0"/>
              </a:spcBef>
              <a:defRPr lang="fr-FR" sz="1400">
                <a:solidFill>
                  <a:schemeClr val="accent1"/>
                </a:solidFill>
              </a:defRPr>
            </a:lvl3pPr>
            <a:lvl4pPr>
              <a:lnSpc>
                <a:spcPct val="100000"/>
              </a:lnSpc>
              <a:spcBef>
                <a:spcPts val="0"/>
              </a:spcBef>
              <a:defRPr lang="fr-FR" sz="1200">
                <a:solidFill>
                  <a:schemeClr val="accent1"/>
                </a:solidFill>
              </a:defRPr>
            </a:lvl4pPr>
            <a:lvl5pPr>
              <a:lnSpc>
                <a:spcPct val="100000"/>
              </a:lnSpc>
              <a:spcBef>
                <a:spcPts val="0"/>
              </a:spcBef>
              <a:defRPr lang="fr-FR" sz="1200">
                <a:solidFill>
                  <a:schemeClr val="accent1"/>
                </a:solidFill>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e la date 6">
            <a:extLst>
              <a:ext uri="{FF2B5EF4-FFF2-40B4-BE49-F238E27FC236}">
                <a16:creationId xmlns:a16="http://schemas.microsoft.com/office/drawing/2014/main" id="{4DA73A1B-9BE9-D734-5640-B2B3206DACF4}"/>
              </a:ext>
            </a:extLst>
          </p:cNvPr>
          <p:cNvSpPr>
            <a:spLocks noGrp="1"/>
          </p:cNvSpPr>
          <p:nvPr>
            <p:ph type="dt" sz="half" idx="10"/>
          </p:nvPr>
        </p:nvSpPr>
        <p:spPr/>
        <p:txBody>
          <a:bodyPr rtlCol="0"/>
          <a:lstStyle>
            <a:lvl1pPr>
              <a:defRPr lang="fr-FR">
                <a:solidFill>
                  <a:schemeClr val="accent1"/>
                </a:solidFill>
              </a:defRPr>
            </a:lvl1pPr>
          </a:lstStyle>
          <a:p>
            <a:pPr rtl="0"/>
            <a:r>
              <a:rPr lang="fr-FR"/>
              <a:t>20XX</a:t>
            </a:r>
          </a:p>
        </p:txBody>
      </p:sp>
      <p:sp>
        <p:nvSpPr>
          <p:cNvPr id="8" name="Espace réservé du pied de page 7">
            <a:extLst>
              <a:ext uri="{FF2B5EF4-FFF2-40B4-BE49-F238E27FC236}">
                <a16:creationId xmlns:a16="http://schemas.microsoft.com/office/drawing/2014/main" id="{4E605360-0D0D-0515-AF1D-715236942234}"/>
              </a:ext>
            </a:extLst>
          </p:cNvPr>
          <p:cNvSpPr>
            <a:spLocks noGrp="1"/>
          </p:cNvSpPr>
          <p:nvPr>
            <p:ph type="ftr" sz="quarter" idx="11"/>
          </p:nvPr>
        </p:nvSpPr>
        <p:spPr/>
        <p:txBody>
          <a:bodyPr rtlCol="0"/>
          <a:lstStyle>
            <a:lvl1pPr>
              <a:defRPr lang="fr-FR">
                <a:solidFill>
                  <a:schemeClr val="accent1"/>
                </a:solidFill>
              </a:defRPr>
            </a:lvl1pPr>
          </a:lstStyle>
          <a:p>
            <a:pPr rtl="0"/>
            <a:r>
              <a:rPr lang="fr-FR"/>
              <a:t>titre de la présentation</a:t>
            </a:r>
          </a:p>
        </p:txBody>
      </p:sp>
      <p:sp>
        <p:nvSpPr>
          <p:cNvPr id="9" name="Espace réservé du numéro de diapositive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rtlCol="0"/>
          <a:lstStyle>
            <a:lvl1pPr>
              <a:defRPr lang="fr-FR">
                <a:solidFill>
                  <a:schemeClr val="accent1"/>
                </a:solidFill>
              </a:defRPr>
            </a:lvl1pPr>
          </a:lstStyle>
          <a:p>
            <a:pPr rtl="0"/>
            <a:fld id="{58FB4751-880F-D840-AAA9-3A15815CC996}" type="slidenum">
              <a:rPr lang="fr-FR" smtClean="0"/>
              <a:pPr/>
              <a:t>‹N°›</a:t>
            </a:fld>
            <a:endParaRPr lang="fr-FR" dirty="0"/>
          </a:p>
        </p:txBody>
      </p:sp>
      <p:sp>
        <p:nvSpPr>
          <p:cNvPr id="29" name="Titr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rtlCol="0"/>
          <a:lstStyle>
            <a:lvl1pPr>
              <a:defRPr lang="fr-FR" sz="4800">
                <a:solidFill>
                  <a:schemeClr val="accent1"/>
                </a:solidFill>
              </a:defRPr>
            </a:lvl1pPr>
          </a:lstStyle>
          <a:p>
            <a:pPr rtl="0"/>
            <a:r>
              <a:rPr lang="fr-FR"/>
              <a:t>cliquez pour modifier le style du titre principal	</a:t>
            </a:r>
          </a:p>
        </p:txBody>
      </p:sp>
      <p:sp>
        <p:nvSpPr>
          <p:cNvPr id="30" name="Espace réservé du texte 4">
            <a:extLst>
              <a:ext uri="{FF2B5EF4-FFF2-40B4-BE49-F238E27FC236}">
                <a16:creationId xmlns:a16="http://schemas.microsoft.com/office/drawing/2014/main" id="{A2DF7EFD-1FC1-E7B0-3A5D-171FFD6F0DCF}"/>
              </a:ext>
            </a:extLst>
          </p:cNvPr>
          <p:cNvSpPr>
            <a:spLocks noGrp="1"/>
          </p:cNvSpPr>
          <p:nvPr>
            <p:ph type="body" sz="quarter" idx="13" hasCustomPrompt="1"/>
          </p:nvPr>
        </p:nvSpPr>
        <p:spPr>
          <a:xfrm>
            <a:off x="8860536" y="1911096"/>
            <a:ext cx="2944368" cy="402336"/>
          </a:xfrm>
        </p:spPr>
        <p:txBody>
          <a:bodyPr rtlCol="0" anchor="ctr">
            <a:normAutofit/>
          </a:bodyPr>
          <a:lstStyle>
            <a:lvl1pPr marL="0" indent="0">
              <a:buNone/>
              <a:defRPr lang="fr-FR" sz="2000" b="0" cap="all" baseline="0">
                <a:solidFill>
                  <a:schemeClr val="accent1"/>
                </a:solidFill>
                <a:latin typeface="Gill Sans Nova" panose="020B0602020104020203" pitchFamily="34" charset="0"/>
              </a:defRPr>
            </a:lvl1pPr>
            <a:lvl2pPr marL="457200" indent="0">
              <a:buNone/>
              <a:defRPr lang="fr-FR" sz="2000" b="1"/>
            </a:lvl2pPr>
            <a:lvl3pPr marL="914400" indent="0">
              <a:buNone/>
              <a:defRPr lang="fr-FR" sz="1800" b="1"/>
            </a:lvl3pPr>
            <a:lvl4pPr marL="1371600" indent="0">
              <a:buNone/>
              <a:defRPr lang="fr-FR" sz="1600" b="1"/>
            </a:lvl4pPr>
            <a:lvl5pPr marL="1828800" indent="0">
              <a:buNone/>
              <a:defRPr lang="fr-FR" sz="1600" b="1"/>
            </a:lvl5pPr>
            <a:lvl6pPr marL="2286000" indent="0">
              <a:buNone/>
              <a:defRPr lang="fr-FR" sz="1600" b="1"/>
            </a:lvl6pPr>
            <a:lvl7pPr marL="2743200" indent="0">
              <a:buNone/>
              <a:defRPr lang="fr-FR" sz="1600" b="1"/>
            </a:lvl7pPr>
            <a:lvl8pPr marL="3200400" indent="0">
              <a:buNone/>
              <a:defRPr lang="fr-FR" sz="1600" b="1"/>
            </a:lvl8pPr>
            <a:lvl9pPr marL="3657600" indent="0">
              <a:buNone/>
              <a:defRPr lang="fr-FR" sz="1600" b="1"/>
            </a:lvl9pPr>
          </a:lstStyle>
          <a:p>
            <a:pPr lvl="0" rtl="0"/>
            <a:r>
              <a:rPr lang="fr-FR" dirty="0"/>
              <a:t>Modifiez les styles du texte du masque</a:t>
            </a:r>
          </a:p>
        </p:txBody>
      </p:sp>
      <p:sp>
        <p:nvSpPr>
          <p:cNvPr id="31" name="Espace réservé du contenu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rtlCol="0">
            <a:normAutofit/>
          </a:bodyPr>
          <a:lstStyle>
            <a:lvl1pPr marL="283464" indent="-283464">
              <a:lnSpc>
                <a:spcPct val="100000"/>
              </a:lnSpc>
              <a:spcBef>
                <a:spcPts val="0"/>
              </a:spcBef>
              <a:buFont typeface="Courier New" panose="02070309020205020404" pitchFamily="49" charset="0"/>
              <a:buChar char="o"/>
              <a:defRPr lang="fr-FR" sz="1800">
                <a:solidFill>
                  <a:schemeClr val="accent1"/>
                </a:solidFill>
              </a:defRPr>
            </a:lvl1pPr>
            <a:lvl2pPr>
              <a:lnSpc>
                <a:spcPct val="100000"/>
              </a:lnSpc>
              <a:spcBef>
                <a:spcPts val="0"/>
              </a:spcBef>
              <a:defRPr lang="fr-FR" sz="1600">
                <a:solidFill>
                  <a:schemeClr val="accent1"/>
                </a:solidFill>
              </a:defRPr>
            </a:lvl2pPr>
            <a:lvl3pPr>
              <a:lnSpc>
                <a:spcPct val="100000"/>
              </a:lnSpc>
              <a:spcBef>
                <a:spcPts val="0"/>
              </a:spcBef>
              <a:defRPr lang="fr-FR" sz="1400">
                <a:solidFill>
                  <a:schemeClr val="accent1"/>
                </a:solidFill>
              </a:defRPr>
            </a:lvl3pPr>
            <a:lvl4pPr>
              <a:lnSpc>
                <a:spcPct val="100000"/>
              </a:lnSpc>
              <a:spcBef>
                <a:spcPts val="0"/>
              </a:spcBef>
              <a:defRPr lang="fr-FR" sz="1200">
                <a:solidFill>
                  <a:schemeClr val="accent1"/>
                </a:solidFill>
              </a:defRPr>
            </a:lvl4pPr>
            <a:lvl5pPr>
              <a:lnSpc>
                <a:spcPct val="100000"/>
              </a:lnSpc>
              <a:spcBef>
                <a:spcPts val="0"/>
              </a:spcBef>
              <a:defRPr lang="fr-FR" sz="1200">
                <a:solidFill>
                  <a:schemeClr val="accent1"/>
                </a:solidFill>
              </a:defRPr>
            </a:lvl5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33" name="Connecteur droit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avec légende alternative">
    <p:bg>
      <p:bgPr>
        <a:solidFill>
          <a:schemeClr val="bg2"/>
        </a:solidFill>
        <a:effectLst/>
      </p:bgPr>
    </p:bg>
    <p:spTree>
      <p:nvGrpSpPr>
        <p:cNvPr id="1" name=""/>
        <p:cNvGrpSpPr/>
        <p:nvPr/>
      </p:nvGrpSpPr>
      <p:grpSpPr>
        <a:xfrm>
          <a:off x="0" y="0"/>
          <a:ext cx="0" cy="0"/>
          <a:chOff x="0" y="0"/>
          <a:chExt cx="0" cy="0"/>
        </a:xfrm>
      </p:grpSpPr>
      <p:sp>
        <p:nvSpPr>
          <p:cNvPr id="24" name="Forme libre : Form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 name="Espace réservé du texte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rtlCol="0">
            <a:normAutofit/>
          </a:bodyPr>
          <a:lstStyle>
            <a:lvl1pPr marL="0" indent="0">
              <a:lnSpc>
                <a:spcPct val="100000"/>
              </a:lnSpc>
              <a:spcBef>
                <a:spcPts val="0"/>
              </a:spcBef>
              <a:buNone/>
              <a:defRPr lang="fr-FR" sz="1800"/>
            </a:lvl1pPr>
            <a:lvl2pPr marL="457200" indent="0">
              <a:buNone/>
              <a:defRPr lang="fr-FR" sz="1400"/>
            </a:lvl2pPr>
            <a:lvl3pPr marL="914400" indent="0">
              <a:buNone/>
              <a:defRPr lang="fr-FR" sz="1200"/>
            </a:lvl3pPr>
            <a:lvl4pPr marL="1371600" indent="0">
              <a:buNone/>
              <a:defRPr lang="fr-FR" sz="1000"/>
            </a:lvl4pPr>
            <a:lvl5pPr marL="1828800" indent="0">
              <a:buNone/>
              <a:defRPr lang="fr-FR" sz="1000"/>
            </a:lvl5pPr>
            <a:lvl6pPr marL="2286000" indent="0">
              <a:buNone/>
              <a:defRPr lang="fr-FR" sz="1000"/>
            </a:lvl6pPr>
            <a:lvl7pPr marL="2743200" indent="0">
              <a:buNone/>
              <a:defRPr lang="fr-FR" sz="1000"/>
            </a:lvl7pPr>
            <a:lvl8pPr marL="3200400" indent="0">
              <a:buNone/>
              <a:defRPr lang="fr-FR" sz="1000"/>
            </a:lvl8pPr>
            <a:lvl9pPr marL="3657600" indent="0">
              <a:buNone/>
              <a:defRPr lang="fr-FR" sz="1000"/>
            </a:lvl9pPr>
          </a:lstStyle>
          <a:p>
            <a:pPr lvl="0" rtl="0"/>
            <a:r>
              <a:rPr lang="fr-FR"/>
              <a:t>Cliquez pour modifier les styles du texte du masque</a:t>
            </a:r>
          </a:p>
        </p:txBody>
      </p:sp>
      <p:sp>
        <p:nvSpPr>
          <p:cNvPr id="5" name="Espace réservé de la date 4">
            <a:extLst>
              <a:ext uri="{FF2B5EF4-FFF2-40B4-BE49-F238E27FC236}">
                <a16:creationId xmlns:a16="http://schemas.microsoft.com/office/drawing/2014/main" id="{E6FD7452-E3B6-7579-A363-62FAAFA8C251}"/>
              </a:ext>
            </a:extLst>
          </p:cNvPr>
          <p:cNvSpPr>
            <a:spLocks noGrp="1"/>
          </p:cNvSpPr>
          <p:nvPr>
            <p:ph type="dt" sz="half" idx="10"/>
          </p:nvPr>
        </p:nvSpPr>
        <p:spPr/>
        <p:txBody>
          <a:bodyPr rtlCol="0"/>
          <a:lstStyle>
            <a:defPPr>
              <a:defRPr lang="fr-FR"/>
            </a:defPPr>
          </a:lstStyle>
          <a:p>
            <a:pPr rtl="0"/>
            <a:r>
              <a:rPr lang="fr-FR"/>
              <a:t>20XX</a:t>
            </a:r>
          </a:p>
        </p:txBody>
      </p:sp>
      <p:sp>
        <p:nvSpPr>
          <p:cNvPr id="6" name="Espace réservé du pied de page 5">
            <a:extLst>
              <a:ext uri="{FF2B5EF4-FFF2-40B4-BE49-F238E27FC236}">
                <a16:creationId xmlns:a16="http://schemas.microsoft.com/office/drawing/2014/main" id="{2B98FAD9-245A-0174-9BD4-2B8E8A4A5B01}"/>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7" name="Espace réservé du numéro de diapositive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
        <p:nvSpPr>
          <p:cNvPr id="2" name="Titr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rtlCol="0" anchor="b"/>
          <a:lstStyle>
            <a:lvl1pPr>
              <a:defRPr lang="fr-FR" sz="4800"/>
            </a:lvl1pPr>
          </a:lstStyle>
          <a:p>
            <a:pPr rtl="0"/>
            <a:r>
              <a:rPr lang="fr-FR"/>
              <a:t>cliquez pour modifier le style du titre principal</a:t>
            </a:r>
          </a:p>
        </p:txBody>
      </p:sp>
      <p:sp>
        <p:nvSpPr>
          <p:cNvPr id="48" name="Forme libre : Form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42" name="Espace réservé d’image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rtlCol="0" anchor="ctr">
            <a:noAutofit/>
          </a:bodyPr>
          <a:lstStyle>
            <a:lvl1pPr marL="0" indent="0" algn="ctr">
              <a:buNone/>
              <a:defRPr lang="fr-FR" sz="3200"/>
            </a:lvl1pPr>
            <a:lvl2pPr marL="457200" indent="0">
              <a:buNone/>
              <a:defRPr lang="fr-FR" sz="2800"/>
            </a:lvl2pPr>
            <a:lvl3pPr marL="914400" indent="0">
              <a:buNone/>
              <a:defRPr lang="fr-FR" sz="2400"/>
            </a:lvl3pPr>
            <a:lvl4pPr marL="1371600" indent="0">
              <a:buNone/>
              <a:defRPr lang="fr-FR" sz="2000"/>
            </a:lvl4pPr>
            <a:lvl5pPr marL="1828800" indent="0">
              <a:buNone/>
              <a:defRPr lang="fr-FR" sz="2000"/>
            </a:lvl5pPr>
            <a:lvl6pPr marL="2286000" indent="0">
              <a:buNone/>
              <a:defRPr lang="fr-FR" sz="2000"/>
            </a:lvl6pPr>
            <a:lvl7pPr marL="2743200" indent="0">
              <a:buNone/>
              <a:defRPr lang="fr-FR" sz="2000"/>
            </a:lvl7pPr>
            <a:lvl8pPr marL="3200400" indent="0">
              <a:buNone/>
              <a:defRPr lang="fr-FR" sz="2000"/>
            </a:lvl8pPr>
            <a:lvl9pPr marL="3657600" indent="0">
              <a:buNone/>
              <a:defRPr lang="fr-FR" sz="2000"/>
            </a:lvl9pPr>
          </a:lstStyle>
          <a:p>
            <a:pPr rtl="0"/>
            <a:r>
              <a:rPr lang="fr-FR"/>
              <a:t>Cliquez sur l'icône pour ajouter une image</a:t>
            </a:r>
            <a:endParaRPr lang="fr-FR" dirty="0"/>
          </a:p>
        </p:txBody>
      </p:sp>
    </p:spTree>
    <p:extLst>
      <p:ext uri="{BB962C8B-B14F-4D97-AF65-F5344CB8AC3E}">
        <p14:creationId xmlns:p14="http://schemas.microsoft.com/office/powerpoint/2010/main" val="2336919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ôture">
    <p:bg>
      <p:bgPr>
        <a:solidFill>
          <a:schemeClr val="accent6"/>
        </a:solidFill>
        <a:effectLst/>
      </p:bgPr>
    </p:bg>
    <p:spTree>
      <p:nvGrpSpPr>
        <p:cNvPr id="1" name=""/>
        <p:cNvGrpSpPr/>
        <p:nvPr/>
      </p:nvGrpSpPr>
      <p:grpSpPr>
        <a:xfrm>
          <a:off x="0" y="0"/>
          <a:ext cx="0" cy="0"/>
          <a:chOff x="0" y="0"/>
          <a:chExt cx="0" cy="0"/>
        </a:xfrm>
      </p:grpSpPr>
      <p:sp>
        <p:nvSpPr>
          <p:cNvPr id="10" name="Forme libre : Form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fr-FR"/>
            </a:defPPr>
          </a:lstStyle>
          <a:p>
            <a:pPr algn="ctr" rtl="0"/>
            <a:endParaRPr lang="fr-FR" dirty="0"/>
          </a:p>
        </p:txBody>
      </p:sp>
      <p:sp>
        <p:nvSpPr>
          <p:cNvPr id="2" name="Titr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rtlCol="0" anchor="b"/>
          <a:lstStyle>
            <a:lvl1pPr algn="ctr">
              <a:defRPr lang="fr-FR" sz="6000"/>
            </a:lvl1pPr>
          </a:lstStyle>
          <a:p>
            <a:pPr rtl="0"/>
            <a:r>
              <a:rPr lang="fr-FR"/>
              <a:t>cliquez pour modifier le style du titre principal</a:t>
            </a:r>
          </a:p>
        </p:txBody>
      </p:sp>
      <p:sp>
        <p:nvSpPr>
          <p:cNvPr id="3" name="Sous-titr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rtlCol="0"/>
          <a:lstStyle>
            <a:lvl1pPr marL="0" indent="0" algn="ctr">
              <a:buNone/>
              <a:defRPr lang="fr-FR" sz="2400">
                <a:solidFill>
                  <a:schemeClr val="tx2"/>
                </a:solidFill>
              </a:defRPr>
            </a:lvl1pPr>
            <a:lvl2pPr marL="457200" indent="0" algn="ctr">
              <a:buNone/>
              <a:defRPr lang="fr-FR" sz="2000"/>
            </a:lvl2pPr>
            <a:lvl3pPr marL="914400" indent="0" algn="ctr">
              <a:buNone/>
              <a:defRPr lang="fr-FR" sz="1800"/>
            </a:lvl3pPr>
            <a:lvl4pPr marL="1371600" indent="0" algn="ctr">
              <a:buNone/>
              <a:defRPr lang="fr-FR" sz="1600"/>
            </a:lvl4pPr>
            <a:lvl5pPr marL="1828800" indent="0" algn="ctr">
              <a:buNone/>
              <a:defRPr lang="fr-FR" sz="1600"/>
            </a:lvl5pPr>
            <a:lvl6pPr marL="2286000" indent="0" algn="ctr">
              <a:buNone/>
              <a:defRPr lang="fr-FR" sz="1600"/>
            </a:lvl6pPr>
            <a:lvl7pPr marL="2743200" indent="0" algn="ctr">
              <a:buNone/>
              <a:defRPr lang="fr-FR" sz="1600"/>
            </a:lvl7pPr>
            <a:lvl8pPr marL="3200400" indent="0" algn="ctr">
              <a:buNone/>
              <a:defRPr lang="fr-FR" sz="1600"/>
            </a:lvl8pPr>
            <a:lvl9pPr marL="3657600" indent="0" algn="ctr">
              <a:buNone/>
              <a:defRPr lang="fr-FR" sz="1600"/>
            </a:lvl9pPr>
          </a:lstStyle>
          <a:p>
            <a:pPr rtl="0"/>
            <a:r>
              <a:rPr lang="fr-FR"/>
              <a:t>Modifiez le style des sous-titres du masque</a:t>
            </a:r>
          </a:p>
        </p:txBody>
      </p:sp>
      <p:sp>
        <p:nvSpPr>
          <p:cNvPr id="16" name="Forme libre : Form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5" name="Forme libre : Form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3" name="Forme libre : Form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Tree>
    <p:extLst>
      <p:ext uri="{BB962C8B-B14F-4D97-AF65-F5344CB8AC3E}">
        <p14:creationId xmlns:p14="http://schemas.microsoft.com/office/powerpoint/2010/main" val="1657158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u contenu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rtlCol="0"/>
          <a:lstStyle>
            <a:defPPr>
              <a:defRPr lang="fr-FR"/>
            </a:def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5" name="Espace réservé de la date 4">
            <a:extLst>
              <a:ext uri="{FF2B5EF4-FFF2-40B4-BE49-F238E27FC236}">
                <a16:creationId xmlns:a16="http://schemas.microsoft.com/office/drawing/2014/main" id="{C4D6EF47-99AC-6166-B194-13D68424C067}"/>
              </a:ext>
            </a:extLst>
          </p:cNvPr>
          <p:cNvSpPr>
            <a:spLocks noGrp="1"/>
          </p:cNvSpPr>
          <p:nvPr>
            <p:ph type="dt" sz="half" idx="10"/>
          </p:nvPr>
        </p:nvSpPr>
        <p:spPr/>
        <p:txBody>
          <a:bodyPr rtlCol="0"/>
          <a:lstStyle>
            <a:defPPr>
              <a:defRPr lang="fr-FR"/>
            </a:defPPr>
          </a:lstStyle>
          <a:p>
            <a:pPr rtl="0"/>
            <a:r>
              <a:rPr lang="fr-FR"/>
              <a:t>20XX</a:t>
            </a:r>
          </a:p>
        </p:txBody>
      </p:sp>
      <p:sp>
        <p:nvSpPr>
          <p:cNvPr id="6" name="Espace réservé du pied de page 5">
            <a:extLst>
              <a:ext uri="{FF2B5EF4-FFF2-40B4-BE49-F238E27FC236}">
                <a16:creationId xmlns:a16="http://schemas.microsoft.com/office/drawing/2014/main" id="{822996CE-5BB1-CA7E-667B-F066341E3C85}"/>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7" name="Espace réservé du numéro de diapositive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
        <p:nvSpPr>
          <p:cNvPr id="9" name="Forme libre : Form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1" name="Forme libre : Form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8" name="Titr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rtlCol="0" anchor="b"/>
          <a:lstStyle>
            <a:lvl1pPr>
              <a:defRPr lang="fr-FR" sz="4800"/>
            </a:lvl1pPr>
          </a:lstStyle>
          <a:p>
            <a:pPr rtl="0"/>
            <a:r>
              <a:rPr lang="fr-FR"/>
              <a:t>cliquez pour modifier le style du titre principal</a:t>
            </a:r>
          </a:p>
        </p:txBody>
      </p:sp>
    </p:spTree>
    <p:extLst>
      <p:ext uri="{BB962C8B-B14F-4D97-AF65-F5344CB8AC3E}">
        <p14:creationId xmlns:p14="http://schemas.microsoft.com/office/powerpoint/2010/main" val="1361742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6" name="Forme libre : Form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7" name="Forme libre : Form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Espace réservé de la date 1">
            <a:extLst>
              <a:ext uri="{FF2B5EF4-FFF2-40B4-BE49-F238E27FC236}">
                <a16:creationId xmlns:a16="http://schemas.microsoft.com/office/drawing/2014/main" id="{C3AF76F4-A668-3D1B-FBCF-3C693E818ADD}"/>
              </a:ext>
            </a:extLst>
          </p:cNvPr>
          <p:cNvSpPr>
            <a:spLocks noGrp="1"/>
          </p:cNvSpPr>
          <p:nvPr>
            <p:ph type="dt" sz="half" idx="10"/>
          </p:nvPr>
        </p:nvSpPr>
        <p:spPr/>
        <p:txBody>
          <a:bodyPr rtlCol="0"/>
          <a:lstStyle>
            <a:defPPr>
              <a:defRPr lang="fr-FR"/>
            </a:defPPr>
          </a:lstStyle>
          <a:p>
            <a:pPr rtl="0"/>
            <a:r>
              <a:rPr lang="fr-FR"/>
              <a:t>20XX</a:t>
            </a:r>
          </a:p>
        </p:txBody>
      </p:sp>
      <p:sp>
        <p:nvSpPr>
          <p:cNvPr id="3" name="Espace réservé du pied de page 2">
            <a:extLst>
              <a:ext uri="{FF2B5EF4-FFF2-40B4-BE49-F238E27FC236}">
                <a16:creationId xmlns:a16="http://schemas.microsoft.com/office/drawing/2014/main" id="{236B032C-EBAF-7C2C-182B-5A074BD2FFC3}"/>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4" name="Espace réservé du numéro de diapositive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
        <p:nvSpPr>
          <p:cNvPr id="5" name="Titr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rtlCol="0" anchor="b"/>
          <a:lstStyle>
            <a:lvl1pPr>
              <a:defRPr lang="fr-FR" sz="4800"/>
            </a:lvl1pPr>
          </a:lstStyle>
          <a:p>
            <a:pPr rtl="0"/>
            <a:r>
              <a:rPr lang="fr-FR"/>
              <a:t>cliquez pour modifier le style du titre principal</a:t>
            </a:r>
          </a:p>
        </p:txBody>
      </p:sp>
    </p:spTree>
    <p:extLst>
      <p:ext uri="{BB962C8B-B14F-4D97-AF65-F5344CB8AC3E}">
        <p14:creationId xmlns:p14="http://schemas.microsoft.com/office/powerpoint/2010/main" val="43641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Forme libre : Form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11" name="Forme libre : Form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fr-FR"/>
            </a:defPPr>
          </a:lstStyle>
          <a:p>
            <a:pPr lvl="0" rtl="0"/>
            <a:endParaRPr lang="fr-FR" dirty="0">
              <a:solidFill>
                <a:schemeClr val="tx1"/>
              </a:solidFill>
            </a:endParaRPr>
          </a:p>
        </p:txBody>
      </p:sp>
      <p:sp>
        <p:nvSpPr>
          <p:cNvPr id="2" name="Titr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rtlCol="0" anchor="b"/>
          <a:lstStyle>
            <a:lvl1pPr>
              <a:defRPr lang="fr-FR" sz="3200"/>
            </a:lvl1pPr>
          </a:lstStyle>
          <a:p>
            <a:pPr rtl="0"/>
            <a:r>
              <a:rPr lang="fr-FR"/>
              <a:t>cliquez pour modifier le style du titre principal</a:t>
            </a:r>
          </a:p>
        </p:txBody>
      </p:sp>
      <p:sp>
        <p:nvSpPr>
          <p:cNvPr id="3" name="Espace réservé du contenu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rtlCol="0"/>
          <a:lstStyle>
            <a:lvl1pPr>
              <a:defRPr lang="fr-FR" sz="3200"/>
            </a:lvl1pPr>
            <a:lvl2pPr>
              <a:defRPr lang="fr-FR" sz="2800"/>
            </a:lvl2pPr>
            <a:lvl3pPr>
              <a:defRPr lang="fr-FR" sz="2400"/>
            </a:lvl3pPr>
            <a:lvl4pPr>
              <a:defRPr lang="fr-FR" sz="2000"/>
            </a:lvl4pPr>
            <a:lvl5pPr>
              <a:defRPr lang="fr-FR" sz="2000"/>
            </a:lvl5pPr>
            <a:lvl6pPr>
              <a:defRPr lang="fr-FR" sz="2000"/>
            </a:lvl6pPr>
            <a:lvl7pPr>
              <a:defRPr lang="fr-FR" sz="2000"/>
            </a:lvl7pPr>
            <a:lvl8pPr>
              <a:defRPr lang="fr-FR" sz="2000"/>
            </a:lvl8pPr>
            <a:lvl9pPr>
              <a:defRPr lang="fr-FR" sz="20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u texte 3">
            <a:extLst>
              <a:ext uri="{FF2B5EF4-FFF2-40B4-BE49-F238E27FC236}">
                <a16:creationId xmlns:a16="http://schemas.microsoft.com/office/drawing/2014/main" id="{D964CE25-BC90-F218-081D-1F318A66E636}"/>
              </a:ext>
            </a:extLst>
          </p:cNvPr>
          <p:cNvSpPr>
            <a:spLocks noGrp="1"/>
          </p:cNvSpPr>
          <p:nvPr>
            <p:ph type="body" sz="half" idx="2" hasCustomPrompt="1"/>
          </p:nvPr>
        </p:nvSpPr>
        <p:spPr>
          <a:xfrm>
            <a:off x="839788" y="2057400"/>
            <a:ext cx="3932237" cy="3811588"/>
          </a:xfrm>
        </p:spPr>
        <p:txBody>
          <a:bodyPr rtlCol="0"/>
          <a:lstStyle>
            <a:lvl1pPr marL="0" indent="0">
              <a:buNone/>
              <a:defRPr lang="fr-FR" sz="1600"/>
            </a:lvl1pPr>
            <a:lvl2pPr marL="457200" indent="0">
              <a:buNone/>
              <a:defRPr lang="fr-FR" sz="1400"/>
            </a:lvl2pPr>
            <a:lvl3pPr marL="914400" indent="0">
              <a:buNone/>
              <a:defRPr lang="fr-FR" sz="1200"/>
            </a:lvl3pPr>
            <a:lvl4pPr marL="1371600" indent="0">
              <a:buNone/>
              <a:defRPr lang="fr-FR" sz="1000"/>
            </a:lvl4pPr>
            <a:lvl5pPr marL="1828800" indent="0">
              <a:buNone/>
              <a:defRPr lang="fr-FR" sz="1000"/>
            </a:lvl5pPr>
            <a:lvl6pPr marL="2286000" indent="0">
              <a:buNone/>
              <a:defRPr lang="fr-FR" sz="1000"/>
            </a:lvl6pPr>
            <a:lvl7pPr marL="2743200" indent="0">
              <a:buNone/>
              <a:defRPr lang="fr-FR" sz="1000"/>
            </a:lvl7pPr>
            <a:lvl8pPr marL="3200400" indent="0">
              <a:buNone/>
              <a:defRPr lang="fr-FR" sz="1000"/>
            </a:lvl8pPr>
            <a:lvl9pPr marL="3657600" indent="0">
              <a:buNone/>
              <a:defRPr lang="fr-FR" sz="1000"/>
            </a:lvl9pPr>
          </a:lstStyle>
          <a:p>
            <a:pPr lvl="0" rtl="0"/>
            <a:r>
              <a:rPr lang="fr-FR" dirty="0"/>
              <a:t>Modifiez les styles du texte du masque</a:t>
            </a:r>
          </a:p>
        </p:txBody>
      </p:sp>
      <p:sp>
        <p:nvSpPr>
          <p:cNvPr id="5" name="Espace réservé de la date 4">
            <a:extLst>
              <a:ext uri="{FF2B5EF4-FFF2-40B4-BE49-F238E27FC236}">
                <a16:creationId xmlns:a16="http://schemas.microsoft.com/office/drawing/2014/main" id="{F8061380-5630-29CD-5357-ECACB77A7FAC}"/>
              </a:ext>
            </a:extLst>
          </p:cNvPr>
          <p:cNvSpPr>
            <a:spLocks noGrp="1"/>
          </p:cNvSpPr>
          <p:nvPr>
            <p:ph type="dt" sz="half" idx="10"/>
          </p:nvPr>
        </p:nvSpPr>
        <p:spPr/>
        <p:txBody>
          <a:bodyPr rtlCol="0"/>
          <a:lstStyle>
            <a:defPPr>
              <a:defRPr lang="fr-FR"/>
            </a:defPPr>
          </a:lstStyle>
          <a:p>
            <a:pPr rtl="0"/>
            <a:r>
              <a:rPr lang="fr-FR"/>
              <a:t>20XX</a:t>
            </a:r>
          </a:p>
        </p:txBody>
      </p:sp>
      <p:sp>
        <p:nvSpPr>
          <p:cNvPr id="6" name="Espace réservé du pied de page 5">
            <a:extLst>
              <a:ext uri="{FF2B5EF4-FFF2-40B4-BE49-F238E27FC236}">
                <a16:creationId xmlns:a16="http://schemas.microsoft.com/office/drawing/2014/main" id="{F77E390A-17CB-4BA8-9C29-A42E9C0A493B}"/>
              </a:ext>
            </a:extLst>
          </p:cNvPr>
          <p:cNvSpPr>
            <a:spLocks noGrp="1"/>
          </p:cNvSpPr>
          <p:nvPr>
            <p:ph type="ftr" sz="quarter" idx="11"/>
          </p:nvPr>
        </p:nvSpPr>
        <p:spPr/>
        <p:txBody>
          <a:bodyPr rtlCol="0"/>
          <a:lstStyle>
            <a:defPPr>
              <a:defRPr lang="fr-FR"/>
            </a:defPPr>
          </a:lstStyle>
          <a:p>
            <a:pPr rtl="0"/>
            <a:r>
              <a:rPr lang="fr-FR"/>
              <a:t>titre de la présentation</a:t>
            </a:r>
          </a:p>
        </p:txBody>
      </p:sp>
      <p:sp>
        <p:nvSpPr>
          <p:cNvPr id="7" name="Espace réservé du numéro de diapositive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‹N°›</a:t>
            </a:fld>
            <a:endParaRPr lang="fr-FR" dirty="0"/>
          </a:p>
        </p:txBody>
      </p:sp>
    </p:spTree>
    <p:extLst>
      <p:ext uri="{BB962C8B-B14F-4D97-AF65-F5344CB8AC3E}">
        <p14:creationId xmlns:p14="http://schemas.microsoft.com/office/powerpoint/2010/main" val="49522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fr-FR"/>
            </a:defPPr>
          </a:lstStyle>
          <a:p>
            <a:pPr rtl="0"/>
            <a:r>
              <a:rPr lang="fr-FR"/>
              <a:t>cliquez pour modifier le style du titre principal</a:t>
            </a:r>
          </a:p>
        </p:txBody>
      </p:sp>
      <p:sp>
        <p:nvSpPr>
          <p:cNvPr id="3" name="Espace réservé du texte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fr-FR"/>
            </a:defPPr>
          </a:lstStyle>
          <a:p>
            <a:pPr lvl="0" rtl="0"/>
            <a:r>
              <a:rPr lang="fr-FR"/>
              <a:t>Modifiez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 name="Espace réservé de la date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lang="fr-FR" sz="1400">
                <a:solidFill>
                  <a:schemeClr val="tx1"/>
                </a:solidFill>
              </a:defRPr>
            </a:lvl1pPr>
          </a:lstStyle>
          <a:p>
            <a:pPr rtl="0"/>
            <a:r>
              <a:rPr lang="fr-FR"/>
              <a:t>20XX</a:t>
            </a:r>
          </a:p>
        </p:txBody>
      </p:sp>
      <p:sp>
        <p:nvSpPr>
          <p:cNvPr id="5" name="Espace réservé du pied de page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lang="fr-FR" sz="1400">
                <a:solidFill>
                  <a:schemeClr val="tx1"/>
                </a:solidFill>
              </a:defRPr>
            </a:lvl1pPr>
          </a:lstStyle>
          <a:p>
            <a:pPr rtl="0"/>
            <a:r>
              <a:rPr lang="fr-FR"/>
              <a:t>titre de la présentation</a:t>
            </a:r>
          </a:p>
        </p:txBody>
      </p:sp>
      <p:sp>
        <p:nvSpPr>
          <p:cNvPr id="6" name="Espace réservé du numéro de diapositive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lang="fr-FR" sz="1400">
                <a:solidFill>
                  <a:schemeClr val="tx1"/>
                </a:solidFill>
              </a:defRPr>
            </a:lvl1pPr>
          </a:lstStyle>
          <a:p>
            <a:pPr rtl="0"/>
            <a:fld id="{58FB4751-880F-D840-AAA9-3A15815CC996}" type="slidenum">
              <a:rPr lang="fr-FR" smtClean="0"/>
              <a:pPr/>
              <a:t>‹N°›</a:t>
            </a:fld>
            <a:endParaRPr lang="fr-FR" dirty="0"/>
          </a:p>
        </p:txBody>
      </p:sp>
      <p:cxnSp>
        <p:nvCxnSpPr>
          <p:cNvPr id="8" name="Connecteur droit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hf hdr="0"/>
  <p:txStyles>
    <p:titleStyle>
      <a:lvl1pPr algn="l" defTabSz="914400" rtl="0" eaLnBrk="1" latinLnBrk="0" hangingPunct="1">
        <a:lnSpc>
          <a:spcPct val="90000"/>
        </a:lnSpc>
        <a:spcBef>
          <a:spcPct val="0"/>
        </a:spcBef>
        <a:buNone/>
        <a:defRPr lang="fr-F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fr-F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r-FR" sz="1800" kern="1200">
          <a:solidFill>
            <a:schemeClr val="tx1"/>
          </a:solidFill>
          <a:latin typeface="+mn-lt"/>
          <a:ea typeface="+mn-ea"/>
          <a:cs typeface="+mn-cs"/>
        </a:defRPr>
      </a:lvl9pPr>
    </p:bodyStyle>
    <p:otherStyle>
      <a:defPPr>
        <a:defRPr lang="fr-FR"/>
      </a:defPPr>
      <a:lvl1pPr marL="0" algn="l" defTabSz="914400" rtl="0" eaLnBrk="1" latinLnBrk="0" hangingPunct="1">
        <a:defRPr lang="fr-FR" sz="1800" kern="1200">
          <a:solidFill>
            <a:schemeClr val="tx1"/>
          </a:solidFill>
          <a:latin typeface="+mn-lt"/>
          <a:ea typeface="+mn-ea"/>
          <a:cs typeface="+mn-cs"/>
        </a:defRPr>
      </a:lvl1pPr>
      <a:lvl2pPr marL="457200" algn="l" defTabSz="914400" rtl="0" eaLnBrk="1" latinLnBrk="0" hangingPunct="1">
        <a:defRPr lang="fr-FR" sz="1800" kern="1200">
          <a:solidFill>
            <a:schemeClr val="tx1"/>
          </a:solidFill>
          <a:latin typeface="+mn-lt"/>
          <a:ea typeface="+mn-ea"/>
          <a:cs typeface="+mn-cs"/>
        </a:defRPr>
      </a:lvl2pPr>
      <a:lvl3pPr marL="914400" algn="l" defTabSz="914400" rtl="0" eaLnBrk="1" latinLnBrk="0" hangingPunct="1">
        <a:defRPr lang="fr-FR" sz="1800" kern="1200">
          <a:solidFill>
            <a:schemeClr val="tx1"/>
          </a:solidFill>
          <a:latin typeface="+mn-lt"/>
          <a:ea typeface="+mn-ea"/>
          <a:cs typeface="+mn-cs"/>
        </a:defRPr>
      </a:lvl3pPr>
      <a:lvl4pPr marL="1371600" algn="l" defTabSz="914400" rtl="0" eaLnBrk="1" latinLnBrk="0" hangingPunct="1">
        <a:defRPr lang="fr-FR" sz="1800" kern="1200">
          <a:solidFill>
            <a:schemeClr val="tx1"/>
          </a:solidFill>
          <a:latin typeface="+mn-lt"/>
          <a:ea typeface="+mn-ea"/>
          <a:cs typeface="+mn-cs"/>
        </a:defRPr>
      </a:lvl4pPr>
      <a:lvl5pPr marL="1828800" algn="l" defTabSz="914400" rtl="0" eaLnBrk="1" latinLnBrk="0" hangingPunct="1">
        <a:defRPr lang="fr-FR" sz="1800" kern="1200">
          <a:solidFill>
            <a:schemeClr val="tx1"/>
          </a:solidFill>
          <a:latin typeface="+mn-lt"/>
          <a:ea typeface="+mn-ea"/>
          <a:cs typeface="+mn-cs"/>
        </a:defRPr>
      </a:lvl5pPr>
      <a:lvl6pPr marL="2286000" algn="l" defTabSz="914400" rtl="0" eaLnBrk="1" latinLnBrk="0" hangingPunct="1">
        <a:defRPr lang="fr-FR" sz="1800" kern="1200">
          <a:solidFill>
            <a:schemeClr val="tx1"/>
          </a:solidFill>
          <a:latin typeface="+mn-lt"/>
          <a:ea typeface="+mn-ea"/>
          <a:cs typeface="+mn-cs"/>
        </a:defRPr>
      </a:lvl6pPr>
      <a:lvl7pPr marL="2743200" algn="l" defTabSz="914400" rtl="0" eaLnBrk="1" latinLnBrk="0" hangingPunct="1">
        <a:defRPr lang="fr-FR" sz="1800" kern="1200">
          <a:solidFill>
            <a:schemeClr val="tx1"/>
          </a:solidFill>
          <a:latin typeface="+mn-lt"/>
          <a:ea typeface="+mn-ea"/>
          <a:cs typeface="+mn-cs"/>
        </a:defRPr>
      </a:lvl7pPr>
      <a:lvl8pPr marL="3200400" algn="l" defTabSz="914400" rtl="0" eaLnBrk="1" latinLnBrk="0" hangingPunct="1">
        <a:defRPr lang="fr-FR" sz="1800" kern="1200">
          <a:solidFill>
            <a:schemeClr val="tx1"/>
          </a:solidFill>
          <a:latin typeface="+mn-lt"/>
          <a:ea typeface="+mn-ea"/>
          <a:cs typeface="+mn-cs"/>
        </a:defRPr>
      </a:lvl8pPr>
      <a:lvl9pPr marL="3657600" algn="l" defTabSz="914400" rtl="0" eaLnBrk="1" latinLnBrk="0" hangingPunct="1">
        <a:defRPr lang="fr-F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link.springer.com/epdf/10.1007/s00420-025-02182-3?sharing_token=nPE2kDQ7i2sTRZO8XlfUg_e4RwlQNchNByi7wbcMAY6eby4WbNOp6Gg0lBfCPSkStQKsdGfj88dcQCo-dqTFXipvxeOLIDEF9zl13hNG2nwBgY_srD_ckr5gsQQ2rORP18f_4oJ_LbLRtkCcP9w2eW7pHh2L6NODBXbHjzU9kus%3D"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pn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1.pn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1.wdp"/><Relationship Id="rId9" Type="http://schemas.microsoft.com/office/2007/relationships/diagramDrawing" Target="../diagrams/drawing2.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1.png"/><Relationship Id="rId7" Type="http://schemas.openxmlformats.org/officeDocument/2006/relationships/diagramQuickStyle" Target="../diagrams/quickStyle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Layout" Target="../diagrams/layout3.xml"/><Relationship Id="rId5" Type="http://schemas.openxmlformats.org/officeDocument/2006/relationships/diagramData" Target="../diagrams/data3.xml"/><Relationship Id="rId4" Type="http://schemas.microsoft.com/office/2007/relationships/hdphoto" Target="../media/hdphoto1.wdp"/><Relationship Id="rId9" Type="http://schemas.microsoft.com/office/2007/relationships/diagramDrawing" Target="../diagrams/drawing3.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1.png"/><Relationship Id="rId7" Type="http://schemas.openxmlformats.org/officeDocument/2006/relationships/diagramQuickStyle" Target="../diagrams/quickStyle4.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Layout" Target="../diagrams/layout4.xml"/><Relationship Id="rId5" Type="http://schemas.openxmlformats.org/officeDocument/2006/relationships/diagramData" Target="../diagrams/data4.xml"/><Relationship Id="rId4" Type="http://schemas.microsoft.com/office/2007/relationships/hdphoto" Target="../media/hdphoto1.wdp"/><Relationship Id="rId9" Type="http://schemas.microsoft.com/office/2007/relationships/diagramDrawing" Target="../diagrams/drawing4.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1.png"/><Relationship Id="rId7" Type="http://schemas.openxmlformats.org/officeDocument/2006/relationships/diagramQuickStyle" Target="../diagrams/quickStyle5.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Layout" Target="../diagrams/layout5.xml"/><Relationship Id="rId5" Type="http://schemas.openxmlformats.org/officeDocument/2006/relationships/diagramData" Target="../diagrams/data5.xml"/><Relationship Id="rId4" Type="http://schemas.microsoft.com/office/2007/relationships/hdphoto" Target="../media/hdphoto1.wdp"/><Relationship Id="rId9" Type="http://schemas.microsoft.com/office/2007/relationships/diagramDrawing" Target="../diagrams/drawing5.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1.png"/><Relationship Id="rId7" Type="http://schemas.openxmlformats.org/officeDocument/2006/relationships/diagramQuickStyle" Target="../diagrams/quickStyle6.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Layout" Target="../diagrams/layout6.xml"/><Relationship Id="rId5" Type="http://schemas.openxmlformats.org/officeDocument/2006/relationships/diagramData" Target="../diagrams/data6.xml"/><Relationship Id="rId4" Type="http://schemas.microsoft.com/office/2007/relationships/hdphoto" Target="../media/hdphoto1.wdp"/><Relationship Id="rId9" Type="http://schemas.microsoft.com/office/2007/relationships/diagramDrawing" Target="../diagrams/drawing6.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1.png"/><Relationship Id="rId7" Type="http://schemas.openxmlformats.org/officeDocument/2006/relationships/diagramQuickStyle" Target="../diagrams/quickStyle7.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Layout" Target="../diagrams/layout7.xml"/><Relationship Id="rId5" Type="http://schemas.openxmlformats.org/officeDocument/2006/relationships/diagramData" Target="../diagrams/data7.xml"/><Relationship Id="rId4" Type="http://schemas.microsoft.com/office/2007/relationships/hdphoto" Target="../media/hdphoto1.wdp"/><Relationship Id="rId9" Type="http://schemas.microsoft.com/office/2007/relationships/diagramDrawing" Target="../diagrams/drawing7.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1.png"/><Relationship Id="rId7" Type="http://schemas.openxmlformats.org/officeDocument/2006/relationships/diagramQuickStyle" Target="../diagrams/quickStyle8.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Layout" Target="../diagrams/layout8.xml"/><Relationship Id="rId5" Type="http://schemas.openxmlformats.org/officeDocument/2006/relationships/diagramData" Target="../diagrams/data8.xml"/><Relationship Id="rId4" Type="http://schemas.microsoft.com/office/2007/relationships/hdphoto" Target="../media/hdphoto1.wdp"/><Relationship Id="rId9" Type="http://schemas.microsoft.com/office/2007/relationships/diagramDrawing" Target="../diagrams/drawing8.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11.png"/><Relationship Id="rId7" Type="http://schemas.openxmlformats.org/officeDocument/2006/relationships/diagramQuickStyle" Target="../diagrams/quickStyle9.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Layout" Target="../diagrams/layout9.xml"/><Relationship Id="rId5" Type="http://schemas.openxmlformats.org/officeDocument/2006/relationships/diagramData" Target="../diagrams/data9.xml"/><Relationship Id="rId4" Type="http://schemas.microsoft.com/office/2007/relationships/hdphoto" Target="../media/hdphoto1.wdp"/><Relationship Id="rId9" Type="http://schemas.microsoft.com/office/2007/relationships/diagramDrawing" Target="../diagrams/drawing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1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12.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EF36B5-AF4E-71B0-1211-07E5B9CE9E69}"/>
              </a:ext>
            </a:extLst>
          </p:cNvPr>
          <p:cNvSpPr/>
          <p:nvPr/>
        </p:nvSpPr>
        <p:spPr>
          <a:xfrm>
            <a:off x="937891" y="1121747"/>
            <a:ext cx="9854779" cy="32879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a:extLst>
              <a:ext uri="{FF2B5EF4-FFF2-40B4-BE49-F238E27FC236}">
                <a16:creationId xmlns:a16="http://schemas.microsoft.com/office/drawing/2014/main" id="{CA0D2251-7AFE-1B36-778C-D116EDBB7FDE}"/>
              </a:ext>
            </a:extLst>
          </p:cNvPr>
          <p:cNvSpPr>
            <a:spLocks noGrp="1"/>
          </p:cNvSpPr>
          <p:nvPr>
            <p:ph type="subTitle" idx="1"/>
          </p:nvPr>
        </p:nvSpPr>
        <p:spPr>
          <a:xfrm>
            <a:off x="1316875" y="5226504"/>
            <a:ext cx="9144000" cy="1655762"/>
          </a:xfrm>
        </p:spPr>
        <p:txBody>
          <a:bodyPr rtlCol="0">
            <a:normAutofit/>
          </a:bodyPr>
          <a:lstStyle>
            <a:defPPr>
              <a:defRPr lang="fr-FR"/>
            </a:defPPr>
          </a:lstStyle>
          <a:p>
            <a:pPr rtl="0"/>
            <a:r>
              <a:rPr lang="fr-FR" sz="3200" b="1" dirty="0">
                <a:solidFill>
                  <a:srgbClr val="000000"/>
                </a:solidFill>
              </a:rPr>
              <a:t>Dr. Priya KUMAR</a:t>
            </a:r>
          </a:p>
          <a:p>
            <a:pPr rtl="0"/>
            <a:r>
              <a:rPr lang="fr-FR" sz="1800" b="1" dirty="0">
                <a:solidFill>
                  <a:srgbClr val="000000"/>
                </a:solidFill>
                <a:latin typeface="Times New Roman" panose="02020603050405020304" pitchFamily="18" charset="0"/>
                <a:cs typeface="Times New Roman" panose="02020603050405020304" pitchFamily="18" charset="0"/>
              </a:rPr>
              <a:t>SOMETRAV-PACA </a:t>
            </a:r>
          </a:p>
          <a:p>
            <a:pPr rtl="0"/>
            <a:r>
              <a:rPr lang="fr-FR" sz="1800" b="1" dirty="0">
                <a:solidFill>
                  <a:srgbClr val="000000"/>
                </a:solidFill>
                <a:latin typeface="Times New Roman" panose="02020603050405020304" pitchFamily="18" charset="0"/>
                <a:cs typeface="Times New Roman" panose="02020603050405020304" pitchFamily="18" charset="0"/>
              </a:rPr>
              <a:t>22 septembre 2026</a:t>
            </a:r>
            <a:br>
              <a:rPr lang="fr-FR" sz="1800" b="1" dirty="0">
                <a:solidFill>
                  <a:srgbClr val="000000"/>
                </a:solidFill>
                <a:latin typeface="Times New Roman" panose="02020603050405020304" pitchFamily="18" charset="0"/>
                <a:cs typeface="Times New Roman" panose="02020603050405020304" pitchFamily="18" charset="0"/>
              </a:rPr>
            </a:br>
            <a:endParaRPr lang="fr-FR" sz="1800" b="1" dirty="0">
              <a:solidFill>
                <a:srgbClr val="000000"/>
              </a:solidFill>
              <a:latin typeface="Times New Roman" panose="02020603050405020304" pitchFamily="18" charset="0"/>
              <a:cs typeface="Times New Roman" panose="02020603050405020304" pitchFamily="18" charset="0"/>
            </a:endParaRPr>
          </a:p>
        </p:txBody>
      </p:sp>
      <p:sp>
        <p:nvSpPr>
          <p:cNvPr id="2" name="Titre 1">
            <a:extLst>
              <a:ext uri="{FF2B5EF4-FFF2-40B4-BE49-F238E27FC236}">
                <a16:creationId xmlns:a16="http://schemas.microsoft.com/office/drawing/2014/main" id="{43B8BB83-CA62-C813-5584-9F9C32557A2B}"/>
              </a:ext>
            </a:extLst>
          </p:cNvPr>
          <p:cNvSpPr>
            <a:spLocks noGrp="1"/>
          </p:cNvSpPr>
          <p:nvPr>
            <p:ph type="ctrTitle"/>
          </p:nvPr>
        </p:nvSpPr>
        <p:spPr>
          <a:xfrm>
            <a:off x="874181" y="1418316"/>
            <a:ext cx="9982200" cy="2964791"/>
          </a:xfrm>
        </p:spPr>
        <p:txBody>
          <a:bodyPr rtlCol="0"/>
          <a:lstStyle>
            <a:defPPr>
              <a:defRPr lang="fr-FR"/>
            </a:defPPr>
          </a:lstStyle>
          <a:p>
            <a:pPr algn="ctr">
              <a:lnSpc>
                <a:spcPct val="107000"/>
              </a:lnSpc>
              <a:spcAft>
                <a:spcPts val="800"/>
              </a:spcAft>
            </a:pPr>
            <a:r>
              <a:rPr lang="fr-FR" sz="4000" b="1" dirty="0">
                <a:solidFill>
                  <a:schemeClr val="accent6">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Risque d’avortement spontané, d’anomalies congénitales et de mortinatalité chez le personnel féminin professionnellement exposé aux gaz anesthésiques : </a:t>
            </a:r>
            <a:br>
              <a:rPr lang="fr-FR" sz="4000" b="1" dirty="0">
                <a:solidFill>
                  <a:schemeClr val="accent6">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fr-FR" sz="4000" b="1" dirty="0">
                <a:solidFill>
                  <a:schemeClr val="accent6">
                    <a:lumMod val="10000"/>
                  </a:schemeClr>
                </a:solidFill>
                <a:effectLst/>
                <a:latin typeface="Times New Roman" panose="02020603050405020304" pitchFamily="18" charset="0"/>
                <a:ea typeface="Calibri" panose="020F0502020204030204" pitchFamily="34" charset="0"/>
                <a:cs typeface="Times New Roman" panose="02020603050405020304" pitchFamily="18" charset="0"/>
              </a:rPr>
              <a:t>méta-analyse d’études observationnelles</a:t>
            </a:r>
            <a:endParaRPr lang="fr-FR" sz="4000" dirty="0">
              <a:solidFill>
                <a:schemeClr val="accent6">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104" name="Picture 8" descr="Anesthesia cartoon : 953 images, photos de stock, objets 3D et images  vectorielles | Shutterstock">
            <a:extLst>
              <a:ext uri="{FF2B5EF4-FFF2-40B4-BE49-F238E27FC236}">
                <a16:creationId xmlns:a16="http://schemas.microsoft.com/office/drawing/2014/main" id="{E10628AC-4173-6A09-7B94-AB106BF22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3707" y="5008953"/>
            <a:ext cx="2877243" cy="18733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432047E5-4F80-2256-687D-F8D866494BF4}"/>
              </a:ext>
            </a:extLst>
          </p:cNvPr>
          <p:cNvPicPr>
            <a:picLocks noChangeAspect="1"/>
          </p:cNvPicPr>
          <p:nvPr/>
        </p:nvPicPr>
        <p:blipFill>
          <a:blip r:embed="rId4"/>
          <a:stretch>
            <a:fillRect/>
          </a:stretch>
        </p:blipFill>
        <p:spPr>
          <a:xfrm>
            <a:off x="10201788" y="2940525"/>
            <a:ext cx="1873313" cy="1873313"/>
          </a:xfrm>
          <a:prstGeom prst="ellipse">
            <a:avLst/>
          </a:prstGeom>
          <a:ln>
            <a:noFill/>
          </a:ln>
          <a:effectLst>
            <a:softEdge rad="112500"/>
          </a:effectLst>
        </p:spPr>
      </p:pic>
      <p:pic>
        <p:nvPicPr>
          <p:cNvPr id="6" name="Picture 2" descr="ENT AMU : Optimiser la Vie Étudiante et Administrative à l'Université d'Aix- Marseille - Choisir la Bonne Formation : Classements, Métiers et Astuces  Orientation pour Étudiants Ambitieux">
            <a:extLst>
              <a:ext uri="{FF2B5EF4-FFF2-40B4-BE49-F238E27FC236}">
                <a16:creationId xmlns:a16="http://schemas.microsoft.com/office/drawing/2014/main" id="{DFB40169-80F7-BDA4-95AB-DA7A92E0CB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742" y="6182948"/>
            <a:ext cx="1589000" cy="43167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BD0A85C8-8DCE-B0A0-967C-6BC7CE67D8AA}"/>
              </a:ext>
            </a:extLst>
          </p:cNvPr>
          <p:cNvPicPr>
            <a:picLocks noChangeAspect="1"/>
          </p:cNvPicPr>
          <p:nvPr/>
        </p:nvPicPr>
        <p:blipFill>
          <a:blip r:embed="rId6"/>
          <a:stretch>
            <a:fillRect/>
          </a:stretch>
        </p:blipFill>
        <p:spPr>
          <a:xfrm>
            <a:off x="366800" y="5331188"/>
            <a:ext cx="2409825" cy="685800"/>
          </a:xfrm>
          <a:prstGeom prst="rect">
            <a:avLst/>
          </a:prstGeom>
        </p:spPr>
      </p:pic>
      <p:pic>
        <p:nvPicPr>
          <p:cNvPr id="5" name="Image 4">
            <a:extLst>
              <a:ext uri="{FF2B5EF4-FFF2-40B4-BE49-F238E27FC236}">
                <a16:creationId xmlns:a16="http://schemas.microsoft.com/office/drawing/2014/main" id="{55D90C4E-8384-081D-577C-7FE9C03BD4E2}"/>
              </a:ext>
            </a:extLst>
          </p:cNvPr>
          <p:cNvPicPr>
            <a:picLocks noChangeAspect="1"/>
          </p:cNvPicPr>
          <p:nvPr/>
        </p:nvPicPr>
        <p:blipFill>
          <a:blip r:embed="rId7"/>
          <a:stretch>
            <a:fillRect/>
          </a:stretch>
        </p:blipFill>
        <p:spPr>
          <a:xfrm>
            <a:off x="1917737" y="6091974"/>
            <a:ext cx="1976276" cy="522652"/>
          </a:xfrm>
          <a:prstGeom prst="rect">
            <a:avLst/>
          </a:prstGeom>
        </p:spPr>
      </p:pic>
    </p:spTree>
    <p:extLst>
      <p:ext uri="{BB962C8B-B14F-4D97-AF65-F5344CB8AC3E}">
        <p14:creationId xmlns:p14="http://schemas.microsoft.com/office/powerpoint/2010/main" val="41753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A79D1040-AE1C-D9AC-01FF-DE0027F31196}"/>
              </a:ext>
            </a:extLst>
          </p:cNvPr>
          <p:cNvPicPr>
            <a:picLocks noChangeAspect="1"/>
          </p:cNvPicPr>
          <p:nvPr/>
        </p:nvPicPr>
        <p:blipFill>
          <a:blip r:embed="rId3"/>
          <a:stretch>
            <a:fillRect/>
          </a:stretch>
        </p:blipFill>
        <p:spPr>
          <a:xfrm>
            <a:off x="872836" y="415637"/>
            <a:ext cx="9141716" cy="5077494"/>
          </a:xfrm>
          <a:prstGeom prst="rect">
            <a:avLst/>
          </a:prstGeom>
        </p:spPr>
      </p:pic>
      <p:pic>
        <p:nvPicPr>
          <p:cNvPr id="10" name="Image 9">
            <a:extLst>
              <a:ext uri="{FF2B5EF4-FFF2-40B4-BE49-F238E27FC236}">
                <a16:creationId xmlns:a16="http://schemas.microsoft.com/office/drawing/2014/main" id="{E12EE768-D8C9-7460-C1C4-864BF5CE21F2}"/>
              </a:ext>
            </a:extLst>
          </p:cNvPr>
          <p:cNvPicPr>
            <a:picLocks noChangeAspect="1"/>
          </p:cNvPicPr>
          <p:nvPr/>
        </p:nvPicPr>
        <p:blipFill>
          <a:blip r:embed="rId4"/>
          <a:stretch>
            <a:fillRect/>
          </a:stretch>
        </p:blipFill>
        <p:spPr>
          <a:xfrm>
            <a:off x="7518159" y="2480984"/>
            <a:ext cx="3801005" cy="3677163"/>
          </a:xfrm>
          <a:prstGeom prst="rect">
            <a:avLst/>
          </a:prstGeom>
        </p:spPr>
      </p:pic>
    </p:spTree>
    <p:extLst>
      <p:ext uri="{BB962C8B-B14F-4D97-AF65-F5344CB8AC3E}">
        <p14:creationId xmlns:p14="http://schemas.microsoft.com/office/powerpoint/2010/main" val="2495101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7BF62-57D9-47C6-D106-48E79BB43F4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2B3712E-9BFD-54F0-89A7-7DD0A3E8AFDA}"/>
              </a:ext>
            </a:extLst>
          </p:cNvPr>
          <p:cNvPicPr>
            <a:picLocks noChangeAspect="1"/>
          </p:cNvPicPr>
          <p:nvPr/>
        </p:nvPicPr>
        <p:blipFill>
          <a:blip r:embed="rId3"/>
          <a:stretch>
            <a:fillRect/>
          </a:stretch>
        </p:blipFill>
        <p:spPr>
          <a:xfrm>
            <a:off x="593644" y="10550"/>
            <a:ext cx="7538975" cy="6847450"/>
          </a:xfrm>
          <a:prstGeom prst="rect">
            <a:avLst/>
          </a:prstGeom>
        </p:spPr>
      </p:pic>
      <p:sp>
        <p:nvSpPr>
          <p:cNvPr id="5" name="ZoneTexte 4">
            <a:hlinkClick r:id="rId4" tooltip="Lien Article"/>
            <a:extLst>
              <a:ext uri="{FF2B5EF4-FFF2-40B4-BE49-F238E27FC236}">
                <a16:creationId xmlns:a16="http://schemas.microsoft.com/office/drawing/2014/main" id="{1A37932B-EF82-C110-6D51-03091D7DD034}"/>
              </a:ext>
            </a:extLst>
          </p:cNvPr>
          <p:cNvSpPr txBox="1"/>
          <p:nvPr/>
        </p:nvSpPr>
        <p:spPr>
          <a:xfrm>
            <a:off x="9341427" y="2536448"/>
            <a:ext cx="1963882" cy="1785104"/>
          </a:xfrm>
          <a:prstGeom prst="rect">
            <a:avLst/>
          </a:prstGeom>
          <a:noFill/>
        </p:spPr>
        <p:txBody>
          <a:bodyPr wrap="square">
            <a:spAutoFit/>
          </a:bodyPr>
          <a:lstStyle/>
          <a:p>
            <a:pPr algn="ctr"/>
            <a:r>
              <a:rPr lang="fr-FR" sz="1100" dirty="0">
                <a:solidFill>
                  <a:srgbClr val="002060"/>
                </a:solidFill>
                <a:hlinkClick r:id="rId4">
                  <a:extLst>
                    <a:ext uri="{A12FA001-AC4F-418D-AE19-62706E023703}">
                      <ahyp:hlinkClr xmlns:ahyp="http://schemas.microsoft.com/office/drawing/2018/hyperlinkcolor" val="tx"/>
                    </a:ext>
                  </a:extLst>
                </a:hlinkClick>
              </a:rPr>
              <a:t>https://link.springer.com/epdf/10.1007/s00420-025-02182-3?sharing_token=nPE2kDQ7i2sTRZO8XlfUg_e4RwlQNchNByi7wbcMAY6eby4WbNOp6Gg0lBfCPSkStQKsdGfj88dcQCo-dqTFXipvxeOLIDEF9zl13hNG2nwBgY_srD_ckr5gsQQ2rORP18f_4oJ_LbLRtkCcP9w2eW7pHh2L6NODBXbHjzU9kus%3D</a:t>
            </a:r>
            <a:r>
              <a:rPr lang="fr-FR" sz="1100" dirty="0">
                <a:solidFill>
                  <a:srgbClr val="002060"/>
                </a:solidFill>
              </a:rPr>
              <a:t> </a:t>
            </a:r>
          </a:p>
        </p:txBody>
      </p:sp>
      <p:sp>
        <p:nvSpPr>
          <p:cNvPr id="6" name="ZoneTexte 5">
            <a:extLst>
              <a:ext uri="{FF2B5EF4-FFF2-40B4-BE49-F238E27FC236}">
                <a16:creationId xmlns:a16="http://schemas.microsoft.com/office/drawing/2014/main" id="{25D21CD6-87F6-B91F-F019-55655448CDDC}"/>
              </a:ext>
            </a:extLst>
          </p:cNvPr>
          <p:cNvSpPr txBox="1"/>
          <p:nvPr/>
        </p:nvSpPr>
        <p:spPr>
          <a:xfrm>
            <a:off x="9092044" y="2074783"/>
            <a:ext cx="2684320" cy="461665"/>
          </a:xfrm>
          <a:prstGeom prst="rect">
            <a:avLst/>
          </a:prstGeom>
          <a:noFill/>
        </p:spPr>
        <p:txBody>
          <a:bodyPr wrap="square" rtlCol="0">
            <a:spAutoFit/>
          </a:bodyPr>
          <a:lstStyle/>
          <a:p>
            <a:r>
              <a:rPr lang="fr-FR" sz="2400" b="1" dirty="0">
                <a:latin typeface="Arial" panose="020B0604020202020204" pitchFamily="34" charset="0"/>
                <a:cs typeface="Arial" panose="020B0604020202020204" pitchFamily="34" charset="0"/>
              </a:rPr>
              <a:t>Lien de l’article </a:t>
            </a:r>
            <a:r>
              <a:rPr lang="fr-FR" sz="2400" b="1" dirty="0"/>
              <a:t>: </a:t>
            </a:r>
            <a:endParaRPr lang="fr-FR" dirty="0"/>
          </a:p>
        </p:txBody>
      </p:sp>
    </p:spTree>
    <p:extLst>
      <p:ext uri="{BB962C8B-B14F-4D97-AF65-F5344CB8AC3E}">
        <p14:creationId xmlns:p14="http://schemas.microsoft.com/office/powerpoint/2010/main" val="2014481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5878135-3F5C-BB53-0082-122956799B79}"/>
              </a:ext>
            </a:extLst>
          </p:cNvPr>
          <p:cNvSpPr>
            <a:spLocks noGrp="1"/>
          </p:cNvSpPr>
          <p:nvPr>
            <p:ph type="title"/>
          </p:nvPr>
        </p:nvSpPr>
        <p:spPr/>
        <p:txBody>
          <a:bodyPr rtlCol="0"/>
          <a:lstStyle>
            <a:defPPr>
              <a:defRPr lang="fr-FR"/>
            </a:defPPr>
          </a:lstStyle>
          <a:p>
            <a:pPr rtl="0"/>
            <a:r>
              <a:rPr lang="fr-FR" dirty="0"/>
              <a:t>Sommaire</a:t>
            </a:r>
          </a:p>
        </p:txBody>
      </p:sp>
      <p:graphicFrame>
        <p:nvGraphicFramePr>
          <p:cNvPr id="2" name="Tableau 4">
            <a:extLst>
              <a:ext uri="{FF2B5EF4-FFF2-40B4-BE49-F238E27FC236}">
                <a16:creationId xmlns:a16="http://schemas.microsoft.com/office/drawing/2014/main" id="{14883AB6-E6D8-70A9-3CCB-61E120FC6000}"/>
              </a:ext>
            </a:extLst>
          </p:cNvPr>
          <p:cNvGraphicFramePr>
            <a:graphicFrameLocks noGrp="1"/>
          </p:cNvGraphicFramePr>
          <p:nvPr>
            <p:ph idx="1"/>
            <p:extLst>
              <p:ext uri="{D42A27DB-BD31-4B8C-83A1-F6EECF244321}">
                <p14:modId xmlns:p14="http://schemas.microsoft.com/office/powerpoint/2010/main" val="1496277125"/>
              </p:ext>
            </p:extLst>
          </p:nvPr>
        </p:nvGraphicFramePr>
        <p:xfrm>
          <a:off x="7066489" y="1017299"/>
          <a:ext cx="5002289" cy="4554931"/>
        </p:xfrm>
        <a:graphic>
          <a:graphicData uri="http://schemas.openxmlformats.org/drawingml/2006/table">
            <a:tbl>
              <a:tblPr firstRow="1" bandRow="1"/>
              <a:tblGrid>
                <a:gridCol w="5002289">
                  <a:extLst>
                    <a:ext uri="{9D8B030D-6E8A-4147-A177-3AD203B41FA5}">
                      <a16:colId xmlns:a16="http://schemas.microsoft.com/office/drawing/2014/main" val="1563570424"/>
                    </a:ext>
                  </a:extLst>
                </a:gridCol>
              </a:tblGrid>
              <a:tr h="652183">
                <a:tc>
                  <a:txBody>
                    <a:bodyPr/>
                    <a:lstStyle>
                      <a:defPPr>
                        <a:defRPr lang="fr-FR"/>
                      </a:defPPr>
                    </a:lstStyle>
                    <a:p>
                      <a:pPr marL="0" marR="0" lvl="0" indent="0" algn="r" defTabSz="914400" rtl="0" eaLnBrk="1" fontAlgn="auto" latinLnBrk="0" hangingPunct="1">
                        <a:lnSpc>
                          <a:spcPct val="100000"/>
                        </a:lnSpc>
                        <a:spcBef>
                          <a:spcPts val="0"/>
                        </a:spcBef>
                        <a:spcAft>
                          <a:spcPts val="0"/>
                        </a:spcAft>
                        <a:buClrTx/>
                        <a:buSzTx/>
                        <a:buFontTx/>
                        <a:buNone/>
                        <a:tabLst/>
                        <a:defRPr lang="fr-FR"/>
                      </a:pPr>
                      <a:r>
                        <a:rPr lang="fr-FR" sz="2800" b="1" dirty="0">
                          <a:solidFill>
                            <a:schemeClr val="accent6">
                              <a:lumMod val="10000"/>
                            </a:schemeClr>
                          </a:solidFill>
                          <a:latin typeface="Sagona Book (En-têtes)"/>
                          <a:cs typeface="Gill Sans Light" panose="020B0302020104020203" pitchFamily="34" charset="-79"/>
                        </a:rPr>
                        <a:t>INTRODUCTION</a:t>
                      </a: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669733">
                <a:tc>
                  <a:txBody>
                    <a:bodyPr/>
                    <a:lstStyle>
                      <a:defPPr>
                        <a:defRPr lang="fr-FR"/>
                      </a:defPPr>
                    </a:lstStyle>
                    <a:p>
                      <a:pPr marL="0" algn="r" defTabSz="914400" rtl="0" eaLnBrk="1" latinLnBrk="0" hangingPunct="1"/>
                      <a:r>
                        <a:rPr lang="fr-FR" sz="2800" b="1" kern="1200" dirty="0">
                          <a:solidFill>
                            <a:schemeClr val="accent6">
                              <a:lumMod val="10000"/>
                            </a:schemeClr>
                          </a:solidFill>
                          <a:latin typeface="+mj-lt"/>
                          <a:ea typeface="+mn-ea"/>
                          <a:cs typeface="+mn-cs"/>
                        </a:rPr>
                        <a:t>MATERIELS ET METHODES</a:t>
                      </a:r>
                      <a:r>
                        <a:rPr lang="fr-FR" sz="1800" kern="1200" dirty="0">
                          <a:solidFill>
                            <a:schemeClr val="accent6">
                              <a:lumMod val="10000"/>
                            </a:schemeClr>
                          </a:solidFill>
                          <a:latin typeface="+mj-lt"/>
                          <a:ea typeface="+mn-ea"/>
                          <a:cs typeface="+mn-cs"/>
                        </a:rPr>
                        <a:t>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688209">
                <a:tc>
                  <a:txBody>
                    <a:bodyPr/>
                    <a:lstStyle>
                      <a:defPPr>
                        <a:defRPr lang="fr-FR"/>
                      </a:defPPr>
                    </a:lstStyle>
                    <a:p>
                      <a:pPr marL="0" algn="r" defTabSz="914400" rtl="0" eaLnBrk="1" latinLnBrk="0" hangingPunct="1"/>
                      <a:r>
                        <a:rPr lang="fr-FR" sz="2800" b="1" kern="1200" dirty="0">
                          <a:solidFill>
                            <a:schemeClr val="accent6">
                              <a:lumMod val="10000"/>
                            </a:schemeClr>
                          </a:solidFill>
                          <a:latin typeface="+mj-lt"/>
                          <a:ea typeface="+mn-ea"/>
                          <a:cs typeface="+mn-cs"/>
                        </a:rPr>
                        <a:t>RESULTATS</a:t>
                      </a:r>
                      <a:r>
                        <a:rPr lang="fr-FR" sz="1800" kern="1200" dirty="0">
                          <a:solidFill>
                            <a:schemeClr val="accent6">
                              <a:lumMod val="10000"/>
                            </a:schemeClr>
                          </a:solidFill>
                          <a:latin typeface="+mj-lt"/>
                          <a:ea typeface="+mn-ea"/>
                          <a:cs typeface="+mn-cs"/>
                        </a:rPr>
                        <a:t>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747882">
                <a:tc>
                  <a:txBody>
                    <a:bodyPr/>
                    <a:lstStyle>
                      <a:defPPr>
                        <a:defRPr lang="fr-FR"/>
                      </a:defPPr>
                    </a:lstStyle>
                    <a:p>
                      <a:pPr marL="0" marR="0" lvl="0" indent="0" algn="r" defTabSz="914400" rtl="0" eaLnBrk="1" fontAlgn="auto" latinLnBrk="0" hangingPunct="1">
                        <a:lnSpc>
                          <a:spcPct val="100000"/>
                        </a:lnSpc>
                        <a:spcBef>
                          <a:spcPts val="0"/>
                        </a:spcBef>
                        <a:spcAft>
                          <a:spcPts val="0"/>
                        </a:spcAft>
                        <a:buClrTx/>
                        <a:buSzTx/>
                        <a:buFontTx/>
                        <a:buNone/>
                        <a:tabLst/>
                        <a:defRPr lang="fr-FR"/>
                      </a:pPr>
                      <a:r>
                        <a:rPr lang="fr-FR" sz="2800" b="1" dirty="0">
                          <a:solidFill>
                            <a:schemeClr val="accent6">
                              <a:lumMod val="10000"/>
                            </a:schemeClr>
                          </a:solidFill>
                          <a:latin typeface="Sagona Book (En-têtes)"/>
                          <a:cs typeface="Gill Sans Light" panose="020B0302020104020203" pitchFamily="34" charset="-79"/>
                        </a:rPr>
                        <a:t>DISCUSSION</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74788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lang="fr-FR"/>
                      </a:pPr>
                      <a:r>
                        <a:rPr lang="fr-FR" sz="2800" b="1" dirty="0">
                          <a:solidFill>
                            <a:schemeClr val="accent6">
                              <a:lumMod val="10000"/>
                            </a:schemeClr>
                          </a:solidFill>
                          <a:latin typeface="Sagona Book (En-têtes)"/>
                          <a:cs typeface="Gill Sans Light" panose="020B0302020104020203" pitchFamily="34" charset="-79"/>
                        </a:rPr>
                        <a:t>CONCLUSION</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773895">
                <a:tc>
                  <a:txBody>
                    <a:bodyPr/>
                    <a:lstStyle>
                      <a:defPPr>
                        <a:defRPr lang="fr-FR"/>
                      </a:defPPr>
                    </a:lstStyle>
                    <a:p>
                      <a:pPr marL="0" marR="0" lvl="0" indent="0" algn="r" defTabSz="914400" rtl="0" eaLnBrk="1" fontAlgn="auto" latinLnBrk="0" hangingPunct="1">
                        <a:lnSpc>
                          <a:spcPct val="100000"/>
                        </a:lnSpc>
                        <a:spcBef>
                          <a:spcPts val="0"/>
                        </a:spcBef>
                        <a:spcAft>
                          <a:spcPts val="0"/>
                        </a:spcAft>
                        <a:buClrTx/>
                        <a:buSzTx/>
                        <a:buFontTx/>
                        <a:buNone/>
                        <a:tabLst/>
                        <a:defRPr lang="fr-FR"/>
                      </a:pPr>
                      <a:r>
                        <a:rPr lang="fr-FR" sz="2800" b="1" dirty="0">
                          <a:solidFill>
                            <a:schemeClr val="accent6">
                              <a:lumMod val="10000"/>
                            </a:schemeClr>
                          </a:solidFill>
                          <a:latin typeface="Sagona Book (En-têtes)"/>
                          <a:cs typeface="Gill Sans Light" panose="020B0302020104020203" pitchFamily="34" charset="-79"/>
                        </a:rPr>
                        <a:t>BIBLIOGRAPHIE</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spTree>
    <p:extLst>
      <p:ext uri="{BB962C8B-B14F-4D97-AF65-F5344CB8AC3E}">
        <p14:creationId xmlns:p14="http://schemas.microsoft.com/office/powerpoint/2010/main" val="347413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085994"/>
            <a:ext cx="7486813" cy="1200329"/>
          </a:xfrm>
          <a:prstGeom prst="rect">
            <a:avLst/>
          </a:prstGeom>
          <a:noFill/>
        </p:spPr>
        <p:txBody>
          <a:bodyPr wrap="square" lIns="91440" tIns="45720" rIns="91440" bIns="45720">
            <a:spAutoFit/>
          </a:bodyPr>
          <a:lstStyle/>
          <a:p>
            <a:pPr algn="ctr"/>
            <a:r>
              <a:rPr lang="fr-FR" sz="7200" b="1" cap="none" spc="0" dirty="0">
                <a:ln w="13462">
                  <a:solidFill>
                    <a:schemeClr val="bg1"/>
                  </a:solidFill>
                  <a:prstDash val="solid"/>
                </a:ln>
                <a:solidFill>
                  <a:srgbClr val="000000"/>
                </a:solidFill>
                <a:effectLst>
                  <a:outerShdw dist="38100" dir="2700000" algn="bl" rotWithShape="0">
                    <a:schemeClr val="accent5"/>
                  </a:outerShdw>
                </a:effectLst>
                <a:latin typeface="Gill Sans Nova (Corps)"/>
              </a:rPr>
              <a:t>Introduction</a:t>
            </a:r>
            <a:endParaRPr lang="fr-FR" sz="5400" b="1" cap="none" spc="0" dirty="0">
              <a:ln w="13462">
                <a:solidFill>
                  <a:schemeClr val="bg1"/>
                </a:solidFill>
                <a:prstDash val="solid"/>
              </a:ln>
              <a:solidFill>
                <a:srgbClr val="000000"/>
              </a:solidFill>
              <a:effectLst>
                <a:outerShdw dist="38100" dir="2700000" algn="bl" rotWithShape="0">
                  <a:schemeClr val="accent5"/>
                </a:outerShdw>
              </a:effectLst>
              <a:latin typeface="Gill Sans Nova (Corps)"/>
            </a:endParaRPr>
          </a:p>
        </p:txBody>
      </p:sp>
    </p:spTree>
    <p:extLst>
      <p:ext uri="{BB962C8B-B14F-4D97-AF65-F5344CB8AC3E}">
        <p14:creationId xmlns:p14="http://schemas.microsoft.com/office/powerpoint/2010/main" val="1506517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6</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1508879314"/>
              </p:ext>
            </p:extLst>
          </p:nvPr>
        </p:nvGraphicFramePr>
        <p:xfrm>
          <a:off x="291653" y="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6726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7</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3051764856"/>
              </p:ext>
            </p:extLst>
          </p:nvPr>
        </p:nvGraphicFramePr>
        <p:xfrm>
          <a:off x="262429" y="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88473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8</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928025056"/>
              </p:ext>
            </p:extLst>
          </p:nvPr>
        </p:nvGraphicFramePr>
        <p:xfrm>
          <a:off x="291653" y="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66541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9</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2087322515"/>
              </p:ext>
            </p:extLst>
          </p:nvPr>
        </p:nvGraphicFramePr>
        <p:xfrm>
          <a:off x="291653" y="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38372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10</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813426325"/>
              </p:ext>
            </p:extLst>
          </p:nvPr>
        </p:nvGraphicFramePr>
        <p:xfrm>
          <a:off x="299628" y="43549"/>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66532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11</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34030162"/>
              </p:ext>
            </p:extLst>
          </p:nvPr>
        </p:nvGraphicFramePr>
        <p:xfrm>
          <a:off x="309237" y="-1209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68707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12</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2536602863"/>
              </p:ext>
            </p:extLst>
          </p:nvPr>
        </p:nvGraphicFramePr>
        <p:xfrm>
          <a:off x="274068" y="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81245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13</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2041616566"/>
              </p:ext>
            </p:extLst>
          </p:nvPr>
        </p:nvGraphicFramePr>
        <p:xfrm>
          <a:off x="271332" y="12153"/>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3919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re 25">
            <a:extLst>
              <a:ext uri="{FF2B5EF4-FFF2-40B4-BE49-F238E27FC236}">
                <a16:creationId xmlns:a16="http://schemas.microsoft.com/office/drawing/2014/main" id="{70BA96D9-2E56-3DBD-6315-048A1B2800FB}"/>
              </a:ext>
            </a:extLst>
          </p:cNvPr>
          <p:cNvSpPr>
            <a:spLocks noGrp="1"/>
          </p:cNvSpPr>
          <p:nvPr>
            <p:ph type="title"/>
          </p:nvPr>
        </p:nvSpPr>
        <p:spPr>
          <a:xfrm>
            <a:off x="139337" y="6137795"/>
            <a:ext cx="6502620" cy="676656"/>
          </a:xfrm>
        </p:spPr>
        <p:txBody>
          <a:bodyPr rtlCol="0"/>
          <a:lstStyle>
            <a:defPPr>
              <a:defRPr lang="fr-FR"/>
            </a:defPPr>
          </a:lstStyle>
          <a:p>
            <a:pPr rtl="0"/>
            <a:r>
              <a:rPr lang="fr-FR" sz="2400" dirty="0"/>
              <a:t>Introduction</a:t>
            </a:r>
          </a:p>
        </p:txBody>
      </p:sp>
      <p:pic>
        <p:nvPicPr>
          <p:cNvPr id="22" name="Espace réservé d’image 21">
            <a:extLst>
              <a:ext uri="{FF2B5EF4-FFF2-40B4-BE49-F238E27FC236}">
                <a16:creationId xmlns:a16="http://schemas.microsoft.com/office/drawing/2014/main" id="{07415596-3C86-E792-A622-F817DB08D587}"/>
              </a:ext>
            </a:extLst>
          </p:cNvPr>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9353" r="9353"/>
          <a:stretch/>
        </p:blipFill>
        <p:spPr>
          <a:xfrm>
            <a:off x="9000269" y="0"/>
            <a:ext cx="3191731" cy="4389120"/>
          </a:xfrm>
        </p:spPr>
      </p:pic>
      <p:sp>
        <p:nvSpPr>
          <p:cNvPr id="4" name="Espace réservé du numéro de diapositive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14</a:t>
            </a:fld>
            <a:endParaRPr lang="fr-FR" dirty="0"/>
          </a:p>
        </p:txBody>
      </p:sp>
      <p:sp>
        <p:nvSpPr>
          <p:cNvPr id="6" name="ZoneTexte 5">
            <a:extLst>
              <a:ext uri="{FF2B5EF4-FFF2-40B4-BE49-F238E27FC236}">
                <a16:creationId xmlns:a16="http://schemas.microsoft.com/office/drawing/2014/main" id="{BBB9EDA2-7D69-A679-333C-5BB3DC6A2E84}"/>
              </a:ext>
            </a:extLst>
          </p:cNvPr>
          <p:cNvSpPr txBox="1"/>
          <p:nvPr/>
        </p:nvSpPr>
        <p:spPr>
          <a:xfrm>
            <a:off x="770987" y="4793942"/>
            <a:ext cx="8848900" cy="1477328"/>
          </a:xfrm>
          <a:prstGeom prst="rect">
            <a:avLst/>
          </a:prstGeom>
          <a:noFill/>
        </p:spPr>
        <p:txBody>
          <a:bodyPr wrap="square" rtlCol="0">
            <a:spAutoFit/>
          </a:bodyPr>
          <a:lstStyle/>
          <a:p>
            <a:pPr algn="ct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valuer le risque d'</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avortements spontanés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malformations congénitales</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et de </a:t>
            </a:r>
            <a:r>
              <a:rPr lang="fr-FR" sz="2400" b="1" u="sng"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mortinatalité</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chez les femmes </a:t>
            </a:r>
            <a:r>
              <a:rPr lang="fr-FR"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professionnellement exposées </a:t>
            </a:r>
            <a:r>
              <a:rPr lang="fr-F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aux gaz anesthésiques</a:t>
            </a:r>
            <a:endParaRPr lang="fr-FR"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2" name="Rectangle 1"/>
          <p:cNvSpPr/>
          <p:nvPr/>
        </p:nvSpPr>
        <p:spPr>
          <a:xfrm>
            <a:off x="2592801" y="4405985"/>
            <a:ext cx="4685717" cy="400110"/>
          </a:xfrm>
          <a:prstGeom prst="rect">
            <a:avLst/>
          </a:prstGeom>
          <a:noFill/>
        </p:spPr>
        <p:txBody>
          <a:bodyPr wrap="square" lIns="91440" tIns="45720" rIns="91440" bIns="45720">
            <a:spAutoFit/>
          </a:bodyPr>
          <a:lstStyle/>
          <a:p>
            <a:pPr algn="ctr"/>
            <a:r>
              <a:rPr lang="fr-FR" sz="2000" dirty="0">
                <a:ln w="0"/>
                <a:solidFill>
                  <a:sysClr val="windowText" lastClr="000000"/>
                </a:solidFill>
                <a:effectLst>
                  <a:outerShdw blurRad="38100" dist="19050" dir="2700000" algn="tl" rotWithShape="0">
                    <a:schemeClr val="dk1">
                      <a:alpha val="40000"/>
                    </a:schemeClr>
                  </a:outerShdw>
                </a:effectLst>
                <a:latin typeface="Gill Sans Nova (Corps)"/>
              </a:rPr>
              <a:t>Objectif de la méta-analyse :</a:t>
            </a:r>
          </a:p>
        </p:txBody>
      </p:sp>
      <p:graphicFrame>
        <p:nvGraphicFramePr>
          <p:cNvPr id="5" name="Diagramme 4"/>
          <p:cNvGraphicFramePr/>
          <p:nvPr>
            <p:extLst>
              <p:ext uri="{D42A27DB-BD31-4B8C-83A1-F6EECF244321}">
                <p14:modId xmlns:p14="http://schemas.microsoft.com/office/powerpoint/2010/main" val="1004870601"/>
              </p:ext>
            </p:extLst>
          </p:nvPr>
        </p:nvGraphicFramePr>
        <p:xfrm>
          <a:off x="309237" y="-12090"/>
          <a:ext cx="8567939" cy="47939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2960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Rectangle 1"/>
          <p:cNvSpPr/>
          <p:nvPr/>
        </p:nvSpPr>
        <p:spPr>
          <a:xfrm>
            <a:off x="728693" y="2360191"/>
            <a:ext cx="5367307" cy="3785652"/>
          </a:xfrm>
          <a:prstGeom prst="rect">
            <a:avLst/>
          </a:prstGeom>
          <a:noFill/>
        </p:spPr>
        <p:txBody>
          <a:bodyPr wrap="square" lIns="91440" tIns="45720" rIns="91440" bIns="45720">
            <a:spAutoFit/>
          </a:bodyPr>
          <a:lstStyle/>
          <a:p>
            <a:pPr algn="ctr"/>
            <a:r>
              <a:rPr lang="fr-FR" sz="8000" b="1" cap="none" spc="0" dirty="0">
                <a:ln w="13462">
                  <a:solidFill>
                    <a:schemeClr val="bg1"/>
                  </a:solidFill>
                  <a:prstDash val="solid"/>
                </a:ln>
                <a:solidFill>
                  <a:schemeClr val="accent6">
                    <a:lumMod val="10000"/>
                  </a:schemeClr>
                </a:solidFill>
                <a:effectLst>
                  <a:outerShdw dist="38100" dir="2700000" algn="bl" rotWithShape="0">
                    <a:schemeClr val="accent5"/>
                  </a:outerShdw>
                </a:effectLst>
                <a:latin typeface="Gill Sans Nova (Corps)"/>
              </a:rPr>
              <a:t>Matériels et </a:t>
            </a:r>
            <a:br>
              <a:rPr lang="fr-FR" sz="8000" b="1" cap="none" spc="0" dirty="0">
                <a:ln w="13462">
                  <a:solidFill>
                    <a:schemeClr val="bg1"/>
                  </a:solidFill>
                  <a:prstDash val="solid"/>
                </a:ln>
                <a:solidFill>
                  <a:schemeClr val="accent6">
                    <a:lumMod val="10000"/>
                  </a:schemeClr>
                </a:solidFill>
                <a:effectLst>
                  <a:outerShdw dist="38100" dir="2700000" algn="bl" rotWithShape="0">
                    <a:schemeClr val="accent5"/>
                  </a:outerShdw>
                </a:effectLst>
                <a:latin typeface="Gill Sans Nova (Corps)"/>
              </a:rPr>
            </a:br>
            <a:r>
              <a:rPr lang="fr-FR" sz="8000" b="1" cap="none" spc="0" dirty="0">
                <a:ln w="13462">
                  <a:solidFill>
                    <a:schemeClr val="bg1"/>
                  </a:solidFill>
                  <a:prstDash val="solid"/>
                </a:ln>
                <a:solidFill>
                  <a:schemeClr val="accent6">
                    <a:lumMod val="10000"/>
                  </a:schemeClr>
                </a:solidFill>
                <a:effectLst>
                  <a:outerShdw dist="38100" dir="2700000" algn="bl" rotWithShape="0">
                    <a:schemeClr val="accent5"/>
                  </a:outerShdw>
                </a:effectLst>
                <a:latin typeface="Gill Sans Nova (Corps)"/>
              </a:rPr>
              <a:t>Méthodes</a:t>
            </a:r>
          </a:p>
        </p:txBody>
      </p:sp>
    </p:spTree>
    <p:extLst>
      <p:ext uri="{BB962C8B-B14F-4D97-AF65-F5344CB8AC3E}">
        <p14:creationId xmlns:p14="http://schemas.microsoft.com/office/powerpoint/2010/main" val="520000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fr-FR"/>
            </a:defPPr>
          </a:lstStyle>
          <a:p>
            <a:r>
              <a:rPr lang="fr-FR" sz="2800" b="1" dirty="0">
                <a:solidFill>
                  <a:srgbClr val="000000"/>
                </a:solidFill>
                <a:effectLst/>
                <a:latin typeface="Sagona Book (En-têtes)"/>
                <a:ea typeface="Calibri" panose="020F0502020204030204" pitchFamily="34" charset="0"/>
                <a:cs typeface="Times New Roman" panose="02020603050405020304" pitchFamily="18" charset="0"/>
              </a:rPr>
              <a:t>Protocole et enregistrement</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16</a:t>
            </a:fld>
            <a:endParaRPr lang="fr-FR" dirty="0"/>
          </a:p>
        </p:txBody>
      </p:sp>
      <p:pic>
        <p:nvPicPr>
          <p:cNvPr id="10" name="Image 9">
            <a:extLst>
              <a:ext uri="{FF2B5EF4-FFF2-40B4-BE49-F238E27FC236}">
                <a16:creationId xmlns:a16="http://schemas.microsoft.com/office/drawing/2014/main" id="{250C2E25-95FB-DD94-8B4E-2251DB1F169F}"/>
              </a:ext>
            </a:extLst>
          </p:cNvPr>
          <p:cNvPicPr>
            <a:picLocks noChangeAspect="1"/>
          </p:cNvPicPr>
          <p:nvPr/>
        </p:nvPicPr>
        <p:blipFill rotWithShape="1">
          <a:blip r:embed="rId3"/>
          <a:srcRect l="17427" t="15686" r="17941" b="74448"/>
          <a:stretch/>
        </p:blipFill>
        <p:spPr>
          <a:xfrm>
            <a:off x="2236166" y="1197864"/>
            <a:ext cx="7879977" cy="676657"/>
          </a:xfrm>
          <a:prstGeom prst="rect">
            <a:avLst/>
          </a:prstGeom>
        </p:spPr>
      </p:pic>
      <p:pic>
        <p:nvPicPr>
          <p:cNvPr id="12" name="Image 11">
            <a:extLst>
              <a:ext uri="{FF2B5EF4-FFF2-40B4-BE49-F238E27FC236}">
                <a16:creationId xmlns:a16="http://schemas.microsoft.com/office/drawing/2014/main" id="{9E14D6CC-89E4-B8AD-6B0F-716BE23BA5B9}"/>
              </a:ext>
            </a:extLst>
          </p:cNvPr>
          <p:cNvPicPr>
            <a:picLocks noChangeAspect="1"/>
          </p:cNvPicPr>
          <p:nvPr/>
        </p:nvPicPr>
        <p:blipFill rotWithShape="1">
          <a:blip r:embed="rId4"/>
          <a:srcRect t="14788" r="64075" b="77212"/>
          <a:stretch/>
        </p:blipFill>
        <p:spPr>
          <a:xfrm>
            <a:off x="2236166" y="4800601"/>
            <a:ext cx="6861942" cy="859535"/>
          </a:xfrm>
          <a:prstGeom prst="rect">
            <a:avLst/>
          </a:prstGeom>
        </p:spPr>
      </p:pic>
      <p:sp>
        <p:nvSpPr>
          <p:cNvPr id="13" name="ZoneTexte 12">
            <a:extLst>
              <a:ext uri="{FF2B5EF4-FFF2-40B4-BE49-F238E27FC236}">
                <a16:creationId xmlns:a16="http://schemas.microsoft.com/office/drawing/2014/main" id="{0917DDDC-5B47-A2BA-5963-9CCE7C0C29B7}"/>
              </a:ext>
            </a:extLst>
          </p:cNvPr>
          <p:cNvSpPr txBox="1"/>
          <p:nvPr/>
        </p:nvSpPr>
        <p:spPr>
          <a:xfrm>
            <a:off x="2236166" y="5660136"/>
            <a:ext cx="8855506"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PRISMA 2020 : Preferred Reporting Items for Systematic reviews and Meta-Analyses</a:t>
            </a:r>
            <a:endParaRPr lang="fr-FR" b="1" dirty="0">
              <a:latin typeface="Times New Roman" panose="02020603050405020304" pitchFamily="18" charset="0"/>
              <a:cs typeface="Times New Roman" panose="02020603050405020304" pitchFamily="18" charset="0"/>
            </a:endParaRPr>
          </a:p>
        </p:txBody>
      </p:sp>
      <p:pic>
        <p:nvPicPr>
          <p:cNvPr id="15" name="Image 14">
            <a:extLst>
              <a:ext uri="{FF2B5EF4-FFF2-40B4-BE49-F238E27FC236}">
                <a16:creationId xmlns:a16="http://schemas.microsoft.com/office/drawing/2014/main" id="{43CAD6D3-327F-93FE-3225-C0BE67C50BB0}"/>
              </a:ext>
            </a:extLst>
          </p:cNvPr>
          <p:cNvPicPr>
            <a:picLocks noChangeAspect="1"/>
          </p:cNvPicPr>
          <p:nvPr/>
        </p:nvPicPr>
        <p:blipFill rotWithShape="1">
          <a:blip r:embed="rId5"/>
          <a:srcRect l="16974" t="36140" r="19709" b="31492"/>
          <a:stretch/>
        </p:blipFill>
        <p:spPr>
          <a:xfrm>
            <a:off x="2236166" y="1961592"/>
            <a:ext cx="7719667" cy="2219726"/>
          </a:xfrm>
          <a:prstGeom prst="rect">
            <a:avLst/>
          </a:prstGeom>
        </p:spPr>
      </p:pic>
      <p:sp>
        <p:nvSpPr>
          <p:cNvPr id="16" name="Accolade ouvrante 15">
            <a:extLst>
              <a:ext uri="{FF2B5EF4-FFF2-40B4-BE49-F238E27FC236}">
                <a16:creationId xmlns:a16="http://schemas.microsoft.com/office/drawing/2014/main" id="{7D53F0F2-5B86-BCB6-EFC6-DE34DD981E48}"/>
              </a:ext>
            </a:extLst>
          </p:cNvPr>
          <p:cNvSpPr/>
          <p:nvPr/>
        </p:nvSpPr>
        <p:spPr>
          <a:xfrm>
            <a:off x="1660358" y="1197864"/>
            <a:ext cx="360947" cy="2983454"/>
          </a:xfrm>
          <a:prstGeom prst="leftBrace">
            <a:avLst>
              <a:gd name="adj1" fmla="val 178333"/>
              <a:gd name="adj2" fmla="val 5000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7" name="Accolade ouvrante 16">
            <a:extLst>
              <a:ext uri="{FF2B5EF4-FFF2-40B4-BE49-F238E27FC236}">
                <a16:creationId xmlns:a16="http://schemas.microsoft.com/office/drawing/2014/main" id="{73651C05-35D0-9617-378D-6CAC1FEAC6D9}"/>
              </a:ext>
            </a:extLst>
          </p:cNvPr>
          <p:cNvSpPr/>
          <p:nvPr/>
        </p:nvSpPr>
        <p:spPr>
          <a:xfrm>
            <a:off x="1677683" y="4892039"/>
            <a:ext cx="343622" cy="979372"/>
          </a:xfrm>
          <a:prstGeom prst="leftBrace">
            <a:avLst>
              <a:gd name="adj1" fmla="val 188333"/>
              <a:gd name="adj2" fmla="val 5000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1"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spTree>
    <p:extLst>
      <p:ext uri="{BB962C8B-B14F-4D97-AF65-F5344CB8AC3E}">
        <p14:creationId xmlns:p14="http://schemas.microsoft.com/office/powerpoint/2010/main" val="169908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17</a:t>
            </a:fld>
            <a:endParaRPr lang="fr-FR" dirty="0"/>
          </a:p>
        </p:txBody>
      </p:sp>
      <p:sp>
        <p:nvSpPr>
          <p:cNvPr id="11"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pic>
        <p:nvPicPr>
          <p:cNvPr id="3" name="Image 2"/>
          <p:cNvPicPr>
            <a:picLocks noChangeAspect="1"/>
          </p:cNvPicPr>
          <p:nvPr/>
        </p:nvPicPr>
        <p:blipFill rotWithShape="1">
          <a:blip r:embed="rId3"/>
          <a:srcRect l="64322" t="12606" r="19153" b="11547"/>
          <a:stretch/>
        </p:blipFill>
        <p:spPr>
          <a:xfrm>
            <a:off x="681924" y="197525"/>
            <a:ext cx="4417018" cy="6081894"/>
          </a:xfrm>
          <a:prstGeom prst="rect">
            <a:avLst/>
          </a:prstGeom>
        </p:spPr>
      </p:pic>
      <p:pic>
        <p:nvPicPr>
          <p:cNvPr id="5" name="Image 4"/>
          <p:cNvPicPr>
            <a:picLocks noChangeAspect="1"/>
          </p:cNvPicPr>
          <p:nvPr/>
        </p:nvPicPr>
        <p:blipFill rotWithShape="1">
          <a:blip r:embed="rId4"/>
          <a:srcRect l="64420" t="44386" r="20388" b="34852"/>
          <a:stretch/>
        </p:blipFill>
        <p:spPr>
          <a:xfrm>
            <a:off x="5387093" y="3238472"/>
            <a:ext cx="6478131" cy="2656109"/>
          </a:xfrm>
          <a:prstGeom prst="rect">
            <a:avLst/>
          </a:prstGeom>
        </p:spPr>
      </p:pic>
      <p:pic>
        <p:nvPicPr>
          <p:cNvPr id="14" name="Image 13">
            <a:extLst>
              <a:ext uri="{FF2B5EF4-FFF2-40B4-BE49-F238E27FC236}">
                <a16:creationId xmlns:a16="http://schemas.microsoft.com/office/drawing/2014/main" id="{9E14D6CC-89E4-B8AD-6B0F-716BE23BA5B9}"/>
              </a:ext>
            </a:extLst>
          </p:cNvPr>
          <p:cNvPicPr>
            <a:picLocks noChangeAspect="1"/>
          </p:cNvPicPr>
          <p:nvPr/>
        </p:nvPicPr>
        <p:blipFill rotWithShape="1">
          <a:blip r:embed="rId5"/>
          <a:srcRect t="14788" r="64075" b="77212"/>
          <a:stretch/>
        </p:blipFill>
        <p:spPr>
          <a:xfrm>
            <a:off x="5330058" y="957021"/>
            <a:ext cx="6861942" cy="859535"/>
          </a:xfrm>
          <a:prstGeom prst="rect">
            <a:avLst/>
          </a:prstGeom>
        </p:spPr>
      </p:pic>
      <p:sp>
        <p:nvSpPr>
          <p:cNvPr id="6" name="ZoneTexte 5"/>
          <p:cNvSpPr txBox="1"/>
          <p:nvPr/>
        </p:nvSpPr>
        <p:spPr>
          <a:xfrm>
            <a:off x="8369086" y="957021"/>
            <a:ext cx="1658318" cy="584775"/>
          </a:xfrm>
          <a:prstGeom prst="rect">
            <a:avLst/>
          </a:prstGeom>
          <a:noFill/>
        </p:spPr>
        <p:txBody>
          <a:bodyPr wrap="square" rtlCol="0">
            <a:spAutoFit/>
          </a:bodyPr>
          <a:lstStyle/>
          <a:p>
            <a:r>
              <a:rPr lang="fr-FR" sz="3200" b="1" dirty="0">
                <a:solidFill>
                  <a:srgbClr val="002060"/>
                </a:solidFill>
              </a:rPr>
              <a:t>2020</a:t>
            </a:r>
          </a:p>
        </p:txBody>
      </p:sp>
    </p:spTree>
    <p:extLst>
      <p:ext uri="{BB962C8B-B14F-4D97-AF65-F5344CB8AC3E}">
        <p14:creationId xmlns:p14="http://schemas.microsoft.com/office/powerpoint/2010/main" val="669432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a:extLst>
            <a:ext uri="{FF2B5EF4-FFF2-40B4-BE49-F238E27FC236}">
              <a16:creationId xmlns:a16="http://schemas.microsoft.com/office/drawing/2014/main" id="{96B21D2A-DB79-2F79-DA89-FDF689286B1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7091CBB-21F2-4489-17EA-B1455D0BBE51}"/>
              </a:ext>
            </a:extLst>
          </p:cNvPr>
          <p:cNvSpPr>
            <a:spLocks noGrp="1"/>
          </p:cNvSpPr>
          <p:nvPr>
            <p:ph type="title"/>
          </p:nvPr>
        </p:nvSpPr>
        <p:spPr/>
        <p:txBody>
          <a:bodyPr rtlCol="0"/>
          <a:lstStyle>
            <a:defPPr>
              <a:defRPr lang="fr-FR"/>
            </a:defPPr>
          </a:lstStyle>
          <a:p>
            <a:r>
              <a:rPr lang="fr-FR" sz="2800" b="1" dirty="0">
                <a:effectLst/>
                <a:latin typeface="Sagona Book (En-têtes)"/>
                <a:ea typeface="Calibri" panose="020F0502020204030204" pitchFamily="34" charset="0"/>
                <a:cs typeface="Times New Roman" panose="02020603050405020304" pitchFamily="18" charset="0"/>
              </a:rPr>
              <a:t>Définitions des principaux critères de jugement</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6FE4487F-C9DC-9959-4939-B084FA7FF5B7}"/>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18</a:t>
            </a:fld>
            <a:endParaRPr lang="fr-FR" dirty="0"/>
          </a:p>
        </p:txBody>
      </p:sp>
      <p:sp>
        <p:nvSpPr>
          <p:cNvPr id="13" name="ZoneTexte 12">
            <a:extLst>
              <a:ext uri="{FF2B5EF4-FFF2-40B4-BE49-F238E27FC236}">
                <a16:creationId xmlns:a16="http://schemas.microsoft.com/office/drawing/2014/main" id="{1BC5A420-21BA-9ECE-2347-4F7F07F83BF3}"/>
              </a:ext>
            </a:extLst>
          </p:cNvPr>
          <p:cNvSpPr txBox="1"/>
          <p:nvPr/>
        </p:nvSpPr>
        <p:spPr>
          <a:xfrm>
            <a:off x="990481" y="3028890"/>
            <a:ext cx="8855506" cy="400110"/>
          </a:xfrm>
          <a:prstGeom prst="rect">
            <a:avLst/>
          </a:prstGeom>
          <a:noFill/>
        </p:spPr>
        <p:txBody>
          <a:bodyPr wrap="square" rtlCol="0">
            <a:spAutoFit/>
          </a:bodyPr>
          <a:lstStyle/>
          <a:p>
            <a:r>
              <a:rPr lang="fr-FR" sz="2000" b="1" dirty="0">
                <a:latin typeface="Times New Roman" panose="02020603050405020304" pitchFamily="18" charset="0"/>
                <a:cs typeface="Times New Roman" panose="02020603050405020304" pitchFamily="18" charset="0"/>
                <a:sym typeface="Wingdings" panose="05000000000000000000" pitchFamily="2" charset="2"/>
              </a:rPr>
              <a:t> Directement extraites des études sources </a:t>
            </a:r>
            <a:endParaRPr lang="fr-FR" sz="2000" b="1" dirty="0">
              <a:latin typeface="Times New Roman" panose="02020603050405020304" pitchFamily="18" charset="0"/>
              <a:cs typeface="Times New Roman" panose="02020603050405020304" pitchFamily="18" charset="0"/>
            </a:endParaRPr>
          </a:p>
        </p:txBody>
      </p:sp>
      <p:sp>
        <p:nvSpPr>
          <p:cNvPr id="11" name="Titre 25">
            <a:extLst>
              <a:ext uri="{FF2B5EF4-FFF2-40B4-BE49-F238E27FC236}">
                <a16:creationId xmlns:a16="http://schemas.microsoft.com/office/drawing/2014/main" id="{2CE301AF-AB25-B717-205F-9C61E3AF22AE}"/>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pic>
        <p:nvPicPr>
          <p:cNvPr id="2" name="Image 1">
            <a:extLst>
              <a:ext uri="{FF2B5EF4-FFF2-40B4-BE49-F238E27FC236}">
                <a16:creationId xmlns:a16="http://schemas.microsoft.com/office/drawing/2014/main" id="{B25E188A-B44D-3C18-8506-58F7D6F31A71}"/>
              </a:ext>
            </a:extLst>
          </p:cNvPr>
          <p:cNvPicPr>
            <a:picLocks noChangeAspect="1"/>
          </p:cNvPicPr>
          <p:nvPr/>
        </p:nvPicPr>
        <p:blipFill>
          <a:blip r:embed="rId3"/>
          <a:stretch>
            <a:fillRect/>
          </a:stretch>
        </p:blipFill>
        <p:spPr>
          <a:xfrm>
            <a:off x="6422309" y="1675411"/>
            <a:ext cx="5468216" cy="4233458"/>
          </a:xfrm>
          <a:prstGeom prst="rect">
            <a:avLst/>
          </a:prstGeom>
        </p:spPr>
      </p:pic>
    </p:spTree>
    <p:extLst>
      <p:ext uri="{BB962C8B-B14F-4D97-AF65-F5344CB8AC3E}">
        <p14:creationId xmlns:p14="http://schemas.microsoft.com/office/powerpoint/2010/main" val="31099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1031657" y="645617"/>
            <a:ext cx="4761903" cy="676656"/>
          </a:xfrm>
        </p:spPr>
        <p:txBody>
          <a:bodyPr rtlCol="0"/>
          <a:lstStyle>
            <a:defPPr>
              <a:defRPr lang="fr-FR"/>
            </a:defPPr>
          </a:lstStyle>
          <a:p>
            <a:r>
              <a:rPr lang="fr-FR" sz="3200" b="1" dirty="0">
                <a:solidFill>
                  <a:srgbClr val="000000"/>
                </a:solidFill>
                <a:effectLst/>
                <a:latin typeface="Sagona Book (En-têtes)"/>
                <a:ea typeface="Calibri" panose="020F0502020204030204" pitchFamily="34" charset="0"/>
                <a:cs typeface="Times New Roman" panose="02020603050405020304" pitchFamily="18" charset="0"/>
              </a:rPr>
              <a:t>Stratégie de recherche</a:t>
            </a:r>
            <a:br>
              <a:rPr lang="fr-FR" sz="2800" dirty="0">
                <a:effectLst/>
                <a:latin typeface="Calibri" panose="020F0502020204030204" pitchFamily="34" charset="0"/>
                <a:ea typeface="Calibri" panose="020F0502020204030204" pitchFamily="34" charset="0"/>
                <a:cs typeface="Times New Roman" panose="02020603050405020304" pitchFamily="18" charset="0"/>
              </a:rPr>
            </a:br>
            <a:endParaRPr lang="fr-FR" sz="2800"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19</a:t>
            </a:fld>
            <a:endParaRPr lang="fr-FR" dirty="0"/>
          </a:p>
        </p:txBody>
      </p:sp>
      <p:pic>
        <p:nvPicPr>
          <p:cNvPr id="2" name="Image 1">
            <a:extLst>
              <a:ext uri="{FF2B5EF4-FFF2-40B4-BE49-F238E27FC236}">
                <a16:creationId xmlns:a16="http://schemas.microsoft.com/office/drawing/2014/main" id="{FB9AE0F2-3693-C435-C0F6-963C5BC20EA5}"/>
              </a:ext>
            </a:extLst>
          </p:cNvPr>
          <p:cNvPicPr>
            <a:picLocks noChangeAspect="1"/>
          </p:cNvPicPr>
          <p:nvPr/>
        </p:nvPicPr>
        <p:blipFill>
          <a:blip r:embed="rId3"/>
          <a:stretch>
            <a:fillRect/>
          </a:stretch>
        </p:blipFill>
        <p:spPr>
          <a:xfrm>
            <a:off x="9523088" y="549503"/>
            <a:ext cx="2286003" cy="130848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ZoneTexte 2">
            <a:extLst>
              <a:ext uri="{FF2B5EF4-FFF2-40B4-BE49-F238E27FC236}">
                <a16:creationId xmlns:a16="http://schemas.microsoft.com/office/drawing/2014/main" id="{75C8FBE9-D8AF-3E9D-741A-5F2E9BA1FA67}"/>
              </a:ext>
            </a:extLst>
          </p:cNvPr>
          <p:cNvSpPr txBox="1"/>
          <p:nvPr/>
        </p:nvSpPr>
        <p:spPr>
          <a:xfrm>
            <a:off x="9584361" y="2277859"/>
            <a:ext cx="2162634" cy="578882"/>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sz="2800" b="1" dirty="0">
                <a:latin typeface="Times New Roman" panose="02020603050405020304" pitchFamily="18" charset="0"/>
                <a:cs typeface="Times New Roman" panose="02020603050405020304" pitchFamily="18" charset="0"/>
              </a:rPr>
              <a:t>+</a:t>
            </a:r>
            <a:r>
              <a:rPr lang="fr-FR" b="1" dirty="0">
                <a:latin typeface="Times New Roman" panose="02020603050405020304" pitchFamily="18" charset="0"/>
                <a:cs typeface="Times New Roman" panose="02020603050405020304" pitchFamily="18" charset="0"/>
              </a:rPr>
              <a:t> </a:t>
            </a:r>
            <a:r>
              <a:rPr lang="fr-FR" sz="2800" b="1" dirty="0">
                <a:latin typeface="Times New Roman" panose="02020603050405020304" pitchFamily="18" charset="0"/>
                <a:cs typeface="Times New Roman" panose="02020603050405020304" pitchFamily="18" charset="0"/>
              </a:rPr>
              <a:t>Références</a:t>
            </a:r>
            <a:r>
              <a:rPr lang="fr-FR" dirty="0">
                <a:latin typeface="Times New Roman" panose="02020603050405020304" pitchFamily="18" charset="0"/>
                <a:cs typeface="Times New Roman" panose="02020603050405020304" pitchFamily="18" charset="0"/>
              </a:rPr>
              <a:t> </a:t>
            </a:r>
          </a:p>
        </p:txBody>
      </p:sp>
      <p:sp>
        <p:nvSpPr>
          <p:cNvPr id="6" name="ZoneTexte 5">
            <a:extLst>
              <a:ext uri="{FF2B5EF4-FFF2-40B4-BE49-F238E27FC236}">
                <a16:creationId xmlns:a16="http://schemas.microsoft.com/office/drawing/2014/main" id="{A0979DE3-DFEB-4FCE-832F-C22B0CC9730F}"/>
              </a:ext>
            </a:extLst>
          </p:cNvPr>
          <p:cNvSpPr txBox="1"/>
          <p:nvPr/>
        </p:nvSpPr>
        <p:spPr>
          <a:xfrm>
            <a:off x="13470610" y="2567064"/>
            <a:ext cx="6681216" cy="3477875"/>
          </a:xfrm>
          <a:prstGeom prst="rect">
            <a:avLst/>
          </a:prstGeom>
          <a:noFill/>
        </p:spPr>
        <p:txBody>
          <a:bodyPr wrap="square" rtlCol="0">
            <a:spAutoFit/>
          </a:bodyPr>
          <a:lstStyle/>
          <a:p>
            <a:endParaRPr lang="fr-FR" sz="2000" b="1"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fr-FR" sz="2000" dirty="0">
                <a:solidFill>
                  <a:srgbClr val="000000"/>
                </a:solidFill>
                <a:latin typeface="Times New Roman" panose="02020603050405020304" pitchFamily="18" charset="0"/>
                <a:cs typeface="Times New Roman" panose="02020603050405020304" pitchFamily="18" charset="0"/>
              </a:rPr>
              <a:t>Mots-clés : </a:t>
            </a:r>
            <a:r>
              <a:rPr lang="en-GB" sz="2000" b="1" dirty="0">
                <a:solidFill>
                  <a:srgbClr val="000000"/>
                </a:solidFill>
                <a:latin typeface="Times New Roman" panose="02020603050405020304" pitchFamily="18" charset="0"/>
              </a:rPr>
              <a:t>“</a:t>
            </a:r>
            <a:r>
              <a:rPr lang="en-GB" sz="2000" b="1" dirty="0">
                <a:solidFill>
                  <a:srgbClr val="000000"/>
                </a:solidFill>
                <a:effectLst/>
                <a:latin typeface="Times New Roman" panose="02020603050405020304" pitchFamily="18" charset="0"/>
                <a:ea typeface="Calibri" panose="020F0502020204030204" pitchFamily="34" charset="0"/>
              </a:rPr>
              <a:t>anaesthetic gases”,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inhalational anaesthetics”,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nitrous oxide”,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halothane</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isoflurane</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sevoflurane</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err="1">
                <a:solidFill>
                  <a:srgbClr val="000000"/>
                </a:solidFill>
                <a:effectLst/>
                <a:latin typeface="Times New Roman" panose="02020603050405020304" pitchFamily="18" charset="0"/>
                <a:ea typeface="Calibri" panose="020F0502020204030204" pitchFamily="34" charset="0"/>
              </a:rPr>
              <a:t>desflurane</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err="1">
                <a:solidFill>
                  <a:srgbClr val="000000"/>
                </a:solidFill>
                <a:effectLst/>
                <a:latin typeface="Times New Roman" panose="02020603050405020304" pitchFamily="18" charset="0"/>
                <a:ea typeface="Calibri" panose="020F0502020204030204" pitchFamily="34" charset="0"/>
              </a:rPr>
              <a:t>enflurane</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spontaneous abortion”,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congenital abnormalities”,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congenital malformations”, </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stillbirth</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and “women</a:t>
            </a:r>
            <a:r>
              <a:rPr lang="en-GB" sz="2000" b="1" dirty="0">
                <a:solidFill>
                  <a:srgbClr val="000000"/>
                </a:solidFill>
                <a:latin typeface="Times New Roman" panose="02020603050405020304" pitchFamily="18" charset="0"/>
                <a:ea typeface="Calibri" panose="020F0502020204030204" pitchFamily="34" charset="0"/>
              </a:rPr>
              <a:t>”</a:t>
            </a:r>
            <a:r>
              <a:rPr lang="en-GB" sz="2000" b="1" dirty="0">
                <a:solidFill>
                  <a:srgbClr val="000000"/>
                </a:solidFill>
                <a:effectLst/>
                <a:latin typeface="Times New Roman" panose="02020603050405020304" pitchFamily="18" charset="0"/>
                <a:ea typeface="Calibri" panose="020F0502020204030204" pitchFamily="34" charset="0"/>
              </a:rPr>
              <a:t> </a:t>
            </a:r>
            <a:br>
              <a:rPr lang="en-GB" sz="2000" b="1" dirty="0">
                <a:solidFill>
                  <a:srgbClr val="000000"/>
                </a:solidFill>
                <a:effectLst/>
                <a:latin typeface="Times New Roman" panose="02020603050405020304" pitchFamily="18" charset="0"/>
                <a:ea typeface="Calibri" panose="020F0502020204030204" pitchFamily="34" charset="0"/>
              </a:rPr>
            </a:br>
            <a:endParaRPr lang="en-GB" sz="2000" b="1" dirty="0">
              <a:solidFill>
                <a:srgbClr val="000000"/>
              </a:solidFill>
              <a:effectLst/>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Ø"/>
            </a:pPr>
            <a:r>
              <a:rPr lang="fr-FR" sz="2000" dirty="0">
                <a:solidFill>
                  <a:srgbClr val="000000"/>
                </a:solidFill>
                <a:latin typeface="Times New Roman" panose="02020603050405020304" pitchFamily="18" charset="0"/>
                <a:cs typeface="Times New Roman" panose="02020603050405020304" pitchFamily="18" charset="0"/>
              </a:rPr>
              <a:t>publications en </a:t>
            </a:r>
            <a:r>
              <a:rPr lang="fr-FR" sz="2000" b="1" dirty="0">
                <a:solidFill>
                  <a:srgbClr val="000000"/>
                </a:solidFill>
                <a:latin typeface="Times New Roman" panose="02020603050405020304" pitchFamily="18" charset="0"/>
                <a:cs typeface="Times New Roman" panose="02020603050405020304" pitchFamily="18" charset="0"/>
              </a:rPr>
              <a:t>ANGLAIS</a:t>
            </a:r>
            <a:r>
              <a:rPr lang="fr-FR" sz="2000" dirty="0">
                <a:solidFill>
                  <a:srgbClr val="000000"/>
                </a:solidFill>
                <a:latin typeface="Times New Roman" panose="02020603050405020304" pitchFamily="18" charset="0"/>
                <a:cs typeface="Times New Roman" panose="02020603050405020304" pitchFamily="18" charset="0"/>
              </a:rPr>
              <a:t> et en </a:t>
            </a:r>
            <a:r>
              <a:rPr lang="fr-FR" sz="2000" b="1" dirty="0">
                <a:solidFill>
                  <a:srgbClr val="000000"/>
                </a:solidFill>
                <a:latin typeface="Times New Roman" panose="02020603050405020304" pitchFamily="18" charset="0"/>
                <a:cs typeface="Times New Roman" panose="02020603050405020304" pitchFamily="18" charset="0"/>
              </a:rPr>
              <a:t>FRANCAIS </a:t>
            </a:r>
            <a:r>
              <a:rPr lang="fr-FR" sz="2000" dirty="0">
                <a:solidFill>
                  <a:srgbClr val="000000"/>
                </a:solidFill>
                <a:latin typeface="Times New Roman" panose="02020603050405020304" pitchFamily="18" charset="0"/>
                <a:cs typeface="Times New Roman" panose="02020603050405020304" pitchFamily="18" charset="0"/>
              </a:rPr>
              <a:t> </a:t>
            </a:r>
          </a:p>
          <a:p>
            <a:endParaRPr lang="fr-FR" sz="20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fr-FR" sz="2000" dirty="0">
                <a:solidFill>
                  <a:srgbClr val="000000"/>
                </a:solidFill>
                <a:latin typeface="Times New Roman" panose="02020603050405020304" pitchFamily="18" charset="0"/>
                <a:cs typeface="Times New Roman" panose="02020603050405020304" pitchFamily="18" charset="0"/>
              </a:rPr>
              <a:t> de </a:t>
            </a:r>
            <a:r>
              <a:rPr lang="fr-FR" sz="2000" b="1" dirty="0">
                <a:solidFill>
                  <a:srgbClr val="000000"/>
                </a:solidFill>
                <a:latin typeface="Times New Roman" panose="02020603050405020304" pitchFamily="18" charset="0"/>
                <a:cs typeface="Times New Roman" panose="02020603050405020304" pitchFamily="18" charset="0"/>
              </a:rPr>
              <a:t>1958 à 2023 (08/23 </a:t>
            </a:r>
            <a:r>
              <a:rPr lang="fr-FR" sz="2000" b="1"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10/23)</a:t>
            </a:r>
            <a:endParaRPr lang="fr-FR" sz="2000" b="1" dirty="0">
              <a:solidFill>
                <a:srgbClr val="000000"/>
              </a:solidFill>
              <a:latin typeface="Times New Roman" panose="02020603050405020304" pitchFamily="18" charset="0"/>
              <a:cs typeface="Times New Roman" panose="02020603050405020304" pitchFamily="18" charset="0"/>
            </a:endParaRPr>
          </a:p>
          <a:p>
            <a:endParaRPr lang="fr-FR" sz="2000" b="1" dirty="0">
              <a:solidFill>
                <a:srgbClr val="000000"/>
              </a:solidFill>
            </a:endParaRPr>
          </a:p>
        </p:txBody>
      </p:sp>
      <p:sp>
        <p:nvSpPr>
          <p:cNvPr id="10"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sp>
        <p:nvSpPr>
          <p:cNvPr id="5" name="Parchemin horizontal 4"/>
          <p:cNvSpPr/>
          <p:nvPr/>
        </p:nvSpPr>
        <p:spPr>
          <a:xfrm>
            <a:off x="1031657" y="1322273"/>
            <a:ext cx="7383923" cy="4208640"/>
          </a:xfrm>
          <a:prstGeom prst="horizontalScroll">
            <a:avLst/>
          </a:prstGeom>
        </p:spPr>
        <p:style>
          <a:lnRef idx="2">
            <a:schemeClr val="accent4"/>
          </a:lnRef>
          <a:fillRef idx="1">
            <a:schemeClr val="lt1"/>
          </a:fillRef>
          <a:effectRef idx="0">
            <a:schemeClr val="accent4"/>
          </a:effectRef>
          <a:fontRef idx="minor">
            <a:schemeClr val="dk1"/>
          </a:fontRef>
        </p:style>
        <p:txBody>
          <a:bodyPr rtlCol="0" anchor="ctr"/>
          <a:lstStyle/>
          <a:p>
            <a:pPr marL="342900" indent="-342900">
              <a:buFont typeface="Wingdings" panose="05000000000000000000" pitchFamily="2" charset="2"/>
              <a:buChar char="Ø"/>
            </a:pPr>
            <a:endParaRPr lang="fr-FR"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fr-FR" dirty="0">
                <a:solidFill>
                  <a:srgbClr val="000000"/>
                </a:solidFill>
                <a:latin typeface="Times New Roman" panose="02020603050405020304" pitchFamily="18" charset="0"/>
                <a:cs typeface="Times New Roman" panose="02020603050405020304" pitchFamily="18" charset="0"/>
              </a:rPr>
              <a:t>Mots-clés : </a:t>
            </a:r>
            <a:r>
              <a:rPr lang="en-GB" b="1" dirty="0">
                <a:solidFill>
                  <a:srgbClr val="000000"/>
                </a:solidFill>
                <a:latin typeface="Times New Roman" panose="02020603050405020304" pitchFamily="18" charset="0"/>
              </a:rPr>
              <a:t>“</a:t>
            </a:r>
            <a:r>
              <a:rPr lang="en-GB" b="1" dirty="0">
                <a:solidFill>
                  <a:srgbClr val="000000"/>
                </a:solidFill>
                <a:latin typeface="Times New Roman" panose="02020603050405020304" pitchFamily="18" charset="0"/>
                <a:ea typeface="Calibri" panose="020F0502020204030204" pitchFamily="34" charset="0"/>
              </a:rPr>
              <a:t>anaesthetic gases”, “inhalational anaesthetics”, “nitrous oxide”, “halothane”, “isoflurane”, “sevoflurane”, “</a:t>
            </a:r>
            <a:r>
              <a:rPr lang="en-GB" b="1" dirty="0" err="1">
                <a:solidFill>
                  <a:srgbClr val="000000"/>
                </a:solidFill>
                <a:latin typeface="Times New Roman" panose="02020603050405020304" pitchFamily="18" charset="0"/>
                <a:ea typeface="Calibri" panose="020F0502020204030204" pitchFamily="34" charset="0"/>
              </a:rPr>
              <a:t>desflurane</a:t>
            </a:r>
            <a:r>
              <a:rPr lang="en-GB" b="1" dirty="0">
                <a:solidFill>
                  <a:srgbClr val="000000"/>
                </a:solidFill>
                <a:latin typeface="Times New Roman" panose="02020603050405020304" pitchFamily="18" charset="0"/>
                <a:ea typeface="Calibri" panose="020F0502020204030204" pitchFamily="34" charset="0"/>
              </a:rPr>
              <a:t>”, “</a:t>
            </a:r>
            <a:r>
              <a:rPr lang="en-GB" b="1" dirty="0" err="1">
                <a:solidFill>
                  <a:srgbClr val="000000"/>
                </a:solidFill>
                <a:latin typeface="Times New Roman" panose="02020603050405020304" pitchFamily="18" charset="0"/>
                <a:ea typeface="Calibri" panose="020F0502020204030204" pitchFamily="34" charset="0"/>
              </a:rPr>
              <a:t>enflurane</a:t>
            </a:r>
            <a:r>
              <a:rPr lang="en-GB" b="1" dirty="0">
                <a:solidFill>
                  <a:srgbClr val="000000"/>
                </a:solidFill>
                <a:latin typeface="Times New Roman" panose="02020603050405020304" pitchFamily="18" charset="0"/>
                <a:ea typeface="Calibri" panose="020F0502020204030204" pitchFamily="34" charset="0"/>
              </a:rPr>
              <a:t>”, “spontaneous abortion”, “congenital abnormalities”, “congenital malformations”, “stillbirth” and “women” </a:t>
            </a:r>
            <a:br>
              <a:rPr lang="en-GB" b="1" dirty="0">
                <a:solidFill>
                  <a:srgbClr val="000000"/>
                </a:solidFill>
                <a:latin typeface="Times New Roman" panose="02020603050405020304" pitchFamily="18" charset="0"/>
                <a:ea typeface="Calibri" panose="020F0502020204030204" pitchFamily="34" charset="0"/>
              </a:rPr>
            </a:br>
            <a:endParaRPr lang="en-GB" b="1" dirty="0">
              <a:solidFill>
                <a:srgbClr val="000000"/>
              </a:solidFill>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Ø"/>
            </a:pPr>
            <a:r>
              <a:rPr lang="fr-FR" dirty="0">
                <a:solidFill>
                  <a:srgbClr val="000000"/>
                </a:solidFill>
                <a:latin typeface="Times New Roman" panose="02020603050405020304" pitchFamily="18" charset="0"/>
                <a:cs typeface="Times New Roman" panose="02020603050405020304" pitchFamily="18" charset="0"/>
              </a:rPr>
              <a:t>publications en </a:t>
            </a:r>
            <a:r>
              <a:rPr lang="fr-FR" b="1" dirty="0">
                <a:solidFill>
                  <a:srgbClr val="000000"/>
                </a:solidFill>
                <a:latin typeface="Times New Roman" panose="02020603050405020304" pitchFamily="18" charset="0"/>
                <a:cs typeface="Times New Roman" panose="02020603050405020304" pitchFamily="18" charset="0"/>
              </a:rPr>
              <a:t>ANGLAIS</a:t>
            </a:r>
            <a:r>
              <a:rPr lang="fr-FR" dirty="0">
                <a:solidFill>
                  <a:srgbClr val="000000"/>
                </a:solidFill>
                <a:latin typeface="Times New Roman" panose="02020603050405020304" pitchFamily="18" charset="0"/>
                <a:cs typeface="Times New Roman" panose="02020603050405020304" pitchFamily="18" charset="0"/>
              </a:rPr>
              <a:t> et en </a:t>
            </a:r>
            <a:r>
              <a:rPr lang="fr-FR" b="1" dirty="0">
                <a:solidFill>
                  <a:srgbClr val="000000"/>
                </a:solidFill>
                <a:latin typeface="Times New Roman" panose="02020603050405020304" pitchFamily="18" charset="0"/>
                <a:cs typeface="Times New Roman" panose="02020603050405020304" pitchFamily="18" charset="0"/>
              </a:rPr>
              <a:t>FRANCAIS </a:t>
            </a:r>
            <a:r>
              <a:rPr lang="fr-FR" dirty="0">
                <a:solidFill>
                  <a:srgbClr val="000000"/>
                </a:solidFill>
                <a:latin typeface="Times New Roman" panose="02020603050405020304" pitchFamily="18" charset="0"/>
                <a:cs typeface="Times New Roman" panose="02020603050405020304" pitchFamily="18" charset="0"/>
              </a:rPr>
              <a:t> </a:t>
            </a:r>
          </a:p>
          <a:p>
            <a:endParaRPr lang="fr-FR"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fr-FR" dirty="0">
                <a:solidFill>
                  <a:srgbClr val="000000"/>
                </a:solidFill>
                <a:latin typeface="Times New Roman" panose="02020603050405020304" pitchFamily="18" charset="0"/>
                <a:cs typeface="Times New Roman" panose="02020603050405020304" pitchFamily="18" charset="0"/>
              </a:rPr>
              <a:t> de </a:t>
            </a:r>
            <a:r>
              <a:rPr lang="fr-FR" b="1" dirty="0">
                <a:solidFill>
                  <a:srgbClr val="000000"/>
                </a:solidFill>
                <a:latin typeface="Times New Roman" panose="02020603050405020304" pitchFamily="18" charset="0"/>
                <a:cs typeface="Times New Roman" panose="02020603050405020304" pitchFamily="18" charset="0"/>
              </a:rPr>
              <a:t>1958 à 2023 </a:t>
            </a:r>
          </a:p>
          <a:p>
            <a:pPr algn="ctr"/>
            <a:endParaRPr lang="fr-FR" dirty="0"/>
          </a:p>
        </p:txBody>
      </p:sp>
      <p:pic>
        <p:nvPicPr>
          <p:cNvPr id="7" name="Image 6"/>
          <p:cNvPicPr>
            <a:picLocks noChangeAspect="1"/>
          </p:cNvPicPr>
          <p:nvPr/>
        </p:nvPicPr>
        <p:blipFill>
          <a:blip r:embed="rId4"/>
          <a:stretch>
            <a:fillRect/>
          </a:stretch>
        </p:blipFill>
        <p:spPr>
          <a:xfrm>
            <a:off x="9523910" y="3474940"/>
            <a:ext cx="2285181" cy="13758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976804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20</a:t>
            </a:fld>
            <a:endParaRPr lang="fr-FR" dirty="0"/>
          </a:p>
        </p:txBody>
      </p:sp>
      <p:sp>
        <p:nvSpPr>
          <p:cNvPr id="10"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sp>
        <p:nvSpPr>
          <p:cNvPr id="12" name="Titre 3">
            <a:extLst>
              <a:ext uri="{FF2B5EF4-FFF2-40B4-BE49-F238E27FC236}">
                <a16:creationId xmlns:a16="http://schemas.microsoft.com/office/drawing/2014/main" id="{BCD1D6FF-1122-B11D-0CE3-E62BA27376FA}"/>
              </a:ext>
            </a:extLst>
          </p:cNvPr>
          <p:cNvSpPr txBox="1">
            <a:spLocks/>
          </p:cNvSpPr>
          <p:nvPr/>
        </p:nvSpPr>
        <p:spPr>
          <a:xfrm>
            <a:off x="1031657" y="627425"/>
            <a:ext cx="4761903"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3200" b="1" dirty="0">
                <a:solidFill>
                  <a:srgbClr val="000000"/>
                </a:solidFill>
                <a:ea typeface="Calibri" panose="020F0502020204030204" pitchFamily="34" charset="0"/>
                <a:cs typeface="Times New Roman" panose="02020603050405020304" pitchFamily="18" charset="0"/>
              </a:rPr>
              <a:t>Critères de sélection</a:t>
            </a:r>
            <a:br>
              <a:rPr lang="fr-FR"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br>
            <a:endParaRPr lang="fr-FR" sz="2800" dirty="0">
              <a:solidFill>
                <a:srgbClr val="000000"/>
              </a:solidFill>
            </a:endParaRPr>
          </a:p>
        </p:txBody>
      </p:sp>
      <p:sp>
        <p:nvSpPr>
          <p:cNvPr id="7" name="Organigramme : Disque magnétique 6"/>
          <p:cNvSpPr/>
          <p:nvPr/>
        </p:nvSpPr>
        <p:spPr>
          <a:xfrm>
            <a:off x="803378" y="1487837"/>
            <a:ext cx="5204624" cy="4277532"/>
          </a:xfrm>
          <a:prstGeom prst="flowChartMagneticDisk">
            <a:avLst/>
          </a:prstGeom>
          <a:ln>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a:buFont typeface="Arial" panose="020B0604020202020204" pitchFamily="34" charset="0"/>
              <a:buChar char="•"/>
            </a:pPr>
            <a:endParaRPr lang="fr-FR"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dirty="0">
                <a:solidFill>
                  <a:srgbClr val="000000"/>
                </a:solidFill>
                <a:latin typeface="Times New Roman" panose="02020603050405020304" pitchFamily="18" charset="0"/>
                <a:cs typeface="Times New Roman" panose="02020603050405020304" pitchFamily="18" charset="0"/>
              </a:rPr>
              <a:t>Etudes </a:t>
            </a:r>
            <a:r>
              <a:rPr lang="fr-FR"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impliquant des </a:t>
            </a:r>
            <a:r>
              <a:rPr lang="fr-FR" b="1"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femmes exposées professionnellement aux gaz anesthésiques</a:t>
            </a:r>
            <a:r>
              <a:rPr lang="fr-FR"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y compris des études observationnelles</a:t>
            </a:r>
          </a:p>
          <a:p>
            <a:endParaRPr lang="fr-FR" kern="0" dirty="0">
              <a:solidFill>
                <a:srgbClr val="000000"/>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fr-FR" kern="0" dirty="0">
                <a:solidFill>
                  <a:srgbClr val="000000"/>
                </a:solidFill>
                <a:latin typeface="Times New Roman" panose="02020603050405020304" pitchFamily="18" charset="0"/>
                <a:ea typeface="Calibri" panose="020F0502020204030204" pitchFamily="34" charset="0"/>
              </a:rPr>
              <a:t>exposées à </a:t>
            </a:r>
            <a:r>
              <a:rPr lang="fr-FR" b="1" kern="0" dirty="0">
                <a:solidFill>
                  <a:srgbClr val="000000"/>
                </a:solidFill>
                <a:latin typeface="Times New Roman" panose="02020603050405020304" pitchFamily="18" charset="0"/>
                <a:ea typeface="Calibri" panose="020F0502020204030204" pitchFamily="34" charset="0"/>
              </a:rPr>
              <a:t>n'importe quel gaz anesthésique</a:t>
            </a:r>
          </a:p>
          <a:p>
            <a:pPr algn="ctr"/>
            <a:endParaRPr lang="fr-FR" dirty="0"/>
          </a:p>
        </p:txBody>
      </p:sp>
      <p:sp>
        <p:nvSpPr>
          <p:cNvPr id="13" name="Organigramme : Disque magnétique 12"/>
          <p:cNvSpPr/>
          <p:nvPr/>
        </p:nvSpPr>
        <p:spPr>
          <a:xfrm>
            <a:off x="6316816" y="1487837"/>
            <a:ext cx="5204624" cy="4277532"/>
          </a:xfrm>
          <a:prstGeom prst="flowChartMagneticDisk">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a:buFont typeface="Arial" panose="020B0604020202020204" pitchFamily="34" charset="0"/>
              <a:buChar char="•"/>
            </a:pPr>
            <a:endParaRPr lang="fr-FR" dirty="0">
              <a:solidFill>
                <a:srgbClr val="000000"/>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fr-FR" dirty="0">
                <a:solidFill>
                  <a:srgbClr val="000000"/>
                </a:solidFill>
                <a:latin typeface="Times New Roman" panose="02020603050405020304" pitchFamily="18" charset="0"/>
                <a:cs typeface="Times New Roman" panose="02020603050405020304" pitchFamily="18" charset="0"/>
              </a:rPr>
              <a:t>données non publiées </a:t>
            </a:r>
          </a:p>
          <a:p>
            <a:pPr marL="800100" lvl="1" indent="-342900">
              <a:buFont typeface="Arial" panose="020B0604020202020204" pitchFamily="34" charset="0"/>
              <a:buChar char="•"/>
            </a:pPr>
            <a:r>
              <a:rPr lang="fr-FR" kern="0" dirty="0">
                <a:solidFill>
                  <a:srgbClr val="000000"/>
                </a:solidFill>
                <a:latin typeface="Times New Roman" panose="02020603050405020304" pitchFamily="18" charset="0"/>
                <a:ea typeface="Calibri" panose="020F0502020204030204" pitchFamily="34" charset="0"/>
              </a:rPr>
              <a:t>résumés de conférences ou thèses</a:t>
            </a:r>
          </a:p>
          <a:p>
            <a:pPr marL="800100" lvl="1" indent="-342900">
              <a:buFont typeface="Arial" panose="020B0604020202020204" pitchFamily="34" charset="0"/>
              <a:buChar char="•"/>
            </a:pPr>
            <a:r>
              <a:rPr lang="fr-FR" kern="0" dirty="0">
                <a:solidFill>
                  <a:srgbClr val="000000"/>
                </a:solidFill>
                <a:latin typeface="Times New Roman" panose="02020603050405020304" pitchFamily="18" charset="0"/>
                <a:ea typeface="Calibri" panose="020F0502020204030204" pitchFamily="34" charset="0"/>
              </a:rPr>
              <a:t>expositions prof.  paternelles + maternelles</a:t>
            </a:r>
          </a:p>
          <a:p>
            <a:pPr marL="800100" lvl="1" indent="-342900">
              <a:buFont typeface="Arial" panose="020B0604020202020204" pitchFamily="34" charset="0"/>
              <a:buChar char="•"/>
            </a:pPr>
            <a:r>
              <a:rPr lang="fr-FR" kern="0" dirty="0">
                <a:solidFill>
                  <a:srgbClr val="000000"/>
                </a:solidFill>
                <a:latin typeface="Times New Roman" panose="02020603050405020304" pitchFamily="18" charset="0"/>
                <a:ea typeface="Calibri" panose="020F0502020204030204" pitchFamily="34" charset="0"/>
              </a:rPr>
              <a:t>résumé </a:t>
            </a:r>
            <a:endParaRPr lang="fr-FR" dirty="0">
              <a:solidFill>
                <a:srgbClr val="000000"/>
              </a:solidFill>
              <a:latin typeface="Times New Roman" panose="02020603050405020304" pitchFamily="18" charset="0"/>
              <a:cs typeface="Times New Roman" panose="02020603050405020304" pitchFamily="18" charset="0"/>
            </a:endParaRPr>
          </a:p>
          <a:p>
            <a:pPr algn="ctr"/>
            <a:endParaRPr lang="fr-FR" dirty="0"/>
          </a:p>
        </p:txBody>
      </p:sp>
      <p:sp>
        <p:nvSpPr>
          <p:cNvPr id="15" name="Rectangle 14"/>
          <p:cNvSpPr/>
          <p:nvPr/>
        </p:nvSpPr>
        <p:spPr>
          <a:xfrm>
            <a:off x="1627645" y="1881249"/>
            <a:ext cx="3654142" cy="584775"/>
          </a:xfrm>
          <a:prstGeom prst="rect">
            <a:avLst/>
          </a:prstGeom>
        </p:spPr>
        <p:txBody>
          <a:bodyPr wrap="none">
            <a:spAutoFit/>
          </a:bodyPr>
          <a:lstStyle/>
          <a:p>
            <a:r>
              <a:rPr lang="fr-FR" sz="3200" b="1" dirty="0">
                <a:solidFill>
                  <a:srgbClr val="00B050"/>
                </a:solidFill>
                <a:latin typeface="Times New Roman" panose="02020603050405020304" pitchFamily="18" charset="0"/>
                <a:cs typeface="Times New Roman" panose="02020603050405020304" pitchFamily="18" charset="0"/>
              </a:rPr>
              <a:t>Critères d’inclusion</a:t>
            </a:r>
            <a:endParaRPr lang="fr-FR" sz="2400" dirty="0">
              <a:solidFill>
                <a:srgbClr val="00B050"/>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7109034" y="1881248"/>
            <a:ext cx="3708066" cy="584775"/>
          </a:xfrm>
          <a:prstGeom prst="rect">
            <a:avLst/>
          </a:prstGeom>
        </p:spPr>
        <p:txBody>
          <a:bodyPr wrap="none">
            <a:spAutoFit/>
          </a:bodyPr>
          <a:lstStyle/>
          <a:p>
            <a:r>
              <a:rPr lang="fr-FR" sz="3200" b="1" kern="0" dirty="0">
                <a:solidFill>
                  <a:srgbClr val="FF0000"/>
                </a:solidFill>
                <a:latin typeface="Times New Roman" panose="02020603050405020304" pitchFamily="18" charset="0"/>
                <a:cs typeface="Times New Roman" panose="02020603050405020304" pitchFamily="18" charset="0"/>
              </a:rPr>
              <a:t>Critères d’exclusion</a:t>
            </a:r>
          </a:p>
        </p:txBody>
      </p:sp>
    </p:spTree>
    <p:extLst>
      <p:ext uri="{BB962C8B-B14F-4D97-AF65-F5344CB8AC3E}">
        <p14:creationId xmlns:p14="http://schemas.microsoft.com/office/powerpoint/2010/main" val="2397519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p:txBody>
          <a:bodyPr rtlCol="0"/>
          <a:lstStyle>
            <a:defPPr>
              <a:defRPr lang="fr-FR"/>
            </a:defPPr>
          </a:lstStyle>
          <a:p>
            <a:r>
              <a:rPr lang="fr-FR" sz="2800" b="1" dirty="0">
                <a:solidFill>
                  <a:srgbClr val="000000"/>
                </a:solidFill>
                <a:latin typeface="Sagona Book (En-têtes)"/>
                <a:ea typeface="Calibri" panose="020F0502020204030204" pitchFamily="34" charset="0"/>
                <a:cs typeface="Times New Roman" panose="02020603050405020304" pitchFamily="18" charset="0"/>
              </a:rPr>
              <a:t>Extraction des données</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21</a:t>
            </a:fld>
            <a:endParaRPr lang="fr-FR" dirty="0"/>
          </a:p>
        </p:txBody>
      </p:sp>
      <p:pic>
        <p:nvPicPr>
          <p:cNvPr id="6" name="Image 5">
            <a:extLst>
              <a:ext uri="{FF2B5EF4-FFF2-40B4-BE49-F238E27FC236}">
                <a16:creationId xmlns:a16="http://schemas.microsoft.com/office/drawing/2014/main" id="{719ACD93-3923-85AD-20CF-21430DF1442D}"/>
              </a:ext>
            </a:extLst>
          </p:cNvPr>
          <p:cNvPicPr>
            <a:picLocks noChangeAspect="1"/>
          </p:cNvPicPr>
          <p:nvPr/>
        </p:nvPicPr>
        <p:blipFill rotWithShape="1">
          <a:blip r:embed="rId3"/>
          <a:srcRect l="35029" t="2281" r="8382"/>
          <a:stretch/>
        </p:blipFill>
        <p:spPr>
          <a:xfrm>
            <a:off x="10839478" y="139485"/>
            <a:ext cx="1175738" cy="2030278"/>
          </a:xfrm>
          <a:prstGeom prst="rect">
            <a:avLst/>
          </a:prstGeom>
          <a:ln>
            <a:noFill/>
          </a:ln>
          <a:effectLst>
            <a:outerShdw blurRad="190500" algn="tl" rotWithShape="0">
              <a:srgbClr val="000000">
                <a:alpha val="70000"/>
              </a:srgbClr>
            </a:outerShdw>
          </a:effectLst>
        </p:spPr>
      </p:pic>
      <p:sp>
        <p:nvSpPr>
          <p:cNvPr id="8" name="ZoneTexte 7">
            <a:extLst>
              <a:ext uri="{FF2B5EF4-FFF2-40B4-BE49-F238E27FC236}">
                <a16:creationId xmlns:a16="http://schemas.microsoft.com/office/drawing/2014/main" id="{E0C07110-2154-1958-509A-D75DDD72504B}"/>
              </a:ext>
            </a:extLst>
          </p:cNvPr>
          <p:cNvSpPr txBox="1"/>
          <p:nvPr/>
        </p:nvSpPr>
        <p:spPr>
          <a:xfrm>
            <a:off x="8190455" y="139485"/>
            <a:ext cx="2413306"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AutoNum type="arabicParenR"/>
            </a:pPr>
            <a:r>
              <a:rPr lang="fr-FR" dirty="0">
                <a:solidFill>
                  <a:srgbClr val="000000"/>
                </a:solidFill>
                <a:latin typeface="Times New Roman" panose="02020603050405020304" pitchFamily="18" charset="0"/>
                <a:cs typeface="Times New Roman" panose="02020603050405020304" pitchFamily="18" charset="0"/>
              </a:rPr>
              <a:t>Titres + résumés</a:t>
            </a:r>
          </a:p>
          <a:p>
            <a:pPr marL="457200" indent="-457200">
              <a:buAutoNum type="arabicParenR"/>
            </a:pPr>
            <a:r>
              <a:rPr lang="fr-FR" dirty="0">
                <a:solidFill>
                  <a:srgbClr val="000000"/>
                </a:solidFill>
                <a:latin typeface="Times New Roman" panose="02020603050405020304" pitchFamily="18" charset="0"/>
                <a:cs typeface="Times New Roman" panose="02020603050405020304" pitchFamily="18" charset="0"/>
              </a:rPr>
              <a:t>Textes complets </a:t>
            </a:r>
          </a:p>
          <a:p>
            <a:pPr marL="457200" indent="-457200">
              <a:buAutoNum type="arabicParenR"/>
            </a:pPr>
            <a:r>
              <a:rPr lang="fr-FR" dirty="0">
                <a:solidFill>
                  <a:srgbClr val="000000"/>
                </a:solidFill>
                <a:latin typeface="Times New Roman" panose="02020603050405020304" pitchFamily="18" charset="0"/>
                <a:cs typeface="Times New Roman" panose="02020603050405020304" pitchFamily="18" charset="0"/>
              </a:rPr>
              <a:t>Consensus mutuel</a:t>
            </a:r>
          </a:p>
        </p:txBody>
      </p:sp>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pic>
        <p:nvPicPr>
          <p:cNvPr id="3" name="Image 2"/>
          <p:cNvPicPr>
            <a:picLocks noChangeAspect="1"/>
          </p:cNvPicPr>
          <p:nvPr/>
        </p:nvPicPr>
        <p:blipFill rotWithShape="1">
          <a:blip r:embed="rId4"/>
          <a:srcRect l="57204" t="24047" r="5424" b="13242"/>
          <a:stretch/>
        </p:blipFill>
        <p:spPr>
          <a:xfrm>
            <a:off x="576072" y="1154624"/>
            <a:ext cx="10027689" cy="5047953"/>
          </a:xfrm>
          <a:prstGeom prst="rect">
            <a:avLst/>
          </a:prstGeom>
        </p:spPr>
      </p:pic>
    </p:spTree>
    <p:extLst>
      <p:ext uri="{BB962C8B-B14F-4D97-AF65-F5344CB8AC3E}">
        <p14:creationId xmlns:p14="http://schemas.microsoft.com/office/powerpoint/2010/main" val="2952398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286512" y="640413"/>
            <a:ext cx="10515600" cy="676656"/>
          </a:xfrm>
        </p:spPr>
        <p:txBody>
          <a:bodyPr rtlCol="0"/>
          <a:lstStyle>
            <a:defPPr>
              <a:defRPr lang="fr-FR"/>
            </a:defPPr>
          </a:lstStyle>
          <a:p>
            <a:r>
              <a:rPr lang="fr-FR" sz="2800" b="1" dirty="0">
                <a:solidFill>
                  <a:srgbClr val="000000"/>
                </a:solidFill>
                <a:latin typeface="Sagona Book (En-têtes)"/>
                <a:ea typeface="Calibri" panose="020F0502020204030204" pitchFamily="34" charset="0"/>
                <a:cs typeface="Times New Roman" panose="02020603050405020304" pitchFamily="18" charset="0"/>
              </a:rPr>
              <a:t>Analyse des données et méthodes statistiques</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22</a:t>
            </a:fld>
            <a:endParaRPr lang="fr-FR" dirty="0"/>
          </a:p>
        </p:txBody>
      </p:sp>
      <p:cxnSp>
        <p:nvCxnSpPr>
          <p:cNvPr id="14" name="Connecteur : en arc 13">
            <a:extLst>
              <a:ext uri="{FF2B5EF4-FFF2-40B4-BE49-F238E27FC236}">
                <a16:creationId xmlns:a16="http://schemas.microsoft.com/office/drawing/2014/main" id="{DA341BEF-55F2-3384-CB1E-065DDD271733}"/>
              </a:ext>
            </a:extLst>
          </p:cNvPr>
          <p:cNvCxnSpPr/>
          <p:nvPr/>
        </p:nvCxnSpPr>
        <p:spPr>
          <a:xfrm rot="10800000" flipV="1">
            <a:off x="9877044" y="2343612"/>
            <a:ext cx="925068" cy="38434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sp>
        <p:nvSpPr>
          <p:cNvPr id="6" name="ZoneTexte 5"/>
          <p:cNvSpPr txBox="1"/>
          <p:nvPr/>
        </p:nvSpPr>
        <p:spPr>
          <a:xfrm>
            <a:off x="596478" y="2076881"/>
            <a:ext cx="6067441" cy="26776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sz="2400" u="sng" dirty="0">
                <a:solidFill>
                  <a:srgbClr val="000000"/>
                </a:solidFill>
                <a:latin typeface="Times New Roman" panose="02020603050405020304" pitchFamily="18" charset="0"/>
                <a:cs typeface="Times New Roman" panose="02020603050405020304" pitchFamily="18" charset="0"/>
              </a:rPr>
              <a:t>Critères principaux</a:t>
            </a:r>
            <a:r>
              <a:rPr lang="fr-FR" sz="2400" dirty="0">
                <a:solidFill>
                  <a:srgbClr val="000000"/>
                </a:solidFill>
                <a:latin typeface="Times New Roman" panose="02020603050405020304" pitchFamily="18" charset="0"/>
                <a:cs typeface="Times New Roman" panose="02020603050405020304" pitchFamily="18" charset="0"/>
              </a:rPr>
              <a:t> :</a:t>
            </a:r>
          </a:p>
          <a:p>
            <a:r>
              <a:rPr lang="fr-FR" sz="24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a:t>
            </a:r>
            <a:r>
              <a:rPr lang="fr-FR" sz="2400" b="1" dirty="0">
                <a:solidFill>
                  <a:srgbClr val="000000"/>
                </a:solidFill>
                <a:latin typeface="Times New Roman" panose="02020603050405020304" pitchFamily="18" charset="0"/>
                <a:cs typeface="Times New Roman" panose="02020603050405020304" pitchFamily="18" charset="0"/>
              </a:rPr>
              <a:t>risque d'avortement spontané</a:t>
            </a:r>
          </a:p>
          <a:p>
            <a:pPr marL="342900" indent="-342900">
              <a:buFont typeface="Wingdings" panose="05000000000000000000" pitchFamily="2" charset="2"/>
              <a:buChar char="à"/>
            </a:pPr>
            <a:r>
              <a:rPr lang="fr-FR" sz="2400" b="1" dirty="0">
                <a:solidFill>
                  <a:srgbClr val="000000"/>
                </a:solidFill>
                <a:latin typeface="Times New Roman" panose="02020603050405020304" pitchFamily="18" charset="0"/>
                <a:cs typeface="Times New Roman" panose="02020603050405020304" pitchFamily="18" charset="0"/>
              </a:rPr>
              <a:t>malformations congénitales </a:t>
            </a:r>
          </a:p>
          <a:p>
            <a:pPr marL="342900" indent="-342900">
              <a:buFont typeface="Wingdings" panose="05000000000000000000" pitchFamily="2" charset="2"/>
              <a:buChar char="à"/>
            </a:pPr>
            <a:r>
              <a:rPr lang="fr-FR" sz="2400" b="1" dirty="0">
                <a:solidFill>
                  <a:srgbClr val="000000"/>
                </a:solidFill>
                <a:latin typeface="Times New Roman" panose="02020603050405020304" pitchFamily="18" charset="0"/>
                <a:cs typeface="Times New Roman" panose="02020603050405020304" pitchFamily="18" charset="0"/>
              </a:rPr>
              <a:t>mortinatalité </a:t>
            </a:r>
          </a:p>
          <a:p>
            <a:r>
              <a:rPr lang="fr-FR" sz="2400" dirty="0">
                <a:solidFill>
                  <a:srgbClr val="000000"/>
                </a:solidFill>
                <a:latin typeface="Times New Roman" panose="02020603050405020304" pitchFamily="18" charset="0"/>
                <a:cs typeface="Times New Roman" panose="02020603050405020304" pitchFamily="18" charset="0"/>
              </a:rPr>
              <a:t>chez les femmes professionnellement exposées aux gaz anesthésiques par rapport aux témoins non exposés</a:t>
            </a:r>
          </a:p>
        </p:txBody>
      </p:sp>
      <p:pic>
        <p:nvPicPr>
          <p:cNvPr id="3" name="Image 2"/>
          <p:cNvPicPr>
            <a:picLocks noChangeAspect="1"/>
          </p:cNvPicPr>
          <p:nvPr/>
        </p:nvPicPr>
        <p:blipFill>
          <a:blip r:embed="rId3"/>
          <a:stretch>
            <a:fillRect/>
          </a:stretch>
        </p:blipFill>
        <p:spPr>
          <a:xfrm>
            <a:off x="9763386" y="3265453"/>
            <a:ext cx="2528555" cy="1682639"/>
          </a:xfrm>
          <a:prstGeom prst="ellipse">
            <a:avLst/>
          </a:prstGeom>
          <a:ln>
            <a:noFill/>
          </a:ln>
          <a:effectLst>
            <a:softEdge rad="112500"/>
          </a:effectLst>
        </p:spPr>
      </p:pic>
      <p:pic>
        <p:nvPicPr>
          <p:cNvPr id="8" name="Image 7"/>
          <p:cNvPicPr>
            <a:picLocks noChangeAspect="1"/>
          </p:cNvPicPr>
          <p:nvPr/>
        </p:nvPicPr>
        <p:blipFill rotWithShape="1">
          <a:blip r:embed="rId4"/>
          <a:srcRect l="-342" t="4110" r="-1" b="11072"/>
          <a:stretch/>
        </p:blipFill>
        <p:spPr>
          <a:xfrm>
            <a:off x="10410562" y="80065"/>
            <a:ext cx="1710806" cy="2278252"/>
          </a:xfrm>
          <a:prstGeom prst="rect">
            <a:avLst/>
          </a:prstGeom>
          <a:ln>
            <a:noFill/>
          </a:ln>
          <a:effectLst>
            <a:softEdge rad="112500"/>
          </a:effectLst>
        </p:spPr>
      </p:pic>
      <p:pic>
        <p:nvPicPr>
          <p:cNvPr id="12" name="Image 11"/>
          <p:cNvPicPr>
            <a:picLocks noChangeAspect="1"/>
          </p:cNvPicPr>
          <p:nvPr/>
        </p:nvPicPr>
        <p:blipFill rotWithShape="1">
          <a:blip r:embed="rId5"/>
          <a:srcRect l="11129" t="8803" r="9955" b="11917"/>
          <a:stretch/>
        </p:blipFill>
        <p:spPr>
          <a:xfrm>
            <a:off x="6951732" y="1247871"/>
            <a:ext cx="4510008" cy="2960177"/>
          </a:xfrm>
          <a:prstGeom prst="ellipse">
            <a:avLst/>
          </a:prstGeom>
          <a:ln>
            <a:noFill/>
          </a:ln>
          <a:effectLst>
            <a:softEdge rad="112500"/>
          </a:effectLst>
        </p:spPr>
      </p:pic>
    </p:spTree>
    <p:extLst>
      <p:ext uri="{BB962C8B-B14F-4D97-AF65-F5344CB8AC3E}">
        <p14:creationId xmlns:p14="http://schemas.microsoft.com/office/powerpoint/2010/main" val="2762145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286512" y="622330"/>
            <a:ext cx="10515600" cy="676656"/>
          </a:xfrm>
        </p:spPr>
        <p:txBody>
          <a:bodyPr rtlCol="0"/>
          <a:lstStyle>
            <a:defPPr>
              <a:defRPr lang="fr-FR"/>
            </a:defPPr>
          </a:lstStyle>
          <a:p>
            <a:r>
              <a:rPr lang="fr-FR" sz="2800" b="1" dirty="0">
                <a:solidFill>
                  <a:srgbClr val="000000"/>
                </a:solidFill>
                <a:latin typeface="Sagona Book (En-têtes)"/>
                <a:ea typeface="Calibri" panose="020F0502020204030204" pitchFamily="34" charset="0"/>
                <a:cs typeface="Times New Roman" panose="02020603050405020304" pitchFamily="18" charset="0"/>
              </a:rPr>
              <a:t>Analyse des données et méthodes statistiques</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23</a:t>
            </a:fld>
            <a:endParaRPr lang="fr-FR" dirty="0"/>
          </a:p>
        </p:txBody>
      </p:sp>
      <p:cxnSp>
        <p:nvCxnSpPr>
          <p:cNvPr id="14" name="Connecteur : en arc 13">
            <a:extLst>
              <a:ext uri="{FF2B5EF4-FFF2-40B4-BE49-F238E27FC236}">
                <a16:creationId xmlns:a16="http://schemas.microsoft.com/office/drawing/2014/main" id="{DA341BEF-55F2-3384-CB1E-065DDD271733}"/>
              </a:ext>
            </a:extLst>
          </p:cNvPr>
          <p:cNvCxnSpPr/>
          <p:nvPr/>
        </p:nvCxnSpPr>
        <p:spPr>
          <a:xfrm rot="10800000" flipV="1">
            <a:off x="9877044" y="2343612"/>
            <a:ext cx="925068" cy="38434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sp>
        <p:nvSpPr>
          <p:cNvPr id="7" name="ZoneTexte 6"/>
          <p:cNvSpPr txBox="1"/>
          <p:nvPr/>
        </p:nvSpPr>
        <p:spPr>
          <a:xfrm>
            <a:off x="1042378" y="1709538"/>
            <a:ext cx="10479062" cy="34163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Wingdings" panose="05000000000000000000" pitchFamily="2" charset="2"/>
              <a:buChar char="ü"/>
            </a:pPr>
            <a:r>
              <a:rPr lang="fr-FR" sz="2400" dirty="0">
                <a:solidFill>
                  <a:srgbClr val="000000"/>
                </a:solidFill>
                <a:latin typeface="Times New Roman" panose="02020603050405020304" pitchFamily="18" charset="0"/>
                <a:cs typeface="Times New Roman" panose="02020603050405020304" pitchFamily="18" charset="0"/>
              </a:rPr>
              <a:t>Utilisation d'un </a:t>
            </a:r>
            <a:r>
              <a:rPr lang="fr-FR" sz="2400" b="1" dirty="0">
                <a:solidFill>
                  <a:srgbClr val="000000"/>
                </a:solidFill>
                <a:latin typeface="Times New Roman" panose="02020603050405020304" pitchFamily="18" charset="0"/>
                <a:cs typeface="Times New Roman" panose="02020603050405020304" pitchFamily="18" charset="0"/>
              </a:rPr>
              <a:t>modèle de méta-analyse à effets aléatoires</a:t>
            </a:r>
          </a:p>
          <a:p>
            <a:pPr marL="342900" indent="-342900">
              <a:buFont typeface="Wingdings" panose="05000000000000000000" pitchFamily="2" charset="2"/>
              <a:buChar char="ü"/>
            </a:pPr>
            <a:r>
              <a:rPr lang="fr-FR" sz="2400" dirty="0">
                <a:solidFill>
                  <a:srgbClr val="000000"/>
                </a:solidFill>
                <a:latin typeface="Times New Roman" panose="02020603050405020304" pitchFamily="18" charset="0"/>
                <a:cs typeface="Times New Roman" panose="02020603050405020304" pitchFamily="18" charset="0"/>
              </a:rPr>
              <a:t>Évaluation de l'hétérogénéité avec</a:t>
            </a:r>
            <a:r>
              <a:rPr lang="fr-FR" sz="2400" b="1" dirty="0">
                <a:solidFill>
                  <a:srgbClr val="000000"/>
                </a:solidFill>
                <a:latin typeface="Times New Roman" panose="02020603050405020304" pitchFamily="18" charset="0"/>
                <a:cs typeface="Times New Roman" panose="02020603050405020304" pitchFamily="18" charset="0"/>
              </a:rPr>
              <a:t> le test d'incohérence de Higgins (I2)</a:t>
            </a:r>
            <a:r>
              <a:rPr lang="fr-FR" sz="2400" dirty="0">
                <a:solidFill>
                  <a:srgbClr val="000000"/>
                </a:solidFill>
                <a:latin typeface="Times New Roman" panose="02020603050405020304" pitchFamily="18" charset="0"/>
                <a:cs typeface="Times New Roman" panose="02020603050405020304" pitchFamily="18" charset="0"/>
              </a:rPr>
              <a:t> et la </a:t>
            </a:r>
            <a:r>
              <a:rPr lang="fr-FR" sz="2400" b="1" dirty="0">
                <a:solidFill>
                  <a:srgbClr val="000000"/>
                </a:solidFill>
                <a:latin typeface="Times New Roman" panose="02020603050405020304" pitchFamily="18" charset="0"/>
                <a:cs typeface="Times New Roman" panose="02020603050405020304" pitchFamily="18" charset="0"/>
              </a:rPr>
              <a:t>statistique Q de </a:t>
            </a:r>
            <a:r>
              <a:rPr lang="fr-FR" sz="2400" b="1" dirty="0" err="1">
                <a:solidFill>
                  <a:srgbClr val="000000"/>
                </a:solidFill>
                <a:latin typeface="Times New Roman" panose="02020603050405020304" pitchFamily="18" charset="0"/>
                <a:cs typeface="Times New Roman" panose="02020603050405020304" pitchFamily="18" charset="0"/>
              </a:rPr>
              <a:t>Cochran</a:t>
            </a:r>
            <a:endParaRPr lang="fr-FR" sz="24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fr-FR" sz="2400" dirty="0">
                <a:solidFill>
                  <a:srgbClr val="000000"/>
                </a:solidFill>
                <a:latin typeface="Times New Roman" panose="02020603050405020304" pitchFamily="18" charset="0"/>
                <a:cs typeface="Times New Roman" panose="02020603050405020304" pitchFamily="18" charset="0"/>
              </a:rPr>
              <a:t>Interprétation de l'I2 : </a:t>
            </a:r>
            <a:br>
              <a:rPr lang="fr-FR" sz="2400" dirty="0">
                <a:solidFill>
                  <a:srgbClr val="000000"/>
                </a:solidFill>
                <a:latin typeface="Times New Roman" panose="02020603050405020304" pitchFamily="18" charset="0"/>
                <a:cs typeface="Times New Roman" panose="02020603050405020304" pitchFamily="18" charset="0"/>
              </a:rPr>
            </a:b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&lt; 25 % (faible hétérogénéité) </a:t>
            </a:r>
            <a:br>
              <a:rPr lang="fr-FR" sz="2400" b="1" dirty="0">
                <a:solidFill>
                  <a:srgbClr val="000000"/>
                </a:solidFill>
                <a:latin typeface="Times New Roman" panose="02020603050405020304" pitchFamily="18" charset="0"/>
                <a:cs typeface="Times New Roman" panose="02020603050405020304" pitchFamily="18" charset="0"/>
              </a:rPr>
            </a:br>
            <a:r>
              <a:rPr lang="fr-FR" sz="2400" b="1" dirty="0">
                <a:solidFill>
                  <a:srgbClr val="000000"/>
                </a:solidFill>
                <a:latin typeface="Times New Roman" panose="02020603050405020304" pitchFamily="18" charset="0"/>
                <a:cs typeface="Times New Roman" panose="02020603050405020304" pitchFamily="18" charset="0"/>
              </a:rPr>
              <a:t>			25-75 % (hétérogénéité modérée)</a:t>
            </a:r>
            <a:br>
              <a:rPr lang="fr-FR" sz="2400" b="1" dirty="0">
                <a:solidFill>
                  <a:srgbClr val="000000"/>
                </a:solidFill>
                <a:latin typeface="Times New Roman" panose="02020603050405020304" pitchFamily="18" charset="0"/>
                <a:cs typeface="Times New Roman" panose="02020603050405020304" pitchFamily="18" charset="0"/>
              </a:rPr>
            </a:br>
            <a:r>
              <a:rPr lang="fr-FR" sz="2400" b="1" dirty="0">
                <a:solidFill>
                  <a:srgbClr val="000000"/>
                </a:solidFill>
                <a:latin typeface="Times New Roman" panose="02020603050405020304" pitchFamily="18" charset="0"/>
                <a:cs typeface="Times New Roman" panose="02020603050405020304" pitchFamily="18" charset="0"/>
              </a:rPr>
              <a:t>			&gt; 75 % (hétérogénéité considérable)</a:t>
            </a:r>
          </a:p>
          <a:p>
            <a:pPr marL="342900" indent="-342900">
              <a:buFont typeface="Wingdings" panose="05000000000000000000" pitchFamily="2" charset="2"/>
              <a:buChar char="ü"/>
            </a:pPr>
            <a:r>
              <a:rPr lang="fr-FR" sz="2400" dirty="0">
                <a:solidFill>
                  <a:srgbClr val="000000"/>
                </a:solidFill>
                <a:latin typeface="Times New Roman" panose="02020603050405020304" pitchFamily="18" charset="0"/>
                <a:cs typeface="Times New Roman" panose="02020603050405020304" pitchFamily="18" charset="0"/>
              </a:rPr>
              <a:t>Utilisation du logiciel statistique R version 4.2.1 avec le package « Meta »</a:t>
            </a:r>
          </a:p>
          <a:p>
            <a:pPr marL="342900" indent="-342900">
              <a:buFont typeface="Wingdings" panose="05000000000000000000" pitchFamily="2" charset="2"/>
              <a:buChar char="ü"/>
            </a:pPr>
            <a:r>
              <a:rPr lang="fr-FR" sz="2400" dirty="0">
                <a:solidFill>
                  <a:srgbClr val="000000"/>
                </a:solidFill>
                <a:latin typeface="Times New Roman" panose="02020603050405020304" pitchFamily="18" charset="0"/>
                <a:cs typeface="Times New Roman" panose="02020603050405020304" pitchFamily="18" charset="0"/>
              </a:rPr>
              <a:t>Tests de signification bidirectionnels avec p &lt; 0,05 comme seuil de significativité</a:t>
            </a:r>
          </a:p>
        </p:txBody>
      </p:sp>
      <p:pic>
        <p:nvPicPr>
          <p:cNvPr id="2" name="Image 1"/>
          <p:cNvPicPr>
            <a:picLocks noChangeAspect="1"/>
          </p:cNvPicPr>
          <p:nvPr/>
        </p:nvPicPr>
        <p:blipFill>
          <a:blip r:embed="rId3"/>
          <a:stretch>
            <a:fillRect/>
          </a:stretch>
        </p:blipFill>
        <p:spPr>
          <a:xfrm>
            <a:off x="9800596" y="85410"/>
            <a:ext cx="2200275" cy="2076450"/>
          </a:xfrm>
          <a:prstGeom prst="ellipse">
            <a:avLst/>
          </a:prstGeom>
          <a:ln>
            <a:noFill/>
          </a:ln>
          <a:effectLst>
            <a:softEdge rad="112500"/>
          </a:effectLst>
        </p:spPr>
      </p:pic>
    </p:spTree>
    <p:extLst>
      <p:ext uri="{BB962C8B-B14F-4D97-AF65-F5344CB8AC3E}">
        <p14:creationId xmlns:p14="http://schemas.microsoft.com/office/powerpoint/2010/main" val="410159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286512" y="581570"/>
            <a:ext cx="10515600" cy="676656"/>
          </a:xfrm>
        </p:spPr>
        <p:txBody>
          <a:bodyPr rtlCol="0"/>
          <a:lstStyle>
            <a:defPPr>
              <a:defRPr lang="fr-FR"/>
            </a:defPPr>
          </a:lstStyle>
          <a:p>
            <a:r>
              <a:rPr lang="fr-FR" sz="2800" b="1" dirty="0">
                <a:solidFill>
                  <a:srgbClr val="000000"/>
                </a:solidFill>
                <a:latin typeface="Sagona Book (En-têtes)"/>
                <a:ea typeface="Calibri" panose="020F0502020204030204" pitchFamily="34" charset="0"/>
                <a:cs typeface="Times New Roman" panose="02020603050405020304" pitchFamily="18" charset="0"/>
              </a:rPr>
              <a:t>Analyse des données et méthodes statistiques</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24</a:t>
            </a:fld>
            <a:endParaRPr lang="fr-FR" dirty="0"/>
          </a:p>
        </p:txBody>
      </p:sp>
      <p:pic>
        <p:nvPicPr>
          <p:cNvPr id="2" name="Image 1" descr="Une image contenant texte, capture d’écran, logiciel, affichage&#10;&#10;Description générée automatiquement">
            <a:extLst>
              <a:ext uri="{FF2B5EF4-FFF2-40B4-BE49-F238E27FC236}">
                <a16:creationId xmlns:a16="http://schemas.microsoft.com/office/drawing/2014/main" id="{D3D8B01E-543E-C38F-EB69-3FBB651D9881}"/>
              </a:ext>
            </a:extLst>
          </p:cNvPr>
          <p:cNvPicPr>
            <a:picLocks noChangeAspect="1"/>
          </p:cNvPicPr>
          <p:nvPr/>
        </p:nvPicPr>
        <p:blipFill rotWithShape="1">
          <a:blip r:embed="rId3"/>
          <a:srcRect l="23810" t="24397" r="23446" b="16225"/>
          <a:stretch/>
        </p:blipFill>
        <p:spPr bwMode="auto">
          <a:xfrm>
            <a:off x="805306" y="1325892"/>
            <a:ext cx="5619392" cy="3557958"/>
          </a:xfrm>
          <a:prstGeom prst="rect">
            <a:avLst/>
          </a:prstGeom>
          <a:ln>
            <a:noFill/>
          </a:ln>
          <a:extLst>
            <a:ext uri="{53640926-AAD7-44D8-BBD7-CCE9431645EC}">
              <a14:shadowObscured xmlns:a14="http://schemas.microsoft.com/office/drawing/2010/main"/>
            </a:ext>
          </a:extLst>
        </p:spPr>
      </p:pic>
      <p:sp>
        <p:nvSpPr>
          <p:cNvPr id="3" name="ZoneTexte 2">
            <a:extLst>
              <a:ext uri="{FF2B5EF4-FFF2-40B4-BE49-F238E27FC236}">
                <a16:creationId xmlns:a16="http://schemas.microsoft.com/office/drawing/2014/main" id="{C9D6C96B-3C0F-28D7-4DB6-9262B450C29B}"/>
              </a:ext>
            </a:extLst>
          </p:cNvPr>
          <p:cNvSpPr txBox="1"/>
          <p:nvPr/>
        </p:nvSpPr>
        <p:spPr>
          <a:xfrm>
            <a:off x="2324742" y="4951517"/>
            <a:ext cx="3014472" cy="584775"/>
          </a:xfrm>
          <a:prstGeom prst="rect">
            <a:avLst/>
          </a:prstGeom>
          <a:noFill/>
        </p:spPr>
        <p:txBody>
          <a:bodyPr wrap="square" rtlCol="0">
            <a:spAutoFit/>
          </a:bodyPr>
          <a:lstStyle/>
          <a:p>
            <a:r>
              <a:rPr lang="fr-FR" sz="3200" b="1" dirty="0">
                <a:solidFill>
                  <a:srgbClr val="000000"/>
                </a:solidFill>
                <a:latin typeface="Times New Roman" panose="02020603050405020304" pitchFamily="18" charset="0"/>
                <a:cs typeface="Times New Roman" panose="02020603050405020304" pitchFamily="18" charset="0"/>
              </a:rPr>
              <a:t>Forest Plot</a:t>
            </a:r>
          </a:p>
        </p:txBody>
      </p:sp>
      <p:pic>
        <p:nvPicPr>
          <p:cNvPr id="10" name="Image 9" descr="Une image contenant texte, capture d’écran, logiciel, Logiciel multimédia&#10;&#10;Description générée automatiquement">
            <a:extLst>
              <a:ext uri="{FF2B5EF4-FFF2-40B4-BE49-F238E27FC236}">
                <a16:creationId xmlns:a16="http://schemas.microsoft.com/office/drawing/2014/main" id="{3614DE7C-1584-4961-6763-A07246AA990F}"/>
              </a:ext>
            </a:extLst>
          </p:cNvPr>
          <p:cNvPicPr>
            <a:picLocks noChangeAspect="1"/>
          </p:cNvPicPr>
          <p:nvPr/>
        </p:nvPicPr>
        <p:blipFill rotWithShape="1">
          <a:blip r:embed="rId4"/>
          <a:srcRect l="32738" t="25868" r="33366" b="16814"/>
          <a:stretch/>
        </p:blipFill>
        <p:spPr bwMode="auto">
          <a:xfrm>
            <a:off x="7355928" y="1281765"/>
            <a:ext cx="3764388" cy="3580759"/>
          </a:xfrm>
          <a:prstGeom prst="rect">
            <a:avLst/>
          </a:prstGeom>
          <a:ln>
            <a:noFill/>
          </a:ln>
          <a:extLst>
            <a:ext uri="{53640926-AAD7-44D8-BBD7-CCE9431645EC}">
              <a14:shadowObscured xmlns:a14="http://schemas.microsoft.com/office/drawing/2010/main"/>
            </a:ext>
          </a:extLst>
        </p:spPr>
      </p:pic>
      <p:sp>
        <p:nvSpPr>
          <p:cNvPr id="12" name="ZoneTexte 11">
            <a:extLst>
              <a:ext uri="{FF2B5EF4-FFF2-40B4-BE49-F238E27FC236}">
                <a16:creationId xmlns:a16="http://schemas.microsoft.com/office/drawing/2014/main" id="{4059134F-6A5E-D63B-00B6-17EBC293ACA7}"/>
              </a:ext>
            </a:extLst>
          </p:cNvPr>
          <p:cNvSpPr txBox="1"/>
          <p:nvPr/>
        </p:nvSpPr>
        <p:spPr>
          <a:xfrm>
            <a:off x="6778021" y="4955980"/>
            <a:ext cx="4743419" cy="1323439"/>
          </a:xfrm>
          <a:prstGeom prst="rect">
            <a:avLst/>
          </a:prstGeom>
          <a:noFill/>
        </p:spPr>
        <p:txBody>
          <a:bodyPr wrap="square" rtlCol="0">
            <a:spAutoFit/>
          </a:bodyPr>
          <a:lstStyle/>
          <a:p>
            <a:pPr algn="ctr"/>
            <a:r>
              <a:rPr lang="fr-FR" sz="3200" b="1" dirty="0" err="1">
                <a:solidFill>
                  <a:srgbClr val="000000"/>
                </a:solidFill>
                <a:latin typeface="Times New Roman" panose="02020603050405020304" pitchFamily="18" charset="0"/>
                <a:cs typeface="Times New Roman" panose="02020603050405020304" pitchFamily="18" charset="0"/>
              </a:rPr>
              <a:t>Funnel</a:t>
            </a:r>
            <a:r>
              <a:rPr lang="fr-FR" sz="3200" b="1" dirty="0">
                <a:solidFill>
                  <a:srgbClr val="000000"/>
                </a:solidFill>
                <a:latin typeface="Times New Roman" panose="02020603050405020304" pitchFamily="18" charset="0"/>
                <a:cs typeface="Times New Roman" panose="02020603050405020304" pitchFamily="18" charset="0"/>
              </a:rPr>
              <a:t> Plot</a:t>
            </a:r>
          </a:p>
          <a:p>
            <a:pPr algn="ctr"/>
            <a:r>
              <a:rPr lang="fr-FR" sz="2400" dirty="0">
                <a:solidFill>
                  <a:srgbClr val="000000"/>
                </a:solidFill>
                <a:latin typeface="Times New Roman" panose="02020603050405020304" pitchFamily="18" charset="0"/>
                <a:cs typeface="Times New Roman" panose="02020603050405020304" pitchFamily="18" charset="0"/>
              </a:rPr>
              <a:t>(ou graphique en « entonnoir »)</a:t>
            </a:r>
          </a:p>
          <a:p>
            <a:pPr algn="ctr"/>
            <a:r>
              <a:rPr lang="fr-FR" sz="2400" dirty="0">
                <a:solidFill>
                  <a:srgbClr val="000000"/>
                </a:solidFill>
                <a:latin typeface="Times New Roman" panose="02020603050405020304" pitchFamily="18" charset="0"/>
                <a:cs typeface="Times New Roman" panose="02020603050405020304" pitchFamily="18" charset="0"/>
              </a:rPr>
              <a:t>Test d’</a:t>
            </a:r>
            <a:r>
              <a:rPr lang="fr-FR" sz="2400" dirty="0" err="1">
                <a:solidFill>
                  <a:srgbClr val="000000"/>
                </a:solidFill>
                <a:latin typeface="Times New Roman" panose="02020603050405020304" pitchFamily="18" charset="0"/>
                <a:cs typeface="Times New Roman" panose="02020603050405020304" pitchFamily="18" charset="0"/>
              </a:rPr>
              <a:t>Egger</a:t>
            </a:r>
            <a:r>
              <a:rPr lang="fr-FR" sz="2400" dirty="0">
                <a:solidFill>
                  <a:srgbClr val="000000"/>
                </a:solidFill>
                <a:latin typeface="Times New Roman" panose="02020603050405020304" pitchFamily="18" charset="0"/>
                <a:cs typeface="Times New Roman" panose="02020603050405020304" pitchFamily="18" charset="0"/>
              </a:rPr>
              <a:t>, fonction « </a:t>
            </a:r>
            <a:r>
              <a:rPr lang="fr-FR" sz="2400" dirty="0" err="1">
                <a:solidFill>
                  <a:srgbClr val="000000"/>
                </a:solidFill>
                <a:latin typeface="Times New Roman" panose="02020603050405020304" pitchFamily="18" charset="0"/>
                <a:cs typeface="Times New Roman" panose="02020603050405020304" pitchFamily="18" charset="0"/>
              </a:rPr>
              <a:t>metabias</a:t>
            </a:r>
            <a:r>
              <a:rPr lang="fr-FR" sz="2400" dirty="0">
                <a:solidFill>
                  <a:srgbClr val="000000"/>
                </a:solidFill>
                <a:latin typeface="Times New Roman" panose="02020603050405020304" pitchFamily="18" charset="0"/>
                <a:cs typeface="Times New Roman" panose="02020603050405020304" pitchFamily="18" charset="0"/>
              </a:rPr>
              <a:t> »</a:t>
            </a:r>
          </a:p>
        </p:txBody>
      </p:sp>
      <p:cxnSp>
        <p:nvCxnSpPr>
          <p:cNvPr id="14" name="Connecteur : en arc 13">
            <a:extLst>
              <a:ext uri="{FF2B5EF4-FFF2-40B4-BE49-F238E27FC236}">
                <a16:creationId xmlns:a16="http://schemas.microsoft.com/office/drawing/2014/main" id="{DA341BEF-55F2-3384-CB1E-065DDD271733}"/>
              </a:ext>
            </a:extLst>
          </p:cNvPr>
          <p:cNvCxnSpPr/>
          <p:nvPr/>
        </p:nvCxnSpPr>
        <p:spPr>
          <a:xfrm rot="10800000" flipV="1">
            <a:off x="9877044" y="2343612"/>
            <a:ext cx="925068" cy="38434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Matériels et Méthodes</a:t>
            </a:r>
          </a:p>
        </p:txBody>
      </p:sp>
    </p:spTree>
    <p:extLst>
      <p:ext uri="{BB962C8B-B14F-4D97-AF65-F5344CB8AC3E}">
        <p14:creationId xmlns:p14="http://schemas.microsoft.com/office/powerpoint/2010/main" val="664325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F5768EFB-B317-47EA-C969-D365EB136882}"/>
              </a:ext>
            </a:extLst>
          </p:cNvPr>
          <p:cNvSpPr>
            <a:spLocks noGrp="1"/>
          </p:cNvSpPr>
          <p:nvPr>
            <p:ph type="title"/>
          </p:nvPr>
        </p:nvSpPr>
        <p:spPr>
          <a:xfrm>
            <a:off x="838200" y="1901952"/>
            <a:ext cx="10515600" cy="2319528"/>
          </a:xfrm>
        </p:spPr>
        <p:txBody>
          <a:bodyPr rtlCol="0"/>
          <a:lstStyle>
            <a:defPPr>
              <a:defRPr lang="fr-FR"/>
            </a:defPPr>
          </a:lstStyle>
          <a:p>
            <a:pPr rtl="0"/>
            <a:r>
              <a:rPr lang="fr-FR" sz="8800" b="1" cap="none" dirty="0">
                <a:ln w="9525">
                  <a:solidFill>
                    <a:schemeClr val="bg1"/>
                  </a:solidFill>
                  <a:prstDash val="solid"/>
                </a:ln>
                <a:solidFill>
                  <a:srgbClr val="000000"/>
                </a:solidFill>
                <a:effectLst>
                  <a:outerShdw blurRad="12700" dist="38100" dir="2700000" algn="tl" rotWithShape="0">
                    <a:schemeClr val="bg1">
                      <a:lumMod val="50000"/>
                    </a:schemeClr>
                  </a:outerShdw>
                </a:effectLst>
              </a:rPr>
              <a:t>RESULTATS</a:t>
            </a:r>
            <a:endParaRPr lang="fr-FR" b="1" cap="none" dirty="0">
              <a:ln w="9525">
                <a:solidFill>
                  <a:schemeClr val="bg1"/>
                </a:solidFill>
                <a:prstDash val="solid"/>
              </a:ln>
              <a:solidFill>
                <a:srgbClr val="000000"/>
              </a:solidFill>
              <a:effectLst>
                <a:outerShdw blurRad="12700" dist="38100" dir="2700000" algn="tl" rotWithShape="0">
                  <a:schemeClr val="bg1">
                    <a:lumMod val="50000"/>
                  </a:schemeClr>
                </a:outerShdw>
              </a:effectLst>
            </a:endParaRPr>
          </a:p>
        </p:txBody>
      </p:sp>
      <p:sp>
        <p:nvSpPr>
          <p:cNvPr id="4" name="Espace réservé du numéro de diapositive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25</a:t>
            </a:fld>
            <a:endParaRPr lang="fr-FR" dirty="0"/>
          </a:p>
        </p:txBody>
      </p:sp>
    </p:spTree>
    <p:extLst>
      <p:ext uri="{BB962C8B-B14F-4D97-AF65-F5344CB8AC3E}">
        <p14:creationId xmlns:p14="http://schemas.microsoft.com/office/powerpoint/2010/main" val="1096717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r>
              <a:rPr lang="fr-FR" sz="2400" b="1" dirty="0">
                <a:solidFill>
                  <a:srgbClr val="000000"/>
                </a:solidFill>
                <a:latin typeface="Sagona Book (En-têtes)"/>
                <a:ea typeface="Calibri" panose="020F0502020204030204" pitchFamily="34" charset="0"/>
                <a:cs typeface="Times New Roman" panose="02020603050405020304" pitchFamily="18" charset="0"/>
              </a:rPr>
              <a:t>Caractéristiques </a:t>
            </a:r>
            <a:br>
              <a:rPr lang="fr-FR" sz="2400" b="1" dirty="0">
                <a:solidFill>
                  <a:srgbClr val="000000"/>
                </a:solidFill>
                <a:latin typeface="Sagona Book (En-têtes)"/>
                <a:ea typeface="Calibri" panose="020F0502020204030204" pitchFamily="34" charset="0"/>
                <a:cs typeface="Times New Roman" panose="02020603050405020304" pitchFamily="18" charset="0"/>
              </a:rPr>
            </a:br>
            <a:r>
              <a:rPr lang="fr-FR" sz="2400" b="1" dirty="0">
                <a:solidFill>
                  <a:srgbClr val="000000"/>
                </a:solidFill>
                <a:latin typeface="Sagona Book (En-têtes)"/>
                <a:ea typeface="Calibri" panose="020F0502020204030204" pitchFamily="34" charset="0"/>
                <a:cs typeface="Times New Roman" panose="02020603050405020304" pitchFamily="18" charset="0"/>
              </a:rPr>
              <a:t>des études</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26</a:t>
            </a:fld>
            <a:endParaRPr lang="fr-FR" dirty="0"/>
          </a:p>
        </p:txBody>
      </p:sp>
      <p:sp>
        <p:nvSpPr>
          <p:cNvPr id="6"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pic>
        <p:nvPicPr>
          <p:cNvPr id="3" name="Image 2"/>
          <p:cNvPicPr>
            <a:picLocks noChangeAspect="1"/>
          </p:cNvPicPr>
          <p:nvPr/>
        </p:nvPicPr>
        <p:blipFill rotWithShape="1">
          <a:blip r:embed="rId3"/>
          <a:srcRect l="61271" t="13877" r="9492" b="9004"/>
          <a:stretch/>
        </p:blipFill>
        <p:spPr>
          <a:xfrm>
            <a:off x="3353833" y="154682"/>
            <a:ext cx="8167607" cy="6463065"/>
          </a:xfrm>
          <a:prstGeom prst="rect">
            <a:avLst/>
          </a:prstGeom>
        </p:spPr>
      </p:pic>
    </p:spTree>
    <p:extLst>
      <p:ext uri="{BB962C8B-B14F-4D97-AF65-F5344CB8AC3E}">
        <p14:creationId xmlns:p14="http://schemas.microsoft.com/office/powerpoint/2010/main" val="3146178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27</a:t>
            </a:fld>
            <a:endParaRPr lang="fr-FR" dirty="0"/>
          </a:p>
        </p:txBody>
      </p:sp>
      <p:pic>
        <p:nvPicPr>
          <p:cNvPr id="2" name="Image 1"/>
          <p:cNvPicPr>
            <a:picLocks noChangeAspect="1"/>
          </p:cNvPicPr>
          <p:nvPr/>
        </p:nvPicPr>
        <p:blipFill rotWithShape="1">
          <a:blip r:embed="rId3"/>
          <a:srcRect l="57204" t="18537" r="5678" b="10275"/>
          <a:stretch/>
        </p:blipFill>
        <p:spPr>
          <a:xfrm>
            <a:off x="0" y="0"/>
            <a:ext cx="12192000" cy="6858000"/>
          </a:xfrm>
          <a:prstGeom prst="rect">
            <a:avLst/>
          </a:prstGeom>
          <a:noFill/>
          <a:ln>
            <a:noFill/>
          </a:ln>
        </p:spPr>
      </p:pic>
    </p:spTree>
    <p:extLst>
      <p:ext uri="{BB962C8B-B14F-4D97-AF65-F5344CB8AC3E}">
        <p14:creationId xmlns:p14="http://schemas.microsoft.com/office/powerpoint/2010/main" val="1678045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28</a:t>
            </a:fld>
            <a:endParaRPr lang="fr-FR" dirty="0"/>
          </a:p>
        </p:txBody>
      </p:sp>
      <p:pic>
        <p:nvPicPr>
          <p:cNvPr id="5" name="Image 4"/>
          <p:cNvPicPr>
            <a:picLocks noChangeAspect="1"/>
          </p:cNvPicPr>
          <p:nvPr/>
        </p:nvPicPr>
        <p:blipFill rotWithShape="1">
          <a:blip r:embed="rId3"/>
          <a:srcRect l="55169" t="4555" r="1738" b="12818"/>
          <a:stretch/>
        </p:blipFill>
        <p:spPr>
          <a:xfrm>
            <a:off x="657128" y="0"/>
            <a:ext cx="10864312" cy="6249384"/>
          </a:xfrm>
          <a:prstGeom prst="rect">
            <a:avLst/>
          </a:prstGeom>
        </p:spPr>
      </p:pic>
      <p:sp>
        <p:nvSpPr>
          <p:cNvPr id="6"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Tree>
    <p:extLst>
      <p:ext uri="{BB962C8B-B14F-4D97-AF65-F5344CB8AC3E}">
        <p14:creationId xmlns:p14="http://schemas.microsoft.com/office/powerpoint/2010/main" val="3426180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29</a:t>
            </a:fld>
            <a:endParaRPr lang="fr-FR" dirty="0"/>
          </a:p>
        </p:txBody>
      </p:sp>
      <p:pic>
        <p:nvPicPr>
          <p:cNvPr id="3" name="Image 2" descr="Une image contenant texte, capture d’écran, logiciel, affichage&#10;&#10;Description générée automatiquement">
            <a:extLst>
              <a:ext uri="{FF2B5EF4-FFF2-40B4-BE49-F238E27FC236}">
                <a16:creationId xmlns:a16="http://schemas.microsoft.com/office/drawing/2014/main" id="{5F16229F-4092-0AA1-D62E-949A7FF19229}"/>
              </a:ext>
            </a:extLst>
          </p:cNvPr>
          <p:cNvPicPr>
            <a:picLocks noChangeAspect="1"/>
          </p:cNvPicPr>
          <p:nvPr/>
        </p:nvPicPr>
        <p:blipFill rotWithShape="1">
          <a:blip r:embed="rId3"/>
          <a:srcRect l="23810" t="24397" r="23446" b="16225"/>
          <a:stretch/>
        </p:blipFill>
        <p:spPr bwMode="auto">
          <a:xfrm>
            <a:off x="2387053" y="82296"/>
            <a:ext cx="9628163" cy="6228185"/>
          </a:xfrm>
          <a:prstGeom prst="rect">
            <a:avLst/>
          </a:prstGeom>
          <a:ln>
            <a:noFill/>
          </a:ln>
          <a:extLst>
            <a:ext uri="{53640926-AAD7-44D8-BBD7-CCE9431645EC}">
              <a14:shadowObscured xmlns:a14="http://schemas.microsoft.com/office/drawing/2010/main"/>
            </a:ext>
          </a:extLst>
        </p:spPr>
      </p:pic>
      <p:sp>
        <p:nvSpPr>
          <p:cNvPr id="6" name="ZoneTexte 5">
            <a:extLst>
              <a:ext uri="{FF2B5EF4-FFF2-40B4-BE49-F238E27FC236}">
                <a16:creationId xmlns:a16="http://schemas.microsoft.com/office/drawing/2014/main" id="{1B2C9360-AF96-273A-9B37-4541CC13F5BD}"/>
              </a:ext>
            </a:extLst>
          </p:cNvPr>
          <p:cNvSpPr txBox="1"/>
          <p:nvPr/>
        </p:nvSpPr>
        <p:spPr>
          <a:xfrm>
            <a:off x="176784" y="729704"/>
            <a:ext cx="2021293" cy="1846659"/>
          </a:xfrm>
          <a:prstGeom prst="rect">
            <a:avLst/>
          </a:prstGeom>
          <a:noFill/>
        </p:spPr>
        <p:txBody>
          <a:bodyPr wrap="square" rtlCol="0">
            <a:spAutoFit/>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avortement spontané</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482874" y="327180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1,47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[1,19 ; 1,81])</a:t>
            </a:r>
            <a:endParaRPr lang="fr-FR" sz="2400" b="1" dirty="0">
              <a:solidFill>
                <a:srgbClr val="C00000"/>
              </a:solidFill>
            </a:endParaRPr>
          </a:p>
        </p:txBody>
      </p:sp>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Tree>
    <p:extLst>
      <p:ext uri="{BB962C8B-B14F-4D97-AF65-F5344CB8AC3E}">
        <p14:creationId xmlns:p14="http://schemas.microsoft.com/office/powerpoint/2010/main" val="3587131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30</a:t>
            </a:fld>
            <a:endParaRPr lang="fr-FR" dirty="0"/>
          </a:p>
        </p:txBody>
      </p:sp>
      <p:pic>
        <p:nvPicPr>
          <p:cNvPr id="3" name="Image 2" descr="Une image contenant texte, capture d’écran, logiciel, affichage&#10;&#10;Description générée automatiquement">
            <a:extLst>
              <a:ext uri="{FF2B5EF4-FFF2-40B4-BE49-F238E27FC236}">
                <a16:creationId xmlns:a16="http://schemas.microsoft.com/office/drawing/2014/main" id="{5F16229F-4092-0AA1-D62E-949A7FF19229}"/>
              </a:ext>
            </a:extLst>
          </p:cNvPr>
          <p:cNvPicPr>
            <a:picLocks noChangeAspect="1"/>
          </p:cNvPicPr>
          <p:nvPr/>
        </p:nvPicPr>
        <p:blipFill rotWithShape="1">
          <a:blip r:embed="rId3"/>
          <a:srcRect l="23810" t="24397" r="23446" b="16225"/>
          <a:stretch/>
        </p:blipFill>
        <p:spPr bwMode="auto">
          <a:xfrm>
            <a:off x="2387053" y="82296"/>
            <a:ext cx="9628163" cy="6228185"/>
          </a:xfrm>
          <a:prstGeom prst="rect">
            <a:avLst/>
          </a:prstGeom>
          <a:ln>
            <a:noFill/>
          </a:ln>
          <a:extLst>
            <a:ext uri="{53640926-AAD7-44D8-BBD7-CCE9431645EC}">
              <a14:shadowObscured xmlns:a14="http://schemas.microsoft.com/office/drawing/2010/main"/>
            </a:ext>
          </a:extLst>
        </p:spPr>
      </p:pic>
      <p:sp>
        <p:nvSpPr>
          <p:cNvPr id="6" name="ZoneTexte 5">
            <a:extLst>
              <a:ext uri="{FF2B5EF4-FFF2-40B4-BE49-F238E27FC236}">
                <a16:creationId xmlns:a16="http://schemas.microsoft.com/office/drawing/2014/main" id="{1B2C9360-AF96-273A-9B37-4541CC13F5BD}"/>
              </a:ext>
            </a:extLst>
          </p:cNvPr>
          <p:cNvSpPr txBox="1"/>
          <p:nvPr/>
        </p:nvSpPr>
        <p:spPr>
          <a:xfrm>
            <a:off x="176784" y="729704"/>
            <a:ext cx="2021293" cy="1846659"/>
          </a:xfrm>
          <a:prstGeom prst="rect">
            <a:avLst/>
          </a:prstGeom>
          <a:noFill/>
        </p:spPr>
        <p:txBody>
          <a:bodyPr wrap="square" rtlCol="0">
            <a:spAutoFit/>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avortement spontané</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482874" y="327180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1,47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[1,19 ; 1,81])</a:t>
            </a:r>
            <a:endParaRPr lang="fr-FR" sz="2400" b="1" dirty="0">
              <a:solidFill>
                <a:srgbClr val="C00000"/>
              </a:solidFill>
            </a:endParaRPr>
          </a:p>
        </p:txBody>
      </p:sp>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pic>
        <p:nvPicPr>
          <p:cNvPr id="2" name="Image 1" descr="Une image contenant texte, capture d’écran, logiciel, affichage&#10;&#10;Description générée automatiquement">
            <a:extLst>
              <a:ext uri="{FF2B5EF4-FFF2-40B4-BE49-F238E27FC236}">
                <a16:creationId xmlns:a16="http://schemas.microsoft.com/office/drawing/2014/main" id="{ED2FCB67-A5E9-7528-51BE-8BF00FE0CA5A}"/>
              </a:ext>
            </a:extLst>
          </p:cNvPr>
          <p:cNvPicPr>
            <a:picLocks noChangeAspect="1"/>
          </p:cNvPicPr>
          <p:nvPr/>
        </p:nvPicPr>
        <p:blipFill rotWithShape="1">
          <a:blip r:embed="rId3"/>
          <a:srcRect l="23810" t="77118" r="23446" b="16225"/>
          <a:stretch/>
        </p:blipFill>
        <p:spPr bwMode="auto">
          <a:xfrm>
            <a:off x="176784" y="5392615"/>
            <a:ext cx="11853917" cy="1230464"/>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332804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31</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659657" y="767902"/>
            <a:ext cx="2021293" cy="1846659"/>
          </a:xfrm>
          <a:prstGeom prst="rect">
            <a:avLst/>
          </a:prstGeom>
          <a:noFill/>
        </p:spPr>
        <p:txBody>
          <a:bodyPr wrap="square" rtlCol="0">
            <a:spAutoFit/>
          </a:bodyPr>
          <a:lstStyle/>
          <a:p>
            <a:pPr algn="ct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avortement spontané</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0" y="3262412"/>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1,47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[1,19 ; 1,81])</a:t>
            </a:r>
            <a:endParaRPr lang="fr-FR" sz="2400" b="1" dirty="0">
              <a:solidFill>
                <a:srgbClr val="C00000"/>
              </a:solidFill>
            </a:endParaRPr>
          </a:p>
        </p:txBody>
      </p:sp>
      <p:pic>
        <p:nvPicPr>
          <p:cNvPr id="2" name="Image 1" descr="Une image contenant texte, capture d’écran, logiciel, Logiciel multimédia&#10;&#10;Description générée automatiquement">
            <a:extLst>
              <a:ext uri="{FF2B5EF4-FFF2-40B4-BE49-F238E27FC236}">
                <a16:creationId xmlns:a16="http://schemas.microsoft.com/office/drawing/2014/main" id="{6A8F5B2C-BC9E-6C13-5E53-72FAE2886C45}"/>
              </a:ext>
            </a:extLst>
          </p:cNvPr>
          <p:cNvPicPr>
            <a:picLocks noChangeAspect="1"/>
          </p:cNvPicPr>
          <p:nvPr/>
        </p:nvPicPr>
        <p:blipFill rotWithShape="1">
          <a:blip r:embed="rId3"/>
          <a:srcRect l="32738" t="25868" r="33366" b="16814"/>
          <a:stretch/>
        </p:blipFill>
        <p:spPr bwMode="auto">
          <a:xfrm>
            <a:off x="3972560" y="250290"/>
            <a:ext cx="6162040" cy="5861453"/>
          </a:xfrm>
          <a:prstGeom prst="rect">
            <a:avLst/>
          </a:prstGeom>
          <a:ln>
            <a:noFill/>
          </a:ln>
          <a:extLst>
            <a:ext uri="{53640926-AAD7-44D8-BBD7-CCE9431645EC}">
              <a14:shadowObscured xmlns:a14="http://schemas.microsoft.com/office/drawing/2010/main"/>
            </a:ext>
          </a:extLst>
        </p:spPr>
      </p:pic>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Tree>
    <p:extLst>
      <p:ext uri="{BB962C8B-B14F-4D97-AF65-F5344CB8AC3E}">
        <p14:creationId xmlns:p14="http://schemas.microsoft.com/office/powerpoint/2010/main" val="3894726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32</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176784" y="729704"/>
            <a:ext cx="2021293" cy="2052613"/>
          </a:xfrm>
          <a:prstGeom prst="rect">
            <a:avLst/>
          </a:prstGeom>
          <a:noFill/>
        </p:spPr>
        <p:txBody>
          <a:bodyPr wrap="square" rtlCol="0">
            <a:spAutoFit/>
          </a:bodyPr>
          <a:lstStyle/>
          <a:p>
            <a:pPr algn="ctr">
              <a:lnSpc>
                <a:spcPct val="107000"/>
              </a:lnSpc>
              <a:spcAft>
                <a:spcPts val="800"/>
              </a:spcAft>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anomalies congénitales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482874" y="327180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1,37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[1,09 ; 1,73])</a:t>
            </a:r>
            <a:endParaRPr lang="fr-FR" sz="2400" b="1" dirty="0">
              <a:solidFill>
                <a:srgbClr val="C00000"/>
              </a:solidFill>
            </a:endParaRPr>
          </a:p>
        </p:txBody>
      </p:sp>
      <p:pic>
        <p:nvPicPr>
          <p:cNvPr id="2" name="Image 1" descr="Une image contenant texte, capture d’écran, logiciel, affichage&#10;&#10;Description générée automatiquement">
            <a:extLst>
              <a:ext uri="{FF2B5EF4-FFF2-40B4-BE49-F238E27FC236}">
                <a16:creationId xmlns:a16="http://schemas.microsoft.com/office/drawing/2014/main" id="{4F7CDD15-2228-6875-979A-9C72F77FBEA0}"/>
              </a:ext>
            </a:extLst>
          </p:cNvPr>
          <p:cNvPicPr>
            <a:picLocks noChangeAspect="1"/>
          </p:cNvPicPr>
          <p:nvPr/>
        </p:nvPicPr>
        <p:blipFill rotWithShape="1">
          <a:blip r:embed="rId3"/>
          <a:srcRect l="23148" t="30864" r="23281" b="22105"/>
          <a:stretch/>
        </p:blipFill>
        <p:spPr bwMode="auto">
          <a:xfrm>
            <a:off x="2387053" y="885088"/>
            <a:ext cx="9628163" cy="4754648"/>
          </a:xfrm>
          <a:prstGeom prst="rect">
            <a:avLst/>
          </a:prstGeom>
          <a:ln>
            <a:noFill/>
          </a:ln>
          <a:extLst>
            <a:ext uri="{53640926-AAD7-44D8-BBD7-CCE9431645EC}">
              <a14:shadowObscured xmlns:a14="http://schemas.microsoft.com/office/drawing/2010/main"/>
            </a:ext>
          </a:extLst>
        </p:spPr>
      </p:pic>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Tree>
    <p:extLst>
      <p:ext uri="{BB962C8B-B14F-4D97-AF65-F5344CB8AC3E}">
        <p14:creationId xmlns:p14="http://schemas.microsoft.com/office/powerpoint/2010/main" val="3810057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33</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176784" y="729704"/>
            <a:ext cx="2021293" cy="2052613"/>
          </a:xfrm>
          <a:prstGeom prst="rect">
            <a:avLst/>
          </a:prstGeom>
          <a:noFill/>
        </p:spPr>
        <p:txBody>
          <a:bodyPr wrap="square" rtlCol="0">
            <a:spAutoFit/>
          </a:bodyPr>
          <a:lstStyle/>
          <a:p>
            <a:pPr algn="ctr">
              <a:lnSpc>
                <a:spcPct val="107000"/>
              </a:lnSpc>
              <a:spcAft>
                <a:spcPts val="800"/>
              </a:spcAft>
            </a:pPr>
            <a:r>
              <a:rPr lang="fr-FR" sz="24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anomalies congénitales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482874" y="327180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1,37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[1,09 ; 1,73])</a:t>
            </a:r>
            <a:endParaRPr lang="fr-FR" sz="2400" b="1" dirty="0">
              <a:solidFill>
                <a:srgbClr val="C00000"/>
              </a:solidFill>
            </a:endParaRPr>
          </a:p>
        </p:txBody>
      </p:sp>
      <p:pic>
        <p:nvPicPr>
          <p:cNvPr id="2" name="Image 1" descr="Une image contenant texte, capture d’écran, logiciel, affichage&#10;&#10;Description générée automatiquement">
            <a:extLst>
              <a:ext uri="{FF2B5EF4-FFF2-40B4-BE49-F238E27FC236}">
                <a16:creationId xmlns:a16="http://schemas.microsoft.com/office/drawing/2014/main" id="{4F7CDD15-2228-6875-979A-9C72F77FBEA0}"/>
              </a:ext>
            </a:extLst>
          </p:cNvPr>
          <p:cNvPicPr>
            <a:picLocks noChangeAspect="1"/>
          </p:cNvPicPr>
          <p:nvPr/>
        </p:nvPicPr>
        <p:blipFill rotWithShape="1">
          <a:blip r:embed="rId3"/>
          <a:srcRect l="23148" t="30864" r="23281" b="22105"/>
          <a:stretch/>
        </p:blipFill>
        <p:spPr bwMode="auto">
          <a:xfrm>
            <a:off x="2387053" y="885088"/>
            <a:ext cx="9628163" cy="4754648"/>
          </a:xfrm>
          <a:prstGeom prst="rect">
            <a:avLst/>
          </a:prstGeom>
          <a:ln>
            <a:noFill/>
          </a:ln>
          <a:extLst>
            <a:ext uri="{53640926-AAD7-44D8-BBD7-CCE9431645EC}">
              <a14:shadowObscured xmlns:a14="http://schemas.microsoft.com/office/drawing/2010/main"/>
            </a:ext>
          </a:extLst>
        </p:spPr>
      </p:pic>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pic>
        <p:nvPicPr>
          <p:cNvPr id="3" name="Image 2">
            <a:extLst>
              <a:ext uri="{FF2B5EF4-FFF2-40B4-BE49-F238E27FC236}">
                <a16:creationId xmlns:a16="http://schemas.microsoft.com/office/drawing/2014/main" id="{6EDE795E-8DB1-789B-2976-E80A02AF63CF}"/>
              </a:ext>
            </a:extLst>
          </p:cNvPr>
          <p:cNvPicPr>
            <a:picLocks noChangeAspect="1"/>
          </p:cNvPicPr>
          <p:nvPr/>
        </p:nvPicPr>
        <p:blipFill>
          <a:blip r:embed="rId4"/>
          <a:stretch>
            <a:fillRect/>
          </a:stretch>
        </p:blipFill>
        <p:spPr>
          <a:xfrm>
            <a:off x="0" y="5548210"/>
            <a:ext cx="12192000" cy="1241389"/>
          </a:xfrm>
          <a:prstGeom prst="rect">
            <a:avLst/>
          </a:prstGeom>
        </p:spPr>
      </p:pic>
    </p:spTree>
    <p:extLst>
      <p:ext uri="{BB962C8B-B14F-4D97-AF65-F5344CB8AC3E}">
        <p14:creationId xmlns:p14="http://schemas.microsoft.com/office/powerpoint/2010/main" val="3999194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34</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365760" y="950372"/>
            <a:ext cx="3153907" cy="1854995"/>
          </a:xfrm>
          <a:prstGeom prst="rect">
            <a:avLst/>
          </a:prstGeom>
          <a:noFill/>
        </p:spPr>
        <p:txBody>
          <a:bodyPr wrap="square" rtlCol="0">
            <a:spAutoFit/>
          </a:bodyPr>
          <a:lstStyle/>
          <a:p>
            <a:pPr algn="ctr">
              <a:lnSpc>
                <a:spcPct val="107000"/>
              </a:lnSpc>
              <a:spcAft>
                <a:spcPts val="800"/>
              </a:spcAft>
            </a:pPr>
            <a:r>
              <a:rPr lang="fr-FR" sz="28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anomalies congénitales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0" y="3262412"/>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1,37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[1,09 ; 1,73])</a:t>
            </a:r>
            <a:endParaRPr lang="fr-FR" sz="2400" b="1" dirty="0">
              <a:solidFill>
                <a:srgbClr val="C00000"/>
              </a:solidFill>
            </a:endParaRPr>
          </a:p>
        </p:txBody>
      </p:sp>
      <p:pic>
        <p:nvPicPr>
          <p:cNvPr id="3" name="Image 2" descr="Une image contenant texte, capture d’écran, logiciel, Logiciel multimédia&#10;&#10;Description générée automatiquement">
            <a:extLst>
              <a:ext uri="{FF2B5EF4-FFF2-40B4-BE49-F238E27FC236}">
                <a16:creationId xmlns:a16="http://schemas.microsoft.com/office/drawing/2014/main" id="{D1FAD51F-0AC6-CDF8-5FB8-C64404C1BF68}"/>
              </a:ext>
            </a:extLst>
          </p:cNvPr>
          <p:cNvPicPr>
            <a:picLocks noChangeAspect="1"/>
          </p:cNvPicPr>
          <p:nvPr/>
        </p:nvPicPr>
        <p:blipFill rotWithShape="1">
          <a:blip r:embed="rId3"/>
          <a:srcRect l="32572" t="26455" r="32705" b="16225"/>
          <a:stretch/>
        </p:blipFill>
        <p:spPr bwMode="auto">
          <a:xfrm>
            <a:off x="3975681" y="268221"/>
            <a:ext cx="6449664" cy="5988382"/>
          </a:xfrm>
          <a:prstGeom prst="rect">
            <a:avLst/>
          </a:prstGeom>
          <a:ln>
            <a:noFill/>
          </a:ln>
          <a:extLst>
            <a:ext uri="{53640926-AAD7-44D8-BBD7-CCE9431645EC}">
              <a14:shadowObscured xmlns:a14="http://schemas.microsoft.com/office/drawing/2010/main"/>
            </a:ext>
          </a:extLst>
        </p:spPr>
      </p:pic>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Tree>
    <p:extLst>
      <p:ext uri="{BB962C8B-B14F-4D97-AF65-F5344CB8AC3E}">
        <p14:creationId xmlns:p14="http://schemas.microsoft.com/office/powerpoint/2010/main" val="1369436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35</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3994404" y="230058"/>
            <a:ext cx="4203192" cy="1077218"/>
          </a:xfrm>
          <a:prstGeom prst="rect">
            <a:avLst/>
          </a:prstGeom>
          <a:noFill/>
        </p:spPr>
        <p:txBody>
          <a:bodyPr wrap="square" rtlCol="0">
            <a:spAutoFit/>
          </a:bodyPr>
          <a:lstStyle/>
          <a:p>
            <a:pPr algn="ct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mortinatalité</a:t>
            </a:r>
            <a:endParaRPr lang="fr-FR" sz="2400"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482874" y="327180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1,43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[1,09 ; 1,86])</a:t>
            </a:r>
            <a:endParaRPr lang="fr-FR" sz="2400" b="1" dirty="0">
              <a:solidFill>
                <a:srgbClr val="C00000"/>
              </a:solidFill>
            </a:endParaRPr>
          </a:p>
        </p:txBody>
      </p:sp>
      <p:pic>
        <p:nvPicPr>
          <p:cNvPr id="2" name="Image 1" descr="Une image contenant texte, capture d’écran, logiciel, Logiciel multimédia&#10;&#10;Description générée automatiquement">
            <a:extLst>
              <a:ext uri="{FF2B5EF4-FFF2-40B4-BE49-F238E27FC236}">
                <a16:creationId xmlns:a16="http://schemas.microsoft.com/office/drawing/2014/main" id="{FCEA9450-2A66-1D0B-9DEE-8DE3F22091F7}"/>
              </a:ext>
            </a:extLst>
          </p:cNvPr>
          <p:cNvPicPr>
            <a:picLocks noChangeAspect="1"/>
          </p:cNvPicPr>
          <p:nvPr/>
        </p:nvPicPr>
        <p:blipFill rotWithShape="1">
          <a:blip r:embed="rId3"/>
          <a:srcRect l="36706" t="24103" r="36508" b="56790"/>
          <a:stretch/>
        </p:blipFill>
        <p:spPr bwMode="auto">
          <a:xfrm>
            <a:off x="2269620" y="1640454"/>
            <a:ext cx="9745596" cy="3910270"/>
          </a:xfrm>
          <a:prstGeom prst="rect">
            <a:avLst/>
          </a:prstGeom>
          <a:ln>
            <a:noFill/>
          </a:ln>
          <a:extLst>
            <a:ext uri="{53640926-AAD7-44D8-BBD7-CCE9431645EC}">
              <a14:shadowObscured xmlns:a14="http://schemas.microsoft.com/office/drawing/2010/main"/>
            </a:ext>
          </a:extLst>
        </p:spPr>
      </p:pic>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b="1" dirty="0"/>
              <a:t>Résultats</a:t>
            </a:r>
          </a:p>
        </p:txBody>
      </p:sp>
    </p:spTree>
    <p:extLst>
      <p:ext uri="{BB962C8B-B14F-4D97-AF65-F5344CB8AC3E}">
        <p14:creationId xmlns:p14="http://schemas.microsoft.com/office/powerpoint/2010/main" val="3497361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36</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3994404" y="230058"/>
            <a:ext cx="4203192" cy="1077218"/>
          </a:xfrm>
          <a:prstGeom prst="rect">
            <a:avLst/>
          </a:prstGeom>
          <a:noFill/>
        </p:spPr>
        <p:txBody>
          <a:bodyPr wrap="square" rtlCol="0">
            <a:spAutoFit/>
          </a:bodyPr>
          <a:lstStyle/>
          <a:p>
            <a:pPr algn="ct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mortinatalité</a:t>
            </a:r>
            <a:endParaRPr lang="fr-FR" sz="2400" dirty="0"/>
          </a:p>
        </p:txBody>
      </p:sp>
      <p:sp>
        <p:nvSpPr>
          <p:cNvPr id="8" name="ZoneTexte 7">
            <a:extLst>
              <a:ext uri="{FF2B5EF4-FFF2-40B4-BE49-F238E27FC236}">
                <a16:creationId xmlns:a16="http://schemas.microsoft.com/office/drawing/2014/main" id="{1471F3BE-F5CD-5A8F-3C1E-9412619AE59D}"/>
              </a:ext>
            </a:extLst>
          </p:cNvPr>
          <p:cNvSpPr txBox="1"/>
          <p:nvPr/>
        </p:nvSpPr>
        <p:spPr>
          <a:xfrm>
            <a:off x="-482874" y="327180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1,43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[1,09 ; 1,86])</a:t>
            </a:r>
            <a:endParaRPr lang="fr-FR" sz="2400" b="1" dirty="0">
              <a:solidFill>
                <a:srgbClr val="C00000"/>
              </a:solidFill>
            </a:endParaRPr>
          </a:p>
        </p:txBody>
      </p:sp>
      <p:pic>
        <p:nvPicPr>
          <p:cNvPr id="2" name="Image 1" descr="Une image contenant texte, capture d’écran, logiciel, Logiciel multimédia&#10;&#10;Description générée automatiquement">
            <a:extLst>
              <a:ext uri="{FF2B5EF4-FFF2-40B4-BE49-F238E27FC236}">
                <a16:creationId xmlns:a16="http://schemas.microsoft.com/office/drawing/2014/main" id="{FCEA9450-2A66-1D0B-9DEE-8DE3F22091F7}"/>
              </a:ext>
            </a:extLst>
          </p:cNvPr>
          <p:cNvPicPr>
            <a:picLocks noChangeAspect="1"/>
          </p:cNvPicPr>
          <p:nvPr/>
        </p:nvPicPr>
        <p:blipFill rotWithShape="1">
          <a:blip r:embed="rId3"/>
          <a:srcRect l="36706" t="24103" r="36508" b="56790"/>
          <a:stretch/>
        </p:blipFill>
        <p:spPr bwMode="auto">
          <a:xfrm>
            <a:off x="2269620" y="1640454"/>
            <a:ext cx="9745596" cy="3910270"/>
          </a:xfrm>
          <a:prstGeom prst="rect">
            <a:avLst/>
          </a:prstGeom>
          <a:ln>
            <a:noFill/>
          </a:ln>
          <a:extLst>
            <a:ext uri="{53640926-AAD7-44D8-BBD7-CCE9431645EC}">
              <a14:shadowObscured xmlns:a14="http://schemas.microsoft.com/office/drawing/2010/main"/>
            </a:ext>
          </a:extLst>
        </p:spPr>
      </p:pic>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b="1" dirty="0"/>
              <a:t>Résultats</a:t>
            </a:r>
          </a:p>
        </p:txBody>
      </p:sp>
      <p:pic>
        <p:nvPicPr>
          <p:cNvPr id="3" name="Image 2" descr="Une image contenant texte, capture d’écran, logiciel, Logiciel multimédia&#10;&#10;Description générée automatiquement">
            <a:extLst>
              <a:ext uri="{FF2B5EF4-FFF2-40B4-BE49-F238E27FC236}">
                <a16:creationId xmlns:a16="http://schemas.microsoft.com/office/drawing/2014/main" id="{2D245581-3707-7CA9-86C0-BC511FEE2A34}"/>
              </a:ext>
            </a:extLst>
          </p:cNvPr>
          <p:cNvPicPr>
            <a:picLocks noChangeAspect="1"/>
          </p:cNvPicPr>
          <p:nvPr/>
        </p:nvPicPr>
        <p:blipFill rotWithShape="1">
          <a:blip r:embed="rId3"/>
          <a:srcRect l="36706" t="39751" r="37311" b="56943"/>
          <a:stretch/>
        </p:blipFill>
        <p:spPr bwMode="auto">
          <a:xfrm>
            <a:off x="193489" y="5738504"/>
            <a:ext cx="11805021" cy="844976"/>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53191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CD1D6FF-1122-B11D-0CE3-E62BA27376FA}"/>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CFCF8520-CF3A-DEEA-6A9F-571CC04E7ADA}"/>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37</a:t>
            </a:fld>
            <a:endParaRPr lang="fr-FR" dirty="0"/>
          </a:p>
        </p:txBody>
      </p:sp>
      <p:sp>
        <p:nvSpPr>
          <p:cNvPr id="6" name="ZoneTexte 5">
            <a:extLst>
              <a:ext uri="{FF2B5EF4-FFF2-40B4-BE49-F238E27FC236}">
                <a16:creationId xmlns:a16="http://schemas.microsoft.com/office/drawing/2014/main" id="{1B2C9360-AF96-273A-9B37-4541CC13F5BD}"/>
              </a:ext>
            </a:extLst>
          </p:cNvPr>
          <p:cNvSpPr txBox="1"/>
          <p:nvPr/>
        </p:nvSpPr>
        <p:spPr>
          <a:xfrm>
            <a:off x="429450" y="1132935"/>
            <a:ext cx="4203192" cy="1077218"/>
          </a:xfrm>
          <a:prstGeom prst="rect">
            <a:avLst/>
          </a:prstGeom>
          <a:noFill/>
        </p:spPr>
        <p:txBody>
          <a:bodyPr wrap="square" rtlCol="0">
            <a:spAutoFit/>
          </a:bodyPr>
          <a:lstStyle/>
          <a:p>
            <a:pPr algn="ctr"/>
            <a:r>
              <a:rPr lang="fr-FR" sz="3200" b="1" dirty="0">
                <a:effectLst/>
                <a:latin typeface="Times New Roman" panose="02020603050405020304" pitchFamily="18" charset="0"/>
                <a:ea typeface="Calibri" panose="020F0502020204030204" pitchFamily="34" charset="0"/>
                <a:cs typeface="Times New Roman" panose="02020603050405020304" pitchFamily="18" charset="0"/>
              </a:rPr>
              <a:t>Gaz anesthésiques et mortinatalité</a:t>
            </a:r>
            <a:endParaRPr lang="fr-FR" sz="2400" dirty="0"/>
          </a:p>
        </p:txBody>
      </p:sp>
      <p:pic>
        <p:nvPicPr>
          <p:cNvPr id="3" name="Image 2" descr="Une image contenant texte, capture d’écran, logiciel, Logiciel multimédia&#10;&#10;Description générée automatiquement">
            <a:extLst>
              <a:ext uri="{FF2B5EF4-FFF2-40B4-BE49-F238E27FC236}">
                <a16:creationId xmlns:a16="http://schemas.microsoft.com/office/drawing/2014/main" id="{ABD7A2F1-AB7F-14E7-0964-3C85A7D39B21}"/>
              </a:ext>
            </a:extLst>
          </p:cNvPr>
          <p:cNvPicPr>
            <a:picLocks noChangeAspect="1"/>
          </p:cNvPicPr>
          <p:nvPr/>
        </p:nvPicPr>
        <p:blipFill rotWithShape="1">
          <a:blip r:embed="rId3"/>
          <a:srcRect l="29266" t="21752" r="29564" b="12110"/>
          <a:stretch/>
        </p:blipFill>
        <p:spPr bwMode="auto">
          <a:xfrm>
            <a:off x="4957488" y="253834"/>
            <a:ext cx="6660198" cy="6017155"/>
          </a:xfrm>
          <a:prstGeom prst="rect">
            <a:avLst/>
          </a:prstGeom>
          <a:ln>
            <a:noFill/>
          </a:ln>
          <a:extLst>
            <a:ext uri="{53640926-AAD7-44D8-BBD7-CCE9431645EC}">
              <a14:shadowObscured xmlns:a14="http://schemas.microsoft.com/office/drawing/2010/main"/>
            </a:ext>
          </a:extLst>
        </p:spPr>
      </p:pic>
      <p:sp>
        <p:nvSpPr>
          <p:cNvPr id="10" name="ZoneTexte 9">
            <a:extLst>
              <a:ext uri="{FF2B5EF4-FFF2-40B4-BE49-F238E27FC236}">
                <a16:creationId xmlns:a16="http://schemas.microsoft.com/office/drawing/2014/main" id="{41C5A6CA-2147-44EE-00CE-AB67D0B102A4}"/>
              </a:ext>
            </a:extLst>
          </p:cNvPr>
          <p:cNvSpPr txBox="1"/>
          <p:nvPr/>
        </p:nvSpPr>
        <p:spPr>
          <a:xfrm>
            <a:off x="690606" y="3006555"/>
            <a:ext cx="3340608" cy="707886"/>
          </a:xfrm>
          <a:prstGeom prst="rect">
            <a:avLst/>
          </a:prstGeom>
          <a:noFill/>
        </p:spPr>
        <p:txBody>
          <a:bodyPr wrap="square" rtlCol="0">
            <a:spAutoFit/>
          </a:bodyPr>
          <a:lstStyle/>
          <a:p>
            <a:pPr algn="ctr"/>
            <a:r>
              <a:rPr lang="fr-FR" sz="2400" b="1" kern="0" dirty="0">
                <a:solidFill>
                  <a:srgbClr val="C00000"/>
                </a:solidFill>
                <a:effectLst/>
                <a:latin typeface="Times New Roman" panose="02020603050405020304" pitchFamily="18" charset="0"/>
                <a:ea typeface="Calibri" panose="020F0502020204030204" pitchFamily="34" charset="0"/>
              </a:rPr>
              <a:t>OR 1,43 </a:t>
            </a:r>
            <a:br>
              <a:rPr lang="fr-FR" sz="2400" b="1" kern="0" dirty="0">
                <a:solidFill>
                  <a:srgbClr val="C00000"/>
                </a:solidFill>
                <a:effectLst/>
                <a:latin typeface="Times New Roman" panose="02020603050405020304" pitchFamily="18" charset="0"/>
                <a:ea typeface="Calibri" panose="020F0502020204030204" pitchFamily="34" charset="0"/>
              </a:rPr>
            </a:br>
            <a:r>
              <a:rPr lang="fr-FR" sz="1600" b="1" kern="0" dirty="0">
                <a:solidFill>
                  <a:srgbClr val="C00000"/>
                </a:solidFill>
                <a:effectLst/>
                <a:latin typeface="Times New Roman" panose="02020603050405020304" pitchFamily="18" charset="0"/>
                <a:ea typeface="Calibri" panose="020F0502020204030204" pitchFamily="34" charset="0"/>
              </a:rPr>
              <a:t>(IC à 95 % [1,09 ; 1,86])</a:t>
            </a:r>
            <a:endParaRPr lang="fr-FR" sz="2400" b="1" dirty="0">
              <a:solidFill>
                <a:srgbClr val="C00000"/>
              </a:solidFill>
            </a:endParaRPr>
          </a:p>
        </p:txBody>
      </p:sp>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Tree>
    <p:extLst>
      <p:ext uri="{BB962C8B-B14F-4D97-AF65-F5344CB8AC3E}">
        <p14:creationId xmlns:p14="http://schemas.microsoft.com/office/powerpoint/2010/main" val="190981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a:extLst>
            <a:ext uri="{FF2B5EF4-FFF2-40B4-BE49-F238E27FC236}">
              <a16:creationId xmlns:a16="http://schemas.microsoft.com/office/drawing/2014/main" id="{8C720CD6-AEAC-6379-726B-315E777EA7B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A5E9390B-9F5F-A85F-9992-61D8A4A5C871}"/>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9952B943-F3EF-2D81-ABFA-2D78E767AFD3}"/>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38</a:t>
            </a:fld>
            <a:endParaRPr lang="fr-FR" dirty="0"/>
          </a:p>
        </p:txBody>
      </p:sp>
      <p:sp>
        <p:nvSpPr>
          <p:cNvPr id="6" name="ZoneTexte 5">
            <a:extLst>
              <a:ext uri="{FF2B5EF4-FFF2-40B4-BE49-F238E27FC236}">
                <a16:creationId xmlns:a16="http://schemas.microsoft.com/office/drawing/2014/main" id="{438FB94F-5BFB-748C-922E-5A192E700121}"/>
              </a:ext>
            </a:extLst>
          </p:cNvPr>
          <p:cNvSpPr txBox="1"/>
          <p:nvPr/>
        </p:nvSpPr>
        <p:spPr>
          <a:xfrm>
            <a:off x="429450" y="1132935"/>
            <a:ext cx="4203192" cy="461665"/>
          </a:xfrm>
          <a:prstGeom prst="rect">
            <a:avLst/>
          </a:prstGeom>
          <a:noFill/>
        </p:spPr>
        <p:txBody>
          <a:bodyPr wrap="square" rtlCol="0">
            <a:spAutoFit/>
          </a:bodyPr>
          <a:lstStyle/>
          <a:p>
            <a:pPr algn="ctr"/>
            <a:endParaRPr lang="fr-FR" sz="2400" dirty="0"/>
          </a:p>
        </p:txBody>
      </p:sp>
      <p:sp>
        <p:nvSpPr>
          <p:cNvPr id="7" name="Titre 25">
            <a:extLst>
              <a:ext uri="{FF2B5EF4-FFF2-40B4-BE49-F238E27FC236}">
                <a16:creationId xmlns:a16="http://schemas.microsoft.com/office/drawing/2014/main" id="{4D80D2FD-7479-C735-6C45-B335E796849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
        <p:nvSpPr>
          <p:cNvPr id="2" name="ZoneTexte 1">
            <a:extLst>
              <a:ext uri="{FF2B5EF4-FFF2-40B4-BE49-F238E27FC236}">
                <a16:creationId xmlns:a16="http://schemas.microsoft.com/office/drawing/2014/main" id="{854DBFBD-FCE9-3A19-F675-53E3BB170663}"/>
              </a:ext>
            </a:extLst>
          </p:cNvPr>
          <p:cNvSpPr txBox="1"/>
          <p:nvPr/>
        </p:nvSpPr>
        <p:spPr>
          <a:xfrm>
            <a:off x="685800" y="546100"/>
            <a:ext cx="10985500" cy="5473700"/>
          </a:xfrm>
          <a:prstGeom prst="rect">
            <a:avLst/>
          </a:prstGeom>
          <a:noFill/>
        </p:spPr>
        <p:txBody>
          <a:bodyPr wrap="square" rtlCol="0">
            <a:spAutoFit/>
          </a:bodyPr>
          <a:lstStyle/>
          <a:p>
            <a:endParaRPr lang="fr-FR" dirty="0"/>
          </a:p>
        </p:txBody>
      </p:sp>
      <p:pic>
        <p:nvPicPr>
          <p:cNvPr id="8" name="Image 7">
            <a:extLst>
              <a:ext uri="{FF2B5EF4-FFF2-40B4-BE49-F238E27FC236}">
                <a16:creationId xmlns:a16="http://schemas.microsoft.com/office/drawing/2014/main" id="{78ED016A-55F9-771E-F1F3-1D3965A251AA}"/>
              </a:ext>
            </a:extLst>
          </p:cNvPr>
          <p:cNvPicPr>
            <a:picLocks noChangeAspect="1"/>
          </p:cNvPicPr>
          <p:nvPr/>
        </p:nvPicPr>
        <p:blipFill>
          <a:blip r:embed="rId3"/>
          <a:srcRect l="51250" t="40370" r="18750" b="26667"/>
          <a:stretch>
            <a:fillRect/>
          </a:stretch>
        </p:blipFill>
        <p:spPr>
          <a:xfrm>
            <a:off x="365760" y="1134746"/>
            <a:ext cx="7427033" cy="4590319"/>
          </a:xfrm>
          <a:prstGeom prst="rect">
            <a:avLst/>
          </a:prstGeom>
        </p:spPr>
      </p:pic>
      <p:pic>
        <p:nvPicPr>
          <p:cNvPr id="14" name="Image 13">
            <a:extLst>
              <a:ext uri="{FF2B5EF4-FFF2-40B4-BE49-F238E27FC236}">
                <a16:creationId xmlns:a16="http://schemas.microsoft.com/office/drawing/2014/main" id="{BE3137D1-5F17-014A-2F20-804D14EDCFC9}"/>
              </a:ext>
            </a:extLst>
          </p:cNvPr>
          <p:cNvPicPr>
            <a:picLocks noChangeAspect="1"/>
          </p:cNvPicPr>
          <p:nvPr/>
        </p:nvPicPr>
        <p:blipFill>
          <a:blip r:embed="rId4"/>
          <a:srcRect l="21979" t="79083" r="51771" b="6725"/>
          <a:stretch>
            <a:fillRect/>
          </a:stretch>
        </p:blipFill>
        <p:spPr>
          <a:xfrm>
            <a:off x="7882658" y="2751067"/>
            <a:ext cx="4216400" cy="1282309"/>
          </a:xfrm>
          <a:prstGeom prst="rect">
            <a:avLst/>
          </a:prstGeom>
        </p:spPr>
      </p:pic>
      <p:sp>
        <p:nvSpPr>
          <p:cNvPr id="3" name="ZoneTexte 2">
            <a:extLst>
              <a:ext uri="{FF2B5EF4-FFF2-40B4-BE49-F238E27FC236}">
                <a16:creationId xmlns:a16="http://schemas.microsoft.com/office/drawing/2014/main" id="{5BDBB0D0-72A4-2049-7BE1-1551581A6943}"/>
              </a:ext>
            </a:extLst>
          </p:cNvPr>
          <p:cNvSpPr txBox="1"/>
          <p:nvPr/>
        </p:nvSpPr>
        <p:spPr>
          <a:xfrm>
            <a:off x="3865417" y="304297"/>
            <a:ext cx="6677891" cy="523220"/>
          </a:xfrm>
          <a:prstGeom prst="rect">
            <a:avLst/>
          </a:prstGeom>
          <a:noFill/>
        </p:spPr>
        <p:txBody>
          <a:bodyPr wrap="square" rtlCol="0">
            <a:spAutoFit/>
          </a:bodyPr>
          <a:lstStyle/>
          <a:p>
            <a:r>
              <a:rPr lang="fr-FR" sz="2800" b="1" dirty="0">
                <a:latin typeface="Sagona Book (En-têtes)"/>
              </a:rPr>
              <a:t>Évaluation de la qualité </a:t>
            </a:r>
          </a:p>
        </p:txBody>
      </p:sp>
      <p:sp>
        <p:nvSpPr>
          <p:cNvPr id="11" name="Rectangle 10">
            <a:extLst>
              <a:ext uri="{FF2B5EF4-FFF2-40B4-BE49-F238E27FC236}">
                <a16:creationId xmlns:a16="http://schemas.microsoft.com/office/drawing/2014/main" id="{5143E054-03BB-0DCA-8C5C-B741C1D1FDA7}"/>
              </a:ext>
            </a:extLst>
          </p:cNvPr>
          <p:cNvSpPr/>
          <p:nvPr/>
        </p:nvSpPr>
        <p:spPr>
          <a:xfrm>
            <a:off x="6372856" y="2745079"/>
            <a:ext cx="332509" cy="1161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D896F227-458F-5409-7F1F-58940DEC8414}"/>
              </a:ext>
            </a:extLst>
          </p:cNvPr>
          <p:cNvSpPr txBox="1"/>
          <p:nvPr/>
        </p:nvSpPr>
        <p:spPr>
          <a:xfrm>
            <a:off x="6437522" y="2664632"/>
            <a:ext cx="236148" cy="276999"/>
          </a:xfrm>
          <a:prstGeom prst="rect">
            <a:avLst/>
          </a:prstGeom>
          <a:noFill/>
        </p:spPr>
        <p:txBody>
          <a:bodyPr wrap="square" rtlCol="0">
            <a:spAutoFit/>
          </a:bodyPr>
          <a:lstStyle/>
          <a:p>
            <a:r>
              <a:rPr lang="fr-FR" sz="1200" b="1" dirty="0">
                <a:latin typeface="Times New Roman" panose="02020603050405020304" pitchFamily="18" charset="0"/>
                <a:cs typeface="Times New Roman" panose="02020603050405020304" pitchFamily="18" charset="0"/>
              </a:rPr>
              <a:t>9</a:t>
            </a:r>
          </a:p>
        </p:txBody>
      </p:sp>
    </p:spTree>
    <p:extLst>
      <p:ext uri="{BB962C8B-B14F-4D97-AF65-F5344CB8AC3E}">
        <p14:creationId xmlns:p14="http://schemas.microsoft.com/office/powerpoint/2010/main" val="2052588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a:extLst>
            <a:ext uri="{FF2B5EF4-FFF2-40B4-BE49-F238E27FC236}">
              <a16:creationId xmlns:a16="http://schemas.microsoft.com/office/drawing/2014/main" id="{1CE61D52-6455-0627-B41D-6540A9A88023}"/>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D90D0C7-FDB6-42C1-8806-CC520DF71FCD}"/>
              </a:ext>
            </a:extLst>
          </p:cNvPr>
          <p:cNvSpPr>
            <a:spLocks noGrp="1"/>
          </p:cNvSpPr>
          <p:nvPr>
            <p:ph type="title"/>
          </p:nvPr>
        </p:nvSpPr>
        <p:spPr>
          <a:xfrm>
            <a:off x="365760" y="2585756"/>
            <a:ext cx="10515600" cy="676656"/>
          </a:xfrm>
        </p:spPr>
        <p:txBody>
          <a:bodyPr rtlCol="0"/>
          <a:lstStyle>
            <a:defPPr>
              <a:defRPr lang="fr-FR"/>
            </a:defPPr>
          </a:lstStyle>
          <a:p>
            <a:br>
              <a:rPr lang="fr-FR" sz="18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9" name="Espace réservé du numéro de diapositive 8">
            <a:extLst>
              <a:ext uri="{FF2B5EF4-FFF2-40B4-BE49-F238E27FC236}">
                <a16:creationId xmlns:a16="http://schemas.microsoft.com/office/drawing/2014/main" id="{61157ED9-25B6-6C9F-B14C-A205F8E4DD3F}"/>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39</a:t>
            </a:fld>
            <a:endParaRPr lang="fr-FR" dirty="0"/>
          </a:p>
        </p:txBody>
      </p:sp>
      <p:sp>
        <p:nvSpPr>
          <p:cNvPr id="6" name="ZoneTexte 5">
            <a:extLst>
              <a:ext uri="{FF2B5EF4-FFF2-40B4-BE49-F238E27FC236}">
                <a16:creationId xmlns:a16="http://schemas.microsoft.com/office/drawing/2014/main" id="{9639FF1F-720A-7269-FA22-0D393405C35D}"/>
              </a:ext>
            </a:extLst>
          </p:cNvPr>
          <p:cNvSpPr txBox="1"/>
          <p:nvPr/>
        </p:nvSpPr>
        <p:spPr>
          <a:xfrm>
            <a:off x="429450" y="1132935"/>
            <a:ext cx="4203192" cy="461665"/>
          </a:xfrm>
          <a:prstGeom prst="rect">
            <a:avLst/>
          </a:prstGeom>
          <a:noFill/>
        </p:spPr>
        <p:txBody>
          <a:bodyPr wrap="square" rtlCol="0">
            <a:spAutoFit/>
          </a:bodyPr>
          <a:lstStyle/>
          <a:p>
            <a:pPr algn="ctr"/>
            <a:endParaRPr lang="fr-FR" sz="2400" dirty="0"/>
          </a:p>
        </p:txBody>
      </p:sp>
      <p:sp>
        <p:nvSpPr>
          <p:cNvPr id="7" name="Titre 25">
            <a:extLst>
              <a:ext uri="{FF2B5EF4-FFF2-40B4-BE49-F238E27FC236}">
                <a16:creationId xmlns:a16="http://schemas.microsoft.com/office/drawing/2014/main" id="{0CC7622A-F356-9980-7B42-F1A6D4E20D61}"/>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Résultats</a:t>
            </a:r>
          </a:p>
        </p:txBody>
      </p:sp>
      <p:sp>
        <p:nvSpPr>
          <p:cNvPr id="2" name="ZoneTexte 1">
            <a:extLst>
              <a:ext uri="{FF2B5EF4-FFF2-40B4-BE49-F238E27FC236}">
                <a16:creationId xmlns:a16="http://schemas.microsoft.com/office/drawing/2014/main" id="{5829D7B1-F627-C355-67E3-888C302375C6}"/>
              </a:ext>
            </a:extLst>
          </p:cNvPr>
          <p:cNvSpPr txBox="1"/>
          <p:nvPr/>
        </p:nvSpPr>
        <p:spPr>
          <a:xfrm>
            <a:off x="685800" y="546100"/>
            <a:ext cx="10985500" cy="5473700"/>
          </a:xfrm>
          <a:prstGeom prst="rect">
            <a:avLst/>
          </a:prstGeom>
          <a:noFill/>
        </p:spPr>
        <p:txBody>
          <a:bodyPr wrap="square" rtlCol="0">
            <a:spAutoFit/>
          </a:bodyPr>
          <a:lstStyle/>
          <a:p>
            <a:endParaRPr lang="fr-FR" dirty="0"/>
          </a:p>
        </p:txBody>
      </p:sp>
      <p:pic>
        <p:nvPicPr>
          <p:cNvPr id="12" name="Image 11">
            <a:extLst>
              <a:ext uri="{FF2B5EF4-FFF2-40B4-BE49-F238E27FC236}">
                <a16:creationId xmlns:a16="http://schemas.microsoft.com/office/drawing/2014/main" id="{41ADE30B-B440-1168-6C55-E7BCA299F094}"/>
              </a:ext>
            </a:extLst>
          </p:cNvPr>
          <p:cNvPicPr>
            <a:picLocks noChangeAspect="1"/>
          </p:cNvPicPr>
          <p:nvPr/>
        </p:nvPicPr>
        <p:blipFill>
          <a:blip r:embed="rId3"/>
          <a:srcRect l="22083" t="14259" r="51146" b="20237"/>
          <a:stretch>
            <a:fillRect/>
          </a:stretch>
        </p:blipFill>
        <p:spPr>
          <a:xfrm>
            <a:off x="1851211" y="176338"/>
            <a:ext cx="5330742" cy="6073217"/>
          </a:xfrm>
          <a:prstGeom prst="rect">
            <a:avLst/>
          </a:prstGeom>
        </p:spPr>
      </p:pic>
      <p:sp>
        <p:nvSpPr>
          <p:cNvPr id="3" name="ZoneTexte 2">
            <a:extLst>
              <a:ext uri="{FF2B5EF4-FFF2-40B4-BE49-F238E27FC236}">
                <a16:creationId xmlns:a16="http://schemas.microsoft.com/office/drawing/2014/main" id="{A26C8B0E-7DDE-3278-1F9D-746A3D9F1CA2}"/>
              </a:ext>
            </a:extLst>
          </p:cNvPr>
          <p:cNvSpPr txBox="1"/>
          <p:nvPr/>
        </p:nvSpPr>
        <p:spPr>
          <a:xfrm>
            <a:off x="7689740" y="2838585"/>
            <a:ext cx="4150822" cy="646331"/>
          </a:xfrm>
          <a:prstGeom prst="rect">
            <a:avLst/>
          </a:prstGeom>
          <a:noFill/>
        </p:spPr>
        <p:txBody>
          <a:bodyPr wrap="square" rtlCol="0">
            <a:spAutoFit/>
          </a:bodyPr>
          <a:lstStyle/>
          <a:p>
            <a:r>
              <a:rPr lang="fr-FR" sz="3600" b="1" dirty="0"/>
              <a:t>Score moyen 3,5 / 9</a:t>
            </a:r>
          </a:p>
        </p:txBody>
      </p:sp>
    </p:spTree>
    <p:extLst>
      <p:ext uri="{BB962C8B-B14F-4D97-AF65-F5344CB8AC3E}">
        <p14:creationId xmlns:p14="http://schemas.microsoft.com/office/powerpoint/2010/main" val="3562600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F702685-1B7B-B8E8-725B-CD9CBD0331D2}"/>
              </a:ext>
            </a:extLst>
          </p:cNvPr>
          <p:cNvSpPr>
            <a:spLocks noGrp="1"/>
          </p:cNvSpPr>
          <p:nvPr>
            <p:ph type="title"/>
          </p:nvPr>
        </p:nvSpPr>
        <p:spPr>
          <a:xfrm>
            <a:off x="576072" y="704088"/>
            <a:ext cx="10515600" cy="676656"/>
          </a:xfrm>
        </p:spPr>
        <p:txBody>
          <a:bodyPr/>
          <a:lstStyle/>
          <a:p>
            <a:pPr algn="ctr"/>
            <a:r>
              <a:rPr lang="en-US" sz="2800" b="1" dirty="0" err="1"/>
              <a:t>Comparaison</a:t>
            </a:r>
            <a:r>
              <a:rPr lang="en-US" sz="2800" b="1" dirty="0"/>
              <a:t> avec les </a:t>
            </a:r>
            <a:r>
              <a:rPr lang="en-US" sz="2800" b="1" dirty="0" err="1"/>
              <a:t>anciennes</a:t>
            </a:r>
            <a:r>
              <a:rPr lang="en-US" sz="2800" b="1" dirty="0"/>
              <a:t> </a:t>
            </a:r>
            <a:r>
              <a:rPr lang="en-US" sz="2800" b="1" dirty="0" err="1"/>
              <a:t>méta</a:t>
            </a:r>
            <a:r>
              <a:rPr lang="en-US" sz="2800" b="1" dirty="0"/>
              <a:t>-analyses</a:t>
            </a:r>
          </a:p>
        </p:txBody>
      </p:sp>
      <p:pic>
        <p:nvPicPr>
          <p:cNvPr id="7" name="Image 6">
            <a:extLst>
              <a:ext uri="{FF2B5EF4-FFF2-40B4-BE49-F238E27FC236}">
                <a16:creationId xmlns:a16="http://schemas.microsoft.com/office/drawing/2014/main" id="{05720D1F-E7E9-27F6-CEF8-C4664C976DF8}"/>
              </a:ext>
            </a:extLst>
          </p:cNvPr>
          <p:cNvPicPr>
            <a:picLocks noChangeAspect="1"/>
          </p:cNvPicPr>
          <p:nvPr/>
        </p:nvPicPr>
        <p:blipFill>
          <a:blip r:embed="rId3"/>
          <a:stretch>
            <a:fillRect/>
          </a:stretch>
        </p:blipFill>
        <p:spPr>
          <a:xfrm>
            <a:off x="922426" y="2127813"/>
            <a:ext cx="10708467" cy="2998370"/>
          </a:xfrm>
          <a:prstGeom prst="rect">
            <a:avLst/>
          </a:prstGeom>
          <a:noFill/>
        </p:spPr>
      </p:pic>
      <p:sp>
        <p:nvSpPr>
          <p:cNvPr id="6" name="Espace réservé du numéro de diapositive 5">
            <a:extLst>
              <a:ext uri="{FF2B5EF4-FFF2-40B4-BE49-F238E27FC236}">
                <a16:creationId xmlns:a16="http://schemas.microsoft.com/office/drawing/2014/main" id="{F1B8287D-A46F-4375-040A-9A71F9A8E94C}"/>
              </a:ext>
            </a:extLst>
          </p:cNvPr>
          <p:cNvSpPr>
            <a:spLocks noGrp="1"/>
          </p:cNvSpPr>
          <p:nvPr>
            <p:ph type="sldNum" sz="quarter" idx="12"/>
          </p:nvPr>
        </p:nvSpPr>
        <p:spPr>
          <a:xfrm>
            <a:off x="11027664" y="6464808"/>
            <a:ext cx="987552" cy="310896"/>
          </a:xfrm>
        </p:spPr>
        <p:txBody>
          <a:bodyPr anchor="ctr">
            <a:normAutofit/>
          </a:bodyPr>
          <a:lstStyle/>
          <a:p>
            <a:pPr rtl="0">
              <a:spcAft>
                <a:spcPts val="600"/>
              </a:spcAft>
            </a:pPr>
            <a:fld id="{58FB4751-880F-D840-AAA9-3A15815CC996}" type="slidenum">
              <a:rPr lang="fr-FR" smtClean="0"/>
              <a:pPr rtl="0">
                <a:spcAft>
                  <a:spcPts val="600"/>
                </a:spcAft>
              </a:pPr>
              <a:t>40</a:t>
            </a:fld>
            <a:endParaRPr lang="fr-FR"/>
          </a:p>
        </p:txBody>
      </p:sp>
    </p:spTree>
    <p:extLst>
      <p:ext uri="{BB962C8B-B14F-4D97-AF65-F5344CB8AC3E}">
        <p14:creationId xmlns:p14="http://schemas.microsoft.com/office/powerpoint/2010/main" val="2080534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F5768EFB-B317-47EA-C969-D365EB136882}"/>
              </a:ext>
            </a:extLst>
          </p:cNvPr>
          <p:cNvSpPr>
            <a:spLocks noGrp="1"/>
          </p:cNvSpPr>
          <p:nvPr>
            <p:ph type="title"/>
          </p:nvPr>
        </p:nvSpPr>
        <p:spPr>
          <a:xfrm>
            <a:off x="838200" y="1901952"/>
            <a:ext cx="10515600" cy="2319528"/>
          </a:xfrm>
        </p:spPr>
        <p:txBody>
          <a:bodyPr rtlCol="0"/>
          <a:lstStyle>
            <a:defPPr>
              <a:defRPr lang="fr-FR"/>
            </a:defPPr>
          </a:lstStyle>
          <a:p>
            <a:pPr rtl="0"/>
            <a:r>
              <a:rPr lang="fr-FR" sz="8800" b="1" cap="none" dirty="0">
                <a:ln w="9525">
                  <a:solidFill>
                    <a:schemeClr val="bg1"/>
                  </a:solidFill>
                  <a:prstDash val="solid"/>
                </a:ln>
                <a:solidFill>
                  <a:srgbClr val="000000"/>
                </a:solidFill>
                <a:effectLst>
                  <a:outerShdw blurRad="12700" dist="38100" dir="2700000" algn="tl" rotWithShape="0">
                    <a:schemeClr val="bg1">
                      <a:lumMod val="50000"/>
                    </a:schemeClr>
                  </a:outerShdw>
                </a:effectLst>
              </a:rPr>
              <a:t>DISCUSSION</a:t>
            </a:r>
          </a:p>
        </p:txBody>
      </p:sp>
      <p:sp>
        <p:nvSpPr>
          <p:cNvPr id="4" name="Espace réservé du numéro de diapositive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41</a:t>
            </a:fld>
            <a:endParaRPr lang="fr-FR" dirty="0"/>
          </a:p>
        </p:txBody>
      </p:sp>
    </p:spTree>
    <p:extLst>
      <p:ext uri="{BB962C8B-B14F-4D97-AF65-F5344CB8AC3E}">
        <p14:creationId xmlns:p14="http://schemas.microsoft.com/office/powerpoint/2010/main" val="3727587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ZoneTexte 68">
            <a:extLst>
              <a:ext uri="{FF2B5EF4-FFF2-40B4-BE49-F238E27FC236}">
                <a16:creationId xmlns:a16="http://schemas.microsoft.com/office/drawing/2014/main" id="{7D8C59FF-012B-B28F-A5AB-C62A32D694A7}"/>
              </a:ext>
            </a:extLst>
          </p:cNvPr>
          <p:cNvSpPr txBox="1"/>
          <p:nvPr/>
        </p:nvSpPr>
        <p:spPr>
          <a:xfrm>
            <a:off x="8071518" y="180109"/>
            <a:ext cx="3890074" cy="5988218"/>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fontScale="92500" lnSpcReduction="10000"/>
          </a:bodyPr>
          <a:lstStyle/>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Variations dans la définition </a:t>
            </a:r>
          </a:p>
          <a:p>
            <a:pPr marL="228600" indent="-228600">
              <a:lnSpc>
                <a:spcPct val="120000"/>
              </a:lnSpc>
              <a:spcBef>
                <a:spcPts val="1000"/>
              </a:spcBef>
              <a:buFont typeface="Arial" panose="020B0604020202020204" pitchFamily="34" charset="0"/>
              <a:buChar char="•"/>
            </a:pPr>
            <a:r>
              <a:rPr lang="fr-FR" sz="1900" dirty="0">
                <a:solidFill>
                  <a:srgbClr val="000000"/>
                </a:solidFill>
                <a:latin typeface="Times New Roman" panose="02020603050405020304" pitchFamily="18" charset="0"/>
                <a:cs typeface="Times New Roman" panose="02020603050405020304" pitchFamily="18" charset="0"/>
              </a:rPr>
              <a:t>25 études</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OR =</a:t>
            </a:r>
            <a:r>
              <a:rPr lang="fr-FR" sz="1900" dirty="0">
                <a:solidFill>
                  <a:srgbClr val="000000"/>
                </a:solidFill>
                <a:latin typeface="Times New Roman" panose="02020603050405020304" pitchFamily="18" charset="0"/>
                <a:cs typeface="Times New Roman" panose="02020603050405020304" pitchFamily="18" charset="0"/>
              </a:rPr>
              <a:t> </a:t>
            </a:r>
            <a:r>
              <a:rPr lang="fr-FR" sz="1900" b="1" dirty="0">
                <a:solidFill>
                  <a:srgbClr val="000000"/>
                </a:solidFill>
                <a:latin typeface="Times New Roman" panose="02020603050405020304" pitchFamily="18" charset="0"/>
                <a:cs typeface="Times New Roman" panose="02020603050405020304" pitchFamily="18" charset="0"/>
              </a:rPr>
              <a:t>1,47 (IC à 95 % : [1,19 ; 1,81])</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Concordance avec méta-analyses antérieures</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Variabilité de l'OR selon la profession </a:t>
            </a:r>
            <a:r>
              <a:rPr lang="fr-FR" sz="1900" dirty="0">
                <a:solidFill>
                  <a:srgbClr val="000000"/>
                </a:solidFill>
                <a:latin typeface="Times New Roman" panose="02020603050405020304" pitchFamily="18" charset="0"/>
                <a:cs typeface="Times New Roman" panose="02020603050405020304" pitchFamily="18" charset="0"/>
              </a:rPr>
              <a:t>: de 0,35 (IC à 95 % : [0,11 ; 1,05]) à 27,35 (IC à 95 % : [3,32 ; 225,36]) ; IBODE&gt;médecins</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OR élevés </a:t>
            </a:r>
            <a:r>
              <a:rPr lang="fr-FR" sz="1900" dirty="0">
                <a:solidFill>
                  <a:srgbClr val="000000"/>
                </a:solidFill>
                <a:latin typeface="Times New Roman" panose="02020603050405020304" pitchFamily="18" charset="0"/>
                <a:cs typeface="Times New Roman" panose="02020603050405020304" pitchFamily="18" charset="0"/>
              </a:rPr>
              <a:t>(Égypte, Inde, Macédoine, Éthiopie) ou</a:t>
            </a:r>
            <a:r>
              <a:rPr lang="fr-FR" sz="1900" b="1" dirty="0">
                <a:solidFill>
                  <a:srgbClr val="000000"/>
                </a:solidFill>
                <a:latin typeface="Times New Roman" panose="02020603050405020304" pitchFamily="18" charset="0"/>
                <a:cs typeface="Times New Roman" panose="02020603050405020304" pitchFamily="18" charset="0"/>
              </a:rPr>
              <a:t> </a:t>
            </a:r>
            <a:br>
              <a:rPr lang="fr-FR" sz="1900" b="1" dirty="0">
                <a:solidFill>
                  <a:srgbClr val="000000"/>
                </a:solidFill>
                <a:latin typeface="Times New Roman" panose="02020603050405020304" pitchFamily="18" charset="0"/>
                <a:cs typeface="Times New Roman" panose="02020603050405020304" pitchFamily="18" charset="0"/>
              </a:rPr>
            </a:br>
            <a:r>
              <a:rPr lang="fr-FR" sz="1900" b="1" dirty="0">
                <a:solidFill>
                  <a:srgbClr val="000000"/>
                </a:solidFill>
                <a:latin typeface="Times New Roman" panose="02020603050405020304" pitchFamily="18" charset="0"/>
                <a:cs typeface="Times New Roman" panose="02020603050405020304" pitchFamily="18" charset="0"/>
              </a:rPr>
              <a:t>bas </a:t>
            </a:r>
            <a:r>
              <a:rPr lang="fr-FR" sz="1900" dirty="0">
                <a:solidFill>
                  <a:srgbClr val="000000"/>
                </a:solidFill>
                <a:latin typeface="Times New Roman" panose="02020603050405020304" pitchFamily="18" charset="0"/>
                <a:cs typeface="Times New Roman" panose="02020603050405020304" pitchFamily="18" charset="0"/>
              </a:rPr>
              <a:t>(Soudan, Danemark)</a:t>
            </a:r>
          </a:p>
          <a:p>
            <a:pPr marL="228600" indent="-228600">
              <a:lnSpc>
                <a:spcPct val="120000"/>
              </a:lnSpc>
              <a:spcBef>
                <a:spcPts val="1000"/>
              </a:spcBef>
              <a:buFont typeface="Arial" panose="020B0604020202020204" pitchFamily="34" charset="0"/>
              <a:buChar char="•"/>
            </a:pPr>
            <a:r>
              <a:rPr lang="fr-FR" sz="1900" dirty="0">
                <a:solidFill>
                  <a:srgbClr val="000000"/>
                </a:solidFill>
                <a:latin typeface="Times New Roman" panose="02020603050405020304" pitchFamily="18" charset="0"/>
                <a:cs typeface="Times New Roman" panose="02020603050405020304" pitchFamily="18" charset="0"/>
              </a:rPr>
              <a:t>Impact potentiel des différences dans les systèmes de santé et les techniques d'anesthésie entre les pays</a:t>
            </a:r>
          </a:p>
          <a:p>
            <a:pPr marL="228600" indent="-228600">
              <a:lnSpc>
                <a:spcPct val="90000"/>
              </a:lnSpc>
              <a:spcBef>
                <a:spcPts val="1000"/>
              </a:spcBef>
              <a:buFont typeface="Arial" panose="020B0604020202020204" pitchFamily="34" charset="0"/>
              <a:buChar char="•"/>
            </a:pPr>
            <a:endParaRPr lang="fr-FR" sz="1400" dirty="0"/>
          </a:p>
        </p:txBody>
      </p:sp>
      <p:sp>
        <p:nvSpPr>
          <p:cNvPr id="81" name="Slide Number Placeholder 5">
            <a:extLst>
              <a:ext uri="{FF2B5EF4-FFF2-40B4-BE49-F238E27FC236}">
                <a16:creationId xmlns:a16="http://schemas.microsoft.com/office/drawing/2014/main" id="{D3EFE2E6-C104-D46C-5F19-AB2951FC63E7}"/>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fr-FR" smtClean="0"/>
              <a:pPr rtl="0">
                <a:spcAft>
                  <a:spcPts val="600"/>
                </a:spcAft>
              </a:pPr>
              <a:t>42</a:t>
            </a:fld>
            <a:endParaRPr lang="fr-FR"/>
          </a:p>
        </p:txBody>
      </p:sp>
      <p:sp>
        <p:nvSpPr>
          <p:cNvPr id="38" name="Titre 37">
            <a:extLst>
              <a:ext uri="{FF2B5EF4-FFF2-40B4-BE49-F238E27FC236}">
                <a16:creationId xmlns:a16="http://schemas.microsoft.com/office/drawing/2014/main" id="{BE14C3C8-CE39-133E-31F8-E2A69DFA914D}"/>
              </a:ext>
            </a:extLst>
          </p:cNvPr>
          <p:cNvSpPr>
            <a:spLocks noGrp="1"/>
          </p:cNvSpPr>
          <p:nvPr>
            <p:ph type="title"/>
          </p:nvPr>
        </p:nvSpPr>
        <p:spPr>
          <a:xfrm>
            <a:off x="576071" y="704088"/>
            <a:ext cx="9144000" cy="676656"/>
          </a:xfrm>
        </p:spPr>
        <p:txBody>
          <a:bodyPr vert="horz" lIns="91440" tIns="45720" rIns="91440" bIns="45720" rtlCol="0" anchor="b">
            <a:normAutofit/>
          </a:bodyPr>
          <a:lstStyle>
            <a:defPPr>
              <a:defRPr lang="fr-FR"/>
            </a:defPPr>
          </a:lstStyle>
          <a:p>
            <a:r>
              <a:rPr lang="fr-FR" sz="4100" kern="1200" dirty="0">
                <a:solidFill>
                  <a:srgbClr val="000000"/>
                </a:solidFill>
                <a:latin typeface="+mj-lt"/>
                <a:ea typeface="+mj-ea"/>
                <a:cs typeface="+mj-cs"/>
              </a:rPr>
              <a:t>Avortement spontané</a:t>
            </a:r>
          </a:p>
        </p:txBody>
      </p:sp>
      <p:sp>
        <p:nvSpPr>
          <p:cNvPr id="9"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Discussion</a:t>
            </a:r>
          </a:p>
        </p:txBody>
      </p:sp>
      <p:pic>
        <p:nvPicPr>
          <p:cNvPr id="10" name="Image 9"/>
          <p:cNvPicPr>
            <a:picLocks noChangeAspect="1"/>
          </p:cNvPicPr>
          <p:nvPr/>
        </p:nvPicPr>
        <p:blipFill>
          <a:blip r:embed="rId3"/>
          <a:stretch>
            <a:fillRect/>
          </a:stretch>
        </p:blipFill>
        <p:spPr>
          <a:xfrm>
            <a:off x="261358" y="2313932"/>
            <a:ext cx="7533035" cy="3032298"/>
          </a:xfrm>
          <a:prstGeom prst="rect">
            <a:avLst/>
          </a:prstGeom>
        </p:spPr>
      </p:pic>
      <p:sp>
        <p:nvSpPr>
          <p:cNvPr id="78" name="Rectangle 77">
            <a:extLst>
              <a:ext uri="{FF2B5EF4-FFF2-40B4-BE49-F238E27FC236}">
                <a16:creationId xmlns:a16="http://schemas.microsoft.com/office/drawing/2014/main" id="{7ED4FFC4-C52B-D4E4-E461-39CCE51264B9}"/>
              </a:ext>
            </a:extLst>
          </p:cNvPr>
          <p:cNvSpPr/>
          <p:nvPr/>
        </p:nvSpPr>
        <p:spPr>
          <a:xfrm>
            <a:off x="2657933" y="2092721"/>
            <a:ext cx="1509352" cy="3474720"/>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445010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lide Number Placeholder 5">
            <a:extLst>
              <a:ext uri="{FF2B5EF4-FFF2-40B4-BE49-F238E27FC236}">
                <a16:creationId xmlns:a16="http://schemas.microsoft.com/office/drawing/2014/main" id="{D3EFE2E6-C104-D46C-5F19-AB2951FC63E7}"/>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fr-FR" smtClean="0"/>
              <a:pPr rtl="0">
                <a:spcAft>
                  <a:spcPts val="600"/>
                </a:spcAft>
              </a:pPr>
              <a:t>43</a:t>
            </a:fld>
            <a:endParaRPr lang="fr-FR"/>
          </a:p>
        </p:txBody>
      </p:sp>
      <p:sp>
        <p:nvSpPr>
          <p:cNvPr id="38" name="Titre 37">
            <a:extLst>
              <a:ext uri="{FF2B5EF4-FFF2-40B4-BE49-F238E27FC236}">
                <a16:creationId xmlns:a16="http://schemas.microsoft.com/office/drawing/2014/main" id="{BE14C3C8-CE39-133E-31F8-E2A69DFA914D}"/>
              </a:ext>
            </a:extLst>
          </p:cNvPr>
          <p:cNvSpPr>
            <a:spLocks noGrp="1"/>
          </p:cNvSpPr>
          <p:nvPr>
            <p:ph type="title"/>
          </p:nvPr>
        </p:nvSpPr>
        <p:spPr>
          <a:xfrm>
            <a:off x="545075" y="1043989"/>
            <a:ext cx="9144000" cy="676656"/>
          </a:xfrm>
        </p:spPr>
        <p:txBody>
          <a:bodyPr vert="horz" lIns="91440" tIns="45720" rIns="91440" bIns="45720" rtlCol="0" anchor="b">
            <a:noAutofit/>
          </a:bodyPr>
          <a:lstStyle>
            <a:defPPr>
              <a:defRPr lang="fr-FR"/>
            </a:defPPr>
          </a:lstStyle>
          <a:p>
            <a:r>
              <a:rPr lang="fr-FR" sz="4400" kern="1200" dirty="0">
                <a:solidFill>
                  <a:srgbClr val="000000"/>
                </a:solidFill>
                <a:latin typeface="+mj-lt"/>
                <a:ea typeface="+mj-ea"/>
                <a:cs typeface="+mj-cs"/>
              </a:rPr>
              <a:t>Malformations </a:t>
            </a:r>
            <a:br>
              <a:rPr lang="fr-FR" sz="4400" kern="1200" dirty="0">
                <a:solidFill>
                  <a:srgbClr val="000000"/>
                </a:solidFill>
                <a:latin typeface="+mj-lt"/>
                <a:ea typeface="+mj-ea"/>
                <a:cs typeface="+mj-cs"/>
              </a:rPr>
            </a:br>
            <a:r>
              <a:rPr lang="fr-FR" sz="4400" kern="1200" dirty="0">
                <a:solidFill>
                  <a:srgbClr val="000000"/>
                </a:solidFill>
                <a:latin typeface="+mj-lt"/>
                <a:ea typeface="+mj-ea"/>
                <a:cs typeface="+mj-cs"/>
              </a:rPr>
              <a:t>congénitales</a:t>
            </a:r>
          </a:p>
        </p:txBody>
      </p:sp>
      <p:sp>
        <p:nvSpPr>
          <p:cNvPr id="8"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Discussion</a:t>
            </a:r>
          </a:p>
        </p:txBody>
      </p:sp>
      <p:sp>
        <p:nvSpPr>
          <p:cNvPr id="9" name="ZoneTexte 8">
            <a:extLst>
              <a:ext uri="{FF2B5EF4-FFF2-40B4-BE49-F238E27FC236}">
                <a16:creationId xmlns:a16="http://schemas.microsoft.com/office/drawing/2014/main" id="{7D8C59FF-012B-B28F-A5AB-C62A32D694A7}"/>
              </a:ext>
            </a:extLst>
          </p:cNvPr>
          <p:cNvSpPr txBox="1"/>
          <p:nvPr/>
        </p:nvSpPr>
        <p:spPr>
          <a:xfrm>
            <a:off x="7977020" y="82297"/>
            <a:ext cx="4038196" cy="5892770"/>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lnSpcReduction="10000"/>
          </a:bodyPr>
          <a:lstStyle/>
          <a:p>
            <a:pPr marL="228600" indent="-228600">
              <a:lnSpc>
                <a:spcPct val="120000"/>
              </a:lnSpc>
              <a:spcBef>
                <a:spcPts val="1000"/>
              </a:spcBef>
              <a:buFont typeface="Arial" panose="020B0604020202020204" pitchFamily="34" charset="0"/>
              <a:buChar char="•"/>
            </a:pPr>
            <a:r>
              <a:rPr lang="fr-FR" sz="1900" dirty="0">
                <a:solidFill>
                  <a:srgbClr val="000000"/>
                </a:solidFill>
                <a:latin typeface="Times New Roman" panose="02020603050405020304" pitchFamily="18" charset="0"/>
                <a:cs typeface="Times New Roman" panose="02020603050405020304" pitchFamily="18" charset="0"/>
              </a:rPr>
              <a:t>19 études</a:t>
            </a:r>
          </a:p>
          <a:p>
            <a:pPr marL="228600" indent="-228600">
              <a:lnSpc>
                <a:spcPct val="120000"/>
              </a:lnSpc>
              <a:spcBef>
                <a:spcPts val="1000"/>
              </a:spcBef>
              <a:buFont typeface="Arial" panose="020B0604020202020204" pitchFamily="34" charset="0"/>
              <a:buChar char="•"/>
            </a:pPr>
            <a:r>
              <a:rPr lang="fr-FR" sz="1900" dirty="0">
                <a:solidFill>
                  <a:srgbClr val="000000"/>
                </a:solidFill>
                <a:latin typeface="Times New Roman" panose="02020603050405020304" pitchFamily="18" charset="0"/>
                <a:cs typeface="Times New Roman" panose="02020603050405020304" pitchFamily="18" charset="0"/>
              </a:rPr>
              <a:t>Variations dans la définition </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OR =</a:t>
            </a:r>
            <a:r>
              <a:rPr lang="fr-FR" sz="1900" dirty="0">
                <a:solidFill>
                  <a:srgbClr val="000000"/>
                </a:solidFill>
                <a:latin typeface="Times New Roman" panose="02020603050405020304" pitchFamily="18" charset="0"/>
                <a:cs typeface="Times New Roman" panose="02020603050405020304" pitchFamily="18" charset="0"/>
              </a:rPr>
              <a:t> </a:t>
            </a:r>
            <a:r>
              <a:rPr lang="fr-FR" sz="1900" b="1" dirty="0">
                <a:solidFill>
                  <a:srgbClr val="000000"/>
                </a:solidFill>
                <a:latin typeface="Times New Roman" panose="02020603050405020304" pitchFamily="18" charset="0"/>
                <a:cs typeface="Times New Roman" panose="02020603050405020304" pitchFamily="18" charset="0"/>
              </a:rPr>
              <a:t>1,37 (IC à 95%: [1,09 ; 1,73])</a:t>
            </a:r>
            <a:r>
              <a:rPr lang="fr-FR" sz="1900" dirty="0">
                <a:solidFill>
                  <a:srgbClr val="000000"/>
                </a:solidFill>
                <a:latin typeface="Times New Roman" panose="02020603050405020304" pitchFamily="18" charset="0"/>
                <a:cs typeface="Times New Roman" panose="02020603050405020304" pitchFamily="18" charset="0"/>
              </a:rPr>
              <a:t>, en </a:t>
            </a:r>
            <a:r>
              <a:rPr lang="fr-FR" sz="1900" b="1" dirty="0">
                <a:solidFill>
                  <a:srgbClr val="000000"/>
                </a:solidFill>
                <a:latin typeface="Times New Roman" panose="02020603050405020304" pitchFamily="18" charset="0"/>
                <a:cs typeface="Times New Roman" panose="02020603050405020304" pitchFamily="18" charset="0"/>
              </a:rPr>
              <a:t>accord avec méta-analyse de 2010</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Halothane et protoxyde d’azote</a:t>
            </a:r>
            <a:endParaRPr lang="fr-FR" sz="1900" dirty="0">
              <a:solidFill>
                <a:srgbClr val="000000"/>
              </a:solidFill>
              <a:latin typeface="Times New Roman" panose="02020603050405020304" pitchFamily="18" charset="0"/>
              <a:cs typeface="Times New Roman" panose="02020603050405020304" pitchFamily="18" charset="0"/>
            </a:endParaRPr>
          </a:p>
          <a:p>
            <a:pPr marL="228600" indent="-228600">
              <a:lnSpc>
                <a:spcPct val="120000"/>
              </a:lnSpc>
              <a:spcBef>
                <a:spcPts val="1000"/>
              </a:spcBef>
              <a:buFont typeface="Arial" panose="020B0604020202020204" pitchFamily="34" charset="0"/>
              <a:buChar char="•"/>
            </a:pPr>
            <a:r>
              <a:rPr lang="fr-FR" sz="1900" dirty="0">
                <a:solidFill>
                  <a:srgbClr val="000000"/>
                </a:solidFill>
                <a:latin typeface="Times New Roman" panose="02020603050405020304" pitchFamily="18" charset="0"/>
                <a:cs typeface="Times New Roman" panose="02020603050405020304" pitchFamily="18" charset="0"/>
              </a:rPr>
              <a:t>Variabilité de l'OR selon les </a:t>
            </a:r>
            <a:r>
              <a:rPr lang="fr-FR" sz="1900" b="1" dirty="0">
                <a:solidFill>
                  <a:srgbClr val="000000"/>
                </a:solidFill>
                <a:latin typeface="Times New Roman" panose="02020603050405020304" pitchFamily="18" charset="0"/>
                <a:cs typeface="Times New Roman" panose="02020603050405020304" pitchFamily="18" charset="0"/>
              </a:rPr>
              <a:t>professions </a:t>
            </a:r>
            <a:r>
              <a:rPr lang="fr-FR" sz="1900" dirty="0">
                <a:solidFill>
                  <a:srgbClr val="000000"/>
                </a:solidFill>
                <a:latin typeface="Times New Roman" panose="02020603050405020304" pitchFamily="18" charset="0"/>
                <a:cs typeface="Times New Roman" panose="02020603050405020304" pitchFamily="18" charset="0"/>
              </a:rPr>
              <a:t>(IBODE&gt;anesthésiste</a:t>
            </a:r>
            <a:r>
              <a:rPr lang="fr-FR" sz="1900" b="1" dirty="0">
                <a:solidFill>
                  <a:srgbClr val="000000"/>
                </a:solidFill>
                <a:latin typeface="Times New Roman" panose="02020603050405020304" pitchFamily="18" charset="0"/>
                <a:cs typeface="Times New Roman" panose="02020603050405020304" pitchFamily="18" charset="0"/>
              </a:rPr>
              <a:t>s) </a:t>
            </a:r>
            <a:r>
              <a:rPr lang="fr-FR" sz="1900" dirty="0">
                <a:solidFill>
                  <a:srgbClr val="000000"/>
                </a:solidFill>
                <a:latin typeface="Times New Roman" panose="02020603050405020304" pitchFamily="18" charset="0"/>
                <a:cs typeface="Times New Roman" panose="02020603050405020304" pitchFamily="18" charset="0"/>
              </a:rPr>
              <a:t>et les </a:t>
            </a:r>
            <a:r>
              <a:rPr lang="fr-FR" sz="1900" b="1" dirty="0">
                <a:solidFill>
                  <a:srgbClr val="000000"/>
                </a:solidFill>
                <a:latin typeface="Times New Roman" panose="02020603050405020304" pitchFamily="18" charset="0"/>
                <a:cs typeface="Times New Roman" panose="02020603050405020304" pitchFamily="18" charset="0"/>
              </a:rPr>
              <a:t>pays</a:t>
            </a:r>
            <a:endParaRPr lang="fr-FR" sz="1900" dirty="0">
              <a:solidFill>
                <a:srgbClr val="000000"/>
              </a:solidFill>
              <a:latin typeface="Times New Roman" panose="02020603050405020304" pitchFamily="18" charset="0"/>
              <a:cs typeface="Times New Roman" panose="02020603050405020304" pitchFamily="18" charset="0"/>
            </a:endParaRPr>
          </a:p>
          <a:p>
            <a:pPr marL="228600" indent="-228600">
              <a:lnSpc>
                <a:spcPct val="120000"/>
              </a:lnSpc>
              <a:spcBef>
                <a:spcPts val="1000"/>
              </a:spcBef>
              <a:buFont typeface="Arial" panose="020B0604020202020204" pitchFamily="34" charset="0"/>
              <a:buChar char="•"/>
            </a:pPr>
            <a:r>
              <a:rPr lang="fr-FR" sz="1900" dirty="0">
                <a:solidFill>
                  <a:srgbClr val="000000"/>
                </a:solidFill>
                <a:latin typeface="Times New Roman" panose="02020603050405020304" pitchFamily="18" charset="0"/>
                <a:cs typeface="Times New Roman" panose="02020603050405020304" pitchFamily="18" charset="0"/>
              </a:rPr>
              <a:t>OR </a:t>
            </a:r>
            <a:r>
              <a:rPr lang="fr-FR" sz="1900" b="1" dirty="0">
                <a:solidFill>
                  <a:srgbClr val="000000"/>
                </a:solidFill>
                <a:latin typeface="Times New Roman" panose="02020603050405020304" pitchFamily="18" charset="0"/>
                <a:cs typeface="Times New Roman" panose="02020603050405020304" pitchFamily="18" charset="0"/>
              </a:rPr>
              <a:t>élevé </a:t>
            </a:r>
            <a:r>
              <a:rPr lang="fr-FR" sz="1900" dirty="0">
                <a:solidFill>
                  <a:srgbClr val="000000"/>
                </a:solidFill>
                <a:latin typeface="Times New Roman" panose="02020603050405020304" pitchFamily="18" charset="0"/>
                <a:cs typeface="Times New Roman" panose="02020603050405020304" pitchFamily="18" charset="0"/>
              </a:rPr>
              <a:t>(Inde, le Royaume-Uni, le Soudan, l'Éthiopie et l'Égypte) ou </a:t>
            </a:r>
            <a:r>
              <a:rPr lang="fr-FR" sz="1900" b="1" dirty="0">
                <a:solidFill>
                  <a:srgbClr val="000000"/>
                </a:solidFill>
                <a:latin typeface="Times New Roman" panose="02020603050405020304" pitchFamily="18" charset="0"/>
                <a:cs typeface="Times New Roman" panose="02020603050405020304" pitchFamily="18" charset="0"/>
              </a:rPr>
              <a:t>bas </a:t>
            </a:r>
            <a:r>
              <a:rPr lang="fr-FR" sz="1900" dirty="0">
                <a:solidFill>
                  <a:srgbClr val="000000"/>
                </a:solidFill>
                <a:latin typeface="Times New Roman" panose="02020603050405020304" pitchFamily="18" charset="0"/>
                <a:cs typeface="Times New Roman" panose="02020603050405020304" pitchFamily="18" charset="0"/>
              </a:rPr>
              <a:t>(Suède, Finlande et Canada)</a:t>
            </a:r>
          </a:p>
          <a:p>
            <a:pPr marL="228600" indent="-228600">
              <a:lnSpc>
                <a:spcPct val="120000"/>
              </a:lnSpc>
              <a:spcBef>
                <a:spcPts val="1000"/>
              </a:spcBef>
              <a:buFont typeface="Arial" panose="020B0604020202020204" pitchFamily="34" charset="0"/>
              <a:buChar char="•"/>
            </a:pPr>
            <a:r>
              <a:rPr lang="fr-FR" sz="1900" b="1" dirty="0">
                <a:solidFill>
                  <a:srgbClr val="000000"/>
                </a:solidFill>
                <a:latin typeface="Times New Roman" panose="02020603050405020304" pitchFamily="18" charset="0"/>
                <a:cs typeface="Times New Roman" panose="02020603050405020304" pitchFamily="18" charset="0"/>
              </a:rPr>
              <a:t>Facteurs socioéconomiques et culturels </a:t>
            </a:r>
            <a:r>
              <a:rPr lang="fr-FR" sz="1900" dirty="0">
                <a:solidFill>
                  <a:srgbClr val="000000"/>
                </a:solidFill>
                <a:latin typeface="Times New Roman" panose="02020603050405020304" pitchFamily="18" charset="0"/>
                <a:cs typeface="Times New Roman" panose="02020603050405020304" pitchFamily="18" charset="0"/>
              </a:rPr>
              <a:t>influençant les différences observées + </a:t>
            </a:r>
            <a:r>
              <a:rPr lang="fr-FR" sz="1900" b="1" dirty="0">
                <a:solidFill>
                  <a:srgbClr val="000000"/>
                </a:solidFill>
                <a:latin typeface="Times New Roman" panose="02020603050405020304" pitchFamily="18" charset="0"/>
                <a:cs typeface="Times New Roman" panose="02020603050405020304" pitchFamily="18" charset="0"/>
              </a:rPr>
              <a:t>sous-déclaration </a:t>
            </a:r>
          </a:p>
          <a:p>
            <a:pPr marL="228600" indent="-228600">
              <a:lnSpc>
                <a:spcPct val="120000"/>
              </a:lnSpc>
              <a:spcBef>
                <a:spcPts val="1000"/>
              </a:spcBef>
              <a:buFont typeface="Arial" panose="020B0604020202020204" pitchFamily="34" charset="0"/>
              <a:buChar char="•"/>
            </a:pPr>
            <a:endParaRPr lang="fr-FR" sz="2600" dirty="0">
              <a:solidFill>
                <a:srgbClr val="000000"/>
              </a:solidFill>
            </a:endParaRPr>
          </a:p>
          <a:p>
            <a:pPr marL="228600" indent="-228600">
              <a:lnSpc>
                <a:spcPct val="90000"/>
              </a:lnSpc>
              <a:spcBef>
                <a:spcPts val="1000"/>
              </a:spcBef>
              <a:buFont typeface="Arial" panose="020B0604020202020204" pitchFamily="34" charset="0"/>
              <a:buChar char="•"/>
            </a:pPr>
            <a:endParaRPr lang="fr-FR" dirty="0"/>
          </a:p>
        </p:txBody>
      </p:sp>
      <p:pic>
        <p:nvPicPr>
          <p:cNvPr id="3" name="Image 2"/>
          <p:cNvPicPr>
            <a:picLocks noChangeAspect="1"/>
          </p:cNvPicPr>
          <p:nvPr/>
        </p:nvPicPr>
        <p:blipFill>
          <a:blip r:embed="rId3"/>
          <a:stretch>
            <a:fillRect/>
          </a:stretch>
        </p:blipFill>
        <p:spPr>
          <a:xfrm>
            <a:off x="281838" y="2191578"/>
            <a:ext cx="7533035" cy="3032298"/>
          </a:xfrm>
          <a:prstGeom prst="rect">
            <a:avLst/>
          </a:prstGeom>
        </p:spPr>
      </p:pic>
      <p:sp>
        <p:nvSpPr>
          <p:cNvPr id="2" name="Rectangle 1">
            <a:extLst>
              <a:ext uri="{FF2B5EF4-FFF2-40B4-BE49-F238E27FC236}">
                <a16:creationId xmlns:a16="http://schemas.microsoft.com/office/drawing/2014/main" id="{7DB08FCD-31DA-B2E4-195A-252A905B4BD6}"/>
              </a:ext>
            </a:extLst>
          </p:cNvPr>
          <p:cNvSpPr/>
          <p:nvPr/>
        </p:nvSpPr>
        <p:spPr>
          <a:xfrm>
            <a:off x="4090584" y="1931216"/>
            <a:ext cx="1355583" cy="3553022"/>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16357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lide Number Placeholder 5">
            <a:extLst>
              <a:ext uri="{FF2B5EF4-FFF2-40B4-BE49-F238E27FC236}">
                <a16:creationId xmlns:a16="http://schemas.microsoft.com/office/drawing/2014/main" id="{D3EFE2E6-C104-D46C-5F19-AB2951FC63E7}"/>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fr-FR" smtClean="0"/>
              <a:pPr rtl="0">
                <a:spcAft>
                  <a:spcPts val="600"/>
                </a:spcAft>
              </a:pPr>
              <a:t>44</a:t>
            </a:fld>
            <a:endParaRPr lang="fr-FR"/>
          </a:p>
        </p:txBody>
      </p:sp>
      <p:sp>
        <p:nvSpPr>
          <p:cNvPr id="38" name="Titre 37">
            <a:extLst>
              <a:ext uri="{FF2B5EF4-FFF2-40B4-BE49-F238E27FC236}">
                <a16:creationId xmlns:a16="http://schemas.microsoft.com/office/drawing/2014/main" id="{BE14C3C8-CE39-133E-31F8-E2A69DFA914D}"/>
              </a:ext>
            </a:extLst>
          </p:cNvPr>
          <p:cNvSpPr>
            <a:spLocks noGrp="1"/>
          </p:cNvSpPr>
          <p:nvPr>
            <p:ph type="title"/>
          </p:nvPr>
        </p:nvSpPr>
        <p:spPr>
          <a:xfrm>
            <a:off x="576071" y="704088"/>
            <a:ext cx="9144000" cy="676656"/>
          </a:xfrm>
        </p:spPr>
        <p:txBody>
          <a:bodyPr vert="horz" lIns="91440" tIns="45720" rIns="91440" bIns="45720" rtlCol="0" anchor="b">
            <a:normAutofit/>
          </a:bodyPr>
          <a:lstStyle>
            <a:defPPr>
              <a:defRPr lang="fr-FR"/>
            </a:defPPr>
          </a:lstStyle>
          <a:p>
            <a:r>
              <a:rPr lang="fr-FR" sz="4100" kern="1200" dirty="0">
                <a:solidFill>
                  <a:srgbClr val="000000"/>
                </a:solidFill>
                <a:latin typeface="+mj-lt"/>
                <a:ea typeface="+mj-ea"/>
                <a:cs typeface="+mj-cs"/>
              </a:rPr>
              <a:t>Mortinatalité</a:t>
            </a:r>
          </a:p>
        </p:txBody>
      </p:sp>
      <p:sp>
        <p:nvSpPr>
          <p:cNvPr id="7"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Discussion</a:t>
            </a:r>
          </a:p>
        </p:txBody>
      </p:sp>
      <p:sp>
        <p:nvSpPr>
          <p:cNvPr id="8" name="ZoneTexte 7">
            <a:extLst>
              <a:ext uri="{FF2B5EF4-FFF2-40B4-BE49-F238E27FC236}">
                <a16:creationId xmlns:a16="http://schemas.microsoft.com/office/drawing/2014/main" id="{7D8C59FF-012B-B28F-A5AB-C62A32D694A7}"/>
              </a:ext>
            </a:extLst>
          </p:cNvPr>
          <p:cNvSpPr txBox="1"/>
          <p:nvPr/>
        </p:nvSpPr>
        <p:spPr>
          <a:xfrm>
            <a:off x="9068302" y="1168205"/>
            <a:ext cx="2946914" cy="4221914"/>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lnSpcReduction="10000"/>
          </a:bodyPr>
          <a:lstStyle/>
          <a:p>
            <a:pPr marL="228600" indent="-228600">
              <a:spcBef>
                <a:spcPts val="1000"/>
              </a:spcBef>
              <a:buFont typeface="Arial" panose="020B0604020202020204" pitchFamily="34" charset="0"/>
              <a:buChar char="•"/>
            </a:pPr>
            <a:r>
              <a:rPr lang="fr-FR" dirty="0">
                <a:solidFill>
                  <a:srgbClr val="000000"/>
                </a:solidFill>
                <a:latin typeface="Times New Roman" panose="02020603050405020304" pitchFamily="18" charset="0"/>
                <a:cs typeface="Times New Roman" panose="02020603050405020304" pitchFamily="18" charset="0"/>
              </a:rPr>
              <a:t>14 études</a:t>
            </a:r>
          </a:p>
          <a:p>
            <a:pPr marL="228600" indent="-228600">
              <a:spcBef>
                <a:spcPts val="1000"/>
              </a:spcBef>
              <a:buFont typeface="Arial" panose="020B0604020202020204" pitchFamily="34" charset="0"/>
              <a:buChar char="•"/>
            </a:pPr>
            <a:r>
              <a:rPr lang="fr-FR" dirty="0">
                <a:solidFill>
                  <a:srgbClr val="000000"/>
                </a:solidFill>
                <a:latin typeface="Times New Roman" panose="02020603050405020304" pitchFamily="18" charset="0"/>
                <a:cs typeface="Times New Roman" panose="02020603050405020304" pitchFamily="18" charset="0"/>
              </a:rPr>
              <a:t>Variation dans la définition</a:t>
            </a:r>
          </a:p>
          <a:p>
            <a:pPr marL="228600" indent="-228600">
              <a:spcBef>
                <a:spcPts val="1000"/>
              </a:spcBef>
              <a:buFont typeface="Arial" panose="020B0604020202020204" pitchFamily="34" charset="0"/>
              <a:buChar char="•"/>
            </a:pPr>
            <a:r>
              <a:rPr lang="fr-FR" b="1" dirty="0">
                <a:solidFill>
                  <a:srgbClr val="000000"/>
                </a:solidFill>
                <a:latin typeface="Times New Roman" panose="02020603050405020304" pitchFamily="18" charset="0"/>
                <a:cs typeface="Times New Roman" panose="02020603050405020304" pitchFamily="18" charset="0"/>
              </a:rPr>
              <a:t>OR = 1,43 (IC à 95 %: [1,09; 1,86]) </a:t>
            </a:r>
          </a:p>
          <a:p>
            <a:pPr marL="228600" indent="-228600">
              <a:spcBef>
                <a:spcPts val="1000"/>
              </a:spcBef>
              <a:buFont typeface="Arial" panose="020B0604020202020204" pitchFamily="34" charset="0"/>
              <a:buChar char="•"/>
            </a:pPr>
            <a:r>
              <a:rPr lang="fr-FR" dirty="0">
                <a:solidFill>
                  <a:srgbClr val="000000"/>
                </a:solidFill>
                <a:latin typeface="Times New Roman" panose="02020603050405020304" pitchFamily="18" charset="0"/>
                <a:cs typeface="Times New Roman" panose="02020603050405020304" pitchFamily="18" charset="0"/>
              </a:rPr>
              <a:t>Variabilité de l'OR selon la </a:t>
            </a:r>
            <a:r>
              <a:rPr lang="fr-FR" b="1" dirty="0">
                <a:solidFill>
                  <a:srgbClr val="000000"/>
                </a:solidFill>
                <a:latin typeface="Times New Roman" panose="02020603050405020304" pitchFamily="18" charset="0"/>
                <a:cs typeface="Times New Roman" panose="02020603050405020304" pitchFamily="18" charset="0"/>
              </a:rPr>
              <a:t>profession</a:t>
            </a:r>
            <a:r>
              <a:rPr lang="fr-FR" dirty="0">
                <a:solidFill>
                  <a:srgbClr val="000000"/>
                </a:solidFill>
                <a:latin typeface="Times New Roman" panose="02020603050405020304" pitchFamily="18" charset="0"/>
                <a:cs typeface="Times New Roman" panose="02020603050405020304" pitchFamily="18" charset="0"/>
              </a:rPr>
              <a:t> (IBODE&gt;dentistes) et la </a:t>
            </a:r>
            <a:r>
              <a:rPr lang="fr-FR" b="1" dirty="0">
                <a:solidFill>
                  <a:srgbClr val="000000"/>
                </a:solidFill>
                <a:latin typeface="Times New Roman" panose="02020603050405020304" pitchFamily="18" charset="0"/>
                <a:cs typeface="Times New Roman" panose="02020603050405020304" pitchFamily="18" charset="0"/>
              </a:rPr>
              <a:t>géographie</a:t>
            </a:r>
            <a:endParaRPr lang="fr-FR" dirty="0">
              <a:solidFill>
                <a:srgbClr val="000000"/>
              </a:solidFill>
              <a:latin typeface="Times New Roman" panose="02020603050405020304" pitchFamily="18" charset="0"/>
              <a:cs typeface="Times New Roman" panose="02020603050405020304" pitchFamily="18" charset="0"/>
            </a:endParaRPr>
          </a:p>
          <a:p>
            <a:pPr marL="228600" indent="-228600">
              <a:spcBef>
                <a:spcPts val="1000"/>
              </a:spcBef>
              <a:buFont typeface="Arial" panose="020B0604020202020204" pitchFamily="34" charset="0"/>
              <a:buChar char="•"/>
            </a:pPr>
            <a:r>
              <a:rPr lang="fr-FR" b="1" dirty="0">
                <a:solidFill>
                  <a:srgbClr val="000000"/>
                </a:solidFill>
                <a:latin typeface="Times New Roman" panose="02020603050405020304" pitchFamily="18" charset="0"/>
                <a:cs typeface="Times New Roman" panose="02020603050405020304" pitchFamily="18" charset="0"/>
              </a:rPr>
              <a:t>OR élevés </a:t>
            </a:r>
            <a:r>
              <a:rPr lang="fr-FR" dirty="0">
                <a:solidFill>
                  <a:srgbClr val="000000"/>
                </a:solidFill>
                <a:latin typeface="Times New Roman" panose="02020603050405020304" pitchFamily="18" charset="0"/>
                <a:cs typeface="Times New Roman" panose="02020603050405020304" pitchFamily="18" charset="0"/>
              </a:rPr>
              <a:t>(Canada, Inde, Angleterre, Pays de Galles, Belgique et Éthiopie) ou</a:t>
            </a:r>
            <a:r>
              <a:rPr lang="fr-FR" b="1" dirty="0">
                <a:solidFill>
                  <a:srgbClr val="000000"/>
                </a:solidFill>
                <a:latin typeface="Times New Roman" panose="02020603050405020304" pitchFamily="18" charset="0"/>
                <a:cs typeface="Times New Roman" panose="02020603050405020304" pitchFamily="18" charset="0"/>
              </a:rPr>
              <a:t> bas </a:t>
            </a:r>
            <a:r>
              <a:rPr lang="fr-FR" dirty="0">
                <a:solidFill>
                  <a:srgbClr val="000000"/>
                </a:solidFill>
                <a:latin typeface="Times New Roman" panose="02020603050405020304" pitchFamily="18" charset="0"/>
                <a:cs typeface="Times New Roman" panose="02020603050405020304" pitchFamily="18" charset="0"/>
              </a:rPr>
              <a:t>(Suède) </a:t>
            </a:r>
          </a:p>
          <a:p>
            <a:pPr marL="228600" indent="-228600">
              <a:lnSpc>
                <a:spcPct val="90000"/>
              </a:lnSpc>
              <a:spcBef>
                <a:spcPts val="1000"/>
              </a:spcBef>
              <a:buFont typeface="Arial" panose="020B0604020202020204" pitchFamily="34" charset="0"/>
              <a:buChar char="•"/>
            </a:pPr>
            <a:r>
              <a:rPr lang="fr-FR" dirty="0">
                <a:solidFill>
                  <a:srgbClr val="000000"/>
                </a:solidFill>
                <a:latin typeface="Times New Roman" panose="02020603050405020304" pitchFamily="18" charset="0"/>
                <a:cs typeface="Times New Roman" panose="02020603050405020304" pitchFamily="18" charset="0"/>
              </a:rPr>
              <a:t>Différences socio-économiques entre les pays </a:t>
            </a:r>
          </a:p>
        </p:txBody>
      </p:sp>
      <p:graphicFrame>
        <p:nvGraphicFramePr>
          <p:cNvPr id="6" name="Tableau 5"/>
          <p:cNvGraphicFramePr>
            <a:graphicFrameLocks noGrp="1"/>
          </p:cNvGraphicFramePr>
          <p:nvPr>
            <p:extLst>
              <p:ext uri="{D42A27DB-BD31-4B8C-83A1-F6EECF244321}">
                <p14:modId xmlns:p14="http://schemas.microsoft.com/office/powerpoint/2010/main" val="2581559097"/>
              </p:ext>
            </p:extLst>
          </p:nvPr>
        </p:nvGraphicFramePr>
        <p:xfrm>
          <a:off x="211156" y="2041461"/>
          <a:ext cx="8646302" cy="3333927"/>
        </p:xfrm>
        <a:graphic>
          <a:graphicData uri="http://schemas.openxmlformats.org/drawingml/2006/table">
            <a:tbl>
              <a:tblPr firstRow="1" firstCol="1" bandRow="1"/>
              <a:tblGrid>
                <a:gridCol w="2935849">
                  <a:extLst>
                    <a:ext uri="{9D8B030D-6E8A-4147-A177-3AD203B41FA5}">
                      <a16:colId xmlns:a16="http://schemas.microsoft.com/office/drawing/2014/main" val="20000"/>
                    </a:ext>
                  </a:extLst>
                </a:gridCol>
                <a:gridCol w="1504659">
                  <a:extLst>
                    <a:ext uri="{9D8B030D-6E8A-4147-A177-3AD203B41FA5}">
                      <a16:colId xmlns:a16="http://schemas.microsoft.com/office/drawing/2014/main" val="20001"/>
                    </a:ext>
                  </a:extLst>
                </a:gridCol>
                <a:gridCol w="1523742">
                  <a:extLst>
                    <a:ext uri="{9D8B030D-6E8A-4147-A177-3AD203B41FA5}">
                      <a16:colId xmlns:a16="http://schemas.microsoft.com/office/drawing/2014/main" val="20002"/>
                    </a:ext>
                  </a:extLst>
                </a:gridCol>
                <a:gridCol w="1474127">
                  <a:extLst>
                    <a:ext uri="{9D8B030D-6E8A-4147-A177-3AD203B41FA5}">
                      <a16:colId xmlns:a16="http://schemas.microsoft.com/office/drawing/2014/main" val="20003"/>
                    </a:ext>
                  </a:extLst>
                </a:gridCol>
                <a:gridCol w="1207925">
                  <a:extLst>
                    <a:ext uri="{9D8B030D-6E8A-4147-A177-3AD203B41FA5}">
                      <a16:colId xmlns:a16="http://schemas.microsoft.com/office/drawing/2014/main" val="20004"/>
                    </a:ext>
                  </a:extLst>
                </a:gridCol>
              </a:tblGrid>
              <a:tr h="1200648">
                <a:tc>
                  <a:txBody>
                    <a:bodyPr/>
                    <a:lstStyle/>
                    <a:p>
                      <a:pPr algn="ctr">
                        <a:lnSpc>
                          <a:spcPct val="107000"/>
                        </a:lnSpc>
                        <a:spcAft>
                          <a:spcPts val="0"/>
                        </a:spcAft>
                      </a:pPr>
                      <a:r>
                        <a:rPr lang="fr-FR" sz="2800" dirty="0">
                          <a:solidFill>
                            <a:srgbClr val="000000"/>
                          </a:solidFill>
                          <a:effectLst/>
                          <a:latin typeface="Aptos"/>
                          <a:ea typeface="Aptos"/>
                          <a:cs typeface="Times New Roman" panose="02020603050405020304" pitchFamily="18" charset="0"/>
                        </a:rPr>
                        <a:t> </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b="1" dirty="0">
                          <a:solidFill>
                            <a:srgbClr val="000000"/>
                          </a:solidFill>
                          <a:effectLst/>
                          <a:latin typeface="Times New Roman" panose="02020603050405020304" pitchFamily="18" charset="0"/>
                          <a:ea typeface="Aptos"/>
                          <a:cs typeface="Times New Roman" panose="02020603050405020304" pitchFamily="18" charset="0"/>
                        </a:rPr>
                        <a:t>Avortement spontané</a:t>
                      </a:r>
                      <a:endParaRPr lang="fr-FR" sz="16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b="1" dirty="0">
                          <a:solidFill>
                            <a:srgbClr val="000000"/>
                          </a:solidFill>
                          <a:effectLst/>
                          <a:latin typeface="Times New Roman" panose="02020603050405020304" pitchFamily="18" charset="0"/>
                          <a:ea typeface="Aptos"/>
                          <a:cs typeface="Times New Roman" panose="02020603050405020304" pitchFamily="18" charset="0"/>
                        </a:rPr>
                        <a:t>Malformation congénitale</a:t>
                      </a:r>
                      <a:endParaRPr lang="fr-FR" sz="16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b="1" dirty="0">
                          <a:solidFill>
                            <a:srgbClr val="000000"/>
                          </a:solidFill>
                          <a:effectLst/>
                          <a:latin typeface="Times New Roman" panose="02020603050405020304" pitchFamily="18" charset="0"/>
                          <a:ea typeface="Aptos"/>
                          <a:cs typeface="Times New Roman" panose="02020603050405020304" pitchFamily="18" charset="0"/>
                        </a:rPr>
                        <a:t>Mortinatalité</a:t>
                      </a:r>
                      <a:endParaRPr lang="fr-FR" sz="16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b="1" dirty="0">
                          <a:solidFill>
                            <a:srgbClr val="000000"/>
                          </a:solidFill>
                          <a:effectLst/>
                          <a:latin typeface="Times New Roman" panose="02020603050405020304" pitchFamily="18" charset="0"/>
                          <a:ea typeface="Aptos"/>
                          <a:cs typeface="Times New Roman" panose="02020603050405020304" pitchFamily="18" charset="0"/>
                        </a:rPr>
                        <a:t>Nombre total d’études incluses</a:t>
                      </a:r>
                      <a:endParaRPr lang="fr-FR" sz="16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480283">
                <a:tc>
                  <a:txBody>
                    <a:bodyPr/>
                    <a:lstStyle/>
                    <a:p>
                      <a:pPr algn="l">
                        <a:lnSpc>
                          <a:spcPct val="107000"/>
                        </a:lnSpc>
                        <a:spcAft>
                          <a:spcPts val="0"/>
                        </a:spcAft>
                      </a:pPr>
                      <a:r>
                        <a:rPr lang="fr-FR" sz="1600" b="1">
                          <a:solidFill>
                            <a:srgbClr val="000000"/>
                          </a:solidFill>
                          <a:effectLst/>
                          <a:latin typeface="Times New Roman" panose="02020603050405020304" pitchFamily="18" charset="0"/>
                          <a:ea typeface="Aptos"/>
                          <a:cs typeface="Times New Roman" panose="02020603050405020304" pitchFamily="18" charset="0"/>
                        </a:rPr>
                        <a:t>1985, Buring and al. (14)</a:t>
                      </a:r>
                      <a:endParaRPr lang="fr-FR" sz="16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RR= 1.3 (95% CI 1.2; 1.4)</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X</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X</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6</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80283">
                <a:tc>
                  <a:txBody>
                    <a:bodyPr/>
                    <a:lstStyle/>
                    <a:p>
                      <a:pPr algn="l">
                        <a:lnSpc>
                          <a:spcPct val="107000"/>
                        </a:lnSpc>
                        <a:spcAft>
                          <a:spcPts val="0"/>
                        </a:spcAft>
                      </a:pPr>
                      <a:r>
                        <a:rPr lang="fr-FR" sz="1600" b="1">
                          <a:solidFill>
                            <a:srgbClr val="000000"/>
                          </a:solidFill>
                          <a:effectLst/>
                          <a:latin typeface="Times New Roman" panose="02020603050405020304" pitchFamily="18" charset="0"/>
                          <a:ea typeface="Aptos"/>
                          <a:cs typeface="Times New Roman" panose="02020603050405020304" pitchFamily="18" charset="0"/>
                        </a:rPr>
                        <a:t>1997, Boivin and al. (13)</a:t>
                      </a:r>
                      <a:endParaRPr lang="fr-FR" sz="16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RR= 1.48 (95% CI 1.4; 1.58)</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X</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X</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19</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00324">
                <a:tc>
                  <a:txBody>
                    <a:bodyPr/>
                    <a:lstStyle/>
                    <a:p>
                      <a:pPr algn="l">
                        <a:lnSpc>
                          <a:spcPct val="107000"/>
                        </a:lnSpc>
                        <a:spcAft>
                          <a:spcPts val="0"/>
                        </a:spcAft>
                      </a:pPr>
                      <a:r>
                        <a:rPr lang="fr-FR" sz="1600" b="1">
                          <a:solidFill>
                            <a:srgbClr val="000000"/>
                          </a:solidFill>
                          <a:effectLst/>
                          <a:latin typeface="Times New Roman" panose="02020603050405020304" pitchFamily="18" charset="0"/>
                          <a:ea typeface="Aptos"/>
                          <a:cs typeface="Times New Roman" panose="02020603050405020304" pitchFamily="18" charset="0"/>
                        </a:rPr>
                        <a:t>2010, Quansah and Jaakkola (15)</a:t>
                      </a:r>
                      <a:endParaRPr lang="fr-FR" sz="16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OR= 1.27 (95% CI 0.99; 1.63)</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OR= 1.33 (95% CI 1.09; 1.68)</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X</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a:solidFill>
                            <a:srgbClr val="000000"/>
                          </a:solidFill>
                          <a:effectLst/>
                          <a:latin typeface="Times New Roman" panose="02020603050405020304" pitchFamily="18" charset="0"/>
                          <a:ea typeface="Aptos"/>
                          <a:cs typeface="Times New Roman" panose="02020603050405020304" pitchFamily="18" charset="0"/>
                        </a:rPr>
                        <a:t>22</a:t>
                      </a:r>
                      <a:endParaRPr lang="fr-FR" sz="200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80283">
                <a:tc>
                  <a:txBody>
                    <a:bodyPr/>
                    <a:lstStyle/>
                    <a:p>
                      <a:pPr algn="l">
                        <a:lnSpc>
                          <a:spcPct val="107000"/>
                        </a:lnSpc>
                        <a:spcAft>
                          <a:spcPts val="0"/>
                        </a:spcAft>
                      </a:pPr>
                      <a:r>
                        <a:rPr lang="fr-FR" sz="1600" b="1" dirty="0">
                          <a:solidFill>
                            <a:srgbClr val="000000"/>
                          </a:solidFill>
                          <a:effectLst/>
                          <a:latin typeface="Times New Roman" panose="02020603050405020304" pitchFamily="18" charset="0"/>
                          <a:ea typeface="Aptos"/>
                          <a:cs typeface="Times New Roman" panose="02020603050405020304" pitchFamily="18" charset="0"/>
                        </a:rPr>
                        <a:t>Notre méta-analyse</a:t>
                      </a:r>
                      <a:endParaRPr lang="fr-FR" sz="16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OR= 1.47 (95% CI 1.19; 1.81)</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OR= 1.37 (95% CI 1.09; 1.73)</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l">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OR= 1.43 (95% CI 1.09; 1.86)</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tc>
                  <a:txBody>
                    <a:bodyPr/>
                    <a:lstStyle/>
                    <a:p>
                      <a:pPr algn="ctr">
                        <a:lnSpc>
                          <a:spcPct val="107000"/>
                        </a:lnSpc>
                        <a:spcAft>
                          <a:spcPts val="0"/>
                        </a:spcAft>
                      </a:pPr>
                      <a:r>
                        <a:rPr lang="fr-FR" sz="1600" dirty="0">
                          <a:solidFill>
                            <a:srgbClr val="000000"/>
                          </a:solidFill>
                          <a:effectLst/>
                          <a:latin typeface="Times New Roman" panose="02020603050405020304" pitchFamily="18" charset="0"/>
                          <a:ea typeface="Aptos"/>
                          <a:cs typeface="Times New Roman" panose="02020603050405020304" pitchFamily="18" charset="0"/>
                        </a:rPr>
                        <a:t>32</a:t>
                      </a:r>
                      <a:endParaRPr lang="fr-FR" sz="2000" dirty="0">
                        <a:solidFill>
                          <a:srgbClr val="000000"/>
                        </a:solidFill>
                        <a:effectLst/>
                        <a:latin typeface="Aptos"/>
                        <a:ea typeface="Aptos"/>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2" name="Rectangle 1">
            <a:extLst>
              <a:ext uri="{FF2B5EF4-FFF2-40B4-BE49-F238E27FC236}">
                <a16:creationId xmlns:a16="http://schemas.microsoft.com/office/drawing/2014/main" id="{6B195876-4ED8-0753-D418-6AF3C9C6158C}"/>
              </a:ext>
            </a:extLst>
          </p:cNvPr>
          <p:cNvSpPr/>
          <p:nvPr/>
        </p:nvSpPr>
        <p:spPr>
          <a:xfrm>
            <a:off x="6150250" y="1689657"/>
            <a:ext cx="1598087" cy="4052266"/>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41271448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rtl="0"/>
            <a:fld id="{58FB4751-880F-D840-AAA9-3A15815CC996}" type="slidenum">
              <a:rPr lang="fr-FR" smtClean="0"/>
              <a:t>45</a:t>
            </a:fld>
            <a:endParaRPr lang="fr-FR" dirty="0"/>
          </a:p>
        </p:txBody>
      </p:sp>
      <p:sp>
        <p:nvSpPr>
          <p:cNvPr id="8"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Discussion</a:t>
            </a:r>
          </a:p>
        </p:txBody>
      </p:sp>
      <p:sp>
        <p:nvSpPr>
          <p:cNvPr id="11" name="Rectangle à coins arrondis 10"/>
          <p:cNvSpPr/>
          <p:nvPr/>
        </p:nvSpPr>
        <p:spPr>
          <a:xfrm>
            <a:off x="1601746" y="1500701"/>
            <a:ext cx="9235751" cy="4262033"/>
          </a:xfrm>
          <a:prstGeom prst="roundRect">
            <a:avLst/>
          </a:prstGeom>
          <a:solidFill>
            <a:schemeClr val="bg1"/>
          </a:solidFill>
          <a:ln w="5715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Effets </a:t>
            </a:r>
            <a:r>
              <a:rPr lang="fr-FR" dirty="0" err="1">
                <a:solidFill>
                  <a:srgbClr val="000000"/>
                </a:solidFill>
                <a:latin typeface="Times New Roman" panose="02020603050405020304" pitchFamily="18" charset="0"/>
                <a:cs typeface="Times New Roman" panose="02020603050405020304" pitchFamily="18" charset="0"/>
              </a:rPr>
              <a:t>reprotoxiques</a:t>
            </a:r>
            <a:r>
              <a:rPr lang="fr-FR" dirty="0">
                <a:solidFill>
                  <a:srgbClr val="000000"/>
                </a:solidFill>
                <a:latin typeface="Times New Roman" panose="02020603050405020304" pitchFamily="18" charset="0"/>
                <a:cs typeface="Times New Roman" panose="02020603050405020304" pitchFamily="18" charset="0"/>
              </a:rPr>
              <a:t> des gaz anesthésiques confirmés</a:t>
            </a:r>
          </a:p>
          <a:p>
            <a:endParaRPr lang="fr-FR"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Importance des </a:t>
            </a:r>
            <a:r>
              <a:rPr lang="fr-FR" b="1" dirty="0">
                <a:solidFill>
                  <a:srgbClr val="000000"/>
                </a:solidFill>
                <a:latin typeface="Times New Roman" panose="02020603050405020304" pitchFamily="18" charset="0"/>
                <a:cs typeface="Times New Roman" panose="02020603050405020304" pitchFamily="18" charset="0"/>
              </a:rPr>
              <a:t>seuils d'exposition </a:t>
            </a:r>
            <a:r>
              <a:rPr lang="fr-FR" dirty="0">
                <a:solidFill>
                  <a:srgbClr val="000000"/>
                </a:solidFill>
                <a:latin typeface="Times New Roman" panose="02020603050405020304" pitchFamily="18" charset="0"/>
                <a:cs typeface="Times New Roman" panose="02020603050405020304" pitchFamily="18" charset="0"/>
              </a:rPr>
              <a:t>et des </a:t>
            </a:r>
            <a:r>
              <a:rPr lang="fr-FR" b="1" dirty="0">
                <a:solidFill>
                  <a:srgbClr val="000000"/>
                </a:solidFill>
                <a:latin typeface="Times New Roman" panose="02020603050405020304" pitchFamily="18" charset="0"/>
                <a:cs typeface="Times New Roman" panose="02020603050405020304" pitchFamily="18" charset="0"/>
              </a:rPr>
              <a:t>mesures préventives</a:t>
            </a:r>
          </a:p>
          <a:p>
            <a:endParaRPr lang="fr-FR"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Recommandations : </a:t>
            </a:r>
            <a:r>
              <a:rPr lang="fr-FR" b="1" dirty="0">
                <a:solidFill>
                  <a:srgbClr val="000000"/>
                </a:solidFill>
                <a:latin typeface="Times New Roman" panose="02020603050405020304" pitchFamily="18" charset="0"/>
                <a:cs typeface="Times New Roman" panose="02020603050405020304" pitchFamily="18" charset="0"/>
              </a:rPr>
              <a:t>respect des seuils de sécurité, utilisation de systèmes de confinement, contrôles périodiques, rotation du personnel</a:t>
            </a:r>
          </a:p>
          <a:p>
            <a:endParaRPr lang="fr-FR"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à"/>
            </a:pPr>
            <a:r>
              <a:rPr lang="fr-FR" b="1" dirty="0">
                <a:solidFill>
                  <a:srgbClr val="000000"/>
                </a:solidFill>
                <a:latin typeface="Times New Roman" panose="02020603050405020304" pitchFamily="18" charset="0"/>
                <a:cs typeface="Times New Roman" panose="02020603050405020304" pitchFamily="18" charset="0"/>
              </a:rPr>
              <a:t>Amélioration des techniques </a:t>
            </a:r>
            <a:r>
              <a:rPr lang="fr-FR" dirty="0">
                <a:solidFill>
                  <a:srgbClr val="000000"/>
                </a:solidFill>
                <a:latin typeface="Times New Roman" panose="02020603050405020304" pitchFamily="18" charset="0"/>
                <a:cs typeface="Times New Roman" panose="02020603050405020304" pitchFamily="18" charset="0"/>
              </a:rPr>
              <a:t>d'intubation et de ventilation</a:t>
            </a:r>
          </a:p>
          <a:p>
            <a:endParaRPr lang="fr-FR" dirty="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à"/>
            </a:pPr>
            <a:r>
              <a:rPr lang="fr-FR" b="1" dirty="0">
                <a:solidFill>
                  <a:srgbClr val="000000"/>
                </a:solidFill>
                <a:latin typeface="Times New Roman" panose="02020603050405020304" pitchFamily="18" charset="0"/>
                <a:cs typeface="Times New Roman" panose="02020603050405020304" pitchFamily="18" charset="0"/>
              </a:rPr>
              <a:t>Surveillance continue </a:t>
            </a:r>
            <a:r>
              <a:rPr lang="fr-FR" dirty="0">
                <a:solidFill>
                  <a:srgbClr val="000000"/>
                </a:solidFill>
                <a:latin typeface="Times New Roman" panose="02020603050405020304" pitchFamily="18" charset="0"/>
                <a:cs typeface="Times New Roman" panose="02020603050405020304" pitchFamily="18" charset="0"/>
              </a:rPr>
              <a:t>nécessaire pour garantir l'efficacité des mesures préventives</a:t>
            </a:r>
          </a:p>
          <a:p>
            <a:endParaRPr lang="fr-FR" dirty="0">
              <a:solidFill>
                <a:srgbClr val="000000"/>
              </a:solidFill>
              <a:latin typeface="Times New Roman" panose="02020603050405020304" pitchFamily="18" charset="0"/>
              <a:cs typeface="Times New Roman" panose="02020603050405020304" pitchFamily="18" charset="0"/>
            </a:endParaRPr>
          </a:p>
          <a:p>
            <a:r>
              <a:rPr lang="fr-FR"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a:t>
            </a:r>
            <a:r>
              <a:rPr lang="fr-FR" b="1" dirty="0">
                <a:solidFill>
                  <a:srgbClr val="000000"/>
                </a:solidFill>
                <a:latin typeface="Times New Roman" panose="02020603050405020304" pitchFamily="18" charset="0"/>
                <a:cs typeface="Times New Roman" panose="02020603050405020304" pitchFamily="18" charset="0"/>
              </a:rPr>
              <a:t>Visites régulières </a:t>
            </a:r>
            <a:r>
              <a:rPr lang="fr-FR" dirty="0">
                <a:solidFill>
                  <a:srgbClr val="000000"/>
                </a:solidFill>
                <a:latin typeface="Times New Roman" panose="02020603050405020304" pitchFamily="18" charset="0"/>
                <a:cs typeface="Times New Roman" panose="02020603050405020304" pitchFamily="18" charset="0"/>
              </a:rPr>
              <a:t>au service de prévention et santé au travail, possibilité                 </a:t>
            </a:r>
            <a:r>
              <a:rPr lang="fr-FR" b="1" dirty="0">
                <a:solidFill>
                  <a:srgbClr val="000000"/>
                </a:solidFill>
                <a:latin typeface="Times New Roman" panose="02020603050405020304" pitchFamily="18" charset="0"/>
                <a:cs typeface="Times New Roman" panose="02020603050405020304" pitchFamily="18" charset="0"/>
              </a:rPr>
              <a:t>d'adaptation</a:t>
            </a:r>
            <a:r>
              <a:rPr lang="fr-FR" dirty="0">
                <a:solidFill>
                  <a:srgbClr val="000000"/>
                </a:solidFill>
                <a:latin typeface="Times New Roman" panose="02020603050405020304" pitchFamily="18" charset="0"/>
                <a:cs typeface="Times New Roman" panose="02020603050405020304" pitchFamily="18" charset="0"/>
              </a:rPr>
              <a:t> du poste de travail ou de</a:t>
            </a:r>
            <a:r>
              <a:rPr lang="fr-FR" b="1" dirty="0">
                <a:solidFill>
                  <a:srgbClr val="000000"/>
                </a:solidFill>
                <a:latin typeface="Times New Roman" panose="02020603050405020304" pitchFamily="18" charset="0"/>
                <a:cs typeface="Times New Roman" panose="02020603050405020304" pitchFamily="18" charset="0"/>
              </a:rPr>
              <a:t> retrait </a:t>
            </a:r>
            <a:r>
              <a:rPr lang="fr-FR" dirty="0">
                <a:solidFill>
                  <a:srgbClr val="000000"/>
                </a:solidFill>
                <a:latin typeface="Times New Roman" panose="02020603050405020304" pitchFamily="18" charset="0"/>
                <a:cs typeface="Times New Roman" panose="02020603050405020304" pitchFamily="18" charset="0"/>
              </a:rPr>
              <a:t>en cas de grossesse</a:t>
            </a:r>
          </a:p>
        </p:txBody>
      </p:sp>
      <p:sp>
        <p:nvSpPr>
          <p:cNvPr id="12" name="Titre 37">
            <a:extLst>
              <a:ext uri="{FF2B5EF4-FFF2-40B4-BE49-F238E27FC236}">
                <a16:creationId xmlns:a16="http://schemas.microsoft.com/office/drawing/2014/main" id="{BE14C3C8-CE39-133E-31F8-E2A69DFA914D}"/>
              </a:ext>
            </a:extLst>
          </p:cNvPr>
          <p:cNvSpPr>
            <a:spLocks noGrp="1"/>
          </p:cNvSpPr>
          <p:nvPr>
            <p:ph type="title"/>
          </p:nvPr>
        </p:nvSpPr>
        <p:spPr>
          <a:xfrm>
            <a:off x="3648221" y="565703"/>
            <a:ext cx="5142803" cy="676656"/>
          </a:xfrm>
        </p:spPr>
        <p:txBody>
          <a:bodyPr vert="horz" lIns="91440" tIns="45720" rIns="91440" bIns="45720" rtlCol="0" anchor="b">
            <a:normAutofit fontScale="90000"/>
          </a:bodyPr>
          <a:lstStyle>
            <a:defPPr>
              <a:defRPr lang="fr-FR"/>
            </a:defPPr>
          </a:lstStyle>
          <a:p>
            <a:r>
              <a:rPr lang="fr-FR" sz="4100" kern="1200" dirty="0">
                <a:solidFill>
                  <a:srgbClr val="000000"/>
                </a:solidFill>
                <a:latin typeface="+mj-lt"/>
                <a:ea typeface="+mj-ea"/>
                <a:cs typeface="+mj-cs"/>
              </a:rPr>
              <a:t>Mesures préventives</a:t>
            </a:r>
          </a:p>
        </p:txBody>
      </p:sp>
      <p:pic>
        <p:nvPicPr>
          <p:cNvPr id="3" name="Image 2"/>
          <p:cNvPicPr>
            <a:picLocks noChangeAspect="1"/>
          </p:cNvPicPr>
          <p:nvPr/>
        </p:nvPicPr>
        <p:blipFill>
          <a:blip r:embed="rId3"/>
          <a:stretch>
            <a:fillRect/>
          </a:stretch>
        </p:blipFill>
        <p:spPr>
          <a:xfrm>
            <a:off x="10030282" y="4630924"/>
            <a:ext cx="1614430" cy="16144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Image 8">
            <a:extLst>
              <a:ext uri="{FF2B5EF4-FFF2-40B4-BE49-F238E27FC236}">
                <a16:creationId xmlns:a16="http://schemas.microsoft.com/office/drawing/2014/main" id="{F895482A-AF8B-2D11-ACB6-740D4530382D}"/>
              </a:ext>
            </a:extLst>
          </p:cNvPr>
          <p:cNvPicPr>
            <a:picLocks noChangeAspect="1"/>
          </p:cNvPicPr>
          <p:nvPr/>
        </p:nvPicPr>
        <p:blipFill>
          <a:blip r:embed="rId4"/>
          <a:stretch>
            <a:fillRect/>
          </a:stretch>
        </p:blipFill>
        <p:spPr>
          <a:xfrm>
            <a:off x="9671787" y="255896"/>
            <a:ext cx="1972925" cy="19729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2" descr="Lutter Contre Le Stress Oxydatif - Blog Eric Favre | Sport Nutrition Expert">
            <a:extLst>
              <a:ext uri="{FF2B5EF4-FFF2-40B4-BE49-F238E27FC236}">
                <a16:creationId xmlns:a16="http://schemas.microsoft.com/office/drawing/2014/main" id="{63A96E4D-18C6-6040-7E0A-9648470F7A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395" t="17330" r="6920" b="24869"/>
          <a:stretch/>
        </p:blipFill>
        <p:spPr bwMode="auto">
          <a:xfrm>
            <a:off x="13404439" y="2393292"/>
            <a:ext cx="2121409" cy="10515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id="{0A5A5268-AB9C-426B-F365-A84A68281D18}"/>
              </a:ext>
            </a:extLst>
          </p:cNvPr>
          <p:cNvPicPr>
            <a:picLocks noChangeAspect="1"/>
          </p:cNvPicPr>
          <p:nvPr/>
        </p:nvPicPr>
        <p:blipFill>
          <a:blip r:embed="rId6"/>
          <a:stretch>
            <a:fillRect/>
          </a:stretch>
        </p:blipFill>
        <p:spPr>
          <a:xfrm>
            <a:off x="14068523" y="3787420"/>
            <a:ext cx="1457325" cy="14573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Image 13">
            <a:extLst>
              <a:ext uri="{FF2B5EF4-FFF2-40B4-BE49-F238E27FC236}">
                <a16:creationId xmlns:a16="http://schemas.microsoft.com/office/drawing/2014/main" id="{ABD1324E-3FF7-C079-ABEA-23F4FC4DF591}"/>
              </a:ext>
            </a:extLst>
          </p:cNvPr>
          <p:cNvPicPr>
            <a:picLocks noChangeAspect="1"/>
          </p:cNvPicPr>
          <p:nvPr/>
        </p:nvPicPr>
        <p:blipFill>
          <a:blip r:embed="rId7"/>
          <a:stretch>
            <a:fillRect/>
          </a:stretch>
        </p:blipFill>
        <p:spPr>
          <a:xfrm>
            <a:off x="13198318" y="3918"/>
            <a:ext cx="2533650" cy="1800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9286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lide Number Placeholder 5">
            <a:extLst>
              <a:ext uri="{FF2B5EF4-FFF2-40B4-BE49-F238E27FC236}">
                <a16:creationId xmlns:a16="http://schemas.microsoft.com/office/drawing/2014/main" id="{D3EFE2E6-C104-D46C-5F19-AB2951FC63E7}"/>
              </a:ext>
            </a:extLst>
          </p:cNvPr>
          <p:cNvSpPr>
            <a:spLocks noGrp="1"/>
          </p:cNvSpPr>
          <p:nvPr>
            <p:ph type="sldNum" sz="quarter" idx="12"/>
          </p:nvPr>
        </p:nvSpPr>
        <p:spPr>
          <a:xfrm>
            <a:off x="11027664" y="6464808"/>
            <a:ext cx="987552" cy="310896"/>
          </a:xfrm>
        </p:spPr>
        <p:txBody>
          <a:bodyPr/>
          <a:lstStyle/>
          <a:p>
            <a:pPr rtl="0">
              <a:spcAft>
                <a:spcPts val="600"/>
              </a:spcAft>
            </a:pPr>
            <a:fld id="{58FB4751-880F-D840-AAA9-3A15815CC996}" type="slidenum">
              <a:rPr lang="fr-FR" smtClean="0"/>
              <a:pPr rtl="0">
                <a:spcAft>
                  <a:spcPts val="600"/>
                </a:spcAft>
              </a:pPr>
              <a:t>46</a:t>
            </a:fld>
            <a:endParaRPr lang="fr-FR"/>
          </a:p>
        </p:txBody>
      </p:sp>
      <p:sp>
        <p:nvSpPr>
          <p:cNvPr id="38" name="Titre 37">
            <a:extLst>
              <a:ext uri="{FF2B5EF4-FFF2-40B4-BE49-F238E27FC236}">
                <a16:creationId xmlns:a16="http://schemas.microsoft.com/office/drawing/2014/main" id="{BE14C3C8-CE39-133E-31F8-E2A69DFA914D}"/>
              </a:ext>
            </a:extLst>
          </p:cNvPr>
          <p:cNvSpPr>
            <a:spLocks noGrp="1"/>
          </p:cNvSpPr>
          <p:nvPr>
            <p:ph type="title"/>
          </p:nvPr>
        </p:nvSpPr>
        <p:spPr>
          <a:xfrm>
            <a:off x="1706881" y="252234"/>
            <a:ext cx="9144000" cy="676656"/>
          </a:xfrm>
        </p:spPr>
        <p:txBody>
          <a:bodyPr vert="horz" lIns="91440" tIns="45720" rIns="91440" bIns="45720" rtlCol="0" anchor="b">
            <a:normAutofit/>
          </a:bodyPr>
          <a:lstStyle>
            <a:defPPr>
              <a:defRPr lang="fr-FR"/>
            </a:defPPr>
          </a:lstStyle>
          <a:p>
            <a:r>
              <a:rPr lang="fr-FR" sz="4100" b="1" kern="1200" dirty="0">
                <a:solidFill>
                  <a:srgbClr val="637700"/>
                </a:solidFill>
                <a:latin typeface="+mj-lt"/>
                <a:ea typeface="+mj-ea"/>
                <a:cs typeface="+mj-cs"/>
              </a:rPr>
              <a:t>FORCES</a:t>
            </a:r>
          </a:p>
        </p:txBody>
      </p:sp>
      <p:cxnSp>
        <p:nvCxnSpPr>
          <p:cNvPr id="3" name="Connecteur droit 2">
            <a:extLst>
              <a:ext uri="{FF2B5EF4-FFF2-40B4-BE49-F238E27FC236}">
                <a16:creationId xmlns:a16="http://schemas.microsoft.com/office/drawing/2014/main" id="{9A4B5C88-3FB2-0D48-0ADF-B62AD3B62439}"/>
              </a:ext>
            </a:extLst>
          </p:cNvPr>
          <p:cNvCxnSpPr/>
          <p:nvPr/>
        </p:nvCxnSpPr>
        <p:spPr>
          <a:xfrm>
            <a:off x="5913120" y="304800"/>
            <a:ext cx="0" cy="5836920"/>
          </a:xfrm>
          <a:prstGeom prst="line">
            <a:avLst/>
          </a:prstGeom>
        </p:spPr>
        <p:style>
          <a:lnRef idx="1">
            <a:schemeClr val="dk1"/>
          </a:lnRef>
          <a:fillRef idx="0">
            <a:schemeClr val="dk1"/>
          </a:fillRef>
          <a:effectRef idx="0">
            <a:schemeClr val="dk1"/>
          </a:effectRef>
          <a:fontRef idx="minor">
            <a:schemeClr val="tx1"/>
          </a:fontRef>
        </p:style>
      </p:cxnSp>
      <p:sp>
        <p:nvSpPr>
          <p:cNvPr id="4" name="ZoneTexte 3">
            <a:extLst>
              <a:ext uri="{FF2B5EF4-FFF2-40B4-BE49-F238E27FC236}">
                <a16:creationId xmlns:a16="http://schemas.microsoft.com/office/drawing/2014/main" id="{552A426D-67DA-4E3B-115B-8649A4AA932A}"/>
              </a:ext>
            </a:extLst>
          </p:cNvPr>
          <p:cNvSpPr txBox="1"/>
          <p:nvPr/>
        </p:nvSpPr>
        <p:spPr>
          <a:xfrm>
            <a:off x="7709915" y="273570"/>
            <a:ext cx="3508248" cy="707886"/>
          </a:xfrm>
          <a:prstGeom prst="rect">
            <a:avLst/>
          </a:prstGeom>
          <a:noFill/>
        </p:spPr>
        <p:txBody>
          <a:bodyPr wrap="square" rtlCol="0">
            <a:spAutoFit/>
          </a:bodyPr>
          <a:lstStyle/>
          <a:p>
            <a:r>
              <a:rPr lang="fr-FR" sz="4000" b="1" dirty="0">
                <a:solidFill>
                  <a:srgbClr val="C00000"/>
                </a:solidFill>
                <a:latin typeface="Sagona Book (En-têtes)"/>
              </a:rPr>
              <a:t>LIMITES</a:t>
            </a:r>
            <a:endParaRPr lang="fr-FR" sz="1600" b="1" dirty="0">
              <a:solidFill>
                <a:srgbClr val="C00000"/>
              </a:solidFill>
              <a:latin typeface="Sagona Book (En-têtes)"/>
            </a:endParaRPr>
          </a:p>
        </p:txBody>
      </p:sp>
      <p:sp>
        <p:nvSpPr>
          <p:cNvPr id="5" name="Rectangle : coins arrondis 4">
            <a:extLst>
              <a:ext uri="{FF2B5EF4-FFF2-40B4-BE49-F238E27FC236}">
                <a16:creationId xmlns:a16="http://schemas.microsoft.com/office/drawing/2014/main" id="{70C8C521-6C81-997C-EBDA-1D4B2BB6AE3C}"/>
              </a:ext>
            </a:extLst>
          </p:cNvPr>
          <p:cNvSpPr/>
          <p:nvPr/>
        </p:nvSpPr>
        <p:spPr>
          <a:xfrm>
            <a:off x="859536" y="1441329"/>
            <a:ext cx="4343400" cy="4511040"/>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PRISMA 2020</a:t>
            </a:r>
          </a:p>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Critères d’inclusion bien définis</a:t>
            </a:r>
          </a:p>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 + grand nombre d’études inclus</a:t>
            </a:r>
          </a:p>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Nouveau critère : la mortinatalité</a:t>
            </a:r>
          </a:p>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Population étendue à TOUTES les professionnelles de santé </a:t>
            </a:r>
          </a:p>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Taux de réponse élevé</a:t>
            </a:r>
          </a:p>
          <a:p>
            <a:pPr marL="285750" indent="-285750">
              <a:buFont typeface="Wingdings" panose="05000000000000000000" pitchFamily="2" charset="2"/>
              <a:buChar char="à"/>
            </a:pPr>
            <a:r>
              <a:rPr lang="fr-FR" sz="2000" dirty="0">
                <a:solidFill>
                  <a:srgbClr val="000000"/>
                </a:solidFill>
                <a:latin typeface="Times New Roman" panose="02020603050405020304" pitchFamily="18" charset="0"/>
                <a:cs typeface="Times New Roman" panose="02020603050405020304" pitchFamily="18" charset="0"/>
              </a:rPr>
              <a:t>Absence de biais de publication (</a:t>
            </a:r>
            <a:r>
              <a:rPr lang="fr-FR" sz="2000" dirty="0" err="1">
                <a:solidFill>
                  <a:srgbClr val="000000"/>
                </a:solidFill>
                <a:latin typeface="Times New Roman" panose="02020603050405020304" pitchFamily="18" charset="0"/>
                <a:cs typeface="Times New Roman" panose="02020603050405020304" pitchFamily="18" charset="0"/>
              </a:rPr>
              <a:t>cf</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Funnel</a:t>
            </a:r>
            <a:r>
              <a:rPr lang="fr-FR" sz="2000" dirty="0">
                <a:solidFill>
                  <a:srgbClr val="000000"/>
                </a:solidFill>
                <a:latin typeface="Times New Roman" panose="02020603050405020304" pitchFamily="18" charset="0"/>
                <a:cs typeface="Times New Roman" panose="02020603050405020304" pitchFamily="18" charset="0"/>
              </a:rPr>
              <a:t> Plot et tests d’</a:t>
            </a:r>
            <a:r>
              <a:rPr lang="fr-FR" sz="2000" dirty="0" err="1">
                <a:solidFill>
                  <a:srgbClr val="000000"/>
                </a:solidFill>
                <a:latin typeface="Times New Roman" panose="02020603050405020304" pitchFamily="18" charset="0"/>
                <a:cs typeface="Times New Roman" panose="02020603050405020304" pitchFamily="18" charset="0"/>
              </a:rPr>
              <a:t>Egger</a:t>
            </a:r>
            <a:r>
              <a:rPr lang="fr-FR" sz="2000" dirty="0">
                <a:solidFill>
                  <a:srgbClr val="000000"/>
                </a:solidFill>
                <a:latin typeface="Times New Roman" panose="02020603050405020304" pitchFamily="18" charset="0"/>
                <a:cs typeface="Times New Roman" panose="02020603050405020304" pitchFamily="18" charset="0"/>
              </a:rPr>
              <a:t>)</a:t>
            </a:r>
          </a:p>
        </p:txBody>
      </p:sp>
      <p:sp>
        <p:nvSpPr>
          <p:cNvPr id="6" name="Rectangle : coins arrondis 5">
            <a:extLst>
              <a:ext uri="{FF2B5EF4-FFF2-40B4-BE49-F238E27FC236}">
                <a16:creationId xmlns:a16="http://schemas.microsoft.com/office/drawing/2014/main" id="{5D973252-02F8-008B-18F2-A8BA77BF003F}"/>
              </a:ext>
            </a:extLst>
          </p:cNvPr>
          <p:cNvSpPr/>
          <p:nvPr/>
        </p:nvSpPr>
        <p:spPr>
          <a:xfrm>
            <a:off x="6874763" y="1365504"/>
            <a:ext cx="4343400" cy="451104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285750" indent="-285750">
              <a:buFont typeface="Wingdings" panose="05000000000000000000" pitchFamily="2" charset="2"/>
              <a:buChar char="à"/>
            </a:pPr>
            <a:r>
              <a:rPr lang="fr-FR" kern="0" dirty="0">
                <a:solidFill>
                  <a:srgbClr val="000000"/>
                </a:solidFill>
                <a:latin typeface="Times New Roman" panose="02020603050405020304" pitchFamily="18" charset="0"/>
                <a:ea typeface="Calibri" panose="020F0502020204030204" pitchFamily="34" charset="0"/>
              </a:rPr>
              <a:t>I</a:t>
            </a:r>
            <a:r>
              <a:rPr lang="fr-FR" sz="1800" kern="0" dirty="0">
                <a:solidFill>
                  <a:srgbClr val="000000"/>
                </a:solidFill>
                <a:effectLst/>
                <a:latin typeface="Times New Roman" panose="02020603050405020304" pitchFamily="18" charset="0"/>
                <a:ea typeface="Calibri" panose="020F0502020204030204" pitchFamily="34" charset="0"/>
              </a:rPr>
              <a:t>nterdépendance des événements analysés </a:t>
            </a: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Informations incomplètes ou peu détaillées</a:t>
            </a: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Niveaux de preuve limités </a:t>
            </a: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Différences méthodologiques</a:t>
            </a: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Score de qualité faible</a:t>
            </a: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Publications anciennes / rétrospectives</a:t>
            </a:r>
          </a:p>
          <a:p>
            <a:pPr marL="285750" indent="-285750">
              <a:buFont typeface="Wingdings" panose="05000000000000000000" pitchFamily="2" charset="2"/>
              <a:buChar char="à"/>
            </a:pPr>
            <a:r>
              <a:rPr lang="fr-FR" dirty="0">
                <a:solidFill>
                  <a:srgbClr val="000000"/>
                </a:solidFill>
                <a:latin typeface="Times New Roman" panose="02020603050405020304" pitchFamily="18" charset="0"/>
                <a:cs typeface="Times New Roman" panose="02020603050405020304" pitchFamily="18" charset="0"/>
              </a:rPr>
              <a:t>Non significativité des résultats</a:t>
            </a:r>
          </a:p>
        </p:txBody>
      </p:sp>
      <p:sp>
        <p:nvSpPr>
          <p:cNvPr id="8" name="Titre 25">
            <a:extLst>
              <a:ext uri="{FF2B5EF4-FFF2-40B4-BE49-F238E27FC236}">
                <a16:creationId xmlns:a16="http://schemas.microsoft.com/office/drawing/2014/main" id="{70BA96D9-2E56-3DBD-6315-048A1B2800FB}"/>
              </a:ext>
            </a:extLst>
          </p:cNvPr>
          <p:cNvSpPr txBox="1">
            <a:spLocks/>
          </p:cNvSpPr>
          <p:nvPr/>
        </p:nvSpPr>
        <p:spPr>
          <a:xfrm>
            <a:off x="161299" y="6279419"/>
            <a:ext cx="6502620" cy="676656"/>
          </a:xfrm>
          <a:prstGeom prst="rect">
            <a:avLst/>
          </a:prstGeom>
        </p:spPr>
        <p:txBody>
          <a:bodyPr vert="horz" lIns="91440" tIns="45720" rIns="91440" bIns="45720" rtlCol="0" anchor="ctr">
            <a:noAutofit/>
          </a:bodyPr>
          <a:lstStyle>
            <a:defPPr>
              <a:defRPr lang="fr-FR"/>
            </a:defPPr>
            <a:lvl1pPr algn="l" defTabSz="914400" rtl="0" eaLnBrk="1" latinLnBrk="0" hangingPunct="1">
              <a:lnSpc>
                <a:spcPct val="90000"/>
              </a:lnSpc>
              <a:spcBef>
                <a:spcPct val="0"/>
              </a:spcBef>
              <a:buNone/>
              <a:defRPr lang="fr-FR" sz="4800" kern="1200">
                <a:solidFill>
                  <a:schemeClr val="tx1"/>
                </a:solidFill>
                <a:latin typeface="+mj-lt"/>
                <a:ea typeface="+mj-ea"/>
                <a:cs typeface="+mj-cs"/>
              </a:defRPr>
            </a:lvl1pPr>
          </a:lstStyle>
          <a:p>
            <a:r>
              <a:rPr lang="fr-FR" sz="2400" dirty="0"/>
              <a:t>Discussion</a:t>
            </a:r>
          </a:p>
        </p:txBody>
      </p:sp>
    </p:spTree>
    <p:extLst>
      <p:ext uri="{BB962C8B-B14F-4D97-AF65-F5344CB8AC3E}">
        <p14:creationId xmlns:p14="http://schemas.microsoft.com/office/powerpoint/2010/main" val="40472150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Rectangle 1"/>
          <p:cNvSpPr/>
          <p:nvPr/>
        </p:nvSpPr>
        <p:spPr>
          <a:xfrm>
            <a:off x="544799" y="4015232"/>
            <a:ext cx="5825003" cy="1323439"/>
          </a:xfrm>
          <a:prstGeom prst="rect">
            <a:avLst/>
          </a:prstGeom>
          <a:noFill/>
        </p:spPr>
        <p:txBody>
          <a:bodyPr wrap="square" lIns="91440" tIns="45720" rIns="91440" bIns="45720">
            <a:spAutoFit/>
          </a:bodyPr>
          <a:lstStyle/>
          <a:p>
            <a:pPr algn="ctr"/>
            <a:r>
              <a:rPr lang="fr-FR" sz="8000" b="1" cap="none" spc="0" dirty="0">
                <a:ln w="13462">
                  <a:solidFill>
                    <a:schemeClr val="bg1"/>
                  </a:solidFill>
                  <a:prstDash val="solid"/>
                </a:ln>
                <a:solidFill>
                  <a:schemeClr val="accent6">
                    <a:lumMod val="10000"/>
                  </a:schemeClr>
                </a:solidFill>
                <a:effectLst>
                  <a:outerShdw dist="38100" dir="2700000" algn="bl" rotWithShape="0">
                    <a:schemeClr val="accent5"/>
                  </a:outerShdw>
                </a:effectLst>
                <a:latin typeface="Gill Sans Nova (Corps)"/>
              </a:rPr>
              <a:t>Conclusion</a:t>
            </a:r>
          </a:p>
        </p:txBody>
      </p:sp>
    </p:spTree>
    <p:extLst>
      <p:ext uri="{BB962C8B-B14F-4D97-AF65-F5344CB8AC3E}">
        <p14:creationId xmlns:p14="http://schemas.microsoft.com/office/powerpoint/2010/main" val="31124236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A7AB109-D696-F27C-BD95-5BEBCF3AC000}"/>
              </a:ext>
            </a:extLst>
          </p:cNvPr>
          <p:cNvSpPr>
            <a:spLocks noGrp="1"/>
          </p:cNvSpPr>
          <p:nvPr>
            <p:ph type="title"/>
          </p:nvPr>
        </p:nvSpPr>
        <p:spPr>
          <a:xfrm>
            <a:off x="523318" y="697675"/>
            <a:ext cx="9144000" cy="676656"/>
          </a:xfrm>
        </p:spPr>
        <p:txBody>
          <a:bodyPr rtlCol="0"/>
          <a:lstStyle>
            <a:defPPr>
              <a:defRPr lang="fr-FR"/>
            </a:defPPr>
          </a:lstStyle>
          <a:p>
            <a:pPr rtl="0"/>
            <a:r>
              <a:rPr lang="fr-FR" b="1" dirty="0">
                <a:solidFill>
                  <a:srgbClr val="000000"/>
                </a:solidFill>
              </a:rPr>
              <a:t>CONCLUSION</a:t>
            </a:r>
          </a:p>
        </p:txBody>
      </p:sp>
      <p:sp>
        <p:nvSpPr>
          <p:cNvPr id="2" name="Espace réservé du texte 1">
            <a:extLst>
              <a:ext uri="{FF2B5EF4-FFF2-40B4-BE49-F238E27FC236}">
                <a16:creationId xmlns:a16="http://schemas.microsoft.com/office/drawing/2014/main" id="{60ADE49E-7CC1-6704-5852-FAE992A0EEC4}"/>
              </a:ext>
            </a:extLst>
          </p:cNvPr>
          <p:cNvSpPr>
            <a:spLocks noGrp="1"/>
          </p:cNvSpPr>
          <p:nvPr>
            <p:ph type="body" sz="half" idx="2"/>
          </p:nvPr>
        </p:nvSpPr>
        <p:spPr>
          <a:xfrm>
            <a:off x="374904" y="1776047"/>
            <a:ext cx="5721096" cy="5477255"/>
          </a:xfrm>
        </p:spPr>
        <p:txBody>
          <a:bodyPr rtlCol="0">
            <a:normAutofit/>
          </a:bodyPr>
          <a:lstStyle>
            <a:defPPr>
              <a:defRPr lang="fr-FR"/>
            </a:defPPr>
          </a:lstStyle>
          <a:p>
            <a:pPr marL="285750" indent="-285750" rtl="0">
              <a:buFont typeface="Wingdings" panose="05000000000000000000" pitchFamily="2" charset="2"/>
              <a:buChar char="à"/>
            </a:pPr>
            <a:r>
              <a:rPr lang="fr-FR" sz="2800" b="1" dirty="0">
                <a:solidFill>
                  <a:srgbClr val="000000"/>
                </a:solidFill>
                <a:latin typeface="Times New Roman" panose="02020603050405020304" pitchFamily="18" charset="0"/>
                <a:cs typeface="Times New Roman" panose="02020603050405020304" pitchFamily="18" charset="0"/>
              </a:rPr>
              <a:t> Reconnaissance des risques</a:t>
            </a:r>
          </a:p>
          <a:p>
            <a:pPr marL="285750" indent="-285750" rtl="0">
              <a:buFont typeface="Wingdings" panose="05000000000000000000" pitchFamily="2" charset="2"/>
              <a:buChar char="à"/>
            </a:pPr>
            <a:endParaRPr lang="fr-FR" sz="2800" b="1" dirty="0">
              <a:solidFill>
                <a:srgbClr val="000000"/>
              </a:solidFill>
              <a:latin typeface="Times New Roman" panose="02020603050405020304" pitchFamily="18" charset="0"/>
              <a:cs typeface="Times New Roman" panose="02020603050405020304" pitchFamily="18" charset="0"/>
            </a:endParaRPr>
          </a:p>
          <a:p>
            <a:pPr marL="285750" indent="-285750" rtl="0">
              <a:buFont typeface="Wingdings" panose="05000000000000000000" pitchFamily="2" charset="2"/>
              <a:buChar char="à"/>
            </a:pPr>
            <a:r>
              <a:rPr lang="fr-FR" sz="2800" b="1" dirty="0">
                <a:solidFill>
                  <a:srgbClr val="000000"/>
                </a:solidFill>
                <a:latin typeface="Times New Roman" panose="02020603050405020304" pitchFamily="18" charset="0"/>
                <a:cs typeface="Times New Roman" panose="02020603050405020304" pitchFamily="18" charset="0"/>
              </a:rPr>
              <a:t> Lien de causalité incertain </a:t>
            </a:r>
          </a:p>
          <a:p>
            <a:pPr marL="285750" indent="-285750" rtl="0">
              <a:buFont typeface="Wingdings" panose="05000000000000000000" pitchFamily="2" charset="2"/>
              <a:buChar char="à"/>
            </a:pPr>
            <a:endParaRPr lang="fr-FR" sz="2800" b="1" dirty="0">
              <a:solidFill>
                <a:srgbClr val="000000"/>
              </a:solidFill>
              <a:latin typeface="Times New Roman" panose="02020603050405020304" pitchFamily="18" charset="0"/>
              <a:cs typeface="Times New Roman" panose="02020603050405020304" pitchFamily="18" charset="0"/>
            </a:endParaRPr>
          </a:p>
          <a:p>
            <a:pPr marL="285750" indent="-285750" rtl="0">
              <a:buFont typeface="Wingdings" panose="05000000000000000000" pitchFamily="2" charset="2"/>
              <a:buChar char="à"/>
            </a:pPr>
            <a:r>
              <a:rPr lang="fr-FR" sz="2800" b="1" dirty="0">
                <a:solidFill>
                  <a:srgbClr val="000000"/>
                </a:solidFill>
                <a:latin typeface="Times New Roman" panose="02020603050405020304" pitchFamily="18" charset="0"/>
                <a:cs typeface="Times New Roman" panose="02020603050405020304" pitchFamily="18" charset="0"/>
              </a:rPr>
              <a:t> Mesures préventives </a:t>
            </a:r>
          </a:p>
          <a:p>
            <a:pPr marL="285750" indent="-285750" rtl="0">
              <a:buFont typeface="Wingdings" panose="05000000000000000000" pitchFamily="2" charset="2"/>
              <a:buChar char="à"/>
            </a:pPr>
            <a:endParaRPr lang="fr-FR" sz="2800" b="1" dirty="0">
              <a:solidFill>
                <a:srgbClr val="000000"/>
              </a:solidFill>
              <a:latin typeface="Times New Roman" panose="02020603050405020304" pitchFamily="18" charset="0"/>
              <a:cs typeface="Times New Roman" panose="02020603050405020304" pitchFamily="18" charset="0"/>
            </a:endParaRPr>
          </a:p>
          <a:p>
            <a:pPr marL="285750" indent="-285750" rtl="0">
              <a:buFont typeface="Wingdings" panose="05000000000000000000" pitchFamily="2" charset="2"/>
              <a:buChar char="à"/>
            </a:pPr>
            <a:r>
              <a:rPr lang="fr-FR" sz="2800" b="1" dirty="0">
                <a:solidFill>
                  <a:srgbClr val="000000"/>
                </a:solidFill>
                <a:latin typeface="Times New Roman" panose="02020603050405020304" pitchFamily="18" charset="0"/>
                <a:cs typeface="Times New Roman" panose="02020603050405020304" pitchFamily="18" charset="0"/>
              </a:rPr>
              <a:t> Appel à de nouvelles recherches </a:t>
            </a:r>
          </a:p>
        </p:txBody>
      </p:sp>
      <p:pic>
        <p:nvPicPr>
          <p:cNvPr id="8" name="Espace réservé d’image 7">
            <a:extLst>
              <a:ext uri="{FF2B5EF4-FFF2-40B4-BE49-F238E27FC236}">
                <a16:creationId xmlns:a16="http://schemas.microsoft.com/office/drawing/2014/main" id="{71DAFD00-5660-EAA6-4DE3-83F373055A99}"/>
              </a:ext>
            </a:extLst>
          </p:cNvPr>
          <p:cNvPicPr>
            <a:picLocks noGrp="1" noChangeAspect="1"/>
          </p:cNvPicPr>
          <p:nvPr>
            <p:ph type="pic" idx="1"/>
          </p:nvPr>
        </p:nvPicPr>
        <p:blipFill>
          <a:blip r:embed="rId3"/>
          <a:srcRect l="24287" r="24287"/>
          <a:stretch/>
        </p:blipFill>
        <p:spPr/>
      </p:pic>
      <p:sp>
        <p:nvSpPr>
          <p:cNvPr id="6" name="Espace réservé du numéro de diapositive 5">
            <a:extLst>
              <a:ext uri="{FF2B5EF4-FFF2-40B4-BE49-F238E27FC236}">
                <a16:creationId xmlns:a16="http://schemas.microsoft.com/office/drawing/2014/main" id="{18B697A5-63AE-CFF2-701C-13C0448CEBA9}"/>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t>48</a:t>
            </a:fld>
            <a:endParaRPr lang="fr-FR" dirty="0"/>
          </a:p>
        </p:txBody>
      </p:sp>
    </p:spTree>
    <p:extLst>
      <p:ext uri="{BB962C8B-B14F-4D97-AF65-F5344CB8AC3E}">
        <p14:creationId xmlns:p14="http://schemas.microsoft.com/office/powerpoint/2010/main" val="3418206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47DC31-1488-8091-935A-1B03A14A5CD8}"/>
              </a:ext>
            </a:extLst>
          </p:cNvPr>
          <p:cNvSpPr>
            <a:spLocks noGrp="1"/>
          </p:cNvSpPr>
          <p:nvPr>
            <p:ph type="title"/>
          </p:nvPr>
        </p:nvSpPr>
        <p:spPr/>
        <p:txBody>
          <a:bodyPr rtlCol="0"/>
          <a:lstStyle>
            <a:defPPr>
              <a:defRPr lang="fr-FR"/>
            </a:defPPr>
          </a:lstStyle>
          <a:p>
            <a:pPr rtl="0"/>
            <a:r>
              <a:rPr lang="fr-FR" dirty="0">
                <a:solidFill>
                  <a:srgbClr val="000000"/>
                </a:solidFill>
              </a:rPr>
              <a:t>Références bibliographiques</a:t>
            </a:r>
          </a:p>
        </p:txBody>
      </p:sp>
      <p:sp>
        <p:nvSpPr>
          <p:cNvPr id="7" name="Espace réservé du contenu 6">
            <a:extLst>
              <a:ext uri="{FF2B5EF4-FFF2-40B4-BE49-F238E27FC236}">
                <a16:creationId xmlns:a16="http://schemas.microsoft.com/office/drawing/2014/main" id="{BD1C6792-93C5-DED1-0872-50E165128229}"/>
              </a:ext>
            </a:extLst>
          </p:cNvPr>
          <p:cNvSpPr>
            <a:spLocks noGrp="1"/>
          </p:cNvSpPr>
          <p:nvPr>
            <p:ph sz="quarter" idx="4"/>
          </p:nvPr>
        </p:nvSpPr>
        <p:spPr>
          <a:xfrm>
            <a:off x="576072" y="4730599"/>
            <a:ext cx="6464808" cy="1097280"/>
          </a:xfrm>
        </p:spPr>
        <p:txBody>
          <a:bodyPr rtlCol="0"/>
          <a:lstStyle>
            <a:defPPr>
              <a:defRPr lang="fr-FR"/>
            </a:defPPr>
          </a:lstStyle>
          <a:p>
            <a:pPr rtl="0"/>
            <a:endParaRPr lang="fr-FR" dirty="0"/>
          </a:p>
          <a:p>
            <a:pPr rtl="0"/>
            <a:endParaRPr lang="fr-FR" dirty="0"/>
          </a:p>
        </p:txBody>
      </p:sp>
      <p:sp>
        <p:nvSpPr>
          <p:cNvPr id="10" name="Espace réservé du numéro de diapositive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49</a:t>
            </a:fld>
            <a:endParaRPr lang="fr-FR" dirty="0"/>
          </a:p>
        </p:txBody>
      </p:sp>
      <p:pic>
        <p:nvPicPr>
          <p:cNvPr id="3" name="Image 2"/>
          <p:cNvPicPr>
            <a:picLocks noChangeAspect="1"/>
          </p:cNvPicPr>
          <p:nvPr/>
        </p:nvPicPr>
        <p:blipFill rotWithShape="1">
          <a:blip r:embed="rId3"/>
          <a:srcRect l="61653" t="21504" r="25000" b="18326"/>
          <a:stretch/>
        </p:blipFill>
        <p:spPr>
          <a:xfrm>
            <a:off x="1314812" y="1747877"/>
            <a:ext cx="3150243" cy="4260330"/>
          </a:xfrm>
          <a:prstGeom prst="rect">
            <a:avLst/>
          </a:prstGeom>
        </p:spPr>
      </p:pic>
      <p:pic>
        <p:nvPicPr>
          <p:cNvPr id="4" name="Image 3"/>
          <p:cNvPicPr>
            <a:picLocks noChangeAspect="1"/>
          </p:cNvPicPr>
          <p:nvPr/>
        </p:nvPicPr>
        <p:blipFill rotWithShape="1">
          <a:blip r:embed="rId3"/>
          <a:srcRect l="78051" t="18538" r="8856" b="17055"/>
          <a:stretch/>
        </p:blipFill>
        <p:spPr>
          <a:xfrm>
            <a:off x="4848199" y="1747877"/>
            <a:ext cx="2869157" cy="4234092"/>
          </a:xfrm>
          <a:prstGeom prst="rect">
            <a:avLst/>
          </a:prstGeom>
        </p:spPr>
      </p:pic>
      <p:pic>
        <p:nvPicPr>
          <p:cNvPr id="5" name="Image 4"/>
          <p:cNvPicPr>
            <a:picLocks noChangeAspect="1"/>
          </p:cNvPicPr>
          <p:nvPr/>
        </p:nvPicPr>
        <p:blipFill rotWithShape="1">
          <a:blip r:embed="rId4"/>
          <a:srcRect l="61907" t="18114" r="25127" b="20021"/>
          <a:stretch/>
        </p:blipFill>
        <p:spPr>
          <a:xfrm>
            <a:off x="8116619" y="1782036"/>
            <a:ext cx="2991172" cy="4281480"/>
          </a:xfrm>
          <a:prstGeom prst="rect">
            <a:avLst/>
          </a:prstGeom>
        </p:spPr>
      </p:pic>
    </p:spTree>
    <p:extLst>
      <p:ext uri="{BB962C8B-B14F-4D97-AF65-F5344CB8AC3E}">
        <p14:creationId xmlns:p14="http://schemas.microsoft.com/office/powerpoint/2010/main" val="2759600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47DC31-1488-8091-935A-1B03A14A5CD8}"/>
              </a:ext>
            </a:extLst>
          </p:cNvPr>
          <p:cNvSpPr>
            <a:spLocks noGrp="1"/>
          </p:cNvSpPr>
          <p:nvPr>
            <p:ph type="title"/>
          </p:nvPr>
        </p:nvSpPr>
        <p:spPr/>
        <p:txBody>
          <a:bodyPr rtlCol="0"/>
          <a:lstStyle>
            <a:defPPr>
              <a:defRPr lang="fr-FR"/>
            </a:defPPr>
          </a:lstStyle>
          <a:p>
            <a:pPr rtl="0"/>
            <a:r>
              <a:rPr lang="fr-FR" dirty="0">
                <a:solidFill>
                  <a:srgbClr val="000000"/>
                </a:solidFill>
              </a:rPr>
              <a:t>Références bibliographiques</a:t>
            </a:r>
          </a:p>
        </p:txBody>
      </p:sp>
      <p:sp>
        <p:nvSpPr>
          <p:cNvPr id="7" name="Espace réservé du contenu 6">
            <a:extLst>
              <a:ext uri="{FF2B5EF4-FFF2-40B4-BE49-F238E27FC236}">
                <a16:creationId xmlns:a16="http://schemas.microsoft.com/office/drawing/2014/main" id="{BD1C6792-93C5-DED1-0872-50E165128229}"/>
              </a:ext>
            </a:extLst>
          </p:cNvPr>
          <p:cNvSpPr>
            <a:spLocks noGrp="1"/>
          </p:cNvSpPr>
          <p:nvPr>
            <p:ph sz="quarter" idx="4"/>
          </p:nvPr>
        </p:nvSpPr>
        <p:spPr>
          <a:xfrm>
            <a:off x="576072" y="4730599"/>
            <a:ext cx="6464808" cy="1097280"/>
          </a:xfrm>
        </p:spPr>
        <p:txBody>
          <a:bodyPr rtlCol="0"/>
          <a:lstStyle>
            <a:defPPr>
              <a:defRPr lang="fr-FR"/>
            </a:defPPr>
          </a:lstStyle>
          <a:p>
            <a:pPr rtl="0"/>
            <a:endParaRPr lang="fr-FR" dirty="0"/>
          </a:p>
          <a:p>
            <a:pPr rtl="0"/>
            <a:endParaRPr lang="fr-FR" dirty="0"/>
          </a:p>
        </p:txBody>
      </p:sp>
      <p:sp>
        <p:nvSpPr>
          <p:cNvPr id="10" name="Espace réservé du numéro de diapositive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50</a:t>
            </a:fld>
            <a:endParaRPr lang="fr-FR" dirty="0"/>
          </a:p>
        </p:txBody>
      </p:sp>
      <p:pic>
        <p:nvPicPr>
          <p:cNvPr id="8" name="Image 7"/>
          <p:cNvPicPr>
            <a:picLocks noChangeAspect="1"/>
          </p:cNvPicPr>
          <p:nvPr/>
        </p:nvPicPr>
        <p:blipFill rotWithShape="1">
          <a:blip r:embed="rId3"/>
          <a:srcRect l="77924" t="17690" r="8856" b="20021"/>
          <a:stretch/>
        </p:blipFill>
        <p:spPr>
          <a:xfrm>
            <a:off x="1602516" y="1813816"/>
            <a:ext cx="2960495" cy="4184543"/>
          </a:xfrm>
          <a:prstGeom prst="rect">
            <a:avLst/>
          </a:prstGeom>
        </p:spPr>
      </p:pic>
      <p:pic>
        <p:nvPicPr>
          <p:cNvPr id="3" name="Image 2"/>
          <p:cNvPicPr>
            <a:picLocks noChangeAspect="1"/>
          </p:cNvPicPr>
          <p:nvPr/>
        </p:nvPicPr>
        <p:blipFill rotWithShape="1">
          <a:blip r:embed="rId4"/>
          <a:srcRect l="62034" t="20233" r="25000" b="20444"/>
          <a:stretch/>
        </p:blipFill>
        <p:spPr>
          <a:xfrm>
            <a:off x="4846862" y="1813815"/>
            <a:ext cx="3048740" cy="4184543"/>
          </a:xfrm>
          <a:prstGeom prst="rect">
            <a:avLst/>
          </a:prstGeom>
        </p:spPr>
      </p:pic>
      <p:pic>
        <p:nvPicPr>
          <p:cNvPr id="5" name="Image 4"/>
          <p:cNvPicPr>
            <a:picLocks noChangeAspect="1"/>
          </p:cNvPicPr>
          <p:nvPr/>
        </p:nvPicPr>
        <p:blipFill rotWithShape="1">
          <a:blip r:embed="rId4"/>
          <a:srcRect l="78051" t="20233" r="8856" b="17055"/>
          <a:stretch/>
        </p:blipFill>
        <p:spPr>
          <a:xfrm>
            <a:off x="8179453" y="1813814"/>
            <a:ext cx="2912219" cy="4184543"/>
          </a:xfrm>
          <a:prstGeom prst="rect">
            <a:avLst/>
          </a:prstGeom>
        </p:spPr>
      </p:pic>
    </p:spTree>
    <p:extLst>
      <p:ext uri="{BB962C8B-B14F-4D97-AF65-F5344CB8AC3E}">
        <p14:creationId xmlns:p14="http://schemas.microsoft.com/office/powerpoint/2010/main" val="1224801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47DC31-1488-8091-935A-1B03A14A5CD8}"/>
              </a:ext>
            </a:extLst>
          </p:cNvPr>
          <p:cNvSpPr>
            <a:spLocks noGrp="1"/>
          </p:cNvSpPr>
          <p:nvPr>
            <p:ph type="title"/>
          </p:nvPr>
        </p:nvSpPr>
        <p:spPr/>
        <p:txBody>
          <a:bodyPr rtlCol="0"/>
          <a:lstStyle>
            <a:defPPr>
              <a:defRPr lang="fr-FR"/>
            </a:defPPr>
          </a:lstStyle>
          <a:p>
            <a:pPr rtl="0"/>
            <a:r>
              <a:rPr lang="fr-FR" dirty="0">
                <a:solidFill>
                  <a:srgbClr val="000000"/>
                </a:solidFill>
              </a:rPr>
              <a:t>Références bibliographiques</a:t>
            </a:r>
          </a:p>
        </p:txBody>
      </p:sp>
      <p:sp>
        <p:nvSpPr>
          <p:cNvPr id="7" name="Espace réservé du contenu 6">
            <a:extLst>
              <a:ext uri="{FF2B5EF4-FFF2-40B4-BE49-F238E27FC236}">
                <a16:creationId xmlns:a16="http://schemas.microsoft.com/office/drawing/2014/main" id="{BD1C6792-93C5-DED1-0872-50E165128229}"/>
              </a:ext>
            </a:extLst>
          </p:cNvPr>
          <p:cNvSpPr>
            <a:spLocks noGrp="1"/>
          </p:cNvSpPr>
          <p:nvPr>
            <p:ph sz="quarter" idx="4"/>
          </p:nvPr>
        </p:nvSpPr>
        <p:spPr>
          <a:xfrm>
            <a:off x="576072" y="4730599"/>
            <a:ext cx="6464808" cy="1097280"/>
          </a:xfrm>
        </p:spPr>
        <p:txBody>
          <a:bodyPr rtlCol="0"/>
          <a:lstStyle>
            <a:defPPr>
              <a:defRPr lang="fr-FR"/>
            </a:defPPr>
          </a:lstStyle>
          <a:p>
            <a:pPr rtl="0"/>
            <a:endParaRPr lang="fr-FR" dirty="0"/>
          </a:p>
          <a:p>
            <a:pPr rtl="0"/>
            <a:endParaRPr lang="fr-FR" dirty="0"/>
          </a:p>
        </p:txBody>
      </p:sp>
      <p:sp>
        <p:nvSpPr>
          <p:cNvPr id="10" name="Espace réservé du numéro de diapositive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rtlCol="0"/>
          <a:lstStyle>
            <a:defPPr>
              <a:defRPr lang="fr-FR"/>
            </a:defPPr>
          </a:lstStyle>
          <a:p>
            <a:pPr rtl="0"/>
            <a:fld id="{58FB4751-880F-D840-AAA9-3A15815CC996}" type="slidenum">
              <a:rPr lang="fr-FR" smtClean="0"/>
              <a:pPr rtl="0"/>
              <a:t>51</a:t>
            </a:fld>
            <a:endParaRPr lang="fr-FR" dirty="0"/>
          </a:p>
        </p:txBody>
      </p:sp>
      <p:pic>
        <p:nvPicPr>
          <p:cNvPr id="4" name="Image 3"/>
          <p:cNvPicPr>
            <a:picLocks noChangeAspect="1"/>
          </p:cNvPicPr>
          <p:nvPr/>
        </p:nvPicPr>
        <p:blipFill rotWithShape="1">
          <a:blip r:embed="rId3"/>
          <a:srcRect l="61907" t="19386" r="25000" b="15360"/>
          <a:stretch/>
        </p:blipFill>
        <p:spPr>
          <a:xfrm>
            <a:off x="2061276" y="1658319"/>
            <a:ext cx="2975674" cy="4449067"/>
          </a:xfrm>
          <a:prstGeom prst="rect">
            <a:avLst/>
          </a:prstGeom>
        </p:spPr>
      </p:pic>
      <p:pic>
        <p:nvPicPr>
          <p:cNvPr id="6" name="Image 5"/>
          <p:cNvPicPr>
            <a:picLocks noChangeAspect="1"/>
          </p:cNvPicPr>
          <p:nvPr/>
        </p:nvPicPr>
        <p:blipFill rotWithShape="1">
          <a:blip r:embed="rId3"/>
          <a:srcRect l="77924" t="18962" r="8983" b="72564"/>
          <a:stretch/>
        </p:blipFill>
        <p:spPr>
          <a:xfrm>
            <a:off x="5189297" y="1658319"/>
            <a:ext cx="5559397" cy="1079494"/>
          </a:xfrm>
          <a:prstGeom prst="rect">
            <a:avLst/>
          </a:prstGeom>
        </p:spPr>
      </p:pic>
      <p:sp>
        <p:nvSpPr>
          <p:cNvPr id="9" name="Vague 8"/>
          <p:cNvSpPr/>
          <p:nvPr/>
        </p:nvSpPr>
        <p:spPr>
          <a:xfrm>
            <a:off x="5554902" y="3412969"/>
            <a:ext cx="5193792" cy="1703109"/>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rgbClr val="000000"/>
                </a:solidFill>
              </a:rPr>
              <a:t>69 références </a:t>
            </a:r>
          </a:p>
        </p:txBody>
      </p:sp>
    </p:spTree>
    <p:extLst>
      <p:ext uri="{BB962C8B-B14F-4D97-AF65-F5344CB8AC3E}">
        <p14:creationId xmlns:p14="http://schemas.microsoft.com/office/powerpoint/2010/main" val="2917046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096D4E-8B4F-62B8-F551-56379B923E78}"/>
              </a:ext>
            </a:extLst>
          </p:cNvPr>
          <p:cNvSpPr>
            <a:spLocks noGrp="1"/>
          </p:cNvSpPr>
          <p:nvPr>
            <p:ph type="ctrTitle"/>
          </p:nvPr>
        </p:nvSpPr>
        <p:spPr/>
        <p:txBody>
          <a:bodyPr rtlCol="0"/>
          <a:lstStyle>
            <a:defPPr>
              <a:defRPr lang="fr-FR"/>
            </a:defPPr>
          </a:lstStyle>
          <a:p>
            <a:pPr rtl="0"/>
            <a:r>
              <a:rPr lang="fr-FR" dirty="0"/>
              <a:t>Merci à tous !!</a:t>
            </a:r>
          </a:p>
        </p:txBody>
      </p:sp>
    </p:spTree>
    <p:extLst>
      <p:ext uri="{BB962C8B-B14F-4D97-AF65-F5344CB8AC3E}">
        <p14:creationId xmlns:p14="http://schemas.microsoft.com/office/powerpoint/2010/main" val="2577936335"/>
      </p:ext>
    </p:extLst>
  </p:cSld>
  <p:clrMapOvr>
    <a:masterClrMapping/>
  </p:clrMapOvr>
</p:sld>
</file>

<file path=ppt/theme/theme1.xml><?xml version="1.0" encoding="utf-8"?>
<a:theme xmlns:a="http://schemas.openxmlformats.org/drawingml/2006/main" name="Personnalisé">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770736_TF11964407_Win32" id="{F6C2ABF3-C322-42BE-B48A-63C78EC4C218}" vid="{F577DF72-62B0-42B0-B34E-786789A7979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{E38069C4-A719-4513-BCCD-2A1A52F085A3}tf11964407_win32</Template>
  <TotalTime>2854</TotalTime>
  <Words>7459</Words>
  <Application>Microsoft Office PowerPoint</Application>
  <PresentationFormat>Grand écran</PresentationFormat>
  <Paragraphs>475</Paragraphs>
  <Slides>52</Slides>
  <Notes>52</Notes>
  <HiddenSlides>1</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52</vt:i4>
      </vt:variant>
    </vt:vector>
  </HeadingPairs>
  <TitlesOfParts>
    <vt:vector size="64" baseType="lpstr">
      <vt:lpstr>Aptos</vt:lpstr>
      <vt:lpstr>Arial</vt:lpstr>
      <vt:lpstr>Calibri</vt:lpstr>
      <vt:lpstr>Courier New</vt:lpstr>
      <vt:lpstr>Gill Sans Nova</vt:lpstr>
      <vt:lpstr>Gill Sans Nova (Corps)</vt:lpstr>
      <vt:lpstr>Gill Sans Nova Light</vt:lpstr>
      <vt:lpstr>Sagona Book</vt:lpstr>
      <vt:lpstr>Sagona Book (En-têtes)</vt:lpstr>
      <vt:lpstr>Times New Roman</vt:lpstr>
      <vt:lpstr>Wingdings</vt:lpstr>
      <vt:lpstr>Personnalisé</vt:lpstr>
      <vt:lpstr>Risque d’avortement spontané, d’anomalies congénitales et de mortinatalité chez le personnel féminin professionnellement exposé aux gaz anesthésiques :  méta-analyse d’études observationnelles</vt:lpstr>
      <vt:lpstr>Présentation PowerPoint</vt:lpstr>
      <vt:lpstr>Présentation PowerPoint</vt:lpstr>
      <vt:lpstr>Sommaire</vt:lpstr>
      <vt:lpstr>Présentation PowerPoint</vt:lpstr>
      <vt:lpstr>Introduction</vt:lpstr>
      <vt:lpstr>Introduction</vt:lpstr>
      <vt:lpstr>Introduction</vt:lpstr>
      <vt:lpstr>Introduction</vt:lpstr>
      <vt:lpstr>Introduction</vt:lpstr>
      <vt:lpstr>Introduction</vt:lpstr>
      <vt:lpstr>Introduction</vt:lpstr>
      <vt:lpstr>Introduction</vt:lpstr>
      <vt:lpstr>Introduction</vt:lpstr>
      <vt:lpstr>Présentation PowerPoint</vt:lpstr>
      <vt:lpstr>Protocole et enregistrement </vt:lpstr>
      <vt:lpstr>Présentation PowerPoint</vt:lpstr>
      <vt:lpstr>Définitions des principaux critères de jugement </vt:lpstr>
      <vt:lpstr>Stratégie de recherche </vt:lpstr>
      <vt:lpstr>Présentation PowerPoint</vt:lpstr>
      <vt:lpstr>Extraction des données </vt:lpstr>
      <vt:lpstr>Analyse des données et méthodes statistiques </vt:lpstr>
      <vt:lpstr>Analyse des données et méthodes statistiques </vt:lpstr>
      <vt:lpstr>Analyse des données et méthodes statistiques </vt:lpstr>
      <vt:lpstr>RESULTATS</vt:lpstr>
      <vt:lpstr>Caractéristiques  des études </vt:lpstr>
      <vt:lpstr>Présentation PowerPoint</vt:lpstr>
      <vt:lpstr>Présentation PowerPoint</vt:lpstr>
      <vt:lpstr> </vt:lpstr>
      <vt:lpstr> </vt:lpstr>
      <vt:lpstr> </vt:lpstr>
      <vt:lpstr> </vt:lpstr>
      <vt:lpstr> </vt:lpstr>
      <vt:lpstr> </vt:lpstr>
      <vt:lpstr> </vt:lpstr>
      <vt:lpstr> </vt:lpstr>
      <vt:lpstr> </vt:lpstr>
      <vt:lpstr> </vt:lpstr>
      <vt:lpstr> </vt:lpstr>
      <vt:lpstr>Comparaison avec les anciennes méta-analyses</vt:lpstr>
      <vt:lpstr>DISCUSSION</vt:lpstr>
      <vt:lpstr>Avortement spontané</vt:lpstr>
      <vt:lpstr>Malformations  congénitales</vt:lpstr>
      <vt:lpstr>Mortinatalité</vt:lpstr>
      <vt:lpstr>Mesures préventives</vt:lpstr>
      <vt:lpstr>FORCES</vt:lpstr>
      <vt:lpstr>Présentation PowerPoint</vt:lpstr>
      <vt:lpstr>CONCLUSION</vt:lpstr>
      <vt:lpstr>Références bibliographiques</vt:lpstr>
      <vt:lpstr>Références bibliographiques</vt:lpstr>
      <vt:lpstr>Références bibliographiques</vt:lpstr>
      <vt:lpstr>Merci à tous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Risque d’avortement spontané, d’anomalies congénitales et de mortinatalité chez le personnel féminin professionnellement exposé aux gaz anesthésiques :  méta-analyse d’études observationnelles</dc:title>
  <dc:creator>KUMAR Neha</dc:creator>
  <cp:lastModifiedBy>Neha Kumar</cp:lastModifiedBy>
  <cp:revision>82</cp:revision>
  <dcterms:created xsi:type="dcterms:W3CDTF">2024-01-16T20:59:38Z</dcterms:created>
  <dcterms:modified xsi:type="dcterms:W3CDTF">2026-09-22T07:41:46Z</dcterms:modified>
</cp:coreProperties>
</file>