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7" r:id="rId2"/>
    <p:sldId id="258" r:id="rId3"/>
    <p:sldId id="259" r:id="rId4"/>
    <p:sldId id="260" r:id="rId5"/>
    <p:sldId id="261" r:id="rId6"/>
    <p:sldId id="320" r:id="rId7"/>
    <p:sldId id="321" r:id="rId8"/>
    <p:sldId id="331" r:id="rId9"/>
    <p:sldId id="339" r:id="rId10"/>
    <p:sldId id="334" r:id="rId11"/>
    <p:sldId id="337" r:id="rId12"/>
    <p:sldId id="270" r:id="rId13"/>
    <p:sldId id="406" r:id="rId14"/>
    <p:sldId id="340" r:id="rId15"/>
    <p:sldId id="389" r:id="rId16"/>
    <p:sldId id="393" r:id="rId17"/>
    <p:sldId id="281" r:id="rId18"/>
    <p:sldId id="399" r:id="rId19"/>
    <p:sldId id="400" r:id="rId20"/>
    <p:sldId id="401" r:id="rId21"/>
    <p:sldId id="402" r:id="rId22"/>
    <p:sldId id="282" r:id="rId23"/>
    <p:sldId id="405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98" r:id="rId32"/>
    <p:sldId id="407" r:id="rId33"/>
    <p:sldId id="408" r:id="rId34"/>
    <p:sldId id="313" r:id="rId35"/>
    <p:sldId id="322" r:id="rId36"/>
    <p:sldId id="316" r:id="rId37"/>
    <p:sldId id="317" r:id="rId38"/>
    <p:sldId id="394" r:id="rId39"/>
    <p:sldId id="395" r:id="rId40"/>
    <p:sldId id="341" r:id="rId41"/>
    <p:sldId id="397" r:id="rId42"/>
    <p:sldId id="380" r:id="rId43"/>
    <p:sldId id="329" r:id="rId44"/>
    <p:sldId id="332" r:id="rId45"/>
    <p:sldId id="333" r:id="rId46"/>
    <p:sldId id="362" r:id="rId47"/>
    <p:sldId id="409" r:id="rId48"/>
    <p:sldId id="410" r:id="rId4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e Pierre GAUTIER" userId="41670b07-8bd5-42a5-95b1-00e7dd596d22" providerId="ADAL" clId="{766F4194-88B6-4E31-8F18-BFF0881E8730}"/>
    <pc:docChg chg="undo custSel addSld delSld modSld">
      <pc:chgData name="Claude Pierre GAUTIER" userId="41670b07-8bd5-42a5-95b1-00e7dd596d22" providerId="ADAL" clId="{766F4194-88B6-4E31-8F18-BFF0881E8730}" dt="2025-06-27T09:59:30.695" v="3881" actId="22"/>
      <pc:docMkLst>
        <pc:docMk/>
      </pc:docMkLst>
      <pc:sldChg chg="addSp modSp mod">
        <pc:chgData name="Claude Pierre GAUTIER" userId="41670b07-8bd5-42a5-95b1-00e7dd596d22" providerId="ADAL" clId="{766F4194-88B6-4E31-8F18-BFF0881E8730}" dt="2025-06-20T08:35:50.349" v="2491" actId="1076"/>
        <pc:sldMkLst>
          <pc:docMk/>
          <pc:sldMk cId="0" sldId="259"/>
        </pc:sldMkLst>
        <pc:spChg chg="add mod">
          <ac:chgData name="Claude Pierre GAUTIER" userId="41670b07-8bd5-42a5-95b1-00e7dd596d22" providerId="ADAL" clId="{766F4194-88B6-4E31-8F18-BFF0881E8730}" dt="2025-06-20T08:35:48.841" v="2490"/>
          <ac:spMkLst>
            <pc:docMk/>
            <pc:sldMk cId="0" sldId="259"/>
            <ac:spMk id="2" creationId="{AA0DF703-A783-0D81-4A27-33653058F5E1}"/>
          </ac:spMkLst>
        </pc:spChg>
        <pc:spChg chg="mod">
          <ac:chgData name="Claude Pierre GAUTIER" userId="41670b07-8bd5-42a5-95b1-00e7dd596d22" providerId="ADAL" clId="{766F4194-88B6-4E31-8F18-BFF0881E8730}" dt="2025-06-20T08:35:50.349" v="2491" actId="1076"/>
          <ac:spMkLst>
            <pc:docMk/>
            <pc:sldMk cId="0" sldId="259"/>
            <ac:spMk id="4100" creationId="{00000000-0000-0000-0000-000000000000}"/>
          </ac:spMkLst>
        </pc:spChg>
      </pc:sldChg>
      <pc:sldChg chg="delSp add del setBg delDesignElem">
        <pc:chgData name="Claude Pierre GAUTIER" userId="41670b07-8bd5-42a5-95b1-00e7dd596d22" providerId="ADAL" clId="{766F4194-88B6-4E31-8F18-BFF0881E8730}" dt="2025-06-19T07:50:01.914" v="1775" actId="2696"/>
        <pc:sldMkLst>
          <pc:docMk/>
          <pc:sldMk cId="3503804079" sldId="267"/>
        </pc:sldMkLst>
      </pc:sldChg>
      <pc:sldChg chg="addSp delSp modSp add del mod setBg delDesignElem">
        <pc:chgData name="Claude Pierre GAUTIER" userId="41670b07-8bd5-42a5-95b1-00e7dd596d22" providerId="ADAL" clId="{766F4194-88B6-4E31-8F18-BFF0881E8730}" dt="2025-06-19T07:49:26.499" v="1774" actId="2696"/>
        <pc:sldMkLst>
          <pc:docMk/>
          <pc:sldMk cId="1858571691" sldId="268"/>
        </pc:sldMkLst>
      </pc:sldChg>
      <pc:sldChg chg="modSp add mod">
        <pc:chgData name="Claude Pierre GAUTIER" userId="41670b07-8bd5-42a5-95b1-00e7dd596d22" providerId="ADAL" clId="{766F4194-88B6-4E31-8F18-BFF0881E8730}" dt="2025-06-24T09:23:06.184" v="3820" actId="20577"/>
        <pc:sldMkLst>
          <pc:docMk/>
          <pc:sldMk cId="0" sldId="281"/>
        </pc:sldMkLst>
        <pc:spChg chg="mod">
          <ac:chgData name="Claude Pierre GAUTIER" userId="41670b07-8bd5-42a5-95b1-00e7dd596d22" providerId="ADAL" clId="{766F4194-88B6-4E31-8F18-BFF0881E8730}" dt="2025-06-24T09:23:06.184" v="3820" actId="20577"/>
          <ac:spMkLst>
            <pc:docMk/>
            <pc:sldMk cId="0" sldId="281"/>
            <ac:spMk id="5" creationId="{00000000-0000-0000-0000-000000000000}"/>
          </ac:spMkLst>
        </pc:spChg>
      </pc:sldChg>
      <pc:sldChg chg="addSp modSp add mod">
        <pc:chgData name="Claude Pierre GAUTIER" userId="41670b07-8bd5-42a5-95b1-00e7dd596d22" providerId="ADAL" clId="{766F4194-88B6-4E31-8F18-BFF0881E8730}" dt="2025-05-07T09:15:35.832" v="110" actId="1076"/>
        <pc:sldMkLst>
          <pc:docMk/>
          <pc:sldMk cId="0" sldId="282"/>
        </pc:sldMkLst>
        <pc:spChg chg="add mod">
          <ac:chgData name="Claude Pierre GAUTIER" userId="41670b07-8bd5-42a5-95b1-00e7dd596d22" providerId="ADAL" clId="{766F4194-88B6-4E31-8F18-BFF0881E8730}" dt="2025-05-07T09:15:35.832" v="110" actId="1076"/>
          <ac:spMkLst>
            <pc:docMk/>
            <pc:sldMk cId="0" sldId="282"/>
            <ac:spMk id="7" creationId="{A5CFD91B-4693-E2FA-DD42-58EDCE939A95}"/>
          </ac:spMkLst>
        </pc:spChg>
      </pc:sldChg>
      <pc:sldChg chg="add">
        <pc:chgData name="Claude Pierre GAUTIER" userId="41670b07-8bd5-42a5-95b1-00e7dd596d22" providerId="ADAL" clId="{766F4194-88B6-4E31-8F18-BFF0881E8730}" dt="2025-05-07T09:18:24.580" v="119"/>
        <pc:sldMkLst>
          <pc:docMk/>
          <pc:sldMk cId="0" sldId="297"/>
        </pc:sldMkLst>
      </pc:sldChg>
      <pc:sldChg chg="add">
        <pc:chgData name="Claude Pierre GAUTIER" userId="41670b07-8bd5-42a5-95b1-00e7dd596d22" providerId="ADAL" clId="{766F4194-88B6-4E31-8F18-BFF0881E8730}" dt="2025-05-07T09:18:24.580" v="119"/>
        <pc:sldMkLst>
          <pc:docMk/>
          <pc:sldMk cId="0" sldId="298"/>
        </pc:sldMkLst>
      </pc:sldChg>
      <pc:sldChg chg="add">
        <pc:chgData name="Claude Pierre GAUTIER" userId="41670b07-8bd5-42a5-95b1-00e7dd596d22" providerId="ADAL" clId="{766F4194-88B6-4E31-8F18-BFF0881E8730}" dt="2025-05-07T09:18:24.580" v="119"/>
        <pc:sldMkLst>
          <pc:docMk/>
          <pc:sldMk cId="0" sldId="299"/>
        </pc:sldMkLst>
      </pc:sldChg>
      <pc:sldChg chg="add">
        <pc:chgData name="Claude Pierre GAUTIER" userId="41670b07-8bd5-42a5-95b1-00e7dd596d22" providerId="ADAL" clId="{766F4194-88B6-4E31-8F18-BFF0881E8730}" dt="2025-05-07T09:18:24.580" v="119"/>
        <pc:sldMkLst>
          <pc:docMk/>
          <pc:sldMk cId="0" sldId="300"/>
        </pc:sldMkLst>
      </pc:sldChg>
      <pc:sldChg chg="add">
        <pc:chgData name="Claude Pierre GAUTIER" userId="41670b07-8bd5-42a5-95b1-00e7dd596d22" providerId="ADAL" clId="{766F4194-88B6-4E31-8F18-BFF0881E8730}" dt="2025-05-07T09:18:48.910" v="120"/>
        <pc:sldMkLst>
          <pc:docMk/>
          <pc:sldMk cId="0" sldId="301"/>
        </pc:sldMkLst>
      </pc:sldChg>
      <pc:sldChg chg="add">
        <pc:chgData name="Claude Pierre GAUTIER" userId="41670b07-8bd5-42a5-95b1-00e7dd596d22" providerId="ADAL" clId="{766F4194-88B6-4E31-8F18-BFF0881E8730}" dt="2025-05-07T09:18:48.910" v="120"/>
        <pc:sldMkLst>
          <pc:docMk/>
          <pc:sldMk cId="0" sldId="302"/>
        </pc:sldMkLst>
      </pc:sldChg>
      <pc:sldChg chg="modSp add mod">
        <pc:chgData name="Claude Pierre GAUTIER" userId="41670b07-8bd5-42a5-95b1-00e7dd596d22" providerId="ADAL" clId="{766F4194-88B6-4E31-8F18-BFF0881E8730}" dt="2025-06-20T08:55:15.181" v="3090" actId="1076"/>
        <pc:sldMkLst>
          <pc:docMk/>
          <pc:sldMk cId="0" sldId="303"/>
        </pc:sldMkLst>
        <pc:spChg chg="mod">
          <ac:chgData name="Claude Pierre GAUTIER" userId="41670b07-8bd5-42a5-95b1-00e7dd596d22" providerId="ADAL" clId="{766F4194-88B6-4E31-8F18-BFF0881E8730}" dt="2025-06-20T08:55:15.181" v="3090" actId="1076"/>
          <ac:spMkLst>
            <pc:docMk/>
            <pc:sldMk cId="0" sldId="303"/>
            <ac:spMk id="7" creationId="{AA80565D-CE30-9CD7-DB49-B87B78DC9A40}"/>
          </ac:spMkLst>
        </pc:spChg>
      </pc:sldChg>
      <pc:sldChg chg="add">
        <pc:chgData name="Claude Pierre GAUTIER" userId="41670b07-8bd5-42a5-95b1-00e7dd596d22" providerId="ADAL" clId="{766F4194-88B6-4E31-8F18-BFF0881E8730}" dt="2025-05-07T09:20:28.351" v="121"/>
        <pc:sldMkLst>
          <pc:docMk/>
          <pc:sldMk cId="0" sldId="313"/>
        </pc:sldMkLst>
      </pc:sldChg>
      <pc:sldChg chg="add">
        <pc:chgData name="Claude Pierre GAUTIER" userId="41670b07-8bd5-42a5-95b1-00e7dd596d22" providerId="ADAL" clId="{766F4194-88B6-4E31-8F18-BFF0881E8730}" dt="2025-05-07T09:20:28.351" v="121"/>
        <pc:sldMkLst>
          <pc:docMk/>
          <pc:sldMk cId="0" sldId="316"/>
        </pc:sldMkLst>
      </pc:sldChg>
      <pc:sldChg chg="add">
        <pc:chgData name="Claude Pierre GAUTIER" userId="41670b07-8bd5-42a5-95b1-00e7dd596d22" providerId="ADAL" clId="{766F4194-88B6-4E31-8F18-BFF0881E8730}" dt="2025-05-07T09:20:28.351" v="121"/>
        <pc:sldMkLst>
          <pc:docMk/>
          <pc:sldMk cId="0" sldId="317"/>
        </pc:sldMkLst>
      </pc:sldChg>
      <pc:sldChg chg="add">
        <pc:chgData name="Claude Pierre GAUTIER" userId="41670b07-8bd5-42a5-95b1-00e7dd596d22" providerId="ADAL" clId="{766F4194-88B6-4E31-8F18-BFF0881E8730}" dt="2025-05-07T09:20:28.351" v="121"/>
        <pc:sldMkLst>
          <pc:docMk/>
          <pc:sldMk cId="0" sldId="322"/>
        </pc:sldMkLst>
      </pc:sldChg>
      <pc:sldChg chg="modSp mod">
        <pc:chgData name="Claude Pierre GAUTIER" userId="41670b07-8bd5-42a5-95b1-00e7dd596d22" providerId="ADAL" clId="{766F4194-88B6-4E31-8F18-BFF0881E8730}" dt="2025-05-05T08:36:56.496" v="93" actId="20577"/>
        <pc:sldMkLst>
          <pc:docMk/>
          <pc:sldMk cId="2105745516" sldId="331"/>
        </pc:sldMkLst>
        <pc:spChg chg="mod">
          <ac:chgData name="Claude Pierre GAUTIER" userId="41670b07-8bd5-42a5-95b1-00e7dd596d22" providerId="ADAL" clId="{766F4194-88B6-4E31-8F18-BFF0881E8730}" dt="2025-05-05T08:36:56.496" v="93" actId="20577"/>
          <ac:spMkLst>
            <pc:docMk/>
            <pc:sldMk cId="2105745516" sldId="331"/>
            <ac:spMk id="15" creationId="{61EEBDCE-98B3-7353-9270-EBC51E74B7A1}"/>
          </ac:spMkLst>
        </pc:spChg>
      </pc:sldChg>
      <pc:sldChg chg="modSp add mod">
        <pc:chgData name="Claude Pierre GAUTIER" userId="41670b07-8bd5-42a5-95b1-00e7dd596d22" providerId="ADAL" clId="{766F4194-88B6-4E31-8F18-BFF0881E8730}" dt="2025-05-07T09:12:41.919" v="99" actId="20577"/>
        <pc:sldMkLst>
          <pc:docMk/>
          <pc:sldMk cId="0" sldId="340"/>
        </pc:sldMkLst>
        <pc:spChg chg="mod">
          <ac:chgData name="Claude Pierre GAUTIER" userId="41670b07-8bd5-42a5-95b1-00e7dd596d22" providerId="ADAL" clId="{766F4194-88B6-4E31-8F18-BFF0881E8730}" dt="2025-05-07T09:12:41.919" v="99" actId="20577"/>
          <ac:spMkLst>
            <pc:docMk/>
            <pc:sldMk cId="0" sldId="340"/>
            <ac:spMk id="17" creationId="{00000000-0000-0000-0000-000000000000}"/>
          </ac:spMkLst>
        </pc:spChg>
      </pc:sldChg>
      <pc:sldChg chg="new del">
        <pc:chgData name="Claude Pierre GAUTIER" userId="41670b07-8bd5-42a5-95b1-00e7dd596d22" providerId="ADAL" clId="{766F4194-88B6-4E31-8F18-BFF0881E8730}" dt="2025-05-07T09:11:19.629" v="95" actId="2696"/>
        <pc:sldMkLst>
          <pc:docMk/>
          <pc:sldMk cId="1324564536" sldId="340"/>
        </pc:sldMkLst>
      </pc:sldChg>
      <pc:sldChg chg="add">
        <pc:chgData name="Claude Pierre GAUTIER" userId="41670b07-8bd5-42a5-95b1-00e7dd596d22" providerId="ADAL" clId="{766F4194-88B6-4E31-8F18-BFF0881E8730}" dt="2025-05-07T09:20:28.351" v="121"/>
        <pc:sldMkLst>
          <pc:docMk/>
          <pc:sldMk cId="0" sldId="341"/>
        </pc:sldMkLst>
      </pc:sldChg>
      <pc:sldChg chg="add">
        <pc:chgData name="Claude Pierre GAUTIER" userId="41670b07-8bd5-42a5-95b1-00e7dd596d22" providerId="ADAL" clId="{766F4194-88B6-4E31-8F18-BFF0881E8730}" dt="2025-05-07T09:13:12.819" v="100"/>
        <pc:sldMkLst>
          <pc:docMk/>
          <pc:sldMk cId="2724838641" sldId="389"/>
        </pc:sldMkLst>
      </pc:sldChg>
      <pc:sldChg chg="addSp modSp add mod">
        <pc:chgData name="Claude Pierre GAUTIER" userId="41670b07-8bd5-42a5-95b1-00e7dd596d22" providerId="ADAL" clId="{766F4194-88B6-4E31-8F18-BFF0881E8730}" dt="2025-05-07T09:15:18.335" v="106" actId="14100"/>
        <pc:sldMkLst>
          <pc:docMk/>
          <pc:sldMk cId="0" sldId="393"/>
        </pc:sldMkLst>
        <pc:spChg chg="add mod">
          <ac:chgData name="Claude Pierre GAUTIER" userId="41670b07-8bd5-42a5-95b1-00e7dd596d22" providerId="ADAL" clId="{766F4194-88B6-4E31-8F18-BFF0881E8730}" dt="2025-05-07T09:15:18.335" v="106" actId="14100"/>
          <ac:spMkLst>
            <pc:docMk/>
            <pc:sldMk cId="0" sldId="393"/>
            <ac:spMk id="4" creationId="{9487E8FB-F307-1D52-1B1C-55C501F837BA}"/>
          </ac:spMkLst>
        </pc:spChg>
      </pc:sldChg>
      <pc:sldChg chg="add">
        <pc:chgData name="Claude Pierre GAUTIER" userId="41670b07-8bd5-42a5-95b1-00e7dd596d22" providerId="ADAL" clId="{766F4194-88B6-4E31-8F18-BFF0881E8730}" dt="2025-05-07T09:20:28.351" v="121"/>
        <pc:sldMkLst>
          <pc:docMk/>
          <pc:sldMk cId="0" sldId="394"/>
        </pc:sldMkLst>
      </pc:sldChg>
      <pc:sldChg chg="add">
        <pc:chgData name="Claude Pierre GAUTIER" userId="41670b07-8bd5-42a5-95b1-00e7dd596d22" providerId="ADAL" clId="{766F4194-88B6-4E31-8F18-BFF0881E8730}" dt="2025-05-07T09:20:28.351" v="121"/>
        <pc:sldMkLst>
          <pc:docMk/>
          <pc:sldMk cId="0" sldId="395"/>
        </pc:sldMkLst>
      </pc:sldChg>
      <pc:sldChg chg="add">
        <pc:chgData name="Claude Pierre GAUTIER" userId="41670b07-8bd5-42a5-95b1-00e7dd596d22" providerId="ADAL" clId="{766F4194-88B6-4E31-8F18-BFF0881E8730}" dt="2025-05-07T09:20:28.351" v="121"/>
        <pc:sldMkLst>
          <pc:docMk/>
          <pc:sldMk cId="2276978659" sldId="397"/>
        </pc:sldMkLst>
      </pc:sldChg>
      <pc:sldChg chg="addSp modSp new mod">
        <pc:chgData name="Claude Pierre GAUTIER" userId="41670b07-8bd5-42a5-95b1-00e7dd596d22" providerId="ADAL" clId="{766F4194-88B6-4E31-8F18-BFF0881E8730}" dt="2025-05-07T09:25:01.502" v="251" actId="20577"/>
        <pc:sldMkLst>
          <pc:docMk/>
          <pc:sldMk cId="3813947593" sldId="398"/>
        </pc:sldMkLst>
        <pc:spChg chg="mod">
          <ac:chgData name="Claude Pierre GAUTIER" userId="41670b07-8bd5-42a5-95b1-00e7dd596d22" providerId="ADAL" clId="{766F4194-88B6-4E31-8F18-BFF0881E8730}" dt="2025-05-07T09:23:35.022" v="151" actId="20577"/>
          <ac:spMkLst>
            <pc:docMk/>
            <pc:sldMk cId="3813947593" sldId="398"/>
            <ac:spMk id="2" creationId="{3268A961-6E75-5E22-DFA9-D063918B2518}"/>
          </ac:spMkLst>
        </pc:spChg>
        <pc:spChg chg="mod">
          <ac:chgData name="Claude Pierre GAUTIER" userId="41670b07-8bd5-42a5-95b1-00e7dd596d22" providerId="ADAL" clId="{766F4194-88B6-4E31-8F18-BFF0881E8730}" dt="2025-05-07T09:25:01.502" v="251" actId="20577"/>
          <ac:spMkLst>
            <pc:docMk/>
            <pc:sldMk cId="3813947593" sldId="398"/>
            <ac:spMk id="3" creationId="{07CFFB4F-2FCF-FED1-63E4-398239586D1E}"/>
          </ac:spMkLst>
        </pc:spChg>
        <pc:spChg chg="add mod">
          <ac:chgData name="Claude Pierre GAUTIER" userId="41670b07-8bd5-42a5-95b1-00e7dd596d22" providerId="ADAL" clId="{766F4194-88B6-4E31-8F18-BFF0881E8730}" dt="2025-05-07T09:21:25.238" v="138" actId="1076"/>
          <ac:spMkLst>
            <pc:docMk/>
            <pc:sldMk cId="3813947593" sldId="398"/>
            <ac:spMk id="5" creationId="{D3855551-DA28-376A-F1DE-5387EE169A63}"/>
          </ac:spMkLst>
        </pc:spChg>
        <pc:picChg chg="add mod">
          <ac:chgData name="Claude Pierre GAUTIER" userId="41670b07-8bd5-42a5-95b1-00e7dd596d22" providerId="ADAL" clId="{766F4194-88B6-4E31-8F18-BFF0881E8730}" dt="2025-05-07T09:23:07.159" v="140" actId="1076"/>
          <ac:picMkLst>
            <pc:docMk/>
            <pc:sldMk cId="3813947593" sldId="398"/>
            <ac:picMk id="6" creationId="{BF2B5186-029B-A7A3-0E8B-18296F1B9320}"/>
          </ac:picMkLst>
        </pc:picChg>
      </pc:sldChg>
      <pc:sldChg chg="addSp modSp new mod">
        <pc:chgData name="Claude Pierre GAUTIER" userId="41670b07-8bd5-42a5-95b1-00e7dd596d22" providerId="ADAL" clId="{766F4194-88B6-4E31-8F18-BFF0881E8730}" dt="2025-06-20T08:37:30.177" v="2492" actId="113"/>
        <pc:sldMkLst>
          <pc:docMk/>
          <pc:sldMk cId="4007643875" sldId="399"/>
        </pc:sldMkLst>
        <pc:spChg chg="mod">
          <ac:chgData name="Claude Pierre GAUTIER" userId="41670b07-8bd5-42a5-95b1-00e7dd596d22" providerId="ADAL" clId="{766F4194-88B6-4E31-8F18-BFF0881E8730}" dt="2025-06-20T08:37:30.177" v="2492" actId="113"/>
          <ac:spMkLst>
            <pc:docMk/>
            <pc:sldMk cId="4007643875" sldId="399"/>
            <ac:spMk id="2" creationId="{A14BAD28-0A61-809C-EF19-8C31EBA40869}"/>
          </ac:spMkLst>
        </pc:spChg>
        <pc:spChg chg="mod">
          <ac:chgData name="Claude Pierre GAUTIER" userId="41670b07-8bd5-42a5-95b1-00e7dd596d22" providerId="ADAL" clId="{766F4194-88B6-4E31-8F18-BFF0881E8730}" dt="2025-06-19T08:51:41.579" v="1812" actId="20577"/>
          <ac:spMkLst>
            <pc:docMk/>
            <pc:sldMk cId="4007643875" sldId="399"/>
            <ac:spMk id="3" creationId="{26180D69-F016-4579-18AE-93E43D69B059}"/>
          </ac:spMkLst>
        </pc:spChg>
        <pc:spChg chg="add mod">
          <ac:chgData name="Claude Pierre GAUTIER" userId="41670b07-8bd5-42a5-95b1-00e7dd596d22" providerId="ADAL" clId="{766F4194-88B6-4E31-8F18-BFF0881E8730}" dt="2025-05-12T07:19:41.392" v="284"/>
          <ac:spMkLst>
            <pc:docMk/>
            <pc:sldMk cId="4007643875" sldId="399"/>
            <ac:spMk id="5" creationId="{D410FFE1-A0CE-CF1F-B22F-BA99B9709B06}"/>
          </ac:spMkLst>
        </pc:spChg>
      </pc:sldChg>
      <pc:sldChg chg="addSp delSp modSp new mod">
        <pc:chgData name="Claude Pierre GAUTIER" userId="41670b07-8bd5-42a5-95b1-00e7dd596d22" providerId="ADAL" clId="{766F4194-88B6-4E31-8F18-BFF0881E8730}" dt="2025-06-19T08:51:59.700" v="1813"/>
        <pc:sldMkLst>
          <pc:docMk/>
          <pc:sldMk cId="4036153926" sldId="400"/>
        </pc:sldMkLst>
        <pc:spChg chg="mod">
          <ac:chgData name="Claude Pierre GAUTIER" userId="41670b07-8bd5-42a5-95b1-00e7dd596d22" providerId="ADAL" clId="{766F4194-88B6-4E31-8F18-BFF0881E8730}" dt="2025-06-02T09:35:44.665" v="396" actId="20577"/>
          <ac:spMkLst>
            <pc:docMk/>
            <pc:sldMk cId="4036153926" sldId="400"/>
            <ac:spMk id="2" creationId="{18C68B70-7ADE-71D7-AD0C-390B6359BD65}"/>
          </ac:spMkLst>
        </pc:spChg>
        <pc:spChg chg="add mod">
          <ac:chgData name="Claude Pierre GAUTIER" userId="41670b07-8bd5-42a5-95b1-00e7dd596d22" providerId="ADAL" clId="{766F4194-88B6-4E31-8F18-BFF0881E8730}" dt="2025-06-19T08:51:59.700" v="1813"/>
          <ac:spMkLst>
            <pc:docMk/>
            <pc:sldMk cId="4036153926" sldId="400"/>
            <ac:spMk id="3" creationId="{FF6318F0-3D87-D547-F16D-CC0F19160764}"/>
          </ac:spMkLst>
        </pc:spChg>
        <pc:spChg chg="add mod">
          <ac:chgData name="Claude Pierre GAUTIER" userId="41670b07-8bd5-42a5-95b1-00e7dd596d22" providerId="ADAL" clId="{766F4194-88B6-4E31-8F18-BFF0881E8730}" dt="2025-06-02T09:47:21.473" v="553" actId="1076"/>
          <ac:spMkLst>
            <pc:docMk/>
            <pc:sldMk cId="4036153926" sldId="400"/>
            <ac:spMk id="10" creationId="{25C961B6-1E54-61D1-3F26-3B99705179CE}"/>
          </ac:spMkLst>
        </pc:spChg>
        <pc:picChg chg="add mod">
          <ac:chgData name="Claude Pierre GAUTIER" userId="41670b07-8bd5-42a5-95b1-00e7dd596d22" providerId="ADAL" clId="{766F4194-88B6-4E31-8F18-BFF0881E8730}" dt="2025-06-02T09:44:46.418" v="549" actId="1076"/>
          <ac:picMkLst>
            <pc:docMk/>
            <pc:sldMk cId="4036153926" sldId="400"/>
            <ac:picMk id="6" creationId="{A1C7F881-EE79-FC3A-DBE3-0D8020D4D912}"/>
          </ac:picMkLst>
        </pc:picChg>
        <pc:picChg chg="add mod ord">
          <ac:chgData name="Claude Pierre GAUTIER" userId="41670b07-8bd5-42a5-95b1-00e7dd596d22" providerId="ADAL" clId="{766F4194-88B6-4E31-8F18-BFF0881E8730}" dt="2025-06-02T09:44:49.218" v="550" actId="1076"/>
          <ac:picMkLst>
            <pc:docMk/>
            <pc:sldMk cId="4036153926" sldId="400"/>
            <ac:picMk id="8" creationId="{9EE14F1B-BD72-E8AA-B544-8EF561FB3529}"/>
          </ac:picMkLst>
        </pc:picChg>
      </pc:sldChg>
      <pc:sldChg chg="addSp modSp new mod">
        <pc:chgData name="Claude Pierre GAUTIER" userId="41670b07-8bd5-42a5-95b1-00e7dd596d22" providerId="ADAL" clId="{766F4194-88B6-4E31-8F18-BFF0881E8730}" dt="2025-06-19T08:52:04.659" v="1814"/>
        <pc:sldMkLst>
          <pc:docMk/>
          <pc:sldMk cId="1313459770" sldId="401"/>
        </pc:sldMkLst>
        <pc:spChg chg="mod">
          <ac:chgData name="Claude Pierre GAUTIER" userId="41670b07-8bd5-42a5-95b1-00e7dd596d22" providerId="ADAL" clId="{766F4194-88B6-4E31-8F18-BFF0881E8730}" dt="2025-06-02T09:40:48.747" v="543" actId="14100"/>
          <ac:spMkLst>
            <pc:docMk/>
            <pc:sldMk cId="1313459770" sldId="401"/>
            <ac:spMk id="2" creationId="{14247E6A-7F36-18D5-A256-9F1B7743A509}"/>
          </ac:spMkLst>
        </pc:spChg>
        <pc:spChg chg="mod">
          <ac:chgData name="Claude Pierre GAUTIER" userId="41670b07-8bd5-42a5-95b1-00e7dd596d22" providerId="ADAL" clId="{766F4194-88B6-4E31-8F18-BFF0881E8730}" dt="2025-06-02T09:40:37.024" v="542" actId="27636"/>
          <ac:spMkLst>
            <pc:docMk/>
            <pc:sldMk cId="1313459770" sldId="401"/>
            <ac:spMk id="3" creationId="{595D22E6-A12F-09CF-838C-544818C50FEE}"/>
          </ac:spMkLst>
        </pc:spChg>
        <pc:spChg chg="add mod">
          <ac:chgData name="Claude Pierre GAUTIER" userId="41670b07-8bd5-42a5-95b1-00e7dd596d22" providerId="ADAL" clId="{766F4194-88B6-4E31-8F18-BFF0881E8730}" dt="2025-06-19T08:52:04.659" v="1814"/>
          <ac:spMkLst>
            <pc:docMk/>
            <pc:sldMk cId="1313459770" sldId="401"/>
            <ac:spMk id="5" creationId="{795CF952-32D4-421C-5374-D66D5C7E96B8}"/>
          </ac:spMkLst>
        </pc:spChg>
      </pc:sldChg>
      <pc:sldChg chg="addSp modSp new mod">
        <pc:chgData name="Claude Pierre GAUTIER" userId="41670b07-8bd5-42a5-95b1-00e7dd596d22" providerId="ADAL" clId="{766F4194-88B6-4E31-8F18-BFF0881E8730}" dt="2025-06-19T08:52:49.540" v="1851"/>
        <pc:sldMkLst>
          <pc:docMk/>
          <pc:sldMk cId="2631877582" sldId="402"/>
        </pc:sldMkLst>
        <pc:spChg chg="mod">
          <ac:chgData name="Claude Pierre GAUTIER" userId="41670b07-8bd5-42a5-95b1-00e7dd596d22" providerId="ADAL" clId="{766F4194-88B6-4E31-8F18-BFF0881E8730}" dt="2025-06-02T09:52:15.817" v="621" actId="20577"/>
          <ac:spMkLst>
            <pc:docMk/>
            <pc:sldMk cId="2631877582" sldId="402"/>
            <ac:spMk id="2" creationId="{A4FBED79-A156-EDEC-63FF-63A338327FD2}"/>
          </ac:spMkLst>
        </pc:spChg>
        <pc:spChg chg="mod">
          <ac:chgData name="Claude Pierre GAUTIER" userId="41670b07-8bd5-42a5-95b1-00e7dd596d22" providerId="ADAL" clId="{766F4194-88B6-4E31-8F18-BFF0881E8730}" dt="2025-06-02T10:03:46.827" v="662" actId="20577"/>
          <ac:spMkLst>
            <pc:docMk/>
            <pc:sldMk cId="2631877582" sldId="402"/>
            <ac:spMk id="3" creationId="{A9C8A837-0B9F-543D-3C04-CF541CFB62F8}"/>
          </ac:spMkLst>
        </pc:spChg>
        <pc:spChg chg="add mod">
          <ac:chgData name="Claude Pierre GAUTIER" userId="41670b07-8bd5-42a5-95b1-00e7dd596d22" providerId="ADAL" clId="{766F4194-88B6-4E31-8F18-BFF0881E8730}" dt="2025-06-19T08:52:49.540" v="1851"/>
          <ac:spMkLst>
            <pc:docMk/>
            <pc:sldMk cId="2631877582" sldId="402"/>
            <ac:spMk id="5" creationId="{76BBA2F5-BEEB-BF85-F6FC-BF11F268A106}"/>
          </ac:spMkLst>
        </pc:spChg>
        <pc:picChg chg="add mod">
          <ac:chgData name="Claude Pierre GAUTIER" userId="41670b07-8bd5-42a5-95b1-00e7dd596d22" providerId="ADAL" clId="{766F4194-88B6-4E31-8F18-BFF0881E8730}" dt="2025-06-02T09:59:01.167" v="628" actId="1076"/>
          <ac:picMkLst>
            <pc:docMk/>
            <pc:sldMk cId="2631877582" sldId="402"/>
            <ac:picMk id="6" creationId="{571CECA4-17CD-D0FD-A613-D9012527670C}"/>
          </ac:picMkLst>
        </pc:picChg>
      </pc:sldChg>
      <pc:sldChg chg="addSp modSp new mod">
        <pc:chgData name="Claude Pierre GAUTIER" userId="41670b07-8bd5-42a5-95b1-00e7dd596d22" providerId="ADAL" clId="{766F4194-88B6-4E31-8F18-BFF0881E8730}" dt="2025-06-19T08:52:08.770" v="1815"/>
        <pc:sldMkLst>
          <pc:docMk/>
          <pc:sldMk cId="3151640603" sldId="403"/>
        </pc:sldMkLst>
        <pc:spChg chg="mod">
          <ac:chgData name="Claude Pierre GAUTIER" userId="41670b07-8bd5-42a5-95b1-00e7dd596d22" providerId="ADAL" clId="{766F4194-88B6-4E31-8F18-BFF0881E8730}" dt="2025-06-18T09:30:13.539" v="685" actId="122"/>
          <ac:spMkLst>
            <pc:docMk/>
            <pc:sldMk cId="3151640603" sldId="403"/>
            <ac:spMk id="2" creationId="{812CC9CE-165E-8E29-7C56-980B40BAE8C3}"/>
          </ac:spMkLst>
        </pc:spChg>
        <pc:spChg chg="mod">
          <ac:chgData name="Claude Pierre GAUTIER" userId="41670b07-8bd5-42a5-95b1-00e7dd596d22" providerId="ADAL" clId="{766F4194-88B6-4E31-8F18-BFF0881E8730}" dt="2025-06-19T07:30:09.883" v="1296" actId="6549"/>
          <ac:spMkLst>
            <pc:docMk/>
            <pc:sldMk cId="3151640603" sldId="403"/>
            <ac:spMk id="3" creationId="{071C64BE-9597-6D8C-82C1-84E676BCCCF7}"/>
          </ac:spMkLst>
        </pc:spChg>
        <pc:spChg chg="add mod">
          <ac:chgData name="Claude Pierre GAUTIER" userId="41670b07-8bd5-42a5-95b1-00e7dd596d22" providerId="ADAL" clId="{766F4194-88B6-4E31-8F18-BFF0881E8730}" dt="2025-06-19T08:52:08.770" v="1815"/>
          <ac:spMkLst>
            <pc:docMk/>
            <pc:sldMk cId="3151640603" sldId="403"/>
            <ac:spMk id="5" creationId="{F0CAF552-1A23-5A5E-25A5-78CA815292AE}"/>
          </ac:spMkLst>
        </pc:spChg>
      </pc:sldChg>
      <pc:sldChg chg="addSp modSp new mod">
        <pc:chgData name="Claude Pierre GAUTIER" userId="41670b07-8bd5-42a5-95b1-00e7dd596d22" providerId="ADAL" clId="{766F4194-88B6-4E31-8F18-BFF0881E8730}" dt="2025-06-19T08:52:12.560" v="1816"/>
        <pc:sldMkLst>
          <pc:docMk/>
          <pc:sldMk cId="856296642" sldId="404"/>
        </pc:sldMkLst>
        <pc:spChg chg="mod">
          <ac:chgData name="Claude Pierre GAUTIER" userId="41670b07-8bd5-42a5-95b1-00e7dd596d22" providerId="ADAL" clId="{766F4194-88B6-4E31-8F18-BFF0881E8730}" dt="2025-06-19T07:48:04.674" v="1768" actId="20577"/>
          <ac:spMkLst>
            <pc:docMk/>
            <pc:sldMk cId="856296642" sldId="404"/>
            <ac:spMk id="2" creationId="{7F9541D9-0FB2-24C8-8337-A1959D9AA54E}"/>
          </ac:spMkLst>
        </pc:spChg>
        <pc:spChg chg="mod">
          <ac:chgData name="Claude Pierre GAUTIER" userId="41670b07-8bd5-42a5-95b1-00e7dd596d22" providerId="ADAL" clId="{766F4194-88B6-4E31-8F18-BFF0881E8730}" dt="2025-06-19T07:47:57.149" v="1763" actId="20577"/>
          <ac:spMkLst>
            <pc:docMk/>
            <pc:sldMk cId="856296642" sldId="404"/>
            <ac:spMk id="3" creationId="{7CC52D74-1093-2B56-9CF2-44EE2381F32A}"/>
          </ac:spMkLst>
        </pc:spChg>
        <pc:spChg chg="add mod">
          <ac:chgData name="Claude Pierre GAUTIER" userId="41670b07-8bd5-42a5-95b1-00e7dd596d22" providerId="ADAL" clId="{766F4194-88B6-4E31-8F18-BFF0881E8730}" dt="2025-06-19T08:52:12.560" v="1816"/>
          <ac:spMkLst>
            <pc:docMk/>
            <pc:sldMk cId="856296642" sldId="404"/>
            <ac:spMk id="5" creationId="{D500C2C5-4C9E-8EE6-78D1-F962ED2D193C}"/>
          </ac:spMkLst>
        </pc:spChg>
      </pc:sldChg>
      <pc:sldChg chg="delSp add setBg delDesignElem">
        <pc:chgData name="Claude Pierre GAUTIER" userId="41670b07-8bd5-42a5-95b1-00e7dd596d22" providerId="ADAL" clId="{766F4194-88B6-4E31-8F18-BFF0881E8730}" dt="2025-06-19T07:49:18.639" v="1773"/>
        <pc:sldMkLst>
          <pc:docMk/>
          <pc:sldMk cId="1670956924" sldId="405"/>
        </pc:sldMkLst>
      </pc:sldChg>
      <pc:sldChg chg="addSp modSp new mod">
        <pc:chgData name="Claude Pierre GAUTIER" userId="41670b07-8bd5-42a5-95b1-00e7dd596d22" providerId="ADAL" clId="{766F4194-88B6-4E31-8F18-BFF0881E8730}" dt="2025-06-20T08:39:36.046" v="2494" actId="1076"/>
        <pc:sldMkLst>
          <pc:docMk/>
          <pc:sldMk cId="4227996254" sldId="406"/>
        </pc:sldMkLst>
        <pc:spChg chg="mod">
          <ac:chgData name="Claude Pierre GAUTIER" userId="41670b07-8bd5-42a5-95b1-00e7dd596d22" providerId="ADAL" clId="{766F4194-88B6-4E31-8F18-BFF0881E8730}" dt="2025-06-19T08:54:06.935" v="1857" actId="20577"/>
          <ac:spMkLst>
            <pc:docMk/>
            <pc:sldMk cId="4227996254" sldId="406"/>
            <ac:spMk id="2" creationId="{62B72184-1DDB-A6AA-D14F-9EA691EC9BF3}"/>
          </ac:spMkLst>
        </pc:spChg>
        <pc:spChg chg="mod">
          <ac:chgData name="Claude Pierre GAUTIER" userId="41670b07-8bd5-42a5-95b1-00e7dd596d22" providerId="ADAL" clId="{766F4194-88B6-4E31-8F18-BFF0881E8730}" dt="2025-06-19T09:05:18.311" v="2489" actId="20577"/>
          <ac:spMkLst>
            <pc:docMk/>
            <pc:sldMk cId="4227996254" sldId="406"/>
            <ac:spMk id="3" creationId="{FA61850A-4A40-8E2D-DE90-E0E93D1E59F4}"/>
          </ac:spMkLst>
        </pc:spChg>
        <pc:spChg chg="add mod">
          <ac:chgData name="Claude Pierre GAUTIER" userId="41670b07-8bd5-42a5-95b1-00e7dd596d22" providerId="ADAL" clId="{766F4194-88B6-4E31-8F18-BFF0881E8730}" dt="2025-06-19T09:02:04.208" v="2291" actId="1076"/>
          <ac:spMkLst>
            <pc:docMk/>
            <pc:sldMk cId="4227996254" sldId="406"/>
            <ac:spMk id="5" creationId="{6ECC06AF-4185-47E6-EABA-FE9BC24CC231}"/>
          </ac:spMkLst>
        </pc:spChg>
        <pc:picChg chg="add mod">
          <ac:chgData name="Claude Pierre GAUTIER" userId="41670b07-8bd5-42a5-95b1-00e7dd596d22" providerId="ADAL" clId="{766F4194-88B6-4E31-8F18-BFF0881E8730}" dt="2025-06-20T08:39:36.046" v="2494" actId="1076"/>
          <ac:picMkLst>
            <pc:docMk/>
            <pc:sldMk cId="4227996254" sldId="406"/>
            <ac:picMk id="7" creationId="{01E97CC8-2A80-51AD-FD24-0BC0A6FAC07B}"/>
          </ac:picMkLst>
        </pc:picChg>
      </pc:sldChg>
      <pc:sldChg chg="addSp modSp new mod">
        <pc:chgData name="Claude Pierre GAUTIER" userId="41670b07-8bd5-42a5-95b1-00e7dd596d22" providerId="ADAL" clId="{766F4194-88B6-4E31-8F18-BFF0881E8730}" dt="2025-06-20T08:55:31.325" v="3093" actId="1076"/>
        <pc:sldMkLst>
          <pc:docMk/>
          <pc:sldMk cId="2448852411" sldId="407"/>
        </pc:sldMkLst>
        <pc:spChg chg="mod">
          <ac:chgData name="Claude Pierre GAUTIER" userId="41670b07-8bd5-42a5-95b1-00e7dd596d22" providerId="ADAL" clId="{766F4194-88B6-4E31-8F18-BFF0881E8730}" dt="2025-06-20T08:44:11.072" v="2521" actId="14100"/>
          <ac:spMkLst>
            <pc:docMk/>
            <pc:sldMk cId="2448852411" sldId="407"/>
            <ac:spMk id="2" creationId="{35030EFE-5EAE-2D89-B8BE-E1F63422A4F1}"/>
          </ac:spMkLst>
        </pc:spChg>
        <pc:spChg chg="mod">
          <ac:chgData name="Claude Pierre GAUTIER" userId="41670b07-8bd5-42a5-95b1-00e7dd596d22" providerId="ADAL" clId="{766F4194-88B6-4E31-8F18-BFF0881E8730}" dt="2025-06-20T08:54:38.525" v="3089" actId="115"/>
          <ac:spMkLst>
            <pc:docMk/>
            <pc:sldMk cId="2448852411" sldId="407"/>
            <ac:spMk id="3" creationId="{01CC4520-356A-DB53-6A9B-BBD100D930AF}"/>
          </ac:spMkLst>
        </pc:spChg>
        <pc:spChg chg="add mod">
          <ac:chgData name="Claude Pierre GAUTIER" userId="41670b07-8bd5-42a5-95b1-00e7dd596d22" providerId="ADAL" clId="{766F4194-88B6-4E31-8F18-BFF0881E8730}" dt="2025-06-20T08:55:31.325" v="3093" actId="1076"/>
          <ac:spMkLst>
            <pc:docMk/>
            <pc:sldMk cId="2448852411" sldId="407"/>
            <ac:spMk id="5" creationId="{AE037147-5E1C-8B28-0FF9-F9F770BDB6D0}"/>
          </ac:spMkLst>
        </pc:spChg>
      </pc:sldChg>
      <pc:sldChg chg="addSp modSp new mod">
        <pc:chgData name="Claude Pierre GAUTIER" userId="41670b07-8bd5-42a5-95b1-00e7dd596d22" providerId="ADAL" clId="{766F4194-88B6-4E31-8F18-BFF0881E8730}" dt="2025-06-20T09:21:55.773" v="3726" actId="20577"/>
        <pc:sldMkLst>
          <pc:docMk/>
          <pc:sldMk cId="2918627302" sldId="408"/>
        </pc:sldMkLst>
        <pc:spChg chg="mod">
          <ac:chgData name="Claude Pierre GAUTIER" userId="41670b07-8bd5-42a5-95b1-00e7dd596d22" providerId="ADAL" clId="{766F4194-88B6-4E31-8F18-BFF0881E8730}" dt="2025-06-20T09:21:55.773" v="3726" actId="20577"/>
          <ac:spMkLst>
            <pc:docMk/>
            <pc:sldMk cId="2918627302" sldId="408"/>
            <ac:spMk id="2" creationId="{B3F1935B-D5F2-550F-38F4-5E2A1726A55D}"/>
          </ac:spMkLst>
        </pc:spChg>
        <pc:spChg chg="mod">
          <ac:chgData name="Claude Pierre GAUTIER" userId="41670b07-8bd5-42a5-95b1-00e7dd596d22" providerId="ADAL" clId="{766F4194-88B6-4E31-8F18-BFF0881E8730}" dt="2025-06-20T09:21:21.205" v="3697" actId="27636"/>
          <ac:spMkLst>
            <pc:docMk/>
            <pc:sldMk cId="2918627302" sldId="408"/>
            <ac:spMk id="3" creationId="{A8809C0C-F861-707B-5242-7F8DA901F7F6}"/>
          </ac:spMkLst>
        </pc:spChg>
        <pc:spChg chg="add mod">
          <ac:chgData name="Claude Pierre GAUTIER" userId="41670b07-8bd5-42a5-95b1-00e7dd596d22" providerId="ADAL" clId="{766F4194-88B6-4E31-8F18-BFF0881E8730}" dt="2025-06-20T09:20:00.983" v="3694"/>
          <ac:spMkLst>
            <pc:docMk/>
            <pc:sldMk cId="2918627302" sldId="408"/>
            <ac:spMk id="5" creationId="{04915CF7-37D9-E597-D5D8-32E1E7F87A58}"/>
          </ac:spMkLst>
        </pc:spChg>
      </pc:sldChg>
      <pc:sldChg chg="addSp delSp modSp new mod">
        <pc:chgData name="Claude Pierre GAUTIER" userId="41670b07-8bd5-42a5-95b1-00e7dd596d22" providerId="ADAL" clId="{766F4194-88B6-4E31-8F18-BFF0881E8730}" dt="2025-06-27T09:59:30.695" v="3881" actId="22"/>
        <pc:sldMkLst>
          <pc:docMk/>
          <pc:sldMk cId="4247746090" sldId="409"/>
        </pc:sldMkLst>
        <pc:spChg chg="mod">
          <ac:chgData name="Claude Pierre GAUTIER" userId="41670b07-8bd5-42a5-95b1-00e7dd596d22" providerId="ADAL" clId="{766F4194-88B6-4E31-8F18-BFF0881E8730}" dt="2025-06-27T09:56:31.455" v="3880" actId="20577"/>
          <ac:spMkLst>
            <pc:docMk/>
            <pc:sldMk cId="4247746090" sldId="409"/>
            <ac:spMk id="2" creationId="{61314D69-18D9-5420-9908-9A72171F96AD}"/>
          </ac:spMkLst>
        </pc:spChg>
        <pc:spChg chg="del">
          <ac:chgData name="Claude Pierre GAUTIER" userId="41670b07-8bd5-42a5-95b1-00e7dd596d22" providerId="ADAL" clId="{766F4194-88B6-4E31-8F18-BFF0881E8730}" dt="2025-06-27T09:59:30.695" v="3881" actId="22"/>
          <ac:spMkLst>
            <pc:docMk/>
            <pc:sldMk cId="4247746090" sldId="409"/>
            <ac:spMk id="3" creationId="{0EFBB5B7-DB8A-FFE1-C0C4-F0B230E18530}"/>
          </ac:spMkLst>
        </pc:spChg>
        <pc:spChg chg="add mod">
          <ac:chgData name="Claude Pierre GAUTIER" userId="41670b07-8bd5-42a5-95b1-00e7dd596d22" providerId="ADAL" clId="{766F4194-88B6-4E31-8F18-BFF0881E8730}" dt="2025-06-27T09:56:06.615" v="3861"/>
          <ac:spMkLst>
            <pc:docMk/>
            <pc:sldMk cId="4247746090" sldId="409"/>
            <ac:spMk id="5" creationId="{888CB7D6-CBC4-E542-01B0-B6E69FCE1251}"/>
          </ac:spMkLst>
        </pc:spChg>
        <pc:picChg chg="add mod ord">
          <ac:chgData name="Claude Pierre GAUTIER" userId="41670b07-8bd5-42a5-95b1-00e7dd596d22" providerId="ADAL" clId="{766F4194-88B6-4E31-8F18-BFF0881E8730}" dt="2025-06-27T09:59:30.695" v="3881" actId="22"/>
          <ac:picMkLst>
            <pc:docMk/>
            <pc:sldMk cId="4247746090" sldId="409"/>
            <ac:picMk id="7" creationId="{7E6BD09F-0464-1A84-EAAA-D30703D74C9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98FA15-2F64-474A-A870-C41907A81135}" type="datetimeFigureOut">
              <a:rPr lang="fr-FR" smtClean="0"/>
              <a:t>18/08/2025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638AE-FD68-47A5-9C53-4042BC51BD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3346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356B-79AC-4FE6-81A6-39429106D2EB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5539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à l'image de la diapositive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Espace réservé au texte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Espace réservé au numéro de diapositive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30A4FE83-7D08-4188-A384-CD2E5F62518B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638AE-FD68-47A5-9C53-4042BC51BD55}" type="slidenum">
              <a:rPr lang="fr-FR" smtClean="0"/>
              <a:t>33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1810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5E6E77-1F95-106F-B8CE-C80964B163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4EF4714-580E-0149-9249-BD768C98B7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C0B8EE-AC71-CBBA-4F66-3E12D7097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F19F8-8795-4672-B28C-2FFD11619AA6}" type="datetime1">
              <a:rPr lang="fr-FR" smtClean="0"/>
              <a:t>18/08/2025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4D6512F-AB4D-20DC-299B-3A3D216CF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614CCB-9E9B-847B-BEEB-0C451475A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C688D-8374-4AAD-9FB0-AC557B6DE5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8573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849653-8CDA-8DE4-FF19-59E3A9CCE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AC1F63C-2EFA-8640-38C2-DB63533FE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B6211AD-2503-A77C-6050-19A5A8757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97C14-0AC5-4BB0-AD02-FD2928F977BD}" type="datetime1">
              <a:rPr lang="fr-FR" smtClean="0"/>
              <a:t>18/08/2025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86CA45-0CBE-62DC-50B0-D75AE94B2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197CE8-A92E-B36C-661B-4FF38E3D1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C688D-8374-4AAD-9FB0-AC557B6DE5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7932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5C6BC70-EE3F-F74C-A54A-3016E1F7C5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3AFA254-63F7-3C22-EC22-B4F5A510D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0EAADE-E57A-A495-B9DB-1F85B53D3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08BDA-7946-4416-8C18-6823039D34FE}" type="datetime1">
              <a:rPr lang="fr-FR" smtClean="0"/>
              <a:t>18/08/2025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B5869E-AAB8-D7D1-DC25-0ADB7FCEF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B2DEA1-808A-32C9-7842-926D0BD91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C688D-8374-4AAD-9FB0-AC557B6DE5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8855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75869F-0AE2-C558-1AD2-A8ED96291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9D0542-3043-C583-E83E-F40B99788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707C02-869A-CF75-4076-9CBBF9303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D822C-81DD-4E16-AE6B-82C09EBC4615}" type="datetime1">
              <a:rPr lang="fr-FR" smtClean="0"/>
              <a:t>18/08/2025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D6F00B-7038-BBB1-B892-2D2313120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253B83-241D-F9DA-5255-0C53A1AD8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C688D-8374-4AAD-9FB0-AC557B6DE5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1806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BA4214-7746-BC07-2F4F-020100635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41246F-396C-E913-A1E6-640698F43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4AE6AD-4916-B0AB-0454-956C557FA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0A5B9-2844-4814-B9F3-E86279505A03}" type="datetime1">
              <a:rPr lang="fr-FR" smtClean="0"/>
              <a:t>18/08/2025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7ED9A31-C760-191C-E90A-66D787877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526959-1DB2-E426-79A5-DB3DA37F6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C688D-8374-4AAD-9FB0-AC557B6DE5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1536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345507-26FD-8ED3-4E34-FCB5C4355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837BEF-42FC-4238-436B-69B88BA84C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1A2BE0-6DA4-006E-A005-A6F93F265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CBEF6E7-2D17-5B19-8D1B-1883439F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F355-F35C-4B07-816A-200ACAFF742F}" type="datetime1">
              <a:rPr lang="fr-FR" smtClean="0"/>
              <a:t>18/08/2025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09253F2-E7BA-79FD-8098-7EABF9375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BEC41EF-1C26-F8AF-CAC3-7EFC5B638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C688D-8374-4AAD-9FB0-AC557B6DE5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0264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A48E84-0B09-78C3-A991-1E8D32079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4EFDF5F-4CA7-4FB8-A732-4671B0337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AA1D62A-7FE7-A391-1AFE-D1278A24E8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10C81B5-9374-02C1-646F-7B12EE0FF9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E1E0897-3C84-F8F5-7A58-66A9B77CA3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CDD1623-27FD-8748-DC08-B0E68E18B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0D83E-F17B-4986-B046-DDC529D43069}" type="datetime1">
              <a:rPr lang="fr-FR" smtClean="0"/>
              <a:t>18/08/2025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A233221-074D-38A3-AE36-0FA920ED0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A639BBA-1FA7-B76D-1ED0-58D35B16F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C688D-8374-4AAD-9FB0-AC557B6DE5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3416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A25E32-A8D8-BCBF-36EF-5A0954E4F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777A920-9A3C-B55E-DB46-D6BC634CA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4E0AB-8A2E-4A06-8A57-15535B487EA6}" type="datetime1">
              <a:rPr lang="fr-FR" smtClean="0"/>
              <a:t>18/08/2025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4CF20CA-8D74-EC37-DCC1-3989241A4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6CD22FA-2820-C874-10DB-A3D7D30F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C688D-8374-4AAD-9FB0-AC557B6DE5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2504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D97C93D-3E48-C975-748D-697D6F42D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79526-0634-41A0-81C1-94962AB3428F}" type="datetime1">
              <a:rPr lang="fr-FR" smtClean="0"/>
              <a:t>18/08/2025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2A1D213-6559-DDD8-F8AC-31436EAF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760A4AA-ED12-7523-2A98-3784AC4EB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C688D-8374-4AAD-9FB0-AC557B6DE5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1637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C867B5-6EF4-9C6E-20C8-3A7842F53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136593-67A0-6231-8947-1B7FA3D3A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6C73372-1D99-1299-EEA3-82D7949BCE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D80FE2F-2A0C-3F03-E9D5-A74AEC53C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53242-2EB8-4829-B586-D130FB968B41}" type="datetime1">
              <a:rPr lang="fr-FR" smtClean="0"/>
              <a:t>18/08/2025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9117ACA-4366-EE80-42DB-5839ED76B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C2BC718-D45A-AD92-1775-3B7C12066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C688D-8374-4AAD-9FB0-AC557B6DE5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6337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2F4D1D-4F71-92AA-8B99-3951EC26D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1B092B9-7872-AB71-E3BF-CE43392761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7E8C7E3-2371-5D8E-F722-18CF15A2E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1E4C639-11D8-7A40-D634-8340A5245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3EC0C-E01E-400E-8FD7-2B369FB72457}" type="datetime1">
              <a:rPr lang="fr-FR" smtClean="0"/>
              <a:t>18/08/2025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B6F013-A130-2393-7610-323A45114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396459E-6185-0A5D-9576-671EC7556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C688D-8374-4AAD-9FB0-AC557B6DE5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1065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AC69068-A285-3FE6-F89F-251B1A822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6B6F346-7F95-ED26-9C63-6C68F3855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B0D0CC7-0C55-AE7C-F323-AE57BECB49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4B4EE-BA24-41D8-BAA9-4508FCD2FF0D}" type="datetime1">
              <a:rPr lang="fr-FR" smtClean="0"/>
              <a:t>18/08/2025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3CC2BA-A3A5-CB38-866E-1455009BCB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0B6738-88AB-3A5D-7F93-12023BDCE1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C688D-8374-4AAD-9FB0-AC557B6DE5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2536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18" Type="http://schemas.openxmlformats.org/officeDocument/2006/relationships/image" Target="../media/image52.png"/><Relationship Id="rId26" Type="http://schemas.openxmlformats.org/officeDocument/2006/relationships/image" Target="../media/image3.png"/><Relationship Id="rId3" Type="http://schemas.openxmlformats.org/officeDocument/2006/relationships/image" Target="../media/image2.svg"/><Relationship Id="rId21" Type="http://schemas.openxmlformats.org/officeDocument/2006/relationships/image" Target="../media/image55.sv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5" Type="http://schemas.openxmlformats.org/officeDocument/2006/relationships/image" Target="../media/image59.svg"/><Relationship Id="rId2" Type="http://schemas.openxmlformats.org/officeDocument/2006/relationships/image" Target="../media/image1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24" Type="http://schemas.openxmlformats.org/officeDocument/2006/relationships/image" Target="../media/image58.png"/><Relationship Id="rId5" Type="http://schemas.openxmlformats.org/officeDocument/2006/relationships/image" Target="../media/image39.svg"/><Relationship Id="rId15" Type="http://schemas.openxmlformats.org/officeDocument/2006/relationships/image" Target="../media/image49.svg"/><Relationship Id="rId23" Type="http://schemas.openxmlformats.org/officeDocument/2006/relationships/image" Target="../media/image57.png"/><Relationship Id="rId28" Type="http://schemas.openxmlformats.org/officeDocument/2006/relationships/image" Target="../media/image61.png"/><Relationship Id="rId10" Type="http://schemas.openxmlformats.org/officeDocument/2006/relationships/image" Target="../media/image44.png"/><Relationship Id="rId19" Type="http://schemas.openxmlformats.org/officeDocument/2006/relationships/image" Target="../media/image53.sv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svg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12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Relationship Id="rId1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8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2.svg"/><Relationship Id="rId7" Type="http://schemas.openxmlformats.org/officeDocument/2006/relationships/image" Target="../media/image8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88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1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714" y="0"/>
            <a:ext cx="2826055" cy="6858000"/>
            <a:chOff x="0" y="0"/>
            <a:chExt cx="5652111" cy="13716000"/>
          </a:xfrm>
        </p:grpSpPr>
        <p:grpSp>
          <p:nvGrpSpPr>
            <p:cNvPr id="3" name="Group 3"/>
            <p:cNvGrpSpPr/>
            <p:nvPr/>
          </p:nvGrpSpPr>
          <p:grpSpPr>
            <a:xfrm>
              <a:off x="2826056" y="0"/>
              <a:ext cx="2826056" cy="13716000"/>
              <a:chOff x="0" y="0"/>
              <a:chExt cx="558233" cy="270933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58233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558233" h="2709333">
                    <a:moveTo>
                      <a:pt x="0" y="0"/>
                    </a:moveTo>
                    <a:lnTo>
                      <a:pt x="558233" y="0"/>
                    </a:lnTo>
                    <a:lnTo>
                      <a:pt x="558233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E9E0D9"/>
              </a:solidFill>
            </p:spPr>
            <p:txBody>
              <a:bodyPr/>
              <a:lstStyle/>
              <a:p>
                <a:endParaRPr lang="fr-FR" sz="1200" dirty="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558233" cy="275695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 dirty="0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413028" y="0"/>
              <a:ext cx="2826056" cy="13716000"/>
              <a:chOff x="0" y="0"/>
              <a:chExt cx="558233" cy="270933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58233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558233" h="2709333">
                    <a:moveTo>
                      <a:pt x="0" y="0"/>
                    </a:moveTo>
                    <a:lnTo>
                      <a:pt x="558233" y="0"/>
                    </a:lnTo>
                    <a:lnTo>
                      <a:pt x="558233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9FC3D0"/>
              </a:solidFill>
            </p:spPr>
            <p:txBody>
              <a:bodyPr/>
              <a:lstStyle/>
              <a:p>
                <a:endParaRPr lang="fr-FR" sz="1200" dirty="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558233" cy="275695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 dirty="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2826056" cy="13716000"/>
              <a:chOff x="0" y="0"/>
              <a:chExt cx="558233" cy="270933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58233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558233" h="2709333">
                    <a:moveTo>
                      <a:pt x="0" y="0"/>
                    </a:moveTo>
                    <a:lnTo>
                      <a:pt x="558233" y="0"/>
                    </a:lnTo>
                    <a:lnTo>
                      <a:pt x="558233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E9C7C6"/>
              </a:solidFill>
            </p:spPr>
            <p:txBody>
              <a:bodyPr/>
              <a:lstStyle/>
              <a:p>
                <a:endParaRPr lang="fr-FR" sz="1200" dirty="0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558233" cy="275695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 dirty="0"/>
              </a:p>
            </p:txBody>
          </p:sp>
        </p:grpSp>
      </p:grpSp>
      <p:sp>
        <p:nvSpPr>
          <p:cNvPr id="12" name="Freeform 12"/>
          <p:cNvSpPr/>
          <p:nvPr/>
        </p:nvSpPr>
        <p:spPr>
          <a:xfrm>
            <a:off x="8431265" y="-140128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4"/>
                </a:lnTo>
                <a:lnTo>
                  <a:pt x="0" y="2477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sp>
        <p:nvSpPr>
          <p:cNvPr id="13" name="Freeform 13"/>
          <p:cNvSpPr/>
          <p:nvPr/>
        </p:nvSpPr>
        <p:spPr>
          <a:xfrm>
            <a:off x="7412063" y="6172201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sp>
        <p:nvSpPr>
          <p:cNvPr id="14" name="Freeform 14"/>
          <p:cNvSpPr/>
          <p:nvPr/>
        </p:nvSpPr>
        <p:spPr>
          <a:xfrm>
            <a:off x="2805342" y="5163310"/>
            <a:ext cx="4101485" cy="1486066"/>
          </a:xfrm>
          <a:custGeom>
            <a:avLst/>
            <a:gdLst/>
            <a:ahLst/>
            <a:cxnLst/>
            <a:rect l="l" t="t" r="r" b="b"/>
            <a:pathLst>
              <a:path w="6497220" h="2542037">
                <a:moveTo>
                  <a:pt x="0" y="0"/>
                </a:moveTo>
                <a:lnTo>
                  <a:pt x="6497219" y="0"/>
                </a:lnTo>
                <a:lnTo>
                  <a:pt x="6497219" y="2542037"/>
                </a:lnTo>
                <a:lnTo>
                  <a:pt x="0" y="25420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sp>
        <p:nvSpPr>
          <p:cNvPr id="16" name="TextBox 16"/>
          <p:cNvSpPr txBox="1"/>
          <p:nvPr/>
        </p:nvSpPr>
        <p:spPr>
          <a:xfrm>
            <a:off x="2961471" y="1219046"/>
            <a:ext cx="8901186" cy="2231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1"/>
              </a:lnSpc>
            </a:pPr>
            <a:r>
              <a:rPr lang="en-US" sz="6001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LE DÉPISTAGE ORGANISÉ DES CANCERS</a:t>
            </a:r>
          </a:p>
          <a:p>
            <a:pPr algn="ctr">
              <a:lnSpc>
                <a:spcPts val="5821"/>
              </a:lnSpc>
            </a:pPr>
            <a:r>
              <a:rPr lang="en-US" sz="6001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Où</a:t>
            </a:r>
            <a:r>
              <a:rPr lang="en-US" sz="6001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</a:t>
            </a:r>
            <a:r>
              <a:rPr lang="en-US" sz="6001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en</a:t>
            </a:r>
            <a:r>
              <a:rPr lang="en-US" sz="6001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</a:t>
            </a:r>
            <a:r>
              <a:rPr lang="en-US" sz="6001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est</a:t>
            </a:r>
            <a:r>
              <a:rPr lang="en-US" sz="6001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-on </a:t>
            </a:r>
            <a:r>
              <a:rPr lang="en-US" sz="6001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en</a:t>
            </a:r>
            <a:r>
              <a:rPr lang="en-US" sz="6001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2025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922377" y="3634575"/>
            <a:ext cx="4346533" cy="2026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6"/>
              </a:lnSpc>
            </a:pPr>
            <a:r>
              <a:rPr lang="en-US" sz="2290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Dr CP GAUTIER</a:t>
            </a:r>
          </a:p>
          <a:p>
            <a:pPr algn="ctr">
              <a:lnSpc>
                <a:spcPts val="3206"/>
              </a:lnSpc>
            </a:pPr>
            <a:r>
              <a:rPr lang="en-US" sz="2290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Médecin </a:t>
            </a:r>
            <a:r>
              <a:rPr lang="en-US" sz="2290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coordinateur</a:t>
            </a:r>
            <a:r>
              <a:rPr lang="en-US" sz="2290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regional CRCDC Sud PACA</a:t>
            </a:r>
          </a:p>
          <a:p>
            <a:pPr algn="ctr">
              <a:lnSpc>
                <a:spcPts val="3206"/>
              </a:lnSpc>
            </a:pPr>
            <a:r>
              <a:rPr lang="en-US" sz="2290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La Timone </a:t>
            </a:r>
          </a:p>
          <a:p>
            <a:pPr algn="ctr">
              <a:lnSpc>
                <a:spcPts val="3206"/>
              </a:lnSpc>
            </a:pPr>
            <a:r>
              <a:rPr lang="en-US" sz="2290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Le 23 </a:t>
            </a:r>
            <a:r>
              <a:rPr lang="en-US" sz="2290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septembre</a:t>
            </a:r>
            <a:r>
              <a:rPr lang="en-US" sz="2290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2025</a:t>
            </a:r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D9136D5-5F9A-83D2-F73C-135BF4D8B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89239" y="6388563"/>
            <a:ext cx="4954480" cy="365125"/>
          </a:xfrm>
        </p:spPr>
        <p:txBody>
          <a:bodyPr/>
          <a:lstStyle/>
          <a:p>
            <a:r>
              <a:rPr lang="fr-FR" dirty="0"/>
              <a:t>Les Médecins du Travail  La Timone le 23 septembre 2025                                                           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27520-1085-33E4-3D34-F307EF167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9299C4E8-E175-DB49-65B0-DBBDEF252607}"/>
              </a:ext>
            </a:extLst>
          </p:cNvPr>
          <p:cNvSpPr txBox="1"/>
          <p:nvPr/>
        </p:nvSpPr>
        <p:spPr>
          <a:xfrm>
            <a:off x="1260630" y="263940"/>
            <a:ext cx="10758981" cy="923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133" dirty="0">
                <a:solidFill>
                  <a:srgbClr val="000000"/>
                </a:solidFill>
                <a:latin typeface="Alatsi" panose="020B0604020202020204" charset="0"/>
                <a:ea typeface="Alatsi"/>
                <a:cs typeface="Alatsi"/>
                <a:sym typeface="Alatsi"/>
              </a:rPr>
              <a:t> </a:t>
            </a:r>
            <a:r>
              <a:rPr lang="en-US" sz="2133" dirty="0">
                <a:solidFill>
                  <a:srgbClr val="000000"/>
                </a:solidFill>
                <a:latin typeface="Alatsi" panose="020B0604020202020204" charset="0"/>
                <a:ea typeface="Londrina Solid Heavy"/>
                <a:cs typeface="Londrina Solid Heavy"/>
                <a:sym typeface="Londrina Solid Heavy"/>
              </a:rPr>
              <a:t>En </a:t>
            </a:r>
            <a:r>
              <a:rPr lang="en-US" sz="2133" dirty="0" err="1">
                <a:solidFill>
                  <a:srgbClr val="000000"/>
                </a:solidFill>
                <a:latin typeface="Alatsi" panose="020B0604020202020204" charset="0"/>
                <a:ea typeface="Londrina Solid Heavy"/>
                <a:cs typeface="Londrina Solid Heavy"/>
                <a:sym typeface="Londrina Solid Heavy"/>
              </a:rPr>
              <a:t>changeant</a:t>
            </a:r>
            <a:r>
              <a:rPr lang="en-US" sz="2133" dirty="0">
                <a:solidFill>
                  <a:srgbClr val="000000"/>
                </a:solidFill>
                <a:latin typeface="Alatsi" panose="020B0604020202020204" charset="0"/>
                <a:ea typeface="Londrina Solid Heavy"/>
                <a:cs typeface="Londrina Solid Heavy"/>
                <a:sym typeface="Londrina Solid Heavy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Alatsi" panose="020B0604020202020204" charset="0"/>
                <a:ea typeface="Londrina Solid Heavy"/>
                <a:cs typeface="Londrina Solid Heavy"/>
                <a:sym typeface="Londrina Solid Heavy"/>
              </a:rPr>
              <a:t>notre</a:t>
            </a:r>
            <a:r>
              <a:rPr lang="en-US" sz="2133" dirty="0">
                <a:solidFill>
                  <a:srgbClr val="000000"/>
                </a:solidFill>
                <a:latin typeface="Alatsi" panose="020B0604020202020204" charset="0"/>
                <a:ea typeface="Londrina Solid Heavy"/>
                <a:cs typeface="Londrina Solid Heavy"/>
                <a:sym typeface="Londrina Solid Heavy"/>
              </a:rPr>
              <a:t> mode de vie et </a:t>
            </a:r>
            <a:r>
              <a:rPr lang="en-US" sz="2133" dirty="0" err="1">
                <a:solidFill>
                  <a:srgbClr val="000000"/>
                </a:solidFill>
                <a:latin typeface="Alatsi" panose="020B0604020202020204" charset="0"/>
                <a:ea typeface="Londrina Solid Heavy"/>
                <a:cs typeface="Londrina Solid Heavy"/>
                <a:sym typeface="Londrina Solid Heavy"/>
              </a:rPr>
              <a:t>nos</a:t>
            </a:r>
            <a:r>
              <a:rPr lang="en-US" sz="2133" dirty="0">
                <a:solidFill>
                  <a:srgbClr val="000000"/>
                </a:solidFill>
                <a:latin typeface="Alatsi" panose="020B0604020202020204" charset="0"/>
                <a:ea typeface="Londrina Solid Heavy"/>
                <a:cs typeface="Londrina Solid Heavy"/>
                <a:sym typeface="Londrina Solid Heavy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Alatsi" panose="020B0604020202020204" charset="0"/>
                <a:ea typeface="Londrina Solid Heavy"/>
                <a:cs typeface="Londrina Solid Heavy"/>
                <a:sym typeface="Londrina Solid Heavy"/>
              </a:rPr>
              <a:t>comportements</a:t>
            </a:r>
            <a:r>
              <a:rPr lang="en-US" sz="2133" dirty="0">
                <a:solidFill>
                  <a:srgbClr val="000000"/>
                </a:solidFill>
                <a:latin typeface="Alatsi" panose="020B0604020202020204" charset="0"/>
                <a:ea typeface="Londrina Solid Heavy"/>
                <a:cs typeface="Londrina Solid Heavy"/>
                <a:sym typeface="Londrina Solid Heavy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2133" dirty="0">
                <a:solidFill>
                  <a:srgbClr val="000000"/>
                </a:solidFill>
                <a:latin typeface="Alatsi" panose="020B0604020202020204" charset="0"/>
                <a:ea typeface="Londrina Solid Heavy"/>
                <a:cs typeface="Londrina Solid Heavy"/>
                <a:sym typeface="Londrina Solid Heavy"/>
              </a:rPr>
              <a:t>40% des cancers </a:t>
            </a:r>
            <a:r>
              <a:rPr lang="en-US" sz="2133" dirty="0" err="1">
                <a:solidFill>
                  <a:srgbClr val="000000"/>
                </a:solidFill>
                <a:latin typeface="Alatsi" panose="020B0604020202020204" charset="0"/>
                <a:ea typeface="Londrina Solid Heavy"/>
                <a:cs typeface="Londrina Solid Heavy"/>
                <a:sym typeface="Londrina Solid Heavy"/>
              </a:rPr>
              <a:t>pourraient</a:t>
            </a:r>
            <a:r>
              <a:rPr lang="en-US" sz="2133" dirty="0">
                <a:solidFill>
                  <a:srgbClr val="000000"/>
                </a:solidFill>
                <a:latin typeface="Alatsi" panose="020B0604020202020204" charset="0"/>
                <a:ea typeface="Londrina Solid Heavy"/>
                <a:cs typeface="Londrina Solid Heavy"/>
                <a:sym typeface="Londrina Solid Heavy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Alatsi" panose="020B0604020202020204" charset="0"/>
                <a:ea typeface="Londrina Solid Heavy"/>
                <a:cs typeface="Londrina Solid Heavy"/>
                <a:sym typeface="Londrina Solid Heavy"/>
              </a:rPr>
              <a:t>être</a:t>
            </a:r>
            <a:r>
              <a:rPr lang="en-US" sz="2133" dirty="0">
                <a:solidFill>
                  <a:srgbClr val="000000"/>
                </a:solidFill>
                <a:latin typeface="Alatsi" panose="020B0604020202020204" charset="0"/>
                <a:ea typeface="Londrina Solid Heavy"/>
                <a:cs typeface="Londrina Solid Heavy"/>
                <a:sym typeface="Londrina Solid Heavy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Alatsi" panose="020B0604020202020204" charset="0"/>
                <a:ea typeface="Londrina Solid Heavy"/>
                <a:cs typeface="Londrina Solid Heavy"/>
                <a:sym typeface="Londrina Solid Heavy"/>
              </a:rPr>
              <a:t>évités</a:t>
            </a:r>
            <a:endParaRPr lang="en-US" sz="2133" dirty="0">
              <a:solidFill>
                <a:srgbClr val="000000"/>
              </a:solidFill>
              <a:latin typeface="Alatsi" panose="020B0604020202020204" charset="0"/>
              <a:ea typeface="Londrina Solid Heavy"/>
              <a:cs typeface="Londrina Solid Heavy"/>
              <a:sym typeface="Londrina Solid Heavy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EE56D07-53DD-D318-87FD-18F22DCBAAC0}"/>
              </a:ext>
            </a:extLst>
          </p:cNvPr>
          <p:cNvSpPr/>
          <p:nvPr/>
        </p:nvSpPr>
        <p:spPr>
          <a:xfrm>
            <a:off x="6465030" y="5858780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4"/>
                </a:lnTo>
                <a:lnTo>
                  <a:pt x="0" y="2477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0FAC339-0416-E5BF-AB39-1B125F2BDE65}"/>
              </a:ext>
            </a:extLst>
          </p:cNvPr>
          <p:cNvSpPr/>
          <p:nvPr/>
        </p:nvSpPr>
        <p:spPr>
          <a:xfrm>
            <a:off x="1042949" y="-1094114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4"/>
                </a:lnTo>
                <a:lnTo>
                  <a:pt x="0" y="2477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98623CD-065C-780E-5617-8408D3034DC1}"/>
              </a:ext>
            </a:extLst>
          </p:cNvPr>
          <p:cNvSpPr/>
          <p:nvPr/>
        </p:nvSpPr>
        <p:spPr>
          <a:xfrm>
            <a:off x="172390" y="1237512"/>
            <a:ext cx="11847221" cy="4650034"/>
          </a:xfrm>
          <a:custGeom>
            <a:avLst/>
            <a:gdLst/>
            <a:ahLst/>
            <a:cxnLst/>
            <a:rect l="l" t="t" r="r" b="b"/>
            <a:pathLst>
              <a:path w="17770831" h="6975051">
                <a:moveTo>
                  <a:pt x="0" y="0"/>
                </a:moveTo>
                <a:lnTo>
                  <a:pt x="17770831" y="0"/>
                </a:lnTo>
                <a:lnTo>
                  <a:pt x="17770831" y="6975051"/>
                </a:lnTo>
                <a:lnTo>
                  <a:pt x="0" y="69750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391F91BF-3EB2-CC2B-7D5E-CA1C535086A7}"/>
              </a:ext>
            </a:extLst>
          </p:cNvPr>
          <p:cNvSpPr/>
          <p:nvPr/>
        </p:nvSpPr>
        <p:spPr>
          <a:xfrm>
            <a:off x="-3735" y="5511800"/>
            <a:ext cx="3489885" cy="1349318"/>
          </a:xfrm>
          <a:custGeom>
            <a:avLst/>
            <a:gdLst/>
            <a:ahLst/>
            <a:cxnLst/>
            <a:rect l="l" t="t" r="r" b="b"/>
            <a:pathLst>
              <a:path w="6497220" h="2542037">
                <a:moveTo>
                  <a:pt x="0" y="0"/>
                </a:moveTo>
                <a:lnTo>
                  <a:pt x="6497219" y="0"/>
                </a:lnTo>
                <a:lnTo>
                  <a:pt x="6497219" y="2542037"/>
                </a:lnTo>
                <a:lnTo>
                  <a:pt x="0" y="25420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DA15107-0417-2B20-6050-9949D2D43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113332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05516-D858-13E3-AF42-4DD08480E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CC90151E-AD8B-9590-F4D3-F0B421BAD455}"/>
              </a:ext>
            </a:extLst>
          </p:cNvPr>
          <p:cNvSpPr txBox="1"/>
          <p:nvPr/>
        </p:nvSpPr>
        <p:spPr>
          <a:xfrm>
            <a:off x="252150" y="309299"/>
            <a:ext cx="10896901" cy="549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54"/>
              </a:lnSpc>
            </a:pPr>
            <a:r>
              <a:rPr lang="en-US" sz="2667" dirty="0">
                <a:solidFill>
                  <a:srgbClr val="000000"/>
                </a:solidFill>
                <a:latin typeface="Alatsi" panose="020B0604020202020204" charset="0"/>
                <a:ea typeface="Londrina Solid Heavy"/>
                <a:cs typeface="Londrina Solid Heavy"/>
                <a:sym typeface="Londrina Solid Heavy"/>
              </a:rPr>
              <a:t>En France, les cancers </a:t>
            </a:r>
            <a:r>
              <a:rPr lang="en-US" sz="2667" dirty="0" err="1">
                <a:solidFill>
                  <a:srgbClr val="000000"/>
                </a:solidFill>
                <a:latin typeface="Alatsi" panose="020B0604020202020204" charset="0"/>
                <a:ea typeface="Londrina Solid Heavy"/>
                <a:cs typeface="Londrina Solid Heavy"/>
                <a:sym typeface="Londrina Solid Heavy"/>
              </a:rPr>
              <a:t>sont</a:t>
            </a:r>
            <a:r>
              <a:rPr lang="en-US" sz="2667" dirty="0">
                <a:solidFill>
                  <a:srgbClr val="000000"/>
                </a:solidFill>
                <a:latin typeface="Alatsi" panose="020B0604020202020204" charset="0"/>
                <a:ea typeface="Londrina Solid Heavy"/>
                <a:cs typeface="Londrina Solid Heavy"/>
                <a:sym typeface="Londrina Solid Heavy"/>
              </a:rPr>
              <a:t> la cause de </a:t>
            </a:r>
            <a:r>
              <a:rPr lang="en-US" sz="2667" dirty="0" err="1">
                <a:solidFill>
                  <a:srgbClr val="000000"/>
                </a:solidFill>
                <a:latin typeface="Alatsi" panose="020B0604020202020204" charset="0"/>
                <a:ea typeface="Londrina Solid Heavy"/>
                <a:cs typeface="Londrina Solid Heavy"/>
                <a:sym typeface="Londrina Solid Heavy"/>
              </a:rPr>
              <a:t>décès</a:t>
            </a:r>
            <a:r>
              <a:rPr lang="en-US" sz="2667" dirty="0">
                <a:solidFill>
                  <a:srgbClr val="000000"/>
                </a:solidFill>
                <a:latin typeface="Alatsi" panose="020B0604020202020204" charset="0"/>
                <a:ea typeface="Londrina Solid Heavy"/>
                <a:cs typeface="Londrina Solid Heavy"/>
                <a:sym typeface="Londrina Solid Heavy"/>
              </a:rPr>
              <a:t> la plus </a:t>
            </a:r>
            <a:r>
              <a:rPr lang="en-US" sz="2667" dirty="0" err="1">
                <a:solidFill>
                  <a:srgbClr val="000000"/>
                </a:solidFill>
                <a:latin typeface="Alatsi" panose="020B0604020202020204" charset="0"/>
                <a:ea typeface="Londrina Solid Heavy"/>
                <a:cs typeface="Londrina Solid Heavy"/>
                <a:sym typeface="Londrina Solid Heavy"/>
              </a:rPr>
              <a:t>fréquente</a:t>
            </a:r>
            <a:endParaRPr lang="en-US" sz="2667" dirty="0">
              <a:solidFill>
                <a:srgbClr val="000000"/>
              </a:solidFill>
              <a:latin typeface="Alatsi" panose="020B0604020202020204" charset="0"/>
              <a:ea typeface="Londrina Solid Heavy"/>
              <a:cs typeface="Londrina Solid Heavy"/>
              <a:sym typeface="Londrina Solid Heavy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98D6880-E7F8-2F25-606C-468781E560C6}"/>
              </a:ext>
            </a:extLst>
          </p:cNvPr>
          <p:cNvSpPr/>
          <p:nvPr/>
        </p:nvSpPr>
        <p:spPr>
          <a:xfrm>
            <a:off x="6465030" y="5858780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4"/>
                </a:lnTo>
                <a:lnTo>
                  <a:pt x="0" y="2477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EB7503E-8835-B94D-507B-E7F15207CB60}"/>
              </a:ext>
            </a:extLst>
          </p:cNvPr>
          <p:cNvSpPr/>
          <p:nvPr/>
        </p:nvSpPr>
        <p:spPr>
          <a:xfrm>
            <a:off x="1042949" y="-1094114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4"/>
                </a:lnTo>
                <a:lnTo>
                  <a:pt x="0" y="2477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E64031F0-602E-6C66-EDB8-5251B0330C09}"/>
              </a:ext>
            </a:extLst>
          </p:cNvPr>
          <p:cNvSpPr/>
          <p:nvPr/>
        </p:nvSpPr>
        <p:spPr>
          <a:xfrm>
            <a:off x="5843283" y="1056443"/>
            <a:ext cx="6096567" cy="5131613"/>
          </a:xfrm>
          <a:custGeom>
            <a:avLst/>
            <a:gdLst/>
            <a:ahLst/>
            <a:cxnLst/>
            <a:rect l="l" t="t" r="r" b="b"/>
            <a:pathLst>
              <a:path w="9144851" h="7041535">
                <a:moveTo>
                  <a:pt x="0" y="0"/>
                </a:moveTo>
                <a:lnTo>
                  <a:pt x="9144851" y="0"/>
                </a:lnTo>
                <a:lnTo>
                  <a:pt x="9144851" y="7041536"/>
                </a:lnTo>
                <a:lnTo>
                  <a:pt x="0" y="70415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6AD7E25-9376-3E7D-528D-8BAE55BEC37C}"/>
              </a:ext>
            </a:extLst>
          </p:cNvPr>
          <p:cNvSpPr txBox="1"/>
          <p:nvPr/>
        </p:nvSpPr>
        <p:spPr>
          <a:xfrm>
            <a:off x="252150" y="2032000"/>
            <a:ext cx="5584825" cy="3274038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/>
          <a:p>
            <a:pPr>
              <a:lnSpc>
                <a:spcPts val="2773"/>
              </a:lnSpc>
              <a:spcBef>
                <a:spcPct val="0"/>
              </a:spcBef>
            </a:pPr>
            <a:r>
              <a:rPr lang="en-US" sz="2133" dirty="0">
                <a:solidFill>
                  <a:srgbClr val="343434"/>
                </a:solidFill>
                <a:latin typeface="Open Sans"/>
                <a:ea typeface="Open Sans"/>
                <a:cs typeface="Open Sans"/>
                <a:sym typeface="Quicksand Medium"/>
              </a:rPr>
              <a:t>-&gt;  </a:t>
            </a:r>
            <a:r>
              <a:rPr lang="en-US" sz="2133" dirty="0" err="1">
                <a:solidFill>
                  <a:srgbClr val="343434"/>
                </a:solidFill>
                <a:latin typeface="Open Sans"/>
                <a:ea typeface="Open Sans"/>
                <a:cs typeface="Open Sans"/>
                <a:sym typeface="Quicksand Medium"/>
              </a:rPr>
              <a:t>C’est</a:t>
            </a:r>
            <a:r>
              <a:rPr lang="en-US" sz="2133" dirty="0">
                <a:solidFill>
                  <a:srgbClr val="343434"/>
                </a:solidFill>
                <a:latin typeface="Open Sans"/>
                <a:ea typeface="Open Sans"/>
                <a:cs typeface="Open Sans"/>
                <a:sym typeface="Quicksand Medium"/>
              </a:rPr>
              <a:t> </a:t>
            </a:r>
            <a:r>
              <a:rPr lang="en-US" sz="2133" dirty="0" err="1">
                <a:solidFill>
                  <a:srgbClr val="343434"/>
                </a:solidFill>
                <a:latin typeface="Open Sans"/>
                <a:ea typeface="Open Sans"/>
                <a:cs typeface="Open Sans"/>
                <a:sym typeface="Quicksand Medium"/>
              </a:rPr>
              <a:t>vrai</a:t>
            </a:r>
            <a:r>
              <a:rPr lang="en-US" sz="2133" dirty="0">
                <a:solidFill>
                  <a:srgbClr val="343434"/>
                </a:solidFill>
                <a:latin typeface="Open Sans"/>
                <a:ea typeface="Open Sans"/>
                <a:cs typeface="Open Sans"/>
                <a:sym typeface="Quicksand Medium"/>
              </a:rPr>
              <a:t> </a:t>
            </a:r>
            <a:r>
              <a:rPr lang="en-US" sz="2133" dirty="0" err="1">
                <a:solidFill>
                  <a:srgbClr val="343434"/>
                </a:solidFill>
                <a:latin typeface="Open Sans"/>
                <a:ea typeface="Open Sans"/>
                <a:cs typeface="Open Sans"/>
                <a:sym typeface="Quicksand Medium"/>
              </a:rPr>
              <a:t>depuis</a:t>
            </a:r>
            <a:r>
              <a:rPr lang="en-US" sz="2133" dirty="0">
                <a:solidFill>
                  <a:srgbClr val="343434"/>
                </a:solidFill>
                <a:latin typeface="Open Sans"/>
                <a:ea typeface="Open Sans"/>
                <a:cs typeface="Open Sans"/>
                <a:sym typeface="Quicksand Medium"/>
              </a:rPr>
              <a:t> 2004 </a:t>
            </a:r>
            <a:endParaRPr lang="en-US" sz="2133" dirty="0">
              <a:solidFill>
                <a:srgbClr val="34343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2773"/>
              </a:lnSpc>
              <a:spcBef>
                <a:spcPct val="0"/>
              </a:spcBef>
            </a:pPr>
            <a:r>
              <a:rPr lang="en-US" sz="2133" dirty="0">
                <a:solidFill>
                  <a:srgbClr val="343434"/>
                </a:solidFill>
                <a:latin typeface="Open Sans"/>
                <a:ea typeface="Open Sans"/>
                <a:cs typeface="Open Sans"/>
              </a:rPr>
              <a:t>     2ème cause : les maladies cardio-</a:t>
            </a:r>
            <a:endParaRPr lang="en-US" sz="2133" dirty="0">
              <a:solidFill>
                <a:srgbClr val="34343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2773"/>
              </a:lnSpc>
              <a:spcBef>
                <a:spcPct val="0"/>
              </a:spcBef>
            </a:pPr>
            <a:r>
              <a:rPr lang="en-US" sz="2133" dirty="0">
                <a:solidFill>
                  <a:srgbClr val="343434"/>
                </a:solidFill>
                <a:latin typeface="Open Sans"/>
                <a:ea typeface="Open Sans"/>
                <a:cs typeface="Open Sans"/>
              </a:rPr>
              <a:t>     </a:t>
            </a:r>
            <a:r>
              <a:rPr lang="en-US" sz="2133" dirty="0" err="1">
                <a:solidFill>
                  <a:srgbClr val="343434"/>
                </a:solidFill>
                <a:latin typeface="Open Sans"/>
                <a:ea typeface="Open Sans"/>
                <a:cs typeface="Open Sans"/>
              </a:rPr>
              <a:t>vasculaires</a:t>
            </a:r>
            <a:r>
              <a:rPr lang="en-US" sz="2133" dirty="0">
                <a:solidFill>
                  <a:srgbClr val="343434"/>
                </a:solidFill>
                <a:latin typeface="Open Sans"/>
                <a:ea typeface="Open Sans"/>
                <a:cs typeface="Open Sans"/>
              </a:rPr>
              <a:t> (1ère cause </a:t>
            </a:r>
            <a:r>
              <a:rPr lang="en-US" sz="2133" dirty="0" err="1">
                <a:solidFill>
                  <a:srgbClr val="343434"/>
                </a:solidFill>
                <a:latin typeface="Open Sans"/>
                <a:ea typeface="Open Sans"/>
                <a:cs typeface="Open Sans"/>
              </a:rPr>
              <a:t>avant</a:t>
            </a:r>
            <a:r>
              <a:rPr lang="en-US" sz="2133" dirty="0">
                <a:solidFill>
                  <a:srgbClr val="343434"/>
                </a:solidFill>
                <a:latin typeface="Open Sans"/>
                <a:ea typeface="Open Sans"/>
                <a:cs typeface="Open Sans"/>
              </a:rPr>
              <a:t> 2004) </a:t>
            </a:r>
            <a:endParaRPr lang="en-US" sz="2133" dirty="0">
              <a:solidFill>
                <a:srgbClr val="34343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2773"/>
              </a:lnSpc>
              <a:spcBef>
                <a:spcPct val="0"/>
              </a:spcBef>
            </a:pPr>
            <a:endParaRPr lang="en-US" sz="2133" dirty="0">
              <a:solidFill>
                <a:srgbClr val="34343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Quicksand Medium"/>
            </a:endParaRPr>
          </a:p>
          <a:p>
            <a:pPr marL="460186" lvl="1" indent="-229881">
              <a:lnSpc>
                <a:spcPts val="2773"/>
              </a:lnSpc>
              <a:spcBef>
                <a:spcPct val="0"/>
              </a:spcBef>
              <a:buFont typeface="Arial"/>
              <a:buChar char="•"/>
            </a:pPr>
            <a:r>
              <a:rPr lang="en-US" sz="2133" dirty="0">
                <a:solidFill>
                  <a:srgbClr val="343434"/>
                </a:solidFill>
                <a:latin typeface="Open Sans"/>
                <a:ea typeface="Open Sans"/>
                <a:cs typeface="Open Sans"/>
                <a:sym typeface="Quicksand Medium"/>
              </a:rPr>
              <a:t>1ère cause de </a:t>
            </a:r>
            <a:r>
              <a:rPr lang="en-US" sz="2133" dirty="0" err="1">
                <a:solidFill>
                  <a:srgbClr val="343434"/>
                </a:solidFill>
                <a:latin typeface="Open Sans"/>
                <a:ea typeface="Open Sans"/>
                <a:cs typeface="Open Sans"/>
                <a:sym typeface="Quicksand Medium"/>
              </a:rPr>
              <a:t>mortalité</a:t>
            </a:r>
            <a:r>
              <a:rPr lang="en-US" sz="2133" dirty="0">
                <a:solidFill>
                  <a:srgbClr val="343434"/>
                </a:solidFill>
                <a:latin typeface="Open Sans"/>
                <a:ea typeface="Open Sans"/>
                <a:cs typeface="Open Sans"/>
                <a:sym typeface="Quicksand Medium"/>
              </a:rPr>
              <a:t> chez </a:t>
            </a:r>
            <a:r>
              <a:rPr lang="en-US" sz="2133" dirty="0" err="1">
                <a:solidFill>
                  <a:srgbClr val="343434"/>
                </a:solidFill>
                <a:latin typeface="Open Sans"/>
                <a:ea typeface="Open Sans"/>
                <a:cs typeface="Open Sans"/>
                <a:sym typeface="Quicksand Medium"/>
              </a:rPr>
              <a:t>l’homme</a:t>
            </a:r>
            <a:r>
              <a:rPr lang="en-US" sz="2133" dirty="0">
                <a:solidFill>
                  <a:srgbClr val="343434"/>
                </a:solidFill>
                <a:latin typeface="Open Sans"/>
                <a:ea typeface="Open Sans"/>
                <a:cs typeface="Open Sans"/>
                <a:sym typeface="Quicksand Medium"/>
              </a:rPr>
              <a:t> (1 </a:t>
            </a:r>
            <a:r>
              <a:rPr lang="en-US" sz="2133" dirty="0" err="1">
                <a:solidFill>
                  <a:srgbClr val="343434"/>
                </a:solidFill>
                <a:latin typeface="Open Sans"/>
                <a:ea typeface="Open Sans"/>
                <a:cs typeface="Open Sans"/>
                <a:sym typeface="Quicksand Medium"/>
              </a:rPr>
              <a:t>décès</a:t>
            </a:r>
            <a:r>
              <a:rPr lang="en-US" sz="2133" dirty="0">
                <a:solidFill>
                  <a:srgbClr val="343434"/>
                </a:solidFill>
                <a:latin typeface="Open Sans"/>
                <a:ea typeface="Open Sans"/>
                <a:cs typeface="Open Sans"/>
                <a:sym typeface="Quicksand Medium"/>
              </a:rPr>
              <a:t> sur 3)</a:t>
            </a:r>
            <a:endParaRPr lang="en-US" sz="2133" dirty="0">
              <a:solidFill>
                <a:srgbClr val="343434"/>
              </a:solidFill>
              <a:latin typeface="Open Sans"/>
              <a:ea typeface="Open Sans"/>
              <a:cs typeface="Open Sans"/>
            </a:endParaRPr>
          </a:p>
          <a:p>
            <a:pPr>
              <a:lnSpc>
                <a:spcPts val="2773"/>
              </a:lnSpc>
              <a:spcBef>
                <a:spcPct val="0"/>
              </a:spcBef>
            </a:pPr>
            <a:endParaRPr lang="en-US" sz="2133" dirty="0">
              <a:solidFill>
                <a:srgbClr val="34343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Quicksand Medium"/>
            </a:endParaRPr>
          </a:p>
          <a:p>
            <a:pPr marL="460186" lvl="1" indent="-229881">
              <a:lnSpc>
                <a:spcPts val="2773"/>
              </a:lnSpc>
              <a:spcBef>
                <a:spcPct val="0"/>
              </a:spcBef>
              <a:buFont typeface="Arial"/>
              <a:buChar char="•"/>
            </a:pPr>
            <a:r>
              <a:rPr lang="en-US" sz="2133" dirty="0">
                <a:solidFill>
                  <a:srgbClr val="343434"/>
                </a:solidFill>
                <a:latin typeface="Open Sans"/>
                <a:ea typeface="Open Sans"/>
                <a:cs typeface="Open Sans"/>
                <a:sym typeface="Quicksand Medium"/>
              </a:rPr>
              <a:t>2ème cause de </a:t>
            </a:r>
            <a:r>
              <a:rPr lang="en-US" sz="2133" dirty="0" err="1">
                <a:solidFill>
                  <a:srgbClr val="343434"/>
                </a:solidFill>
                <a:latin typeface="Open Sans"/>
                <a:ea typeface="Open Sans"/>
                <a:cs typeface="Open Sans"/>
                <a:sym typeface="Quicksand Medium"/>
              </a:rPr>
              <a:t>mortalité</a:t>
            </a:r>
            <a:r>
              <a:rPr lang="en-US" sz="2133" dirty="0">
                <a:solidFill>
                  <a:srgbClr val="343434"/>
                </a:solidFill>
                <a:latin typeface="Open Sans"/>
                <a:ea typeface="Open Sans"/>
                <a:cs typeface="Open Sans"/>
                <a:sym typeface="Quicksand Medium"/>
              </a:rPr>
              <a:t> chez la femme (1 </a:t>
            </a:r>
            <a:r>
              <a:rPr lang="en-US" sz="2133" dirty="0" err="1">
                <a:solidFill>
                  <a:srgbClr val="343434"/>
                </a:solidFill>
                <a:latin typeface="Open Sans"/>
                <a:ea typeface="Open Sans"/>
                <a:cs typeface="Open Sans"/>
                <a:sym typeface="Quicksand Medium"/>
              </a:rPr>
              <a:t>décès</a:t>
            </a:r>
            <a:r>
              <a:rPr lang="en-US" sz="2133" dirty="0">
                <a:solidFill>
                  <a:srgbClr val="343434"/>
                </a:solidFill>
                <a:latin typeface="Open Sans"/>
                <a:ea typeface="Open Sans"/>
                <a:cs typeface="Open Sans"/>
                <a:sym typeface="Quicksand Medium"/>
              </a:rPr>
              <a:t> sur 4)</a:t>
            </a:r>
            <a:endParaRPr lang="en-US" sz="2133" dirty="0">
              <a:solidFill>
                <a:srgbClr val="343434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7C1F31F1-375D-078F-BB23-1A9066FE6DEB}"/>
              </a:ext>
            </a:extLst>
          </p:cNvPr>
          <p:cNvSpPr/>
          <p:nvPr/>
        </p:nvSpPr>
        <p:spPr>
          <a:xfrm>
            <a:off x="7277702" y="6223000"/>
            <a:ext cx="4152298" cy="482600"/>
          </a:xfrm>
          <a:custGeom>
            <a:avLst/>
            <a:gdLst/>
            <a:ahLst/>
            <a:cxnLst/>
            <a:rect l="l" t="t" r="r" b="b"/>
            <a:pathLst>
              <a:path w="5398875" h="553556">
                <a:moveTo>
                  <a:pt x="0" y="0"/>
                </a:moveTo>
                <a:lnTo>
                  <a:pt x="5398876" y="0"/>
                </a:lnTo>
                <a:lnTo>
                  <a:pt x="5398876" y="553556"/>
                </a:lnTo>
                <a:lnTo>
                  <a:pt x="0" y="5535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9B6BFED4-B83C-4FB7-A3FD-5687902BF5EB}"/>
              </a:ext>
            </a:extLst>
          </p:cNvPr>
          <p:cNvSpPr/>
          <p:nvPr/>
        </p:nvSpPr>
        <p:spPr>
          <a:xfrm>
            <a:off x="5790" y="5511800"/>
            <a:ext cx="3804210" cy="1358843"/>
          </a:xfrm>
          <a:custGeom>
            <a:avLst/>
            <a:gdLst/>
            <a:ahLst/>
            <a:cxnLst/>
            <a:rect l="l" t="t" r="r" b="b"/>
            <a:pathLst>
              <a:path w="6497220" h="2542037">
                <a:moveTo>
                  <a:pt x="0" y="0"/>
                </a:moveTo>
                <a:lnTo>
                  <a:pt x="6497219" y="0"/>
                </a:lnTo>
                <a:lnTo>
                  <a:pt x="6497219" y="2542037"/>
                </a:lnTo>
                <a:lnTo>
                  <a:pt x="0" y="25420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8F8168F-C871-CB58-1B43-862146A81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803446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2209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3200">
                <a:solidFill>
                  <a:schemeClr val="tx2"/>
                </a:solidFill>
              </a:rPr>
              <a:t>     </a:t>
            </a:r>
            <a:r>
              <a:rPr lang="fr-FR" sz="3600">
                <a:solidFill>
                  <a:schemeClr val="tx2"/>
                </a:solidFill>
              </a:rPr>
              <a:t>Espérance de Vie</a:t>
            </a:r>
            <a:r>
              <a:rPr lang="fr-FR" sz="32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807867" y="1819922"/>
            <a:ext cx="9880847" cy="4276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2800" dirty="0"/>
              <a:t>Augmentation =amélioration socio-économique + avancées technologiques, scientifiques et médicales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2800" dirty="0"/>
              <a:t>Donc modification de la définition de la santé pour aboutir à la conceptualisation: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</a:pPr>
            <a:r>
              <a:rPr lang="fr-FR" sz="2800" dirty="0"/>
              <a:t>  </a:t>
            </a:r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</a:pPr>
            <a:r>
              <a:rPr lang="fr-FR" sz="2800" dirty="0"/>
              <a:t> </a:t>
            </a:r>
            <a:r>
              <a:rPr lang="fr-FR" sz="2800" b="1" i="1" dirty="0"/>
              <a:t>La santé ,c ’est vivre une vie digne d ’être vécue</a:t>
            </a:r>
            <a:r>
              <a:rPr lang="fr-FR" sz="2800" dirty="0"/>
              <a:t> </a:t>
            </a:r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</a:pPr>
            <a:r>
              <a:rPr lang="fr-FR" sz="2800" dirty="0"/>
              <a:t>et donc on parle plutôt  de   </a:t>
            </a:r>
            <a:r>
              <a:rPr lang="fr-FR" sz="2800" b="1" i="1" dirty="0"/>
              <a:t>qualité de vie</a:t>
            </a:r>
            <a:r>
              <a:rPr lang="fr-FR" sz="2800" dirty="0"/>
              <a:t>  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CD73B268-C185-4DA6-8421-3D28EA7A330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"/>
            <a:ext cx="2371725" cy="81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B72184-1DDB-A6AA-D14F-9EA691EC9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Les recommandations européennes </a:t>
            </a:r>
            <a:br>
              <a:rPr lang="fr-FR" dirty="0"/>
            </a:br>
            <a:r>
              <a:rPr lang="fr-FR" dirty="0"/>
              <a:t>2022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61850A-4A40-8E2D-DE90-E0E93D1E5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b="1" u="sng" dirty="0"/>
              <a:t>Finalité </a:t>
            </a:r>
            <a:r>
              <a:rPr lang="fr-FR" dirty="0"/>
              <a:t>: 90% de la population de l’Union remplissant les conditions requises pour participer se voit proposer le dépistage.</a:t>
            </a:r>
          </a:p>
          <a:p>
            <a:pPr marL="0" indent="0">
              <a:buNone/>
            </a:pPr>
            <a:r>
              <a:rPr lang="fr-FR" u="sng" dirty="0"/>
              <a:t>Les recommandations </a:t>
            </a:r>
            <a:r>
              <a:rPr lang="fr-FR" dirty="0"/>
              <a:t>: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 élargir le groupe cible du dépistage du cancer du sein (45-50 ans)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 dépistage du cancer du col par recherche d’HPV de 30à 65 ans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 réalisation de tests de triage pour le cancer colorectal aux moyens du FIT, personnes de 50à 74 ans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 doivent être envisagés 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r-FR" dirty="0"/>
              <a:t>  le cancer du poumon (gros fumeurs 50-75 ans)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r-FR" dirty="0"/>
              <a:t>  le cancer de la prostate (PSA , &lt;=70 ans et IRM en suivi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r-FR" dirty="0"/>
              <a:t>  le cancer de l’estomac (</a:t>
            </a:r>
            <a:r>
              <a:rPr lang="fr-FR" dirty="0" err="1"/>
              <a:t>Hélicobacter</a:t>
            </a:r>
            <a:r>
              <a:rPr lang="fr-FR" dirty="0"/>
              <a:t>) où l’incidence et la mortalité sont élevés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58E5445-54C5-0B8F-65AD-0887A6D57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6ECC06AF-4185-47E6-EABA-FE9BC24CC231}"/>
              </a:ext>
            </a:extLst>
          </p:cNvPr>
          <p:cNvSpPr/>
          <p:nvPr/>
        </p:nvSpPr>
        <p:spPr>
          <a:xfrm>
            <a:off x="221941" y="5894171"/>
            <a:ext cx="2391181" cy="924357"/>
          </a:xfrm>
          <a:custGeom>
            <a:avLst/>
            <a:gdLst/>
            <a:ahLst/>
            <a:cxnLst/>
            <a:rect l="l" t="t" r="r" b="b"/>
            <a:pathLst>
              <a:path w="6497220" h="2542037">
                <a:moveTo>
                  <a:pt x="0" y="0"/>
                </a:moveTo>
                <a:lnTo>
                  <a:pt x="6497219" y="0"/>
                </a:lnTo>
                <a:lnTo>
                  <a:pt x="6497219" y="2542037"/>
                </a:lnTo>
                <a:lnTo>
                  <a:pt x="0" y="25420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1E97CC8-2A80-51AD-FD24-0BC0A6FAC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2302" y="908297"/>
            <a:ext cx="29146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96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8655241" y="3955488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grpSp>
        <p:nvGrpSpPr>
          <p:cNvPr id="5" name="Group 5"/>
          <p:cNvGrpSpPr/>
          <p:nvPr/>
        </p:nvGrpSpPr>
        <p:grpSpPr>
          <a:xfrm rot="5400000">
            <a:off x="4970827" y="-4970827"/>
            <a:ext cx="2250347" cy="12192000"/>
            <a:chOff x="0" y="0"/>
            <a:chExt cx="4500693" cy="24384000"/>
          </a:xfrm>
        </p:grpSpPr>
        <p:grpSp>
          <p:nvGrpSpPr>
            <p:cNvPr id="6" name="Group 6"/>
            <p:cNvGrpSpPr/>
            <p:nvPr/>
          </p:nvGrpSpPr>
          <p:grpSpPr>
            <a:xfrm>
              <a:off x="2250346" y="0"/>
              <a:ext cx="2250346" cy="24384000"/>
              <a:chOff x="0" y="0"/>
              <a:chExt cx="444513" cy="481659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4513" cy="4816592"/>
              </a:xfrm>
              <a:custGeom>
                <a:avLst/>
                <a:gdLst/>
                <a:ahLst/>
                <a:cxnLst/>
                <a:rect l="l" t="t" r="r" b="b"/>
                <a:pathLst>
                  <a:path w="444513" h="4816592">
                    <a:moveTo>
                      <a:pt x="0" y="0"/>
                    </a:moveTo>
                    <a:lnTo>
                      <a:pt x="444513" y="0"/>
                    </a:lnTo>
                    <a:lnTo>
                      <a:pt x="444513" y="4816592"/>
                    </a:lnTo>
                    <a:lnTo>
                      <a:pt x="0" y="4816592"/>
                    </a:lnTo>
                    <a:close/>
                  </a:path>
                </a:pathLst>
              </a:custGeom>
              <a:solidFill>
                <a:srgbClr val="E9E0D9"/>
              </a:solidFill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444513" cy="486421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1125173" y="0"/>
              <a:ext cx="2250346" cy="24384000"/>
              <a:chOff x="0" y="0"/>
              <a:chExt cx="444513" cy="481659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44513" cy="4816592"/>
              </a:xfrm>
              <a:custGeom>
                <a:avLst/>
                <a:gdLst/>
                <a:ahLst/>
                <a:cxnLst/>
                <a:rect l="l" t="t" r="r" b="b"/>
                <a:pathLst>
                  <a:path w="444513" h="4816592">
                    <a:moveTo>
                      <a:pt x="0" y="0"/>
                    </a:moveTo>
                    <a:lnTo>
                      <a:pt x="444513" y="0"/>
                    </a:lnTo>
                    <a:lnTo>
                      <a:pt x="444513" y="4816592"/>
                    </a:lnTo>
                    <a:lnTo>
                      <a:pt x="0" y="4816592"/>
                    </a:lnTo>
                    <a:close/>
                  </a:path>
                </a:pathLst>
              </a:custGeom>
              <a:solidFill>
                <a:srgbClr val="9FC3D0"/>
              </a:solidFill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444513" cy="486421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0"/>
              <a:ext cx="2250346" cy="24384000"/>
              <a:chOff x="0" y="0"/>
              <a:chExt cx="444513" cy="481659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44513" cy="4816592"/>
              </a:xfrm>
              <a:custGeom>
                <a:avLst/>
                <a:gdLst/>
                <a:ahLst/>
                <a:cxnLst/>
                <a:rect l="l" t="t" r="r" b="b"/>
                <a:pathLst>
                  <a:path w="444513" h="4816592">
                    <a:moveTo>
                      <a:pt x="0" y="0"/>
                    </a:moveTo>
                    <a:lnTo>
                      <a:pt x="444513" y="0"/>
                    </a:lnTo>
                    <a:lnTo>
                      <a:pt x="444513" y="4816592"/>
                    </a:lnTo>
                    <a:lnTo>
                      <a:pt x="0" y="4816592"/>
                    </a:lnTo>
                    <a:close/>
                  </a:path>
                </a:pathLst>
              </a:custGeom>
              <a:solidFill>
                <a:srgbClr val="E9C7C6"/>
              </a:solidFill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444513" cy="486421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</p:grpSp>
      <p:sp>
        <p:nvSpPr>
          <p:cNvPr id="16" name="TextBox 16"/>
          <p:cNvSpPr txBox="1"/>
          <p:nvPr/>
        </p:nvSpPr>
        <p:spPr>
          <a:xfrm>
            <a:off x="308832" y="240795"/>
            <a:ext cx="11624838" cy="1716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LE DÉPISTAGE ORGANISÉ DES CANCERS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88262" y="3737023"/>
            <a:ext cx="5232989" cy="842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Le Cancer du sein</a:t>
            </a:r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0222B122-20F4-6835-7A4A-122C8AAEBC74}"/>
              </a:ext>
            </a:extLst>
          </p:cNvPr>
          <p:cNvSpPr/>
          <p:nvPr/>
        </p:nvSpPr>
        <p:spPr>
          <a:xfrm>
            <a:off x="5790" y="5511800"/>
            <a:ext cx="3804210" cy="1358843"/>
          </a:xfrm>
          <a:custGeom>
            <a:avLst/>
            <a:gdLst/>
            <a:ahLst/>
            <a:cxnLst/>
            <a:rect l="l" t="t" r="r" b="b"/>
            <a:pathLst>
              <a:path w="6497220" h="2542037">
                <a:moveTo>
                  <a:pt x="0" y="0"/>
                </a:moveTo>
                <a:lnTo>
                  <a:pt x="6497219" y="0"/>
                </a:lnTo>
                <a:lnTo>
                  <a:pt x="6497219" y="2542037"/>
                </a:lnTo>
                <a:lnTo>
                  <a:pt x="0" y="25420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21EFA42-3602-05CB-52A7-1EC71DAFD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0390" y="1676449"/>
            <a:ext cx="3572445" cy="285293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802EBE9-4055-D806-3D56-D27E5FFFCC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9139" y="4431119"/>
            <a:ext cx="4531284" cy="2352448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6F7E736-42FE-2DC4-480C-F85100B27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E75DAF5-1198-1880-6355-A413E3403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5E57EAE-C7AA-A22B-B1E2-F8CDEB1D52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24000" y="11618"/>
            <a:ext cx="12192000" cy="683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38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24000" y="878269"/>
            <a:ext cx="9144000" cy="5101465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892C04E-5B8F-1D9E-79DE-6BD71B330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altLang="en-US"/>
              <a:t>Les Médecins du Travail  La Timone le 23 septembre 2025                                                             </a:t>
            </a:r>
          </a:p>
        </p:txBody>
      </p:sp>
      <p:sp>
        <p:nvSpPr>
          <p:cNvPr id="4" name="Freeform 14">
            <a:extLst>
              <a:ext uri="{FF2B5EF4-FFF2-40B4-BE49-F238E27FC236}">
                <a16:creationId xmlns:a16="http://schemas.microsoft.com/office/drawing/2014/main" id="{9487E8FB-F307-1D52-1B1C-55C501F837BA}"/>
              </a:ext>
            </a:extLst>
          </p:cNvPr>
          <p:cNvSpPr/>
          <p:nvPr/>
        </p:nvSpPr>
        <p:spPr>
          <a:xfrm>
            <a:off x="204186" y="5797118"/>
            <a:ext cx="2391181" cy="924357"/>
          </a:xfrm>
          <a:custGeom>
            <a:avLst/>
            <a:gdLst/>
            <a:ahLst/>
            <a:cxnLst/>
            <a:rect l="l" t="t" r="r" b="b"/>
            <a:pathLst>
              <a:path w="6497220" h="2542037">
                <a:moveTo>
                  <a:pt x="0" y="0"/>
                </a:moveTo>
                <a:lnTo>
                  <a:pt x="6497219" y="0"/>
                </a:lnTo>
                <a:lnTo>
                  <a:pt x="6497219" y="2542037"/>
                </a:lnTo>
                <a:lnTo>
                  <a:pt x="0" y="25420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7620113" y="6417502"/>
            <a:ext cx="4736843" cy="12700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 sz="1200"/>
          </a:p>
        </p:txBody>
      </p:sp>
      <p:sp>
        <p:nvSpPr>
          <p:cNvPr id="4" name="Freeform 4"/>
          <p:cNvSpPr/>
          <p:nvPr/>
        </p:nvSpPr>
        <p:spPr>
          <a:xfrm>
            <a:off x="9988534" y="4253100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5" name="TextBox 5"/>
          <p:cNvSpPr txBox="1"/>
          <p:nvPr/>
        </p:nvSpPr>
        <p:spPr>
          <a:xfrm>
            <a:off x="4038600" y="1383670"/>
            <a:ext cx="7888489" cy="50431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5365" lvl="1" indent="-257682">
              <a:lnSpc>
                <a:spcPts val="3342"/>
              </a:lnSpc>
              <a:buFont typeface="Arial"/>
              <a:buChar char="•"/>
            </a:pPr>
            <a:r>
              <a:rPr lang="en-US" sz="2133" i="1" u="sng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Pour qui 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? </a:t>
            </a:r>
          </a:p>
          <a:p>
            <a:pPr>
              <a:lnSpc>
                <a:spcPts val="3342"/>
              </a:lnSpc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Femmes de </a:t>
            </a:r>
            <a:r>
              <a:rPr lang="en-US" sz="2133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50 à 74 </a:t>
            </a:r>
            <a:r>
              <a:rPr lang="en-US" sz="2133" b="1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ans</a:t>
            </a:r>
            <a:r>
              <a:rPr lang="en-US" sz="2133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à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risque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moyen</a:t>
            </a:r>
          </a:p>
          <a:p>
            <a:pPr marL="515365" lvl="1" indent="-257682">
              <a:lnSpc>
                <a:spcPts val="3342"/>
              </a:lnSpc>
              <a:buFont typeface="Arial"/>
              <a:buChar char="•"/>
            </a:pPr>
            <a:r>
              <a:rPr lang="en-US" sz="2133" i="1" u="sng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Comment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? </a:t>
            </a:r>
          </a:p>
          <a:p>
            <a:pPr>
              <a:lnSpc>
                <a:spcPts val="3342"/>
              </a:lnSpc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</a:t>
            </a:r>
            <a:r>
              <a:rPr lang="en-US" sz="2133" b="1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Mammographie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dépistage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2 clichés par sein sur des </a:t>
            </a:r>
          </a:p>
          <a:p>
            <a:pPr>
              <a:lnSpc>
                <a:spcPts val="3342"/>
              </a:lnSpc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                      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appareils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contrôlés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2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fois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par an  </a:t>
            </a:r>
          </a:p>
          <a:p>
            <a:pPr>
              <a:lnSpc>
                <a:spcPts val="3342"/>
              </a:lnSpc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avec examen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clinique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des seins</a:t>
            </a:r>
          </a:p>
          <a:p>
            <a:pPr>
              <a:lnSpc>
                <a:spcPts val="3342"/>
              </a:lnSpc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r>
              <a:rPr lang="en-US" sz="2133" b="1" u="sng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par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des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Radiologues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formés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spécifiquement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et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réalisant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un</a:t>
            </a:r>
          </a:p>
          <a:p>
            <a:pPr>
              <a:lnSpc>
                <a:spcPts val="3342"/>
              </a:lnSpc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minimum de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mammgraphies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par an </a:t>
            </a:r>
          </a:p>
          <a:p>
            <a:pPr marL="515365" lvl="1" indent="-257682">
              <a:lnSpc>
                <a:spcPts val="3342"/>
              </a:lnSpc>
              <a:buFont typeface="Arial"/>
              <a:buChar char="•"/>
            </a:pPr>
            <a:r>
              <a:rPr lang="en-US" sz="2133" i="1" u="sng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Quand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? </a:t>
            </a:r>
          </a:p>
          <a:p>
            <a:pPr>
              <a:lnSpc>
                <a:spcPts val="3342"/>
              </a:lnSpc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</a:t>
            </a:r>
            <a:r>
              <a:rPr lang="en-US" sz="2133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Tous les 2 </a:t>
            </a:r>
            <a:r>
              <a:rPr lang="en-US" sz="2133" b="1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ans</a:t>
            </a:r>
            <a:r>
              <a:rPr lang="en-US" sz="2133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l’absence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d’anomalie</a:t>
            </a:r>
            <a:endParaRPr lang="en-US" sz="2133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00100" lvl="1" indent="-342900">
              <a:lnSpc>
                <a:spcPts val="3342"/>
              </a:lnSpc>
              <a:buFont typeface="Arial" panose="020B0604020202020204" pitchFamily="34" charset="0"/>
              <a:buChar char="•"/>
            </a:pPr>
            <a:r>
              <a:rPr lang="en-US" sz="2133" i="1" u="sng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But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: faire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baisser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mortalité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et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morbidité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>
              <a:lnSpc>
                <a:spcPts val="3342"/>
              </a:lnSpc>
            </a:pPr>
            <a:endParaRPr lang="en-US" sz="2133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099271" y="-268186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7" name="Freeform 7"/>
          <p:cNvSpPr/>
          <p:nvPr/>
        </p:nvSpPr>
        <p:spPr>
          <a:xfrm>
            <a:off x="815228" y="1110779"/>
            <a:ext cx="3008627" cy="4425491"/>
          </a:xfrm>
          <a:custGeom>
            <a:avLst/>
            <a:gdLst/>
            <a:ahLst/>
            <a:cxnLst/>
            <a:rect l="l" t="t" r="r" b="b"/>
            <a:pathLst>
              <a:path w="4994986" h="7140483">
                <a:moveTo>
                  <a:pt x="0" y="0"/>
                </a:moveTo>
                <a:lnTo>
                  <a:pt x="4994986" y="0"/>
                </a:lnTo>
                <a:lnTo>
                  <a:pt x="4994986" y="7140483"/>
                </a:lnTo>
                <a:lnTo>
                  <a:pt x="0" y="71404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8" name="TextBox 8"/>
          <p:cNvSpPr txBox="1"/>
          <p:nvPr/>
        </p:nvSpPr>
        <p:spPr>
          <a:xfrm>
            <a:off x="1095350" y="262257"/>
            <a:ext cx="10253110" cy="713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000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Le </a:t>
            </a:r>
            <a:r>
              <a:rPr lang="en-US" sz="4000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dépistage</a:t>
            </a:r>
            <a:r>
              <a:rPr lang="en-US" sz="4000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organisé</a:t>
            </a:r>
            <a:r>
              <a:rPr lang="en-US" sz="4000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du cancer du sein</a:t>
            </a:r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1195271C-6520-44BB-F292-760488EBB5F0}"/>
              </a:ext>
            </a:extLst>
          </p:cNvPr>
          <p:cNvSpPr/>
          <p:nvPr/>
        </p:nvSpPr>
        <p:spPr>
          <a:xfrm>
            <a:off x="5790" y="5511800"/>
            <a:ext cx="3804210" cy="1358843"/>
          </a:xfrm>
          <a:custGeom>
            <a:avLst/>
            <a:gdLst/>
            <a:ahLst/>
            <a:cxnLst/>
            <a:rect l="l" t="t" r="r" b="b"/>
            <a:pathLst>
              <a:path w="6497220" h="2542037">
                <a:moveTo>
                  <a:pt x="0" y="0"/>
                </a:moveTo>
                <a:lnTo>
                  <a:pt x="6497219" y="0"/>
                </a:lnTo>
                <a:lnTo>
                  <a:pt x="6497219" y="2542037"/>
                </a:lnTo>
                <a:lnTo>
                  <a:pt x="0" y="25420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4C37294-2FEB-217C-F52E-40698F0D9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4BAD28-0A61-809C-EF19-8C31EBA40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Nouveautés en dépistage DO CS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180D69-F016-4579-18AE-93E43D69B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La </a:t>
            </a:r>
            <a:r>
              <a:rPr lang="fr-FR" dirty="0" err="1"/>
              <a:t>Tomosynthèse</a:t>
            </a:r>
            <a:endParaRPr lang="fr-FR" dirty="0"/>
          </a:p>
          <a:p>
            <a:pPr algn="ctr"/>
            <a:r>
              <a:rPr lang="fr-FR" dirty="0"/>
              <a:t>La dématérialisation</a:t>
            </a:r>
          </a:p>
          <a:p>
            <a:pPr algn="ctr"/>
            <a:endParaRPr lang="fr-FR" dirty="0"/>
          </a:p>
          <a:p>
            <a:r>
              <a:rPr lang="fr-FR" dirty="0"/>
              <a:t>L’intelligence artificielle </a:t>
            </a:r>
          </a:p>
          <a:p>
            <a:endParaRPr lang="fr-FR" dirty="0"/>
          </a:p>
          <a:p>
            <a:r>
              <a:rPr lang="fr-FR" dirty="0"/>
              <a:t>Les recommandations européennes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4DA89F4-6ADA-0A8F-B641-5DF017714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D410FFE1-A0CE-CF1F-B22F-BA99B9709B06}"/>
              </a:ext>
            </a:extLst>
          </p:cNvPr>
          <p:cNvSpPr/>
          <p:nvPr/>
        </p:nvSpPr>
        <p:spPr>
          <a:xfrm>
            <a:off x="0" y="5863334"/>
            <a:ext cx="2534971" cy="947723"/>
          </a:xfrm>
          <a:custGeom>
            <a:avLst/>
            <a:gdLst/>
            <a:ahLst/>
            <a:cxnLst/>
            <a:rect l="l" t="t" r="r" b="b"/>
            <a:pathLst>
              <a:path w="6497220" h="2542037">
                <a:moveTo>
                  <a:pt x="0" y="0"/>
                </a:moveTo>
                <a:lnTo>
                  <a:pt x="6497219" y="0"/>
                </a:lnTo>
                <a:lnTo>
                  <a:pt x="6497219" y="2542037"/>
                </a:lnTo>
                <a:lnTo>
                  <a:pt x="0" y="25420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007643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C68B70-7ADE-71D7-AD0C-390B6359B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8426"/>
          </a:xfrm>
        </p:spPr>
        <p:txBody>
          <a:bodyPr/>
          <a:lstStyle/>
          <a:p>
            <a:pPr algn="ctr"/>
            <a:r>
              <a:rPr lang="fr-FR" dirty="0"/>
              <a:t>La </a:t>
            </a:r>
            <a:r>
              <a:rPr lang="fr-FR" dirty="0" err="1"/>
              <a:t>Tomosynthèse</a:t>
            </a:r>
            <a:r>
              <a:rPr lang="fr-FR" dirty="0"/>
              <a:t> Principes techno.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9EE14F1B-BD72-E8AA-B544-8EF561FB35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0620" y="1153552"/>
            <a:ext cx="5267325" cy="2152650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C1D97D5-9A89-4522-89C4-3A287C5A8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1C7F881-EE79-FC3A-DBE3-0D8020D4D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359" y="3642653"/>
            <a:ext cx="4794441" cy="289625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5C961B6-1E54-61D1-3F26-3B99705179CE}"/>
              </a:ext>
            </a:extLst>
          </p:cNvPr>
          <p:cNvSpPr txBox="1"/>
          <p:nvPr/>
        </p:nvSpPr>
        <p:spPr>
          <a:xfrm>
            <a:off x="237617" y="2274838"/>
            <a:ext cx="60983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0" dirty="0">
                <a:solidFill>
                  <a:srgbClr val="454646"/>
                </a:solidFill>
                <a:effectLst/>
                <a:latin typeface="Poppins" panose="00000500000000000000" pitchFamily="2" charset="0"/>
              </a:rPr>
              <a:t>La mammographie 3D, aussi connue sous le nom de </a:t>
            </a:r>
            <a:r>
              <a:rPr lang="fr-FR" b="0" i="0" dirty="0" err="1">
                <a:solidFill>
                  <a:srgbClr val="454646"/>
                </a:solidFill>
                <a:effectLst/>
                <a:latin typeface="Poppins" panose="00000500000000000000" pitchFamily="2" charset="0"/>
              </a:rPr>
              <a:t>tomosynthèse</a:t>
            </a:r>
            <a:r>
              <a:rPr lang="fr-FR" b="0" i="0" dirty="0">
                <a:solidFill>
                  <a:srgbClr val="454646"/>
                </a:solidFill>
                <a:effectLst/>
                <a:latin typeface="Poppins" panose="00000500000000000000" pitchFamily="2" charset="0"/>
              </a:rPr>
              <a:t> mammaire ou mammographie tridimensionnelle, est un examen d’imagerie médicale capable de reconstituer des images du sein en coupes fines grâce à un appareil adéquat. </a:t>
            </a:r>
            <a:endParaRPr lang="fr-FR" dirty="0"/>
          </a:p>
        </p:txBody>
      </p:sp>
      <p:sp>
        <p:nvSpPr>
          <p:cNvPr id="3" name="Freeform 14">
            <a:extLst>
              <a:ext uri="{FF2B5EF4-FFF2-40B4-BE49-F238E27FC236}">
                <a16:creationId xmlns:a16="http://schemas.microsoft.com/office/drawing/2014/main" id="{FF6318F0-3D87-D547-F16D-CC0F19160764}"/>
              </a:ext>
            </a:extLst>
          </p:cNvPr>
          <p:cNvSpPr/>
          <p:nvPr/>
        </p:nvSpPr>
        <p:spPr>
          <a:xfrm>
            <a:off x="204186" y="5797118"/>
            <a:ext cx="2391181" cy="924357"/>
          </a:xfrm>
          <a:custGeom>
            <a:avLst/>
            <a:gdLst/>
            <a:ahLst/>
            <a:cxnLst/>
            <a:rect l="l" t="t" r="r" b="b"/>
            <a:pathLst>
              <a:path w="6497220" h="2542037">
                <a:moveTo>
                  <a:pt x="0" y="0"/>
                </a:moveTo>
                <a:lnTo>
                  <a:pt x="6497219" y="0"/>
                </a:lnTo>
                <a:lnTo>
                  <a:pt x="6497219" y="2542037"/>
                </a:lnTo>
                <a:lnTo>
                  <a:pt x="0" y="25420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036153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55277" y="2319114"/>
            <a:ext cx="6448979" cy="39979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2157" lvl="1" indent="-265867">
              <a:lnSpc>
                <a:spcPts val="3453"/>
              </a:lnSpc>
              <a:buFont typeface="Arial"/>
              <a:buChar char="•"/>
            </a:pP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Mise </a:t>
            </a:r>
            <a:r>
              <a:rPr lang="en-US" sz="21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en</a:t>
            </a: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œuvre</a:t>
            </a: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 et </a:t>
            </a:r>
            <a:r>
              <a:rPr lang="en-US" sz="21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organisation</a:t>
            </a: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 des </a:t>
            </a:r>
            <a:endParaRPr lang="en-US" sz="2133" dirty="0"/>
          </a:p>
          <a:p>
            <a:pPr>
              <a:lnSpc>
                <a:spcPts val="3453"/>
              </a:lnSpc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Alatsi"/>
              </a:rPr>
              <a:t>         3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Alatsi"/>
              </a:rPr>
              <a:t>dépistages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Alatsi"/>
              </a:rPr>
              <a:t> (sein, colorectal, col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Alatsi"/>
              </a:rPr>
              <a:t>utérin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Alatsi"/>
              </a:rPr>
              <a:t>)</a:t>
            </a:r>
            <a:endParaRPr lang="en-US" sz="2133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3453"/>
              </a:lnSpc>
            </a:pPr>
            <a:endParaRPr lang="en-US" sz="2133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latsi"/>
            </a:endParaRPr>
          </a:p>
          <a:p>
            <a:pPr marL="532157" lvl="1" indent="-265867">
              <a:lnSpc>
                <a:spcPts val="3453"/>
              </a:lnSpc>
              <a:buFont typeface="Arial"/>
              <a:buChar char="•"/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Alatsi"/>
              </a:rPr>
              <a:t>Suivi des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Alatsi"/>
              </a:rPr>
              <a:t>personnes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Alatsi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Alatsi"/>
              </a:rPr>
              <a:t>dépistées</a:t>
            </a:r>
            <a:endParaRPr lang="en-US" sz="2133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>
              <a:lnSpc>
                <a:spcPts val="3453"/>
              </a:lnSpc>
            </a:pPr>
            <a:endParaRPr lang="en-US" sz="2133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latsi"/>
            </a:endParaRPr>
          </a:p>
          <a:p>
            <a:pPr marL="532157" lvl="1" indent="-265867">
              <a:lnSpc>
                <a:spcPts val="3453"/>
              </a:lnSpc>
              <a:buFont typeface="Arial"/>
              <a:buChar char="•"/>
            </a:pP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Formation des </a:t>
            </a:r>
            <a:r>
              <a:rPr lang="en-US" sz="21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professionnels</a:t>
            </a: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 de santé</a:t>
            </a:r>
            <a:endParaRPr lang="en-US" sz="2133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3453"/>
              </a:lnSpc>
            </a:pPr>
            <a:endParaRPr lang="en-US" sz="2133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latsi"/>
            </a:endParaRPr>
          </a:p>
          <a:p>
            <a:pPr marL="532157" lvl="1" indent="-265867">
              <a:lnSpc>
                <a:spcPts val="3453"/>
              </a:lnSpc>
              <a:buFont typeface="Arial"/>
              <a:buChar char="•"/>
            </a:pPr>
            <a:r>
              <a:rPr lang="en-US" sz="21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Sensibilisation</a:t>
            </a: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 et information du grand public</a:t>
            </a:r>
            <a:endParaRPr lang="en-US" sz="2133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3453"/>
              </a:lnSpc>
            </a:pPr>
            <a:endParaRPr lang="en-US" sz="2133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lats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176111" y="4138800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5" name="AutoShape 5"/>
          <p:cNvSpPr/>
          <p:nvPr/>
        </p:nvSpPr>
        <p:spPr>
          <a:xfrm>
            <a:off x="7620113" y="6040845"/>
            <a:ext cx="4736843" cy="12700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 sz="1200"/>
          </a:p>
        </p:txBody>
      </p:sp>
      <p:sp>
        <p:nvSpPr>
          <p:cNvPr id="7" name="Freeform 7"/>
          <p:cNvSpPr/>
          <p:nvPr/>
        </p:nvSpPr>
        <p:spPr>
          <a:xfrm>
            <a:off x="-2438400" y="-499934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6" name="TextBox 6"/>
          <p:cNvSpPr txBox="1"/>
          <p:nvPr/>
        </p:nvSpPr>
        <p:spPr>
          <a:xfrm>
            <a:off x="1188281" y="426373"/>
            <a:ext cx="9808743" cy="1167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7"/>
              </a:lnSpc>
            </a:pPr>
            <a:r>
              <a:rPr lang="en-US" sz="3334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Les missions du Centre </a:t>
            </a:r>
            <a:r>
              <a:rPr lang="en-US" sz="3334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Régional</a:t>
            </a:r>
            <a:r>
              <a:rPr lang="en-US" sz="3334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de Coordination des </a:t>
            </a:r>
            <a:r>
              <a:rPr lang="en-US" sz="3334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Dépistages</a:t>
            </a:r>
            <a:r>
              <a:rPr lang="en-US" sz="3334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des Cancers (CRCDC) Sud PACA</a:t>
            </a:r>
          </a:p>
        </p:txBody>
      </p:sp>
      <p:sp>
        <p:nvSpPr>
          <p:cNvPr id="8" name="Freeform 8"/>
          <p:cNvSpPr/>
          <p:nvPr/>
        </p:nvSpPr>
        <p:spPr>
          <a:xfrm>
            <a:off x="97059" y="2449108"/>
            <a:ext cx="4358217" cy="2723117"/>
          </a:xfrm>
          <a:custGeom>
            <a:avLst/>
            <a:gdLst/>
            <a:ahLst/>
            <a:cxnLst/>
            <a:rect l="l" t="t" r="r" b="b"/>
            <a:pathLst>
              <a:path w="6537326" h="3922395">
                <a:moveTo>
                  <a:pt x="0" y="0"/>
                </a:moveTo>
                <a:lnTo>
                  <a:pt x="6537326" y="0"/>
                </a:lnTo>
                <a:lnTo>
                  <a:pt x="6537326" y="3922395"/>
                </a:lnTo>
                <a:lnTo>
                  <a:pt x="0" y="39223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9" name="Freeform 9"/>
          <p:cNvSpPr/>
          <p:nvPr/>
        </p:nvSpPr>
        <p:spPr>
          <a:xfrm>
            <a:off x="10859689" y="1078729"/>
            <a:ext cx="1140085" cy="1611086"/>
          </a:xfrm>
          <a:custGeom>
            <a:avLst/>
            <a:gdLst/>
            <a:ahLst/>
            <a:cxnLst/>
            <a:rect l="l" t="t" r="r" b="b"/>
            <a:pathLst>
              <a:path w="1710128" h="2416629">
                <a:moveTo>
                  <a:pt x="0" y="0"/>
                </a:moveTo>
                <a:lnTo>
                  <a:pt x="1710128" y="0"/>
                </a:lnTo>
                <a:lnTo>
                  <a:pt x="1710128" y="2416629"/>
                </a:lnTo>
                <a:lnTo>
                  <a:pt x="0" y="24166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0" name="Freeform 10"/>
          <p:cNvSpPr/>
          <p:nvPr/>
        </p:nvSpPr>
        <p:spPr>
          <a:xfrm>
            <a:off x="10859689" y="2899365"/>
            <a:ext cx="1140085" cy="1623623"/>
          </a:xfrm>
          <a:custGeom>
            <a:avLst/>
            <a:gdLst/>
            <a:ahLst/>
            <a:cxnLst/>
            <a:rect l="l" t="t" r="r" b="b"/>
            <a:pathLst>
              <a:path w="1710128" h="2435435">
                <a:moveTo>
                  <a:pt x="0" y="0"/>
                </a:moveTo>
                <a:lnTo>
                  <a:pt x="1710128" y="0"/>
                </a:lnTo>
                <a:lnTo>
                  <a:pt x="1710128" y="2435435"/>
                </a:lnTo>
                <a:lnTo>
                  <a:pt x="0" y="24354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1" name="Freeform 11"/>
          <p:cNvSpPr/>
          <p:nvPr/>
        </p:nvSpPr>
        <p:spPr>
          <a:xfrm>
            <a:off x="10859689" y="4730486"/>
            <a:ext cx="1140085" cy="1585833"/>
          </a:xfrm>
          <a:custGeom>
            <a:avLst/>
            <a:gdLst/>
            <a:ahLst/>
            <a:cxnLst/>
            <a:rect l="l" t="t" r="r" b="b"/>
            <a:pathLst>
              <a:path w="1710128" h="2378749">
                <a:moveTo>
                  <a:pt x="0" y="0"/>
                </a:moveTo>
                <a:lnTo>
                  <a:pt x="1710128" y="0"/>
                </a:lnTo>
                <a:lnTo>
                  <a:pt x="1710128" y="2378750"/>
                </a:lnTo>
                <a:lnTo>
                  <a:pt x="0" y="23787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30E19446-46A7-1E1C-6263-BD22BC1B6C7D}"/>
              </a:ext>
            </a:extLst>
          </p:cNvPr>
          <p:cNvSpPr/>
          <p:nvPr/>
        </p:nvSpPr>
        <p:spPr>
          <a:xfrm>
            <a:off x="5790" y="5511800"/>
            <a:ext cx="3804210" cy="1358843"/>
          </a:xfrm>
          <a:custGeom>
            <a:avLst/>
            <a:gdLst/>
            <a:ahLst/>
            <a:cxnLst/>
            <a:rect l="l" t="t" r="r" b="b"/>
            <a:pathLst>
              <a:path w="6497220" h="2542037">
                <a:moveTo>
                  <a:pt x="0" y="0"/>
                </a:moveTo>
                <a:lnTo>
                  <a:pt x="6497219" y="0"/>
                </a:lnTo>
                <a:lnTo>
                  <a:pt x="6497219" y="2542037"/>
                </a:lnTo>
                <a:lnTo>
                  <a:pt x="0" y="25420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8639EA5-8D4C-2CC6-A01D-205042426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247E6A-7F36-18D5-A256-9F1B7743A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6325"/>
          </a:xfrm>
        </p:spPr>
        <p:txBody>
          <a:bodyPr/>
          <a:lstStyle/>
          <a:p>
            <a:pPr algn="ctr"/>
            <a:r>
              <a:rPr lang="fr-FR" dirty="0"/>
              <a:t> Préconisation HAS et </a:t>
            </a:r>
            <a:r>
              <a:rPr lang="fr-FR" b="1" dirty="0" err="1"/>
              <a:t>Tomosynthèse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5D22E6-A12F-09CF-838C-544818C50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0837"/>
            <a:ext cx="10515600" cy="4756126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la HAS recommande l’intégration de la mammographie par </a:t>
            </a:r>
            <a:r>
              <a:rPr lang="fr-FR" dirty="0" err="1"/>
              <a:t>tomosynthèse</a:t>
            </a:r>
            <a:r>
              <a:rPr lang="fr-FR" dirty="0"/>
              <a:t> (3D) dans le dépistage organisé (DO) du cancer du sein, à condition qu’elle soit systématiquement associée à la reconstruction d’une image 2D-synthétique (2Ds). </a:t>
            </a:r>
          </a:p>
          <a:p>
            <a:endParaRPr lang="fr-FR" dirty="0"/>
          </a:p>
          <a:p>
            <a:r>
              <a:rPr lang="fr-FR" dirty="0"/>
              <a:t>La HAS ne recommande pas l’usage de la 3D seule dans le DO (manque d’amélioration de la performance)</a:t>
            </a:r>
          </a:p>
          <a:p>
            <a:endParaRPr lang="fr-FR" dirty="0"/>
          </a:p>
          <a:p>
            <a:r>
              <a:rPr lang="fr-FR" dirty="0"/>
              <a:t>la HAS ne recommande pas l’usage concomitant de la 3D et de la 2D ( augmentation de de l’exposition aux rayons X)</a:t>
            </a:r>
          </a:p>
          <a:p>
            <a:r>
              <a:rPr lang="fr-FR" dirty="0"/>
              <a:t>HAS recommande la mise en place rapide par les autorités compétentes de critères de qualité </a:t>
            </a:r>
          </a:p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468D36F-26CA-E481-B8EF-DD8004B04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795CF952-32D4-421C-5374-D66D5C7E96B8}"/>
              </a:ext>
            </a:extLst>
          </p:cNvPr>
          <p:cNvSpPr/>
          <p:nvPr/>
        </p:nvSpPr>
        <p:spPr>
          <a:xfrm>
            <a:off x="204186" y="5797118"/>
            <a:ext cx="2391181" cy="924357"/>
          </a:xfrm>
          <a:custGeom>
            <a:avLst/>
            <a:gdLst/>
            <a:ahLst/>
            <a:cxnLst/>
            <a:rect l="l" t="t" r="r" b="b"/>
            <a:pathLst>
              <a:path w="6497220" h="2542037">
                <a:moveTo>
                  <a:pt x="0" y="0"/>
                </a:moveTo>
                <a:lnTo>
                  <a:pt x="6497219" y="0"/>
                </a:lnTo>
                <a:lnTo>
                  <a:pt x="6497219" y="2542037"/>
                </a:lnTo>
                <a:lnTo>
                  <a:pt x="0" y="25420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313459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FBED79-A156-EDEC-63FF-63A338327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Intelligence artificielle, Mammographie </a:t>
            </a:r>
            <a:br>
              <a:rPr lang="fr-FR" dirty="0"/>
            </a:br>
            <a:r>
              <a:rPr lang="fr-FR" dirty="0"/>
              <a:t>et Dépistage organisé 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C8A837-0B9F-543D-3C04-CF541CFB6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FR" sz="1600" b="0" i="0" dirty="0">
                <a:solidFill>
                  <a:srgbClr val="4D4D4D"/>
                </a:solidFill>
                <a:effectLst/>
                <a:latin typeface="Raleway" pitchFamily="2" charset="0"/>
              </a:rPr>
              <a:t>l’intelligence artificielle (IA) est sensée nous aider dans la détection des lésions tumorales grâce à des « indicateurs » obtenus en temps réel, au moment de l’interprétation des images radiologiques</a:t>
            </a:r>
            <a:r>
              <a:rPr lang="fr-FR" b="0" i="0" dirty="0">
                <a:solidFill>
                  <a:srgbClr val="4D4D4D"/>
                </a:solidFill>
                <a:effectLst/>
                <a:latin typeface="Raleway" pitchFamily="2" charset="0"/>
              </a:rPr>
              <a:t>.</a:t>
            </a:r>
          </a:p>
          <a:p>
            <a:pPr marL="0" indent="0">
              <a:buNone/>
            </a:pPr>
            <a:r>
              <a:rPr lang="fr-FR" sz="1600" b="0" i="0" dirty="0">
                <a:solidFill>
                  <a:srgbClr val="606060"/>
                </a:solidFill>
                <a:effectLst/>
                <a:latin typeface="Poppins" panose="00000500000000000000" pitchFamily="2" charset="0"/>
              </a:rPr>
              <a:t>Dans le dépistage du cancer du sein, cet outil offre de grandes </a:t>
            </a:r>
          </a:p>
          <a:p>
            <a:pPr marL="0" indent="0">
              <a:buNone/>
            </a:pPr>
            <a:r>
              <a:rPr lang="fr-FR" sz="1600" b="0" i="0" dirty="0">
                <a:solidFill>
                  <a:srgbClr val="606060"/>
                </a:solidFill>
                <a:effectLst/>
                <a:latin typeface="Poppins" panose="00000500000000000000" pitchFamily="2" charset="0"/>
              </a:rPr>
              <a:t>opportunités, mais aussi des défis.</a:t>
            </a:r>
          </a:p>
          <a:p>
            <a:pPr marL="0" indent="0">
              <a:buNone/>
            </a:pPr>
            <a:r>
              <a:rPr lang="fr-FR" sz="1600" b="0" i="0" dirty="0">
                <a:solidFill>
                  <a:srgbClr val="606060"/>
                </a:solidFill>
                <a:effectLst/>
                <a:latin typeface="Poppins" panose="00000500000000000000" pitchFamily="2" charset="0"/>
              </a:rPr>
              <a:t> Son utilisation pourrait accroître la sensibilité de détection des </a:t>
            </a:r>
          </a:p>
          <a:p>
            <a:pPr marL="0" indent="0">
              <a:buNone/>
            </a:pPr>
            <a:r>
              <a:rPr lang="fr-FR" sz="1600" b="0" i="0" dirty="0">
                <a:solidFill>
                  <a:srgbClr val="606060"/>
                </a:solidFill>
                <a:effectLst/>
                <a:latin typeface="Poppins" panose="00000500000000000000" pitchFamily="2" charset="0"/>
              </a:rPr>
              <a:t>tumeurs, bien que cela puisse également entraîner un nombre</a:t>
            </a:r>
          </a:p>
          <a:p>
            <a:pPr marL="0" indent="0">
              <a:buNone/>
            </a:pPr>
            <a:r>
              <a:rPr lang="fr-FR" sz="1600" b="0" i="0" dirty="0">
                <a:solidFill>
                  <a:srgbClr val="606060"/>
                </a:solidFill>
                <a:effectLst/>
                <a:latin typeface="Poppins" panose="00000500000000000000" pitchFamily="2" charset="0"/>
              </a:rPr>
              <a:t> accru de faux positifs.</a:t>
            </a:r>
          </a:p>
          <a:p>
            <a:pPr marL="0" indent="0">
              <a:buNone/>
            </a:pPr>
            <a:r>
              <a:rPr lang="fr-FR" sz="1600" b="0" i="0" dirty="0">
                <a:solidFill>
                  <a:srgbClr val="606060"/>
                </a:solidFill>
                <a:effectLst/>
                <a:latin typeface="Poppins" panose="00000500000000000000" pitchFamily="2" charset="0"/>
              </a:rPr>
              <a:t> De plus, cette technologie pourrait soulager la charge de travail</a:t>
            </a:r>
          </a:p>
          <a:p>
            <a:pPr marL="0" indent="0">
              <a:buNone/>
            </a:pPr>
            <a:r>
              <a:rPr lang="fr-FR" sz="1600" b="0" i="0" dirty="0">
                <a:solidFill>
                  <a:srgbClr val="606060"/>
                </a:solidFill>
                <a:effectLst/>
                <a:latin typeface="Poppins" panose="00000500000000000000" pitchFamily="2" charset="0"/>
              </a:rPr>
              <a:t> des radiologues, mais il est crucial de ne pas compromettre </a:t>
            </a:r>
          </a:p>
          <a:p>
            <a:pPr marL="0" indent="0">
              <a:buNone/>
            </a:pPr>
            <a:r>
              <a:rPr lang="fr-FR" sz="1600" b="0" i="0" dirty="0">
                <a:solidFill>
                  <a:srgbClr val="606060"/>
                </a:solidFill>
                <a:effectLst/>
                <a:latin typeface="Poppins" panose="00000500000000000000" pitchFamily="2" charset="0"/>
              </a:rPr>
              <a:t>la sensibilité du dépistage. Ainsi, une stratégie combinée </a:t>
            </a:r>
          </a:p>
          <a:p>
            <a:pPr marL="0" indent="0">
              <a:buNone/>
            </a:pPr>
            <a:r>
              <a:rPr lang="fr-FR" sz="1600" b="0" i="0" dirty="0">
                <a:solidFill>
                  <a:srgbClr val="606060"/>
                </a:solidFill>
                <a:effectLst/>
                <a:latin typeface="Poppins" panose="00000500000000000000" pitchFamily="2" charset="0"/>
              </a:rPr>
              <a:t>utilisant l’IA et le radiologue montre une sensibilité améliorée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0974715-4BF6-AAF8-6C43-00682C9C6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71CECA4-17CD-D0FD-A613-D90125276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6166" y="2751504"/>
            <a:ext cx="3835513" cy="3604846"/>
          </a:xfrm>
          <a:prstGeom prst="rect">
            <a:avLst/>
          </a:prstGeom>
        </p:spPr>
      </p:pic>
      <p:sp>
        <p:nvSpPr>
          <p:cNvPr id="5" name="Freeform 14">
            <a:extLst>
              <a:ext uri="{FF2B5EF4-FFF2-40B4-BE49-F238E27FC236}">
                <a16:creationId xmlns:a16="http://schemas.microsoft.com/office/drawing/2014/main" id="{76BBA2F5-BEEB-BF85-F6FC-BF11F268A106}"/>
              </a:ext>
            </a:extLst>
          </p:cNvPr>
          <p:cNvSpPr/>
          <p:nvPr/>
        </p:nvSpPr>
        <p:spPr>
          <a:xfrm>
            <a:off x="204186" y="5797118"/>
            <a:ext cx="2391181" cy="924357"/>
          </a:xfrm>
          <a:custGeom>
            <a:avLst/>
            <a:gdLst/>
            <a:ahLst/>
            <a:cxnLst/>
            <a:rect l="l" t="t" r="r" b="b"/>
            <a:pathLst>
              <a:path w="6497220" h="2542037">
                <a:moveTo>
                  <a:pt x="0" y="0"/>
                </a:moveTo>
                <a:lnTo>
                  <a:pt x="6497219" y="0"/>
                </a:lnTo>
                <a:lnTo>
                  <a:pt x="6497219" y="2542037"/>
                </a:lnTo>
                <a:lnTo>
                  <a:pt x="0" y="25420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631877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96377" y="6411152"/>
            <a:ext cx="4736843" cy="12700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 sz="1200"/>
          </a:p>
        </p:txBody>
      </p:sp>
      <p:sp>
        <p:nvSpPr>
          <p:cNvPr id="3" name="AutoShape 3"/>
          <p:cNvSpPr/>
          <p:nvPr/>
        </p:nvSpPr>
        <p:spPr>
          <a:xfrm>
            <a:off x="7620113" y="6417502"/>
            <a:ext cx="4736843" cy="12700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 sz="1200"/>
          </a:p>
        </p:txBody>
      </p:sp>
      <p:sp>
        <p:nvSpPr>
          <p:cNvPr id="4" name="Freeform 4"/>
          <p:cNvSpPr/>
          <p:nvPr/>
        </p:nvSpPr>
        <p:spPr>
          <a:xfrm>
            <a:off x="9988534" y="4253100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5" name="Freeform 5"/>
          <p:cNvSpPr/>
          <p:nvPr/>
        </p:nvSpPr>
        <p:spPr>
          <a:xfrm>
            <a:off x="-1099271" y="-268186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6" name="Freeform 6"/>
          <p:cNvSpPr/>
          <p:nvPr/>
        </p:nvSpPr>
        <p:spPr>
          <a:xfrm>
            <a:off x="1339129" y="138158"/>
            <a:ext cx="9302734" cy="6581684"/>
          </a:xfrm>
          <a:custGeom>
            <a:avLst/>
            <a:gdLst/>
            <a:ahLst/>
            <a:cxnLst/>
            <a:rect l="l" t="t" r="r" b="b"/>
            <a:pathLst>
              <a:path w="13954101" h="9872526">
                <a:moveTo>
                  <a:pt x="0" y="0"/>
                </a:moveTo>
                <a:lnTo>
                  <a:pt x="13954101" y="0"/>
                </a:lnTo>
                <a:lnTo>
                  <a:pt x="13954101" y="9872526"/>
                </a:lnTo>
                <a:lnTo>
                  <a:pt x="0" y="98725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7" name="Freeform 14">
            <a:extLst>
              <a:ext uri="{FF2B5EF4-FFF2-40B4-BE49-F238E27FC236}">
                <a16:creationId xmlns:a16="http://schemas.microsoft.com/office/drawing/2014/main" id="{A5CFD91B-4693-E2FA-DD42-58EDCE939A95}"/>
              </a:ext>
            </a:extLst>
          </p:cNvPr>
          <p:cNvSpPr/>
          <p:nvPr/>
        </p:nvSpPr>
        <p:spPr>
          <a:xfrm>
            <a:off x="0" y="5863334"/>
            <a:ext cx="2534971" cy="947723"/>
          </a:xfrm>
          <a:custGeom>
            <a:avLst/>
            <a:gdLst/>
            <a:ahLst/>
            <a:cxnLst/>
            <a:rect l="l" t="t" r="r" b="b"/>
            <a:pathLst>
              <a:path w="6497220" h="2542037">
                <a:moveTo>
                  <a:pt x="0" y="0"/>
                </a:moveTo>
                <a:lnTo>
                  <a:pt x="6497219" y="0"/>
                </a:lnTo>
                <a:lnTo>
                  <a:pt x="6497219" y="2542037"/>
                </a:lnTo>
                <a:lnTo>
                  <a:pt x="0" y="25420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C7DF061-8551-4A23-5B86-9ACE889F3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E81B4-01B2-EDBB-E100-03D519DBC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FF1D5B1D-6183-6602-7489-9F2805124A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75740" y="-1070970"/>
            <a:ext cx="8774016" cy="2493452"/>
          </a:xfrm>
        </p:spPr>
        <p:txBody>
          <a:bodyPr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fr-FR" sz="4000" dirty="0">
                <a:solidFill>
                  <a:srgbClr val="163577"/>
                </a:solidFill>
                <a:latin typeface="Poppins" panose="00000500000000000000" pitchFamily="2" charset="0"/>
                <a:ea typeface="Alatsi"/>
                <a:cs typeface="Poppins" panose="00000500000000000000" pitchFamily="2" charset="0"/>
                <a:sym typeface="Alatsi"/>
              </a:rPr>
              <a:t>Le dépistage organisé du </a:t>
            </a:r>
            <a:br>
              <a:rPr lang="fr-FR" sz="4000" dirty="0">
                <a:solidFill>
                  <a:srgbClr val="163577"/>
                </a:solidFill>
                <a:latin typeface="Poppins" panose="00000500000000000000" pitchFamily="2" charset="0"/>
                <a:ea typeface="Alatsi"/>
                <a:cs typeface="Poppins" panose="00000500000000000000" pitchFamily="2" charset="0"/>
                <a:sym typeface="Alatsi"/>
              </a:rPr>
            </a:br>
            <a:r>
              <a:rPr lang="fr-FR" sz="4000" dirty="0">
                <a:solidFill>
                  <a:srgbClr val="163577"/>
                </a:solidFill>
                <a:latin typeface="Poppins" panose="00000500000000000000" pitchFamily="2" charset="0"/>
                <a:ea typeface="Alatsi"/>
                <a:cs typeface="Poppins" panose="00000500000000000000" pitchFamily="2" charset="0"/>
                <a:sym typeface="Alatsi"/>
              </a:rPr>
              <a:t>cancer du sein : Les résultats</a:t>
            </a:r>
          </a:p>
        </p:txBody>
      </p:sp>
      <p:pic>
        <p:nvPicPr>
          <p:cNvPr id="15" name="Image 14" descr="Une image contenant croquis, art, illustration, dessin&#10;&#10;Le contenu généré par l’IA peut être incorrect.">
            <a:extLst>
              <a:ext uri="{FF2B5EF4-FFF2-40B4-BE49-F238E27FC236}">
                <a16:creationId xmlns:a16="http://schemas.microsoft.com/office/drawing/2014/main" id="{2E18BD49-FC47-145F-6917-4A4D325D4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9" r="1" b="1"/>
          <a:stretch/>
        </p:blipFill>
        <p:spPr>
          <a:xfrm>
            <a:off x="9093965" y="88124"/>
            <a:ext cx="3240592" cy="324059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pic>
        <p:nvPicPr>
          <p:cNvPr id="8" name="Image 7" descr="Une image contenant Police, texte, Graphiqu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41E55634-AA15-DD6F-E873-27190EC38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702" y="6321676"/>
            <a:ext cx="1347969" cy="448200"/>
          </a:xfrm>
          <a:custGeom>
            <a:avLst/>
            <a:gdLst/>
            <a:ahLst/>
            <a:cxnLst/>
            <a:rect l="l" t="t" r="r" b="b"/>
            <a:pathLst>
              <a:path w="4048125" h="4048125">
                <a:moveTo>
                  <a:pt x="65094" y="0"/>
                </a:moveTo>
                <a:lnTo>
                  <a:pt x="3983031" y="0"/>
                </a:lnTo>
                <a:cubicBezTo>
                  <a:pt x="4018981" y="0"/>
                  <a:pt x="4048125" y="29144"/>
                  <a:pt x="4048125" y="65094"/>
                </a:cubicBezTo>
                <a:lnTo>
                  <a:pt x="4048125" y="3983031"/>
                </a:lnTo>
                <a:cubicBezTo>
                  <a:pt x="4048125" y="4018981"/>
                  <a:pt x="4018981" y="4048125"/>
                  <a:pt x="3983031" y="4048125"/>
                </a:cubicBezTo>
                <a:lnTo>
                  <a:pt x="65094" y="4048125"/>
                </a:lnTo>
                <a:cubicBezTo>
                  <a:pt x="29144" y="4048125"/>
                  <a:pt x="0" y="4018981"/>
                  <a:pt x="0" y="3983031"/>
                </a:cubicBezTo>
                <a:lnTo>
                  <a:pt x="0" y="65094"/>
                </a:lnTo>
                <a:cubicBezTo>
                  <a:pt x="0" y="29144"/>
                  <a:pt x="29144" y="0"/>
                  <a:pt x="65094" y="0"/>
                </a:cubicBezTo>
                <a:close/>
              </a:path>
            </a:pathLst>
          </a:custGeom>
        </p:spPr>
      </p:pic>
      <p:pic>
        <p:nvPicPr>
          <p:cNvPr id="3" name="Image 2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6AF4622A-D4A5-EC2E-FE34-B3956212C8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000"/>
          <a:stretch>
            <a:fillRect/>
          </a:stretch>
        </p:blipFill>
        <p:spPr>
          <a:xfrm>
            <a:off x="-107615" y="1308539"/>
            <a:ext cx="10096870" cy="567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5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7315200" y="6282713"/>
            <a:ext cx="4736843" cy="12700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 sz="1200"/>
          </a:p>
        </p:txBody>
      </p:sp>
      <p:sp>
        <p:nvSpPr>
          <p:cNvPr id="4" name="Freeform 4"/>
          <p:cNvSpPr/>
          <p:nvPr/>
        </p:nvSpPr>
        <p:spPr>
          <a:xfrm>
            <a:off x="8655241" y="3955488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grpSp>
        <p:nvGrpSpPr>
          <p:cNvPr id="5" name="Group 5"/>
          <p:cNvGrpSpPr/>
          <p:nvPr/>
        </p:nvGrpSpPr>
        <p:grpSpPr>
          <a:xfrm rot="5400000">
            <a:off x="4970827" y="-4970827"/>
            <a:ext cx="2250347" cy="12192000"/>
            <a:chOff x="0" y="0"/>
            <a:chExt cx="4500693" cy="24384000"/>
          </a:xfrm>
        </p:grpSpPr>
        <p:grpSp>
          <p:nvGrpSpPr>
            <p:cNvPr id="6" name="Group 6"/>
            <p:cNvGrpSpPr/>
            <p:nvPr/>
          </p:nvGrpSpPr>
          <p:grpSpPr>
            <a:xfrm>
              <a:off x="2250346" y="0"/>
              <a:ext cx="2250346" cy="24384000"/>
              <a:chOff x="0" y="0"/>
              <a:chExt cx="444513" cy="481659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4513" cy="4816592"/>
              </a:xfrm>
              <a:custGeom>
                <a:avLst/>
                <a:gdLst/>
                <a:ahLst/>
                <a:cxnLst/>
                <a:rect l="l" t="t" r="r" b="b"/>
                <a:pathLst>
                  <a:path w="444513" h="4816592">
                    <a:moveTo>
                      <a:pt x="0" y="0"/>
                    </a:moveTo>
                    <a:lnTo>
                      <a:pt x="444513" y="0"/>
                    </a:lnTo>
                    <a:lnTo>
                      <a:pt x="444513" y="4816592"/>
                    </a:lnTo>
                    <a:lnTo>
                      <a:pt x="0" y="4816592"/>
                    </a:lnTo>
                    <a:close/>
                  </a:path>
                </a:pathLst>
              </a:custGeom>
              <a:solidFill>
                <a:srgbClr val="E9E0D9"/>
              </a:solidFill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444513" cy="486421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1125173" y="0"/>
              <a:ext cx="2250346" cy="24384000"/>
              <a:chOff x="0" y="0"/>
              <a:chExt cx="444513" cy="481659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44513" cy="4816592"/>
              </a:xfrm>
              <a:custGeom>
                <a:avLst/>
                <a:gdLst/>
                <a:ahLst/>
                <a:cxnLst/>
                <a:rect l="l" t="t" r="r" b="b"/>
                <a:pathLst>
                  <a:path w="444513" h="4816592">
                    <a:moveTo>
                      <a:pt x="0" y="0"/>
                    </a:moveTo>
                    <a:lnTo>
                      <a:pt x="444513" y="0"/>
                    </a:lnTo>
                    <a:lnTo>
                      <a:pt x="444513" y="4816592"/>
                    </a:lnTo>
                    <a:lnTo>
                      <a:pt x="0" y="4816592"/>
                    </a:lnTo>
                    <a:close/>
                  </a:path>
                </a:pathLst>
              </a:custGeom>
              <a:solidFill>
                <a:srgbClr val="9FC3D0"/>
              </a:solidFill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444513" cy="486421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0"/>
              <a:ext cx="2250346" cy="24384000"/>
              <a:chOff x="0" y="0"/>
              <a:chExt cx="444513" cy="481659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44513" cy="4816592"/>
              </a:xfrm>
              <a:custGeom>
                <a:avLst/>
                <a:gdLst/>
                <a:ahLst/>
                <a:cxnLst/>
                <a:rect l="l" t="t" r="r" b="b"/>
                <a:pathLst>
                  <a:path w="444513" h="4816592">
                    <a:moveTo>
                      <a:pt x="0" y="0"/>
                    </a:moveTo>
                    <a:lnTo>
                      <a:pt x="444513" y="0"/>
                    </a:lnTo>
                    <a:lnTo>
                      <a:pt x="444513" y="4816592"/>
                    </a:lnTo>
                    <a:lnTo>
                      <a:pt x="0" y="4816592"/>
                    </a:lnTo>
                    <a:close/>
                  </a:path>
                </a:pathLst>
              </a:custGeom>
              <a:solidFill>
                <a:srgbClr val="E9C7C6"/>
              </a:solidFill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444513" cy="486421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</p:grpSp>
      <p:sp>
        <p:nvSpPr>
          <p:cNvPr id="16" name="TextBox 16"/>
          <p:cNvSpPr txBox="1"/>
          <p:nvPr/>
        </p:nvSpPr>
        <p:spPr>
          <a:xfrm>
            <a:off x="308832" y="240795"/>
            <a:ext cx="11624838" cy="1716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LE DÉPISTAGE ORGANISÉ DES CANCERS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42675" y="3402934"/>
            <a:ext cx="5232989" cy="819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Cancer colorectal</a:t>
            </a:r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FA55787A-56C8-8B33-5A48-51DBDDB58BBB}"/>
              </a:ext>
            </a:extLst>
          </p:cNvPr>
          <p:cNvSpPr/>
          <p:nvPr/>
        </p:nvSpPr>
        <p:spPr>
          <a:xfrm>
            <a:off x="5790" y="5511800"/>
            <a:ext cx="3804210" cy="1358843"/>
          </a:xfrm>
          <a:custGeom>
            <a:avLst/>
            <a:gdLst/>
            <a:ahLst/>
            <a:cxnLst/>
            <a:rect l="l" t="t" r="r" b="b"/>
            <a:pathLst>
              <a:path w="6497220" h="2542037">
                <a:moveTo>
                  <a:pt x="0" y="0"/>
                </a:moveTo>
                <a:lnTo>
                  <a:pt x="6497219" y="0"/>
                </a:lnTo>
                <a:lnTo>
                  <a:pt x="6497219" y="2542037"/>
                </a:lnTo>
                <a:lnTo>
                  <a:pt x="0" y="25420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2B79772-D8E9-8FEC-1D74-B15AFB12F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395" y="1214328"/>
            <a:ext cx="3454400" cy="548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66335C0-6834-3350-31BB-018D77808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83888" y="-966055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5" name="Freeform 5"/>
          <p:cNvSpPr/>
          <p:nvPr/>
        </p:nvSpPr>
        <p:spPr>
          <a:xfrm>
            <a:off x="7147483" y="5858780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4"/>
                </a:lnTo>
                <a:lnTo>
                  <a:pt x="0" y="2477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6" name="Freeform 6"/>
          <p:cNvSpPr/>
          <p:nvPr/>
        </p:nvSpPr>
        <p:spPr>
          <a:xfrm>
            <a:off x="685800" y="1241309"/>
            <a:ext cx="9066132" cy="5700331"/>
          </a:xfrm>
          <a:custGeom>
            <a:avLst/>
            <a:gdLst/>
            <a:ahLst/>
            <a:cxnLst/>
            <a:rect l="l" t="t" r="r" b="b"/>
            <a:pathLst>
              <a:path w="13599198" h="8550496">
                <a:moveTo>
                  <a:pt x="0" y="0"/>
                </a:moveTo>
                <a:lnTo>
                  <a:pt x="13599198" y="0"/>
                </a:lnTo>
                <a:lnTo>
                  <a:pt x="13599198" y="8550496"/>
                </a:lnTo>
                <a:lnTo>
                  <a:pt x="0" y="85504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7" name="TextBox 7"/>
          <p:cNvSpPr txBox="1"/>
          <p:nvPr/>
        </p:nvSpPr>
        <p:spPr>
          <a:xfrm>
            <a:off x="3445892" y="188337"/>
            <a:ext cx="7823200" cy="1396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93"/>
              </a:lnSpc>
            </a:pPr>
            <a:r>
              <a:rPr lang="en-US" sz="4034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Le cancer colorectal en quelques</a:t>
            </a:r>
            <a:r>
              <a:rPr lang="en-US" sz="4034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chiffres</a:t>
            </a:r>
          </a:p>
        </p:txBody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5591DFFF-E2AE-0702-C7CA-7A6ECD6C020F}"/>
              </a:ext>
            </a:extLst>
          </p:cNvPr>
          <p:cNvSpPr/>
          <p:nvPr/>
        </p:nvSpPr>
        <p:spPr>
          <a:xfrm>
            <a:off x="-63239" y="-93609"/>
            <a:ext cx="3804210" cy="1358843"/>
          </a:xfrm>
          <a:custGeom>
            <a:avLst/>
            <a:gdLst/>
            <a:ahLst/>
            <a:cxnLst/>
            <a:rect l="l" t="t" r="r" b="b"/>
            <a:pathLst>
              <a:path w="6497220" h="2542037">
                <a:moveTo>
                  <a:pt x="0" y="0"/>
                </a:moveTo>
                <a:lnTo>
                  <a:pt x="6497219" y="0"/>
                </a:lnTo>
                <a:lnTo>
                  <a:pt x="6497219" y="2542037"/>
                </a:lnTo>
                <a:lnTo>
                  <a:pt x="0" y="25420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0E06F94-6BC0-B5A8-D34F-1299F44A3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flipH="1" flipV="1">
            <a:off x="726994" y="-69683"/>
            <a:ext cx="3602" cy="1998304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 sz="1200"/>
          </a:p>
        </p:txBody>
      </p:sp>
      <p:sp>
        <p:nvSpPr>
          <p:cNvPr id="4" name="Freeform 4"/>
          <p:cNvSpPr/>
          <p:nvPr/>
        </p:nvSpPr>
        <p:spPr>
          <a:xfrm>
            <a:off x="983888" y="-966055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5" name="Freeform 5"/>
          <p:cNvSpPr/>
          <p:nvPr/>
        </p:nvSpPr>
        <p:spPr>
          <a:xfrm>
            <a:off x="7147483" y="5858780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4"/>
                </a:lnTo>
                <a:lnTo>
                  <a:pt x="0" y="2477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8" name="Freeform 8"/>
          <p:cNvSpPr/>
          <p:nvPr/>
        </p:nvSpPr>
        <p:spPr>
          <a:xfrm>
            <a:off x="1533280" y="2505093"/>
            <a:ext cx="6391520" cy="2444433"/>
          </a:xfrm>
          <a:custGeom>
            <a:avLst/>
            <a:gdLst/>
            <a:ahLst/>
            <a:cxnLst/>
            <a:rect l="l" t="t" r="r" b="b"/>
            <a:pathLst>
              <a:path w="7266734" h="2864119">
                <a:moveTo>
                  <a:pt x="0" y="0"/>
                </a:moveTo>
                <a:lnTo>
                  <a:pt x="7266733" y="0"/>
                </a:lnTo>
                <a:lnTo>
                  <a:pt x="7266733" y="2864119"/>
                </a:lnTo>
                <a:lnTo>
                  <a:pt x="0" y="28641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sp>
        <p:nvSpPr>
          <p:cNvPr id="9" name="Freeform 9"/>
          <p:cNvSpPr/>
          <p:nvPr/>
        </p:nvSpPr>
        <p:spPr>
          <a:xfrm>
            <a:off x="8812850" y="1284847"/>
            <a:ext cx="3072494" cy="3879639"/>
          </a:xfrm>
          <a:custGeom>
            <a:avLst/>
            <a:gdLst/>
            <a:ahLst/>
            <a:cxnLst/>
            <a:rect l="l" t="t" r="r" b="b"/>
            <a:pathLst>
              <a:path w="4608741" h="5819458">
                <a:moveTo>
                  <a:pt x="0" y="0"/>
                </a:moveTo>
                <a:lnTo>
                  <a:pt x="4608741" y="0"/>
                </a:lnTo>
                <a:lnTo>
                  <a:pt x="4608741" y="5819458"/>
                </a:lnTo>
                <a:lnTo>
                  <a:pt x="0" y="58194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984" r="-7984"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0" name="TextBox 10"/>
          <p:cNvSpPr txBox="1"/>
          <p:nvPr/>
        </p:nvSpPr>
        <p:spPr>
          <a:xfrm>
            <a:off x="1762836" y="249795"/>
            <a:ext cx="9136955" cy="664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3"/>
              </a:lnSpc>
            </a:pPr>
            <a:r>
              <a:rPr lang="en-US" sz="4000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Le cancer </a:t>
            </a:r>
            <a:r>
              <a:rPr lang="en-US" sz="4000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colo</a:t>
            </a:r>
            <a:r>
              <a:rPr lang="en-US" sz="4000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-rectal : </a:t>
            </a:r>
            <a:r>
              <a:rPr lang="en-US" sz="4000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l’histoire</a:t>
            </a:r>
            <a:r>
              <a:rPr lang="en-US" sz="4000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naturelle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17600" y="1429025"/>
            <a:ext cx="7808530" cy="76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Dans 80% des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cas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provient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d’une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tumeur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bénigne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qui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évolue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lentement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et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finit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par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devenir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cancéreuse</a:t>
            </a:r>
            <a:endParaRPr lang="en-US" sz="2133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6D990D91-465C-A281-D4FC-38C02D38EFC3}"/>
              </a:ext>
            </a:extLst>
          </p:cNvPr>
          <p:cNvSpPr/>
          <p:nvPr/>
        </p:nvSpPr>
        <p:spPr>
          <a:xfrm>
            <a:off x="5790" y="5511800"/>
            <a:ext cx="3804210" cy="1358843"/>
          </a:xfrm>
          <a:custGeom>
            <a:avLst/>
            <a:gdLst/>
            <a:ahLst/>
            <a:cxnLst/>
            <a:rect l="l" t="t" r="r" b="b"/>
            <a:pathLst>
              <a:path w="6497220" h="2542037">
                <a:moveTo>
                  <a:pt x="0" y="0"/>
                </a:moveTo>
                <a:lnTo>
                  <a:pt x="6497219" y="0"/>
                </a:lnTo>
                <a:lnTo>
                  <a:pt x="6497219" y="2542037"/>
                </a:lnTo>
                <a:lnTo>
                  <a:pt x="0" y="25420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EC8B54C-6B8B-C248-AD5C-DE539A9B5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65030" y="5858780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4"/>
                </a:lnTo>
                <a:lnTo>
                  <a:pt x="0" y="2477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3" name="Freeform 3"/>
          <p:cNvSpPr/>
          <p:nvPr/>
        </p:nvSpPr>
        <p:spPr>
          <a:xfrm>
            <a:off x="1042949" y="-1094114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4"/>
                </a:lnTo>
                <a:lnTo>
                  <a:pt x="0" y="2477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5" name="Freeform 5"/>
          <p:cNvSpPr/>
          <p:nvPr/>
        </p:nvSpPr>
        <p:spPr>
          <a:xfrm>
            <a:off x="380547" y="236071"/>
            <a:ext cx="1266859" cy="2743200"/>
          </a:xfrm>
          <a:custGeom>
            <a:avLst/>
            <a:gdLst/>
            <a:ahLst/>
            <a:cxnLst/>
            <a:rect l="l" t="t" r="r" b="b"/>
            <a:pathLst>
              <a:path w="1900289" h="4114800">
                <a:moveTo>
                  <a:pt x="0" y="0"/>
                </a:moveTo>
                <a:lnTo>
                  <a:pt x="1900289" y="0"/>
                </a:lnTo>
                <a:lnTo>
                  <a:pt x="1900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6" name="Freeform 6"/>
          <p:cNvSpPr/>
          <p:nvPr/>
        </p:nvSpPr>
        <p:spPr>
          <a:xfrm rot="-1941749">
            <a:off x="686609" y="2794841"/>
            <a:ext cx="1629707" cy="702256"/>
          </a:xfrm>
          <a:custGeom>
            <a:avLst/>
            <a:gdLst/>
            <a:ahLst/>
            <a:cxnLst/>
            <a:rect l="l" t="t" r="r" b="b"/>
            <a:pathLst>
              <a:path w="2444561" h="1053384">
                <a:moveTo>
                  <a:pt x="0" y="0"/>
                </a:moveTo>
                <a:lnTo>
                  <a:pt x="2444561" y="0"/>
                </a:lnTo>
                <a:lnTo>
                  <a:pt x="2444561" y="1053384"/>
                </a:lnTo>
                <a:lnTo>
                  <a:pt x="0" y="10533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7" name="Freeform 7"/>
          <p:cNvSpPr/>
          <p:nvPr/>
        </p:nvSpPr>
        <p:spPr>
          <a:xfrm rot="808176">
            <a:off x="466871" y="4315728"/>
            <a:ext cx="1414990" cy="1020055"/>
          </a:xfrm>
          <a:custGeom>
            <a:avLst/>
            <a:gdLst/>
            <a:ahLst/>
            <a:cxnLst/>
            <a:rect l="l" t="t" r="r" b="b"/>
            <a:pathLst>
              <a:path w="2545019" h="1721358">
                <a:moveTo>
                  <a:pt x="0" y="0"/>
                </a:moveTo>
                <a:lnTo>
                  <a:pt x="2545019" y="0"/>
                </a:lnTo>
                <a:lnTo>
                  <a:pt x="2545019" y="1721358"/>
                </a:lnTo>
                <a:lnTo>
                  <a:pt x="0" y="17213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8" name="Freeform 8"/>
          <p:cNvSpPr/>
          <p:nvPr/>
        </p:nvSpPr>
        <p:spPr>
          <a:xfrm>
            <a:off x="10143000" y="1387690"/>
            <a:ext cx="1516261" cy="963418"/>
          </a:xfrm>
          <a:custGeom>
            <a:avLst/>
            <a:gdLst/>
            <a:ahLst/>
            <a:cxnLst/>
            <a:rect l="l" t="t" r="r" b="b"/>
            <a:pathLst>
              <a:path w="2570691" h="1575133">
                <a:moveTo>
                  <a:pt x="0" y="0"/>
                </a:moveTo>
                <a:lnTo>
                  <a:pt x="2570691" y="0"/>
                </a:lnTo>
                <a:lnTo>
                  <a:pt x="2570691" y="1575132"/>
                </a:lnTo>
                <a:lnTo>
                  <a:pt x="0" y="15751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sp>
        <p:nvSpPr>
          <p:cNvPr id="9" name="Freeform 9"/>
          <p:cNvSpPr/>
          <p:nvPr/>
        </p:nvSpPr>
        <p:spPr>
          <a:xfrm>
            <a:off x="10496892" y="867419"/>
            <a:ext cx="1516261" cy="1118295"/>
          </a:xfrm>
          <a:custGeom>
            <a:avLst/>
            <a:gdLst/>
            <a:ahLst/>
            <a:cxnLst/>
            <a:rect l="l" t="t" r="r" b="b"/>
            <a:pathLst>
              <a:path w="2377527" h="1806642">
                <a:moveTo>
                  <a:pt x="0" y="0"/>
                </a:moveTo>
                <a:lnTo>
                  <a:pt x="2377527" y="0"/>
                </a:lnTo>
                <a:lnTo>
                  <a:pt x="2377527" y="1806643"/>
                </a:lnTo>
                <a:lnTo>
                  <a:pt x="0" y="18066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0" name="Freeform 10"/>
          <p:cNvSpPr/>
          <p:nvPr/>
        </p:nvSpPr>
        <p:spPr>
          <a:xfrm>
            <a:off x="10922420" y="2647958"/>
            <a:ext cx="1187057" cy="2743200"/>
          </a:xfrm>
          <a:custGeom>
            <a:avLst/>
            <a:gdLst/>
            <a:ahLst/>
            <a:cxnLst/>
            <a:rect l="l" t="t" r="r" b="b"/>
            <a:pathLst>
              <a:path w="1780586" h="4114800">
                <a:moveTo>
                  <a:pt x="0" y="0"/>
                </a:moveTo>
                <a:lnTo>
                  <a:pt x="1780586" y="0"/>
                </a:lnTo>
                <a:lnTo>
                  <a:pt x="17805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1" name="Freeform 11"/>
          <p:cNvSpPr/>
          <p:nvPr/>
        </p:nvSpPr>
        <p:spPr>
          <a:xfrm rot="44885">
            <a:off x="9521182" y="4378676"/>
            <a:ext cx="969353" cy="980045"/>
          </a:xfrm>
          <a:custGeom>
            <a:avLst/>
            <a:gdLst/>
            <a:ahLst/>
            <a:cxnLst/>
            <a:rect l="l" t="t" r="r" b="b"/>
            <a:pathLst>
              <a:path w="1454030" h="1470067">
                <a:moveTo>
                  <a:pt x="0" y="0"/>
                </a:moveTo>
                <a:lnTo>
                  <a:pt x="1454029" y="0"/>
                </a:lnTo>
                <a:lnTo>
                  <a:pt x="1454029" y="1470067"/>
                </a:lnTo>
                <a:lnTo>
                  <a:pt x="0" y="147006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2" name="Freeform 12"/>
          <p:cNvSpPr/>
          <p:nvPr/>
        </p:nvSpPr>
        <p:spPr>
          <a:xfrm rot="-1005463">
            <a:off x="9694685" y="3906754"/>
            <a:ext cx="992607" cy="839203"/>
          </a:xfrm>
          <a:custGeom>
            <a:avLst/>
            <a:gdLst/>
            <a:ahLst/>
            <a:cxnLst/>
            <a:rect l="l" t="t" r="r" b="b"/>
            <a:pathLst>
              <a:path w="1488910" h="1258805">
                <a:moveTo>
                  <a:pt x="0" y="0"/>
                </a:moveTo>
                <a:lnTo>
                  <a:pt x="1488910" y="0"/>
                </a:lnTo>
                <a:lnTo>
                  <a:pt x="1488910" y="1258806"/>
                </a:lnTo>
                <a:lnTo>
                  <a:pt x="0" y="12588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3" name="Freeform 13"/>
          <p:cNvSpPr/>
          <p:nvPr/>
        </p:nvSpPr>
        <p:spPr>
          <a:xfrm rot="-1005463">
            <a:off x="10306246" y="4189005"/>
            <a:ext cx="725914" cy="761933"/>
          </a:xfrm>
          <a:custGeom>
            <a:avLst/>
            <a:gdLst/>
            <a:ahLst/>
            <a:cxnLst/>
            <a:rect l="l" t="t" r="r" b="b"/>
            <a:pathLst>
              <a:path w="1088871" h="1142899">
                <a:moveTo>
                  <a:pt x="0" y="0"/>
                </a:moveTo>
                <a:lnTo>
                  <a:pt x="1088871" y="0"/>
                </a:lnTo>
                <a:lnTo>
                  <a:pt x="1088871" y="1142899"/>
                </a:lnTo>
                <a:lnTo>
                  <a:pt x="0" y="114289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4" name="Freeform 14"/>
          <p:cNvSpPr/>
          <p:nvPr/>
        </p:nvSpPr>
        <p:spPr>
          <a:xfrm>
            <a:off x="10905763" y="5668813"/>
            <a:ext cx="750925" cy="665507"/>
          </a:xfrm>
          <a:custGeom>
            <a:avLst/>
            <a:gdLst/>
            <a:ahLst/>
            <a:cxnLst/>
            <a:rect l="l" t="t" r="r" b="b"/>
            <a:pathLst>
              <a:path w="1126387" h="998260">
                <a:moveTo>
                  <a:pt x="0" y="0"/>
                </a:moveTo>
                <a:lnTo>
                  <a:pt x="1126387" y="0"/>
                </a:lnTo>
                <a:lnTo>
                  <a:pt x="1126387" y="998260"/>
                </a:lnTo>
                <a:lnTo>
                  <a:pt x="0" y="99826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5" name="Freeform 15"/>
          <p:cNvSpPr/>
          <p:nvPr/>
        </p:nvSpPr>
        <p:spPr>
          <a:xfrm>
            <a:off x="10573829" y="5921836"/>
            <a:ext cx="833191" cy="748830"/>
          </a:xfrm>
          <a:custGeom>
            <a:avLst/>
            <a:gdLst/>
            <a:ahLst/>
            <a:cxnLst/>
            <a:rect l="l" t="t" r="r" b="b"/>
            <a:pathLst>
              <a:path w="1249786" h="1123245">
                <a:moveTo>
                  <a:pt x="0" y="0"/>
                </a:moveTo>
                <a:lnTo>
                  <a:pt x="1249786" y="0"/>
                </a:lnTo>
                <a:lnTo>
                  <a:pt x="1249786" y="1123245"/>
                </a:lnTo>
                <a:lnTo>
                  <a:pt x="0" y="1123245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6" name="Freeform 16"/>
          <p:cNvSpPr/>
          <p:nvPr/>
        </p:nvSpPr>
        <p:spPr>
          <a:xfrm>
            <a:off x="11380693" y="6001567"/>
            <a:ext cx="551989" cy="588360"/>
          </a:xfrm>
          <a:custGeom>
            <a:avLst/>
            <a:gdLst/>
            <a:ahLst/>
            <a:cxnLst/>
            <a:rect l="l" t="t" r="r" b="b"/>
            <a:pathLst>
              <a:path w="827983" h="882540">
                <a:moveTo>
                  <a:pt x="0" y="0"/>
                </a:moveTo>
                <a:lnTo>
                  <a:pt x="827983" y="0"/>
                </a:lnTo>
                <a:lnTo>
                  <a:pt x="827983" y="882540"/>
                </a:lnTo>
                <a:lnTo>
                  <a:pt x="0" y="88254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7" name="TextBox 17"/>
          <p:cNvSpPr txBox="1"/>
          <p:nvPr/>
        </p:nvSpPr>
        <p:spPr>
          <a:xfrm>
            <a:off x="2389214" y="166799"/>
            <a:ext cx="7413572" cy="1054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4"/>
              </a:lnSpc>
            </a:pPr>
            <a:r>
              <a:rPr lang="en-US" sz="3067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Les facteurs de risque du cancer colorectal</a:t>
            </a:r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1800F6E0-A4C1-5FED-B138-B0A3B2CCE2A6}"/>
              </a:ext>
            </a:extLst>
          </p:cNvPr>
          <p:cNvSpPr/>
          <p:nvPr/>
        </p:nvSpPr>
        <p:spPr>
          <a:xfrm>
            <a:off x="0" y="5488086"/>
            <a:ext cx="3804210" cy="1358843"/>
          </a:xfrm>
          <a:custGeom>
            <a:avLst/>
            <a:gdLst/>
            <a:ahLst/>
            <a:cxnLst/>
            <a:rect l="l" t="t" r="r" b="b"/>
            <a:pathLst>
              <a:path w="6497220" h="2542037">
                <a:moveTo>
                  <a:pt x="0" y="0"/>
                </a:moveTo>
                <a:lnTo>
                  <a:pt x="6497219" y="0"/>
                </a:lnTo>
                <a:lnTo>
                  <a:pt x="6497219" y="2542037"/>
                </a:lnTo>
                <a:lnTo>
                  <a:pt x="0" y="2542037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281180D-CA8F-A201-0DAF-E19FC95FD10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111182" y="963343"/>
            <a:ext cx="2929057" cy="112454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2479323-3BD6-3582-21E9-5FECF137ED6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294881" y="911214"/>
            <a:ext cx="2987769" cy="1193102"/>
          </a:xfrm>
          <a:prstGeom prst="rect">
            <a:avLst/>
          </a:prstGeom>
        </p:spPr>
      </p:pic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65637A7D-218F-6D2A-8EE4-EC4BF8B267E5}"/>
              </a:ext>
            </a:extLst>
          </p:cNvPr>
          <p:cNvSpPr/>
          <p:nvPr/>
        </p:nvSpPr>
        <p:spPr>
          <a:xfrm>
            <a:off x="2961663" y="2194810"/>
            <a:ext cx="2987768" cy="423750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CD9530E0-6C39-1E42-F680-8710F09344CB}"/>
              </a:ext>
            </a:extLst>
          </p:cNvPr>
          <p:cNvSpPr/>
          <p:nvPr/>
        </p:nvSpPr>
        <p:spPr>
          <a:xfrm>
            <a:off x="6337558" y="2194810"/>
            <a:ext cx="2987768" cy="42473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1B0D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FEBE6C3-7C19-7C28-8AC8-2603BA69BCC5}"/>
              </a:ext>
            </a:extLst>
          </p:cNvPr>
          <p:cNvSpPr txBox="1"/>
          <p:nvPr/>
        </p:nvSpPr>
        <p:spPr>
          <a:xfrm>
            <a:off x="3161637" y="2295156"/>
            <a:ext cx="261149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>
              <a:buFontTx/>
              <a:buChar char="-"/>
            </a:pPr>
            <a:r>
              <a:rPr lang="fr-FR" sz="1600" b="1" dirty="0"/>
              <a:t>L’âge</a:t>
            </a:r>
            <a:r>
              <a:rPr lang="fr-FR" sz="1600" dirty="0"/>
              <a:t> : 95 % des cancers colorectaux se développent après 50 ans</a:t>
            </a:r>
          </a:p>
          <a:p>
            <a:pPr marL="190510" indent="-190510">
              <a:buFontTx/>
              <a:buChar char="-"/>
            </a:pPr>
            <a:r>
              <a:rPr lang="fr-FR" sz="1600" b="1" dirty="0"/>
              <a:t>Antécédents personnels </a:t>
            </a:r>
            <a:r>
              <a:rPr lang="fr-FR" sz="1600" dirty="0"/>
              <a:t>de maladie inflammatoire des intestins (</a:t>
            </a:r>
            <a:r>
              <a:rPr lang="fr-FR" sz="1600" dirty="0" err="1"/>
              <a:t>Crohn</a:t>
            </a:r>
            <a:r>
              <a:rPr lang="fr-FR" sz="1600" dirty="0"/>
              <a:t>, RCH), d’adénome ou CCR</a:t>
            </a:r>
          </a:p>
          <a:p>
            <a:pPr marL="190510" indent="-190510">
              <a:buFontTx/>
              <a:buChar char="-"/>
            </a:pPr>
            <a:r>
              <a:rPr lang="fr-FR" sz="1600" b="1" dirty="0"/>
              <a:t>Antécédents familiaux</a:t>
            </a:r>
            <a:r>
              <a:rPr lang="fr-FR" sz="1600" dirty="0"/>
              <a:t> de cancer colorectal</a:t>
            </a:r>
          </a:p>
          <a:p>
            <a:pPr marL="190510" indent="-190510">
              <a:buFontTx/>
              <a:buChar char="-"/>
            </a:pPr>
            <a:r>
              <a:rPr lang="fr-FR" sz="1600" b="1" dirty="0"/>
              <a:t>Prédisposition génétique </a:t>
            </a:r>
            <a:r>
              <a:rPr lang="fr-FR" sz="1600" dirty="0"/>
              <a:t>: polypose adénomateuse familiale et syndrome de Lynch</a:t>
            </a:r>
          </a:p>
          <a:p>
            <a:pPr marL="190510" indent="-190510">
              <a:buFontTx/>
              <a:buChar char="-"/>
            </a:pPr>
            <a:r>
              <a:rPr lang="fr-FR" sz="1600" b="1" dirty="0"/>
              <a:t>Tabac</a:t>
            </a:r>
          </a:p>
          <a:p>
            <a:pPr marL="190510" indent="-190510">
              <a:buFontTx/>
              <a:buChar char="-"/>
            </a:pPr>
            <a:r>
              <a:rPr lang="fr-FR" sz="1600" b="1" dirty="0"/>
              <a:t>Exposition professionnelle à l’amiante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1907C40-23C8-595B-324B-AF34E7B82FA2}"/>
              </a:ext>
            </a:extLst>
          </p:cNvPr>
          <p:cNvSpPr txBox="1"/>
          <p:nvPr/>
        </p:nvSpPr>
        <p:spPr>
          <a:xfrm>
            <a:off x="6399840" y="2295156"/>
            <a:ext cx="294267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>
              <a:buFontTx/>
              <a:buChar char="-"/>
            </a:pPr>
            <a:r>
              <a:rPr lang="fr-FR" sz="1600" dirty="0"/>
              <a:t>Consommation d’</a:t>
            </a:r>
            <a:r>
              <a:rPr lang="fr-FR" sz="1600" b="1" dirty="0"/>
              <a:t>alcool</a:t>
            </a:r>
          </a:p>
          <a:p>
            <a:pPr marL="190510" indent="-190510">
              <a:buFontTx/>
              <a:buChar char="-"/>
            </a:pPr>
            <a:r>
              <a:rPr lang="fr-FR" sz="1600" b="1" dirty="0"/>
              <a:t>Surpoids et obésité </a:t>
            </a:r>
            <a:r>
              <a:rPr lang="fr-FR" sz="1600" dirty="0"/>
              <a:t>: risque augmenté de 41% selon les études de cohortes et méta-analyses</a:t>
            </a:r>
          </a:p>
          <a:p>
            <a:pPr marL="190510" indent="-190510">
              <a:buFontTx/>
              <a:buChar char="-"/>
            </a:pPr>
            <a:r>
              <a:rPr lang="fr-FR" sz="1600" b="1" dirty="0"/>
              <a:t>Sédentarité </a:t>
            </a:r>
            <a:r>
              <a:rPr lang="fr-FR" sz="1600" dirty="0"/>
              <a:t>: prouvé pour le cancer du côlon uniquement</a:t>
            </a:r>
          </a:p>
          <a:p>
            <a:pPr marL="190510" indent="-190510">
              <a:buFontTx/>
              <a:buChar char="-"/>
            </a:pPr>
            <a:r>
              <a:rPr lang="fr-FR" sz="1600" b="1" dirty="0"/>
              <a:t>Consommation de viande rouge ou de charcuterie </a:t>
            </a:r>
            <a:r>
              <a:rPr lang="fr-FR" sz="1600" dirty="0"/>
              <a:t>(viande transformée)</a:t>
            </a:r>
          </a:p>
          <a:p>
            <a:pPr marL="190510" indent="-190510">
              <a:buFontTx/>
              <a:buChar char="-"/>
            </a:pPr>
            <a:endParaRPr lang="fr-FR" sz="1600" dirty="0"/>
          </a:p>
          <a:p>
            <a:r>
              <a:rPr lang="fr-FR" sz="1600" dirty="0"/>
              <a:t>Facteurs protecteurs :</a:t>
            </a:r>
          </a:p>
          <a:p>
            <a:pPr marL="228611" indent="-228611">
              <a:buFontTx/>
              <a:buChar char="-"/>
            </a:pPr>
            <a:r>
              <a:rPr lang="fr-FR" sz="1600" b="1" dirty="0"/>
              <a:t>Alimentation riche en fruits et légumes</a:t>
            </a:r>
          </a:p>
          <a:p>
            <a:pPr marL="228611" indent="-228611">
              <a:buFontTx/>
              <a:buChar char="-"/>
            </a:pPr>
            <a:r>
              <a:rPr lang="fr-FR" sz="1600" b="1" dirty="0"/>
              <a:t>Activité physique </a:t>
            </a:r>
            <a:r>
              <a:rPr lang="fr-FR" sz="1600" dirty="0"/>
              <a:t>régulière</a:t>
            </a:r>
          </a:p>
          <a:p>
            <a:pPr marL="228611" indent="-228611">
              <a:buFontTx/>
              <a:buChar char="-"/>
            </a:pPr>
            <a:r>
              <a:rPr lang="fr-FR" sz="1600" b="1" dirty="0"/>
              <a:t>Dépistage</a:t>
            </a:r>
            <a:r>
              <a:rPr lang="fr-FR" sz="1600" dirty="0"/>
              <a:t> organisé (50-74 ans)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4593865-17C9-E7FA-4987-B88A61E97834}"/>
              </a:ext>
            </a:extLst>
          </p:cNvPr>
          <p:cNvSpPr txBox="1"/>
          <p:nvPr/>
        </p:nvSpPr>
        <p:spPr>
          <a:xfrm>
            <a:off x="5423422" y="6432316"/>
            <a:ext cx="523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Sources : CIRC (Centre International de Recherche sur le Cancer)</a:t>
            </a:r>
          </a:p>
          <a:p>
            <a:r>
              <a:rPr lang="fr-FR" sz="1200" dirty="0"/>
              <a:t>                 Portail Cancer Environnement, Centre Léon Bérard,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7DF6E9E-DF85-3131-CBB2-F900F4B8A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7620113" y="6417502"/>
            <a:ext cx="4736843" cy="12700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 sz="1200"/>
          </a:p>
        </p:txBody>
      </p:sp>
      <p:sp>
        <p:nvSpPr>
          <p:cNvPr id="4" name="Freeform 4"/>
          <p:cNvSpPr/>
          <p:nvPr/>
        </p:nvSpPr>
        <p:spPr>
          <a:xfrm>
            <a:off x="9988534" y="4253100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5" name="TextBox 5"/>
          <p:cNvSpPr txBox="1"/>
          <p:nvPr/>
        </p:nvSpPr>
        <p:spPr>
          <a:xfrm>
            <a:off x="4368801" y="1295069"/>
            <a:ext cx="7721599" cy="5366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29003" lvl="1" indent="-214501">
              <a:lnSpc>
                <a:spcPts val="2781"/>
              </a:lnSpc>
              <a:buFont typeface="Arial"/>
              <a:buChar char="•"/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Pour qui ? </a:t>
            </a:r>
          </a:p>
          <a:p>
            <a:pPr>
              <a:lnSpc>
                <a:spcPts val="2781"/>
              </a:lnSpc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Hommes et femmes </a:t>
            </a:r>
            <a:r>
              <a:rPr lang="en-US" sz="2133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 50 à 74 </a:t>
            </a:r>
            <a:r>
              <a:rPr lang="en-US" sz="2133" b="1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ans</a:t>
            </a:r>
            <a:r>
              <a:rPr lang="en-US" sz="2133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à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risque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moyen</a:t>
            </a:r>
            <a:endParaRPr lang="en-US" sz="2133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781"/>
              </a:lnSpc>
            </a:pPr>
            <a:endParaRPr lang="en-US" sz="2133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29003" lvl="1" indent="-214501">
              <a:lnSpc>
                <a:spcPts val="2781"/>
              </a:lnSpc>
              <a:buFont typeface="Arial"/>
              <a:buChar char="•"/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Comment ? </a:t>
            </a:r>
          </a:p>
          <a:p>
            <a:pPr>
              <a:lnSpc>
                <a:spcPts val="2781"/>
              </a:lnSpc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Test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immunologique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“</a:t>
            </a:r>
            <a:r>
              <a:rPr lang="en-US" sz="2133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FIT test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” de recherche de sang   </a:t>
            </a:r>
          </a:p>
          <a:p>
            <a:pPr>
              <a:lnSpc>
                <a:spcPts val="2781"/>
              </a:lnSpc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invisible à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l’œil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nu dans les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selles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-&gt; </a:t>
            </a:r>
            <a:r>
              <a:rPr lang="en-US" sz="2133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 seul </a:t>
            </a:r>
            <a:r>
              <a:rPr lang="en-US" sz="2133" b="1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prélèvement</a:t>
            </a:r>
            <a:endParaRPr lang="en-US" sz="2133" b="1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781"/>
              </a:lnSpc>
            </a:pPr>
            <a:endParaRPr lang="en-US" sz="2133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29003" lvl="1" indent="-214501">
              <a:lnSpc>
                <a:spcPts val="2781"/>
              </a:lnSpc>
              <a:buFont typeface="Arial"/>
              <a:buChar char="•"/>
            </a:pP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Quand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? </a:t>
            </a:r>
          </a:p>
          <a:p>
            <a:pPr>
              <a:lnSpc>
                <a:spcPts val="2781"/>
              </a:lnSpc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</a:t>
            </a:r>
            <a:r>
              <a:rPr lang="en-US" sz="2133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Tous les 2 </a:t>
            </a:r>
            <a:r>
              <a:rPr lang="en-US" sz="2133" b="1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ans</a:t>
            </a:r>
            <a:r>
              <a:rPr lang="en-US" sz="2133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si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normal</a:t>
            </a:r>
          </a:p>
          <a:p>
            <a:pPr marL="429003" lvl="1" indent="-214501">
              <a:lnSpc>
                <a:spcPts val="2781"/>
              </a:lnSpc>
              <a:buFont typeface="Arial"/>
              <a:buChar char="•"/>
            </a:pP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Pourquoi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?</a:t>
            </a:r>
          </a:p>
          <a:p>
            <a:pPr>
              <a:lnSpc>
                <a:spcPts val="2781"/>
              </a:lnSpc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-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Détection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précoce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des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lésions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pré-cancéreuses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ou</a:t>
            </a:r>
            <a:endParaRPr lang="en-US" sz="2133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781"/>
              </a:lnSpc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cancéreuses</a:t>
            </a:r>
            <a:endParaRPr lang="en-US" sz="2133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781"/>
              </a:lnSpc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- Cancers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évités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meilleurs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chances du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guérison</a:t>
            </a:r>
            <a:endParaRPr lang="en-US" sz="2133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781"/>
              </a:lnSpc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-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Meilleure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qualité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de vie  </a:t>
            </a:r>
          </a:p>
          <a:p>
            <a:pPr>
              <a:lnSpc>
                <a:spcPts val="2781"/>
              </a:lnSpc>
            </a:pPr>
            <a:endParaRPr lang="en-US" sz="2133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099271" y="-268186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7" name="Freeform 7"/>
          <p:cNvSpPr/>
          <p:nvPr/>
        </p:nvSpPr>
        <p:spPr>
          <a:xfrm>
            <a:off x="91826" y="2514600"/>
            <a:ext cx="4378574" cy="2751711"/>
          </a:xfrm>
          <a:custGeom>
            <a:avLst/>
            <a:gdLst/>
            <a:ahLst/>
            <a:cxnLst/>
            <a:rect l="l" t="t" r="r" b="b"/>
            <a:pathLst>
              <a:path w="6772076" h="4163849">
                <a:moveTo>
                  <a:pt x="0" y="0"/>
                </a:moveTo>
                <a:lnTo>
                  <a:pt x="6772076" y="0"/>
                </a:lnTo>
                <a:lnTo>
                  <a:pt x="6772076" y="4163849"/>
                </a:lnTo>
                <a:lnTo>
                  <a:pt x="0" y="41638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8" name="TextBox 8"/>
          <p:cNvSpPr txBox="1"/>
          <p:nvPr/>
        </p:nvSpPr>
        <p:spPr>
          <a:xfrm>
            <a:off x="969446" y="166466"/>
            <a:ext cx="10253110" cy="664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4"/>
              </a:lnSpc>
            </a:pPr>
            <a:r>
              <a:rPr lang="en-US" sz="4000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Le </a:t>
            </a:r>
            <a:r>
              <a:rPr lang="en-US" sz="4000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dépistage</a:t>
            </a:r>
            <a:r>
              <a:rPr lang="en-US" sz="4000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organisé</a:t>
            </a:r>
            <a:r>
              <a:rPr lang="en-US" sz="4000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du cancer colorectal</a:t>
            </a:r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DF433790-FBED-6B1E-32DF-3E63E3C122E0}"/>
              </a:ext>
            </a:extLst>
          </p:cNvPr>
          <p:cNvSpPr/>
          <p:nvPr/>
        </p:nvSpPr>
        <p:spPr>
          <a:xfrm>
            <a:off x="5790" y="5511800"/>
            <a:ext cx="3804210" cy="1358843"/>
          </a:xfrm>
          <a:custGeom>
            <a:avLst/>
            <a:gdLst/>
            <a:ahLst/>
            <a:cxnLst/>
            <a:rect l="l" t="t" r="r" b="b"/>
            <a:pathLst>
              <a:path w="6497220" h="2542037">
                <a:moveTo>
                  <a:pt x="0" y="0"/>
                </a:moveTo>
                <a:lnTo>
                  <a:pt x="6497219" y="0"/>
                </a:lnTo>
                <a:lnTo>
                  <a:pt x="6497219" y="2542037"/>
                </a:lnTo>
                <a:lnTo>
                  <a:pt x="0" y="25420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BDC6B67-27B2-CAB2-0F3D-FB5CBD67A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96377" y="6411152"/>
            <a:ext cx="4736843" cy="12700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 sz="1200"/>
          </a:p>
        </p:txBody>
      </p:sp>
      <p:sp>
        <p:nvSpPr>
          <p:cNvPr id="3" name="AutoShape 3"/>
          <p:cNvSpPr/>
          <p:nvPr/>
        </p:nvSpPr>
        <p:spPr>
          <a:xfrm>
            <a:off x="7620113" y="6417502"/>
            <a:ext cx="4736843" cy="12700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 sz="1200"/>
          </a:p>
        </p:txBody>
      </p:sp>
      <p:sp>
        <p:nvSpPr>
          <p:cNvPr id="4" name="Freeform 4"/>
          <p:cNvSpPr/>
          <p:nvPr/>
        </p:nvSpPr>
        <p:spPr>
          <a:xfrm>
            <a:off x="9988534" y="4253100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5" name="Freeform 5"/>
          <p:cNvSpPr/>
          <p:nvPr/>
        </p:nvSpPr>
        <p:spPr>
          <a:xfrm>
            <a:off x="-1099271" y="-268186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6" name="Freeform 6"/>
          <p:cNvSpPr/>
          <p:nvPr/>
        </p:nvSpPr>
        <p:spPr>
          <a:xfrm>
            <a:off x="1537139" y="203605"/>
            <a:ext cx="9120751" cy="6452932"/>
          </a:xfrm>
          <a:custGeom>
            <a:avLst/>
            <a:gdLst/>
            <a:ahLst/>
            <a:cxnLst/>
            <a:rect l="l" t="t" r="r" b="b"/>
            <a:pathLst>
              <a:path w="13681127" h="9679398">
                <a:moveTo>
                  <a:pt x="0" y="0"/>
                </a:moveTo>
                <a:lnTo>
                  <a:pt x="13681127" y="0"/>
                </a:lnTo>
                <a:lnTo>
                  <a:pt x="13681127" y="9679398"/>
                </a:lnTo>
                <a:lnTo>
                  <a:pt x="0" y="96793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40B03589-DEDE-6641-8CFE-18A15911C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  <p:sp>
        <p:nvSpPr>
          <p:cNvPr id="4100" name="Rectangle 4"/>
          <p:cNvSpPr>
            <a:spLocks noRot="1" noChangeArrowheads="1"/>
          </p:cNvSpPr>
          <p:nvPr/>
        </p:nvSpPr>
        <p:spPr bwMode="auto">
          <a:xfrm>
            <a:off x="2063750" y="782930"/>
            <a:ext cx="8396288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4000" dirty="0">
                <a:solidFill>
                  <a:schemeClr val="tx2"/>
                </a:solidFill>
              </a:rPr>
              <a:t>  </a:t>
            </a:r>
          </a:p>
          <a:p>
            <a:pPr algn="ctr"/>
            <a:r>
              <a:rPr lang="fr-FR" sz="4000" dirty="0">
                <a:solidFill>
                  <a:schemeClr val="tx2"/>
                </a:solidFill>
              </a:rPr>
              <a:t>  La prévention des Cancers </a:t>
            </a:r>
          </a:p>
        </p:txBody>
      </p:sp>
      <p:sp>
        <p:nvSpPr>
          <p:cNvPr id="4101" name="Rectangle 5"/>
          <p:cNvSpPr>
            <a:spLocks noRot="1" noChangeArrowheads="1"/>
          </p:cNvSpPr>
          <p:nvPr/>
        </p:nvSpPr>
        <p:spPr bwMode="auto">
          <a:xfrm>
            <a:off x="2063750" y="1703388"/>
            <a:ext cx="7847012" cy="465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fr-FR" sz="3200" b="1" i="1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3200" b="1" i="1" dirty="0"/>
              <a:t>Prévention primaire : </a:t>
            </a:r>
            <a:r>
              <a:rPr lang="fr-FR" sz="3200" dirty="0"/>
              <a:t>intervention sur les causes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3200" b="1" i="1" dirty="0"/>
              <a:t>Prévention secondaire : </a:t>
            </a:r>
            <a:r>
              <a:rPr lang="fr-FR" sz="3200" dirty="0"/>
              <a:t>guérison des états précancéreux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3200" b="1" i="1" dirty="0"/>
              <a:t>Prévention tertiaire : </a:t>
            </a:r>
            <a:r>
              <a:rPr lang="fr-FR" sz="3200" dirty="0"/>
              <a:t>traitement au stade asymptomatique </a:t>
            </a:r>
            <a:endParaRPr lang="fr-FR" sz="3200" b="1" i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3DA7E8A-C640-4E1B-8D1D-760ACB90210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87" y="92075"/>
            <a:ext cx="2371725" cy="8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reeform 8">
            <a:extLst>
              <a:ext uri="{FF2B5EF4-FFF2-40B4-BE49-F238E27FC236}">
                <a16:creationId xmlns:a16="http://schemas.microsoft.com/office/drawing/2014/main" id="{AA0DF703-A783-0D81-4A27-33653058F5E1}"/>
              </a:ext>
            </a:extLst>
          </p:cNvPr>
          <p:cNvSpPr/>
          <p:nvPr/>
        </p:nvSpPr>
        <p:spPr>
          <a:xfrm rot="474883">
            <a:off x="10169641" y="195112"/>
            <a:ext cx="1650907" cy="2743200"/>
          </a:xfrm>
          <a:custGeom>
            <a:avLst/>
            <a:gdLst/>
            <a:ahLst/>
            <a:cxnLst/>
            <a:rect l="l" t="t" r="r" b="b"/>
            <a:pathLst>
              <a:path w="2476361" h="4114800">
                <a:moveTo>
                  <a:pt x="0" y="0"/>
                </a:moveTo>
                <a:lnTo>
                  <a:pt x="2476361" y="0"/>
                </a:lnTo>
                <a:lnTo>
                  <a:pt x="24763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88534" y="4253100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3" name="Freeform 3"/>
          <p:cNvSpPr/>
          <p:nvPr/>
        </p:nvSpPr>
        <p:spPr>
          <a:xfrm>
            <a:off x="-1099271" y="-268186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4" name="Freeform 4"/>
          <p:cNvSpPr/>
          <p:nvPr/>
        </p:nvSpPr>
        <p:spPr>
          <a:xfrm>
            <a:off x="521639" y="1479549"/>
            <a:ext cx="11148722" cy="5128412"/>
          </a:xfrm>
          <a:custGeom>
            <a:avLst/>
            <a:gdLst/>
            <a:ahLst/>
            <a:cxnLst/>
            <a:rect l="l" t="t" r="r" b="b"/>
            <a:pathLst>
              <a:path w="16723083" h="7692618">
                <a:moveTo>
                  <a:pt x="0" y="0"/>
                </a:moveTo>
                <a:lnTo>
                  <a:pt x="16723083" y="0"/>
                </a:lnTo>
                <a:lnTo>
                  <a:pt x="16723083" y="7692618"/>
                </a:lnTo>
                <a:lnTo>
                  <a:pt x="0" y="76926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6" name="TextBox 6"/>
          <p:cNvSpPr txBox="1"/>
          <p:nvPr/>
        </p:nvSpPr>
        <p:spPr>
          <a:xfrm>
            <a:off x="1307085" y="104140"/>
            <a:ext cx="9401418" cy="1115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 dépistage organisé du cancer colorectal : les résultats</a:t>
            </a:r>
          </a:p>
        </p:txBody>
      </p:sp>
      <p:sp>
        <p:nvSpPr>
          <p:cNvPr id="7" name="Freeform 14">
            <a:extLst>
              <a:ext uri="{FF2B5EF4-FFF2-40B4-BE49-F238E27FC236}">
                <a16:creationId xmlns:a16="http://schemas.microsoft.com/office/drawing/2014/main" id="{AA80565D-CE30-9CD7-DB49-B87B78DC9A40}"/>
              </a:ext>
            </a:extLst>
          </p:cNvPr>
          <p:cNvSpPr/>
          <p:nvPr/>
        </p:nvSpPr>
        <p:spPr>
          <a:xfrm>
            <a:off x="0" y="5542577"/>
            <a:ext cx="3804210" cy="1358843"/>
          </a:xfrm>
          <a:custGeom>
            <a:avLst/>
            <a:gdLst/>
            <a:ahLst/>
            <a:cxnLst/>
            <a:rect l="l" t="t" r="r" b="b"/>
            <a:pathLst>
              <a:path w="6497220" h="2542037">
                <a:moveTo>
                  <a:pt x="0" y="0"/>
                </a:moveTo>
                <a:lnTo>
                  <a:pt x="6497219" y="0"/>
                </a:lnTo>
                <a:lnTo>
                  <a:pt x="6497219" y="2542037"/>
                </a:lnTo>
                <a:lnTo>
                  <a:pt x="0" y="25420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F7DE23B-6CB3-251C-B136-5C6EF7CA071E}"/>
              </a:ext>
            </a:extLst>
          </p:cNvPr>
          <p:cNvSpPr txBox="1"/>
          <p:nvPr/>
        </p:nvSpPr>
        <p:spPr>
          <a:xfrm>
            <a:off x="10717468" y="6562866"/>
            <a:ext cx="1289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Chiffres </a:t>
            </a:r>
            <a:r>
              <a:rPr lang="fr-FR" sz="1600" dirty="0" err="1"/>
              <a:t>INCa</a:t>
            </a:r>
            <a:endParaRPr lang="fr-FR" sz="1600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DF3D47-DED3-BA63-A2D2-9C486F98D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AEF439D-60B7-B143-6D28-8FCA09E6E185}"/>
              </a:ext>
            </a:extLst>
          </p:cNvPr>
          <p:cNvSpPr/>
          <p:nvPr/>
        </p:nvSpPr>
        <p:spPr>
          <a:xfrm>
            <a:off x="6255945" y="2634558"/>
            <a:ext cx="3404103" cy="121316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32E925-D7A1-06B0-312A-25AE2C123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A   retenir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9D417043-20CF-9137-A765-493541A04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3552" y="1986619"/>
            <a:ext cx="7518598" cy="4394709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46F8D35-5D75-9A1E-1A9A-CF894534B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IFAS  CHU NICE  le 29 septembre 2025</a:t>
            </a:r>
          </a:p>
        </p:txBody>
      </p:sp>
      <p:sp>
        <p:nvSpPr>
          <p:cNvPr id="3" name="Freeform 14">
            <a:extLst>
              <a:ext uri="{FF2B5EF4-FFF2-40B4-BE49-F238E27FC236}">
                <a16:creationId xmlns:a16="http://schemas.microsoft.com/office/drawing/2014/main" id="{262E507F-C8FA-2062-C658-885327299D59}"/>
              </a:ext>
            </a:extLst>
          </p:cNvPr>
          <p:cNvSpPr/>
          <p:nvPr/>
        </p:nvSpPr>
        <p:spPr>
          <a:xfrm>
            <a:off x="5790" y="5814874"/>
            <a:ext cx="2204750" cy="1055769"/>
          </a:xfrm>
          <a:custGeom>
            <a:avLst/>
            <a:gdLst/>
            <a:ahLst/>
            <a:cxnLst/>
            <a:rect l="l" t="t" r="r" b="b"/>
            <a:pathLst>
              <a:path w="6497220" h="2542037">
                <a:moveTo>
                  <a:pt x="0" y="0"/>
                </a:moveTo>
                <a:lnTo>
                  <a:pt x="6497219" y="0"/>
                </a:lnTo>
                <a:lnTo>
                  <a:pt x="6497219" y="2542037"/>
                </a:lnTo>
                <a:lnTo>
                  <a:pt x="0" y="25420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4509118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030EFE-5EAE-2D89-B8BE-E1F63422A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2238"/>
          </a:xfrm>
        </p:spPr>
        <p:txBody>
          <a:bodyPr/>
          <a:lstStyle/>
          <a:p>
            <a:pPr algn="ctr"/>
            <a:r>
              <a:rPr lang="fr-FR" dirty="0"/>
              <a:t>Perspectives d’avenir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CC4520-356A-DB53-6A9B-BBD100D93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i="1" u="sng" dirty="0"/>
              <a:t>Selon une étude américaine publiée en juin 2025</a:t>
            </a:r>
            <a:r>
              <a:rPr lang="fr-FR" dirty="0"/>
              <a:t>:</a:t>
            </a:r>
          </a:p>
          <a:p>
            <a:r>
              <a:rPr lang="fr-FR" u="sng" dirty="0"/>
              <a:t>Méthodes</a:t>
            </a:r>
            <a:r>
              <a:rPr lang="fr-FR" dirty="0"/>
              <a:t> : 48 995 participants âgés de 45 à 85 ans</a:t>
            </a:r>
          </a:p>
          <a:p>
            <a:pPr marL="0" indent="0">
              <a:buNone/>
            </a:pPr>
            <a:r>
              <a:rPr lang="fr-FR" dirty="0"/>
              <a:t>                        Recherche d’ADN circulant</a:t>
            </a:r>
          </a:p>
          <a:p>
            <a:pPr marL="0" indent="0">
              <a:buNone/>
            </a:pPr>
            <a:r>
              <a:rPr lang="fr-FR" dirty="0"/>
              <a:t>                        Coloscopie après prise de sang (ACE)</a:t>
            </a:r>
          </a:p>
          <a:p>
            <a:r>
              <a:rPr lang="fr-FR" dirty="0"/>
              <a:t> </a:t>
            </a:r>
            <a:r>
              <a:rPr lang="fr-FR" u="sng" dirty="0"/>
              <a:t>Résultats</a:t>
            </a:r>
            <a:r>
              <a:rPr lang="fr-FR" dirty="0"/>
              <a:t> :   Age médian=57 ans 55,8% de femmes </a:t>
            </a:r>
          </a:p>
          <a:p>
            <a:pPr marL="0" indent="0">
              <a:buNone/>
            </a:pPr>
            <a:r>
              <a:rPr lang="fr-FR" dirty="0"/>
              <a:t>                         Sensibilité pour le </a:t>
            </a:r>
            <a:r>
              <a:rPr lang="fr-FR" u="sng" dirty="0"/>
              <a:t>cancer</a:t>
            </a:r>
            <a:r>
              <a:rPr lang="fr-FR" dirty="0"/>
              <a:t> = 79,2%  Spécificité= 91,5% </a:t>
            </a:r>
          </a:p>
          <a:p>
            <a:pPr marL="0" indent="0">
              <a:buNone/>
            </a:pPr>
            <a:r>
              <a:rPr lang="fr-FR" dirty="0"/>
              <a:t>                         Pour les néoplasies avancées : VPN =90,8%  VPP =15,5%</a:t>
            </a:r>
          </a:p>
          <a:p>
            <a:r>
              <a:rPr lang="fr-FR" u="sng" dirty="0"/>
              <a:t>Conclusion</a:t>
            </a:r>
            <a:r>
              <a:rPr lang="fr-FR" dirty="0"/>
              <a:t> : Précision acceptable pour le dépistage du cancer colorectal, en attente pour les lésions de haut grade  </a:t>
            </a:r>
          </a:p>
          <a:p>
            <a:pPr marL="0" indent="0">
              <a:buNone/>
            </a:pPr>
            <a:r>
              <a:rPr lang="fr-FR" dirty="0"/>
              <a:t>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E5419B0-D4BB-91EF-4F6E-EE584AD70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Les Médecins du Travail  La Timone le 23 septembre 2025                                                             </a:t>
            </a:r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AE037147-5E1C-8B28-0FF9-F9F770BDB6D0}"/>
              </a:ext>
            </a:extLst>
          </p:cNvPr>
          <p:cNvSpPr/>
          <p:nvPr/>
        </p:nvSpPr>
        <p:spPr>
          <a:xfrm>
            <a:off x="-71021" y="5632923"/>
            <a:ext cx="3268462" cy="1162301"/>
          </a:xfrm>
          <a:custGeom>
            <a:avLst/>
            <a:gdLst/>
            <a:ahLst/>
            <a:cxnLst/>
            <a:rect l="l" t="t" r="r" b="b"/>
            <a:pathLst>
              <a:path w="6497220" h="2542037">
                <a:moveTo>
                  <a:pt x="0" y="0"/>
                </a:moveTo>
                <a:lnTo>
                  <a:pt x="6497219" y="0"/>
                </a:lnTo>
                <a:lnTo>
                  <a:pt x="6497219" y="2542037"/>
                </a:lnTo>
                <a:lnTo>
                  <a:pt x="0" y="25420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4488524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F1935B-D5F2-550F-38F4-5E2A1726A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3562"/>
          </a:xfrm>
        </p:spPr>
        <p:txBody>
          <a:bodyPr>
            <a:normAutofit fontScale="90000"/>
          </a:bodyPr>
          <a:lstStyle/>
          <a:p>
            <a:r>
              <a:rPr lang="fr-FR" dirty="0"/>
              <a:t> Au total à ce jour .. (publication chinoise 2024)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809C0C-F861-707B-5242-7F8DA901F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9862"/>
            <a:ext cx="10515600" cy="5138275"/>
          </a:xfrm>
        </p:spPr>
        <p:txBody>
          <a:bodyPr>
            <a:normAutofit lnSpcReduction="10000"/>
          </a:bodyPr>
          <a:lstStyle/>
          <a:p>
            <a:endParaRPr lang="fr-FR" i="1" u="sng" dirty="0"/>
          </a:p>
          <a:p>
            <a:r>
              <a:rPr lang="fr-FR" i="1" u="sng" dirty="0"/>
              <a:t>Le FIT</a:t>
            </a:r>
            <a:r>
              <a:rPr lang="fr-FR" i="1" dirty="0"/>
              <a:t>: </a:t>
            </a:r>
            <a:r>
              <a:rPr lang="fr-FR" dirty="0"/>
              <a:t>Sensibilité pour le cancer=73,8% (92,3% pour FIT-ADN), pour les lésions précancéreuses=23,8%</a:t>
            </a:r>
          </a:p>
          <a:p>
            <a:r>
              <a:rPr lang="fr-FR" i="1" u="sng" dirty="0"/>
              <a:t>Les Biopsies liquides</a:t>
            </a:r>
            <a:r>
              <a:rPr lang="fr-FR" i="1" dirty="0"/>
              <a:t>: </a:t>
            </a:r>
            <a:r>
              <a:rPr lang="fr-FR" dirty="0"/>
              <a:t>recherche de mutation comme SEPT9. Etude ECLIPSE: sensibilité 93% sensibilité 90% pour les cancers   </a:t>
            </a:r>
          </a:p>
          <a:p>
            <a:r>
              <a:rPr lang="fr-FR" i="1" u="sng" dirty="0"/>
              <a:t>La Coloscopie /sigmoïdoscopie </a:t>
            </a:r>
            <a:r>
              <a:rPr lang="fr-FR" i="1" dirty="0"/>
              <a:t>ainsi que l’endoscopie par capsule colique avec apport de l’IA : </a:t>
            </a:r>
            <a:r>
              <a:rPr lang="fr-FR" dirty="0"/>
              <a:t>à l’étude ! </a:t>
            </a:r>
          </a:p>
          <a:p>
            <a:r>
              <a:rPr lang="fr-FR" i="1" u="sng" dirty="0"/>
              <a:t>L’imagerie</a:t>
            </a:r>
            <a:r>
              <a:rPr lang="fr-FR" dirty="0"/>
              <a:t>: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fr-FR" dirty="0"/>
              <a:t> IRM: prometteur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fr-FR" dirty="0"/>
              <a:t> TDM : intéressant pour la thérapie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fr-FR" dirty="0"/>
              <a:t> Coloscopie virtuelle par TDM : préparation colique Coût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fr-FR" dirty="0"/>
              <a:t> TEP-TDM : surtout si stade tumoral III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0FAD39C-9280-8531-E950-1B3717163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Les Médecins du Travail  La Timone le 23 septembre 2025                                                             </a:t>
            </a:r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04915CF7-37D9-E597-D5D8-32E1E7F87A58}"/>
              </a:ext>
            </a:extLst>
          </p:cNvPr>
          <p:cNvSpPr/>
          <p:nvPr/>
        </p:nvSpPr>
        <p:spPr>
          <a:xfrm>
            <a:off x="-71021" y="5632923"/>
            <a:ext cx="3268462" cy="1162301"/>
          </a:xfrm>
          <a:custGeom>
            <a:avLst/>
            <a:gdLst/>
            <a:ahLst/>
            <a:cxnLst/>
            <a:rect l="l" t="t" r="r" b="b"/>
            <a:pathLst>
              <a:path w="6497220" h="2542037">
                <a:moveTo>
                  <a:pt x="0" y="0"/>
                </a:moveTo>
                <a:lnTo>
                  <a:pt x="6497219" y="0"/>
                </a:lnTo>
                <a:lnTo>
                  <a:pt x="6497219" y="2542037"/>
                </a:lnTo>
                <a:lnTo>
                  <a:pt x="0" y="25420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9186273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7620113" y="6040845"/>
            <a:ext cx="4736843" cy="12700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 sz="1200" dirty="0"/>
          </a:p>
        </p:txBody>
      </p:sp>
      <p:sp>
        <p:nvSpPr>
          <p:cNvPr id="4" name="Freeform 4"/>
          <p:cNvSpPr/>
          <p:nvPr/>
        </p:nvSpPr>
        <p:spPr>
          <a:xfrm>
            <a:off x="8655241" y="3955488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grpSp>
        <p:nvGrpSpPr>
          <p:cNvPr id="5" name="Group 5"/>
          <p:cNvGrpSpPr/>
          <p:nvPr/>
        </p:nvGrpSpPr>
        <p:grpSpPr>
          <a:xfrm rot="5400000">
            <a:off x="4970827" y="-4970827"/>
            <a:ext cx="2250347" cy="12192000"/>
            <a:chOff x="0" y="0"/>
            <a:chExt cx="4500693" cy="24384000"/>
          </a:xfrm>
        </p:grpSpPr>
        <p:grpSp>
          <p:nvGrpSpPr>
            <p:cNvPr id="6" name="Group 6"/>
            <p:cNvGrpSpPr/>
            <p:nvPr/>
          </p:nvGrpSpPr>
          <p:grpSpPr>
            <a:xfrm>
              <a:off x="2250346" y="0"/>
              <a:ext cx="2250346" cy="24384000"/>
              <a:chOff x="0" y="0"/>
              <a:chExt cx="444513" cy="481659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4513" cy="4816592"/>
              </a:xfrm>
              <a:custGeom>
                <a:avLst/>
                <a:gdLst/>
                <a:ahLst/>
                <a:cxnLst/>
                <a:rect l="l" t="t" r="r" b="b"/>
                <a:pathLst>
                  <a:path w="444513" h="4816592">
                    <a:moveTo>
                      <a:pt x="0" y="0"/>
                    </a:moveTo>
                    <a:lnTo>
                      <a:pt x="444513" y="0"/>
                    </a:lnTo>
                    <a:lnTo>
                      <a:pt x="444513" y="4816592"/>
                    </a:lnTo>
                    <a:lnTo>
                      <a:pt x="0" y="4816592"/>
                    </a:lnTo>
                    <a:close/>
                  </a:path>
                </a:pathLst>
              </a:custGeom>
              <a:solidFill>
                <a:srgbClr val="E9E0D9"/>
              </a:solidFill>
            </p:spPr>
            <p:txBody>
              <a:bodyPr/>
              <a:lstStyle/>
              <a:p>
                <a:endParaRPr lang="fr-FR" sz="1200" dirty="0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444513" cy="486421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 dirty="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1125173" y="0"/>
              <a:ext cx="2250346" cy="24384000"/>
              <a:chOff x="0" y="0"/>
              <a:chExt cx="444513" cy="481659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44513" cy="4816592"/>
              </a:xfrm>
              <a:custGeom>
                <a:avLst/>
                <a:gdLst/>
                <a:ahLst/>
                <a:cxnLst/>
                <a:rect l="l" t="t" r="r" b="b"/>
                <a:pathLst>
                  <a:path w="444513" h="4816592">
                    <a:moveTo>
                      <a:pt x="0" y="0"/>
                    </a:moveTo>
                    <a:lnTo>
                      <a:pt x="444513" y="0"/>
                    </a:lnTo>
                    <a:lnTo>
                      <a:pt x="444513" y="4816592"/>
                    </a:lnTo>
                    <a:lnTo>
                      <a:pt x="0" y="4816592"/>
                    </a:lnTo>
                    <a:close/>
                  </a:path>
                </a:pathLst>
              </a:custGeom>
              <a:solidFill>
                <a:srgbClr val="9FC3D0"/>
              </a:solidFill>
            </p:spPr>
            <p:txBody>
              <a:bodyPr/>
              <a:lstStyle/>
              <a:p>
                <a:endParaRPr lang="fr-FR" sz="1200" dirty="0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444513" cy="486421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 dirty="0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0"/>
              <a:ext cx="2250346" cy="24384000"/>
              <a:chOff x="0" y="0"/>
              <a:chExt cx="444513" cy="481659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44513" cy="4816592"/>
              </a:xfrm>
              <a:custGeom>
                <a:avLst/>
                <a:gdLst/>
                <a:ahLst/>
                <a:cxnLst/>
                <a:rect l="l" t="t" r="r" b="b"/>
                <a:pathLst>
                  <a:path w="444513" h="4816592">
                    <a:moveTo>
                      <a:pt x="0" y="0"/>
                    </a:moveTo>
                    <a:lnTo>
                      <a:pt x="444513" y="0"/>
                    </a:lnTo>
                    <a:lnTo>
                      <a:pt x="444513" y="4816592"/>
                    </a:lnTo>
                    <a:lnTo>
                      <a:pt x="0" y="4816592"/>
                    </a:lnTo>
                    <a:close/>
                  </a:path>
                </a:pathLst>
              </a:custGeom>
              <a:solidFill>
                <a:srgbClr val="E9C7C6"/>
              </a:solidFill>
            </p:spPr>
            <p:txBody>
              <a:bodyPr/>
              <a:lstStyle/>
              <a:p>
                <a:endParaRPr lang="fr-FR" sz="1200" dirty="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444513" cy="486421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 dirty="0"/>
              </a:p>
            </p:txBody>
          </p:sp>
        </p:grpSp>
      </p:grpSp>
      <p:sp>
        <p:nvSpPr>
          <p:cNvPr id="15" name="Freeform 15"/>
          <p:cNvSpPr/>
          <p:nvPr/>
        </p:nvSpPr>
        <p:spPr>
          <a:xfrm>
            <a:off x="6532775" y="2709644"/>
            <a:ext cx="5118699" cy="2959539"/>
          </a:xfrm>
          <a:custGeom>
            <a:avLst/>
            <a:gdLst/>
            <a:ahLst/>
            <a:cxnLst/>
            <a:rect l="l" t="t" r="r" b="b"/>
            <a:pathLst>
              <a:path w="7678048" h="4439308">
                <a:moveTo>
                  <a:pt x="0" y="0"/>
                </a:moveTo>
                <a:lnTo>
                  <a:pt x="7678048" y="0"/>
                </a:lnTo>
                <a:lnTo>
                  <a:pt x="7678048" y="4439308"/>
                </a:lnTo>
                <a:lnTo>
                  <a:pt x="0" y="44393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sp>
        <p:nvSpPr>
          <p:cNvPr id="16" name="TextBox 16"/>
          <p:cNvSpPr txBox="1"/>
          <p:nvPr/>
        </p:nvSpPr>
        <p:spPr>
          <a:xfrm>
            <a:off x="308832" y="240795"/>
            <a:ext cx="11624838" cy="1716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LE DÉPISTAGE ORGANISÉ DES CANCERS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63012" y="3262315"/>
            <a:ext cx="5232989" cy="1716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Cancer du col de </a:t>
            </a:r>
            <a:r>
              <a:rPr lang="en-US" sz="5000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l’utérus</a:t>
            </a:r>
            <a:endParaRPr lang="en-US" sz="5000" dirty="0">
              <a:solidFill>
                <a:srgbClr val="000000"/>
              </a:solidFill>
              <a:latin typeface="Alatsi"/>
              <a:ea typeface="Alatsi"/>
              <a:cs typeface="Alatsi"/>
              <a:sym typeface="Alatsi"/>
            </a:endParaRPr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31FE43AF-F3A6-F666-F12A-0BA55EB51B5E}"/>
              </a:ext>
            </a:extLst>
          </p:cNvPr>
          <p:cNvSpPr/>
          <p:nvPr/>
        </p:nvSpPr>
        <p:spPr>
          <a:xfrm>
            <a:off x="5790" y="5511800"/>
            <a:ext cx="3804210" cy="1358843"/>
          </a:xfrm>
          <a:custGeom>
            <a:avLst/>
            <a:gdLst/>
            <a:ahLst/>
            <a:cxnLst/>
            <a:rect l="l" t="t" r="r" b="b"/>
            <a:pathLst>
              <a:path w="6497220" h="2542037">
                <a:moveTo>
                  <a:pt x="0" y="0"/>
                </a:moveTo>
                <a:lnTo>
                  <a:pt x="6497219" y="0"/>
                </a:lnTo>
                <a:lnTo>
                  <a:pt x="6497219" y="2542037"/>
                </a:lnTo>
                <a:lnTo>
                  <a:pt x="0" y="25420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F927643-B60D-CD03-8FB1-C5249BCDB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9105" y="467692"/>
            <a:ext cx="10820400" cy="568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4"/>
              </a:lnSpc>
            </a:pPr>
            <a:r>
              <a:rPr lang="en-US" sz="3334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Le cancer du col de </a:t>
            </a:r>
            <a:r>
              <a:rPr lang="en-US" sz="3334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l’utérus</a:t>
            </a:r>
            <a:r>
              <a:rPr lang="en-US" sz="3334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: </a:t>
            </a:r>
            <a:r>
              <a:rPr lang="en-US" sz="3334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quelques</a:t>
            </a:r>
            <a:r>
              <a:rPr lang="en-US" sz="3334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chiffres</a:t>
            </a:r>
          </a:p>
        </p:txBody>
      </p:sp>
      <p:sp>
        <p:nvSpPr>
          <p:cNvPr id="3" name="Freeform 3"/>
          <p:cNvSpPr/>
          <p:nvPr/>
        </p:nvSpPr>
        <p:spPr>
          <a:xfrm>
            <a:off x="9176111" y="3885081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4"/>
                </a:lnTo>
                <a:lnTo>
                  <a:pt x="0" y="2477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4" name="Freeform 4"/>
          <p:cNvSpPr/>
          <p:nvPr/>
        </p:nvSpPr>
        <p:spPr>
          <a:xfrm>
            <a:off x="-1752600" y="-966055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8" name="TextBox 8"/>
          <p:cNvSpPr txBox="1"/>
          <p:nvPr/>
        </p:nvSpPr>
        <p:spPr>
          <a:xfrm>
            <a:off x="5919305" y="2195961"/>
            <a:ext cx="5285161" cy="285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23" lvl="1" indent="-215911" algn="just">
              <a:lnSpc>
                <a:spcPts val="2800"/>
              </a:lnSpc>
              <a:buFont typeface="Arial"/>
              <a:buChar char="•"/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&gt; 3000 nouveaux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cas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par an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France</a:t>
            </a:r>
          </a:p>
          <a:p>
            <a:pPr algn="just">
              <a:lnSpc>
                <a:spcPts val="2800"/>
              </a:lnSpc>
            </a:pPr>
            <a:endParaRPr lang="en-US" sz="2133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31823" lvl="1" indent="-215911" algn="just">
              <a:lnSpc>
                <a:spcPts val="2800"/>
              </a:lnSpc>
              <a:buFont typeface="Arial"/>
              <a:buChar char="•"/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Environ 1100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décès</a:t>
            </a:r>
            <a:endParaRPr lang="en-US" sz="2133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800"/>
              </a:lnSpc>
            </a:pPr>
            <a:endParaRPr lang="en-US" sz="2133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31823" lvl="1" indent="-215911" algn="just">
              <a:lnSpc>
                <a:spcPts val="2800"/>
              </a:lnSpc>
              <a:buFont typeface="Arial"/>
              <a:buChar char="•"/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Age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médian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au diagnostic : 53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ans</a:t>
            </a:r>
            <a:endParaRPr lang="en-US" sz="2133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800"/>
              </a:lnSpc>
            </a:pPr>
            <a:endParaRPr lang="en-US" sz="2133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31823" lvl="1" indent="-215911">
              <a:lnSpc>
                <a:spcPts val="2800"/>
              </a:lnSpc>
              <a:buFont typeface="Arial"/>
              <a:buChar char="•"/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35 000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lésions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précancéreuses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diagnostiquées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chaque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année</a:t>
            </a:r>
            <a:endParaRPr lang="en-US" sz="2133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Freeform 14">
            <a:extLst>
              <a:ext uri="{FF2B5EF4-FFF2-40B4-BE49-F238E27FC236}">
                <a16:creationId xmlns:a16="http://schemas.microsoft.com/office/drawing/2014/main" id="{EAC61136-58F4-9D1E-9424-8D1D7501AF00}"/>
              </a:ext>
            </a:extLst>
          </p:cNvPr>
          <p:cNvSpPr/>
          <p:nvPr/>
        </p:nvSpPr>
        <p:spPr>
          <a:xfrm>
            <a:off x="5790" y="5511800"/>
            <a:ext cx="3804210" cy="1358843"/>
          </a:xfrm>
          <a:custGeom>
            <a:avLst/>
            <a:gdLst/>
            <a:ahLst/>
            <a:cxnLst/>
            <a:rect l="l" t="t" r="r" b="b"/>
            <a:pathLst>
              <a:path w="6497220" h="2542037">
                <a:moveTo>
                  <a:pt x="0" y="0"/>
                </a:moveTo>
                <a:lnTo>
                  <a:pt x="6497219" y="0"/>
                </a:lnTo>
                <a:lnTo>
                  <a:pt x="6497219" y="2542037"/>
                </a:lnTo>
                <a:lnTo>
                  <a:pt x="0" y="25420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B6DC16C7-F90C-C884-5BA3-2C0E8D829DDA}"/>
              </a:ext>
            </a:extLst>
          </p:cNvPr>
          <p:cNvSpPr/>
          <p:nvPr/>
        </p:nvSpPr>
        <p:spPr>
          <a:xfrm>
            <a:off x="2286001" y="2260600"/>
            <a:ext cx="2618291" cy="2702822"/>
          </a:xfrm>
          <a:custGeom>
            <a:avLst/>
            <a:gdLst/>
            <a:ahLst/>
            <a:cxnLst/>
            <a:rect l="l" t="t" r="r" b="b"/>
            <a:pathLst>
              <a:path w="2967898" h="2967898">
                <a:moveTo>
                  <a:pt x="0" y="0"/>
                </a:moveTo>
                <a:lnTo>
                  <a:pt x="2967898" y="0"/>
                </a:lnTo>
                <a:lnTo>
                  <a:pt x="2967898" y="2967898"/>
                </a:lnTo>
                <a:lnTo>
                  <a:pt x="0" y="29678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36BD3D-9DB2-3476-7088-000497606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41600" y="192300"/>
            <a:ext cx="9347200" cy="568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54"/>
              </a:lnSpc>
            </a:pPr>
            <a:r>
              <a:rPr lang="en-US" sz="3334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Qu’est-ce</a:t>
            </a:r>
            <a:r>
              <a:rPr lang="en-US" sz="3334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que le papillomavirus (HPV) ?</a:t>
            </a:r>
          </a:p>
        </p:txBody>
      </p:sp>
      <p:sp>
        <p:nvSpPr>
          <p:cNvPr id="3" name="Freeform 3"/>
          <p:cNvSpPr/>
          <p:nvPr/>
        </p:nvSpPr>
        <p:spPr>
          <a:xfrm>
            <a:off x="9176111" y="3885081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4"/>
                </a:lnTo>
                <a:lnTo>
                  <a:pt x="0" y="2477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4" name="Freeform 4"/>
          <p:cNvSpPr/>
          <p:nvPr/>
        </p:nvSpPr>
        <p:spPr>
          <a:xfrm>
            <a:off x="-1752600" y="-966055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5" name="TextBox 5"/>
          <p:cNvSpPr txBox="1"/>
          <p:nvPr/>
        </p:nvSpPr>
        <p:spPr>
          <a:xfrm>
            <a:off x="391740" y="1536700"/>
            <a:ext cx="10395843" cy="5366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23" lvl="1" indent="-215911">
              <a:lnSpc>
                <a:spcPts val="2800"/>
              </a:lnSpc>
              <a:buFont typeface="Arial"/>
              <a:buChar char="•"/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HPV : Famille de virus à ADN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humains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>
              <a:lnSpc>
                <a:spcPts val="2800"/>
              </a:lnSpc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Infectent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la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peau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et les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muqueuses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anogénitales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et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orales</a:t>
            </a:r>
            <a:endParaRPr lang="en-US" sz="2133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800"/>
              </a:lnSpc>
            </a:pPr>
            <a:endParaRPr lang="en-US" sz="2133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31823" lvl="1" indent="-215911">
              <a:lnSpc>
                <a:spcPts val="2800"/>
              </a:lnSpc>
              <a:buFont typeface="Arial"/>
              <a:buChar char="•"/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&gt; 200 types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différents</a:t>
            </a:r>
            <a:endParaRPr lang="en-US" sz="2133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800"/>
              </a:lnSpc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40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peuvent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infecter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le tractus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ano-génital</a:t>
            </a:r>
            <a:endParaRPr lang="en-US" sz="2133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800"/>
              </a:lnSpc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La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plupart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sont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des HPV à bas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risque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(BR)</a:t>
            </a:r>
          </a:p>
          <a:p>
            <a:pPr>
              <a:lnSpc>
                <a:spcPts val="2800"/>
              </a:lnSpc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12aine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responsable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de cancers (HPV à haut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risque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ou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HPV-HR)</a:t>
            </a:r>
          </a:p>
          <a:p>
            <a:pPr>
              <a:lnSpc>
                <a:spcPts val="2800"/>
              </a:lnSpc>
            </a:pPr>
            <a:endParaRPr lang="en-US" sz="2133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31823" lvl="1" indent="-215911">
              <a:lnSpc>
                <a:spcPts val="2800"/>
              </a:lnSpc>
              <a:buFont typeface="Arial"/>
              <a:buChar char="•"/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Un virus très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contagieux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: 80% des hommes et des femmes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seront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infectés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au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cours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leur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vie par au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moins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1 HPV</a:t>
            </a:r>
          </a:p>
          <a:p>
            <a:pPr>
              <a:lnSpc>
                <a:spcPts val="2800"/>
              </a:lnSpc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Transmission par contact direct des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muqueuses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ou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de la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peau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avec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ou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sans </a:t>
            </a:r>
          </a:p>
          <a:p>
            <a:pPr>
              <a:lnSpc>
                <a:spcPts val="2800"/>
              </a:lnSpc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pénétration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quel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que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soit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le type de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sexualité</a:t>
            </a:r>
            <a:endParaRPr lang="en-US" sz="2133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800"/>
              </a:lnSpc>
            </a:pPr>
            <a:endParaRPr lang="en-US" sz="2133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31823" lvl="1" indent="-215911">
              <a:lnSpc>
                <a:spcPts val="2800"/>
              </a:lnSpc>
              <a:buFont typeface="Arial"/>
              <a:buChar char="•"/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Infection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précoce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dès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les 1ers contacts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sexuels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: pic de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l’infection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avant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25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ans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>
              <a:lnSpc>
                <a:spcPts val="2800"/>
              </a:lnSpc>
            </a:pPr>
            <a:endParaRPr lang="en-US" sz="2133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018138" y="2010001"/>
            <a:ext cx="2596373" cy="2075711"/>
          </a:xfrm>
          <a:custGeom>
            <a:avLst/>
            <a:gdLst/>
            <a:ahLst/>
            <a:cxnLst/>
            <a:rect l="l" t="t" r="r" b="b"/>
            <a:pathLst>
              <a:path w="3894560" h="3113566">
                <a:moveTo>
                  <a:pt x="0" y="0"/>
                </a:moveTo>
                <a:lnTo>
                  <a:pt x="3894560" y="0"/>
                </a:lnTo>
                <a:lnTo>
                  <a:pt x="3894560" y="3113566"/>
                </a:lnTo>
                <a:lnTo>
                  <a:pt x="0" y="31135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7" name="Freeform 14">
            <a:extLst>
              <a:ext uri="{FF2B5EF4-FFF2-40B4-BE49-F238E27FC236}">
                <a16:creationId xmlns:a16="http://schemas.microsoft.com/office/drawing/2014/main" id="{A5952160-DF91-4D9D-1253-C11380429245}"/>
              </a:ext>
            </a:extLst>
          </p:cNvPr>
          <p:cNvSpPr/>
          <p:nvPr/>
        </p:nvSpPr>
        <p:spPr>
          <a:xfrm>
            <a:off x="50800" y="6379"/>
            <a:ext cx="3804210" cy="1358843"/>
          </a:xfrm>
          <a:custGeom>
            <a:avLst/>
            <a:gdLst/>
            <a:ahLst/>
            <a:cxnLst/>
            <a:rect l="l" t="t" r="r" b="b"/>
            <a:pathLst>
              <a:path w="6497220" h="2542037">
                <a:moveTo>
                  <a:pt x="0" y="0"/>
                </a:moveTo>
                <a:lnTo>
                  <a:pt x="6497219" y="0"/>
                </a:lnTo>
                <a:lnTo>
                  <a:pt x="6497219" y="2542037"/>
                </a:lnTo>
                <a:lnTo>
                  <a:pt x="0" y="25420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86AE43A-3BA3-7F9C-D466-196E646CB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35200" y="246127"/>
            <a:ext cx="9402402" cy="1196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54"/>
              </a:lnSpc>
            </a:pPr>
            <a:r>
              <a:rPr lang="en-US" sz="3334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L’évolution</a:t>
            </a:r>
            <a:r>
              <a:rPr lang="en-US" sz="3334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d’une</a:t>
            </a:r>
            <a:r>
              <a:rPr lang="en-US" sz="3334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infection à papillomavirus (HPV) ?</a:t>
            </a:r>
          </a:p>
        </p:txBody>
      </p:sp>
      <p:sp>
        <p:nvSpPr>
          <p:cNvPr id="3" name="Freeform 3"/>
          <p:cNvSpPr/>
          <p:nvPr/>
        </p:nvSpPr>
        <p:spPr>
          <a:xfrm>
            <a:off x="8593537" y="5449558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4"/>
                </a:lnTo>
                <a:lnTo>
                  <a:pt x="0" y="2477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4" name="Freeform 4"/>
          <p:cNvSpPr/>
          <p:nvPr/>
        </p:nvSpPr>
        <p:spPr>
          <a:xfrm>
            <a:off x="-1752600" y="-966055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5" name="Freeform 5"/>
          <p:cNvSpPr/>
          <p:nvPr/>
        </p:nvSpPr>
        <p:spPr>
          <a:xfrm>
            <a:off x="174446" y="2423474"/>
            <a:ext cx="2665151" cy="1496638"/>
          </a:xfrm>
          <a:custGeom>
            <a:avLst/>
            <a:gdLst/>
            <a:ahLst/>
            <a:cxnLst/>
            <a:rect l="l" t="t" r="r" b="b"/>
            <a:pathLst>
              <a:path w="3997727" h="2244957">
                <a:moveTo>
                  <a:pt x="0" y="0"/>
                </a:moveTo>
                <a:lnTo>
                  <a:pt x="3997727" y="0"/>
                </a:lnTo>
                <a:lnTo>
                  <a:pt x="3997727" y="2244958"/>
                </a:lnTo>
                <a:lnTo>
                  <a:pt x="0" y="22449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6" name="Freeform 6"/>
          <p:cNvSpPr/>
          <p:nvPr/>
        </p:nvSpPr>
        <p:spPr>
          <a:xfrm>
            <a:off x="3505201" y="1476282"/>
            <a:ext cx="2665151" cy="1496638"/>
          </a:xfrm>
          <a:custGeom>
            <a:avLst/>
            <a:gdLst/>
            <a:ahLst/>
            <a:cxnLst/>
            <a:rect l="l" t="t" r="r" b="b"/>
            <a:pathLst>
              <a:path w="3997727" h="2244957">
                <a:moveTo>
                  <a:pt x="0" y="0"/>
                </a:moveTo>
                <a:lnTo>
                  <a:pt x="3997727" y="0"/>
                </a:lnTo>
                <a:lnTo>
                  <a:pt x="3997727" y="2244957"/>
                </a:lnTo>
                <a:lnTo>
                  <a:pt x="0" y="2244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7" name="Freeform 7"/>
          <p:cNvSpPr/>
          <p:nvPr/>
        </p:nvSpPr>
        <p:spPr>
          <a:xfrm>
            <a:off x="1422170" y="4065096"/>
            <a:ext cx="2665151" cy="1496638"/>
          </a:xfrm>
          <a:custGeom>
            <a:avLst/>
            <a:gdLst/>
            <a:ahLst/>
            <a:cxnLst/>
            <a:rect l="l" t="t" r="r" b="b"/>
            <a:pathLst>
              <a:path w="3997727" h="2244957">
                <a:moveTo>
                  <a:pt x="0" y="0"/>
                </a:moveTo>
                <a:lnTo>
                  <a:pt x="3997727" y="0"/>
                </a:lnTo>
                <a:lnTo>
                  <a:pt x="3997727" y="2244957"/>
                </a:lnTo>
                <a:lnTo>
                  <a:pt x="0" y="2244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8" name="Freeform 8"/>
          <p:cNvSpPr/>
          <p:nvPr/>
        </p:nvSpPr>
        <p:spPr>
          <a:xfrm>
            <a:off x="4989586" y="4079597"/>
            <a:ext cx="2665151" cy="1496638"/>
          </a:xfrm>
          <a:custGeom>
            <a:avLst/>
            <a:gdLst/>
            <a:ahLst/>
            <a:cxnLst/>
            <a:rect l="l" t="t" r="r" b="b"/>
            <a:pathLst>
              <a:path w="3997727" h="2244957">
                <a:moveTo>
                  <a:pt x="0" y="0"/>
                </a:moveTo>
                <a:lnTo>
                  <a:pt x="3997727" y="0"/>
                </a:lnTo>
                <a:lnTo>
                  <a:pt x="3997727" y="2244957"/>
                </a:lnTo>
                <a:lnTo>
                  <a:pt x="0" y="2244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9" name="Freeform 9"/>
          <p:cNvSpPr/>
          <p:nvPr/>
        </p:nvSpPr>
        <p:spPr>
          <a:xfrm>
            <a:off x="9263842" y="4110265"/>
            <a:ext cx="2665151" cy="1496638"/>
          </a:xfrm>
          <a:custGeom>
            <a:avLst/>
            <a:gdLst/>
            <a:ahLst/>
            <a:cxnLst/>
            <a:rect l="l" t="t" r="r" b="b"/>
            <a:pathLst>
              <a:path w="3997727" h="2244957">
                <a:moveTo>
                  <a:pt x="0" y="0"/>
                </a:moveTo>
                <a:lnTo>
                  <a:pt x="3997726" y="0"/>
                </a:lnTo>
                <a:lnTo>
                  <a:pt x="3997726" y="2244957"/>
                </a:lnTo>
                <a:lnTo>
                  <a:pt x="0" y="2244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0" name="Freeform 10"/>
          <p:cNvSpPr/>
          <p:nvPr/>
        </p:nvSpPr>
        <p:spPr>
          <a:xfrm rot="-1507620">
            <a:off x="2197264" y="2243628"/>
            <a:ext cx="1457127" cy="440781"/>
          </a:xfrm>
          <a:custGeom>
            <a:avLst/>
            <a:gdLst/>
            <a:ahLst/>
            <a:cxnLst/>
            <a:rect l="l" t="t" r="r" b="b"/>
            <a:pathLst>
              <a:path w="2185691" h="661171">
                <a:moveTo>
                  <a:pt x="0" y="0"/>
                </a:moveTo>
                <a:lnTo>
                  <a:pt x="2185691" y="0"/>
                </a:lnTo>
                <a:lnTo>
                  <a:pt x="2185691" y="661171"/>
                </a:lnTo>
                <a:lnTo>
                  <a:pt x="0" y="6611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1" name="TextBox 11"/>
          <p:cNvSpPr txBox="1"/>
          <p:nvPr/>
        </p:nvSpPr>
        <p:spPr>
          <a:xfrm>
            <a:off x="1542106" y="4289363"/>
            <a:ext cx="242527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5"/>
              </a:lnSpc>
            </a:pPr>
            <a:r>
              <a:rPr lang="en-US" sz="2523" dirty="0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Infection </a:t>
            </a:r>
            <a:r>
              <a:rPr lang="en-US" sz="2523" dirty="0" err="1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persistante</a:t>
            </a:r>
            <a:endParaRPr lang="en-US" sz="2523" dirty="0">
              <a:solidFill>
                <a:srgbClr val="000000"/>
              </a:solidFill>
              <a:latin typeface="More Sugar Thin"/>
              <a:ea typeface="More Sugar Thin"/>
              <a:cs typeface="More Sugar Thin"/>
              <a:sym typeface="More Sugar Thin"/>
            </a:endParaRPr>
          </a:p>
          <a:p>
            <a:pPr algn="ctr">
              <a:lnSpc>
                <a:spcPts val="2775"/>
              </a:lnSpc>
              <a:spcBef>
                <a:spcPct val="0"/>
              </a:spcBef>
            </a:pPr>
            <a:r>
              <a:rPr lang="en-US" sz="2523" dirty="0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10 %</a:t>
            </a:r>
          </a:p>
        </p:txBody>
      </p:sp>
      <p:sp>
        <p:nvSpPr>
          <p:cNvPr id="12" name="Freeform 12"/>
          <p:cNvSpPr/>
          <p:nvPr/>
        </p:nvSpPr>
        <p:spPr>
          <a:xfrm>
            <a:off x="3967385" y="4783469"/>
            <a:ext cx="1199109" cy="362731"/>
          </a:xfrm>
          <a:custGeom>
            <a:avLst/>
            <a:gdLst/>
            <a:ahLst/>
            <a:cxnLst/>
            <a:rect l="l" t="t" r="r" b="b"/>
            <a:pathLst>
              <a:path w="1798664" h="544096">
                <a:moveTo>
                  <a:pt x="0" y="0"/>
                </a:moveTo>
                <a:lnTo>
                  <a:pt x="1798664" y="0"/>
                </a:lnTo>
                <a:lnTo>
                  <a:pt x="1798664" y="544096"/>
                </a:lnTo>
                <a:lnTo>
                  <a:pt x="0" y="5440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3" name="Freeform 13"/>
          <p:cNvSpPr/>
          <p:nvPr/>
        </p:nvSpPr>
        <p:spPr>
          <a:xfrm>
            <a:off x="7779783" y="4752133"/>
            <a:ext cx="1484059" cy="448928"/>
          </a:xfrm>
          <a:custGeom>
            <a:avLst/>
            <a:gdLst/>
            <a:ahLst/>
            <a:cxnLst/>
            <a:rect l="l" t="t" r="r" b="b"/>
            <a:pathLst>
              <a:path w="2226088" h="673392">
                <a:moveTo>
                  <a:pt x="0" y="0"/>
                </a:moveTo>
                <a:lnTo>
                  <a:pt x="2226088" y="0"/>
                </a:lnTo>
                <a:lnTo>
                  <a:pt x="2226088" y="673391"/>
                </a:lnTo>
                <a:lnTo>
                  <a:pt x="0" y="673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4" name="Freeform 14"/>
          <p:cNvSpPr/>
          <p:nvPr/>
        </p:nvSpPr>
        <p:spPr>
          <a:xfrm>
            <a:off x="7768831" y="5660963"/>
            <a:ext cx="2130302" cy="364088"/>
          </a:xfrm>
          <a:custGeom>
            <a:avLst/>
            <a:gdLst/>
            <a:ahLst/>
            <a:cxnLst/>
            <a:rect l="l" t="t" r="r" b="b"/>
            <a:pathLst>
              <a:path w="3195453" h="546132">
                <a:moveTo>
                  <a:pt x="0" y="0"/>
                </a:moveTo>
                <a:lnTo>
                  <a:pt x="3195453" y="0"/>
                </a:lnTo>
                <a:lnTo>
                  <a:pt x="3195453" y="546132"/>
                </a:lnTo>
                <a:lnTo>
                  <a:pt x="0" y="5461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5" name="TextBox 15"/>
          <p:cNvSpPr txBox="1"/>
          <p:nvPr/>
        </p:nvSpPr>
        <p:spPr>
          <a:xfrm>
            <a:off x="307480" y="2829400"/>
            <a:ext cx="2425279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5"/>
              </a:lnSpc>
            </a:pPr>
            <a:r>
              <a:rPr lang="en-US" sz="2523" dirty="0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Infection </a:t>
            </a:r>
          </a:p>
          <a:p>
            <a:pPr algn="ctr">
              <a:lnSpc>
                <a:spcPts val="2775"/>
              </a:lnSpc>
              <a:spcBef>
                <a:spcPct val="0"/>
              </a:spcBef>
            </a:pPr>
            <a:r>
              <a:rPr lang="en-US" sz="2523" dirty="0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à HPV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35924" y="1736367"/>
            <a:ext cx="242527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5"/>
              </a:lnSpc>
            </a:pPr>
            <a:r>
              <a:rPr lang="en-US" sz="2523" dirty="0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Elimination du virus</a:t>
            </a:r>
          </a:p>
          <a:p>
            <a:pPr algn="ctr">
              <a:lnSpc>
                <a:spcPts val="2775"/>
              </a:lnSpc>
              <a:spcBef>
                <a:spcPct val="0"/>
              </a:spcBef>
            </a:pPr>
            <a:r>
              <a:rPr lang="en-US" sz="2523" dirty="0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90 %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210724" y="4441763"/>
            <a:ext cx="2425279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5"/>
              </a:lnSpc>
              <a:spcBef>
                <a:spcPct val="0"/>
              </a:spcBef>
            </a:pPr>
            <a:r>
              <a:rPr lang="en-US" sz="2523" dirty="0" err="1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Lésion</a:t>
            </a:r>
            <a:r>
              <a:rPr lang="en-US" sz="2523" dirty="0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 </a:t>
            </a:r>
            <a:r>
              <a:rPr lang="en-US" sz="2523" dirty="0" err="1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précancéreuse</a:t>
            </a:r>
            <a:endParaRPr lang="en-US" sz="2523" dirty="0">
              <a:solidFill>
                <a:srgbClr val="000000"/>
              </a:solidFill>
              <a:latin typeface="More Sugar Thin"/>
              <a:ea typeface="More Sugar Thin"/>
              <a:cs typeface="More Sugar Thin"/>
              <a:sym typeface="More Sugar Thin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365017" y="4720212"/>
            <a:ext cx="2425279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5"/>
              </a:lnSpc>
              <a:spcBef>
                <a:spcPct val="0"/>
              </a:spcBef>
            </a:pPr>
            <a:r>
              <a:rPr lang="en-US" sz="2523" dirty="0">
                <a:solidFill>
                  <a:srgbClr val="000000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Cancer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003573" y="4199651"/>
            <a:ext cx="1613630" cy="14171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73"/>
              </a:lnSpc>
              <a:spcBef>
                <a:spcPct val="0"/>
              </a:spcBef>
            </a:pPr>
            <a:r>
              <a:rPr lang="en-US" sz="2133" dirty="0">
                <a:solidFill>
                  <a:srgbClr val="3434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icksand Medium"/>
              </a:rPr>
              <a:t>Si non </a:t>
            </a:r>
            <a:r>
              <a:rPr lang="en-US" sz="2133" dirty="0" err="1">
                <a:solidFill>
                  <a:srgbClr val="3434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icksand Medium"/>
              </a:rPr>
              <a:t>traitées</a:t>
            </a:r>
            <a:endParaRPr lang="en-US" sz="2133" dirty="0">
              <a:solidFill>
                <a:srgbClr val="34343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Quicksand Medium"/>
            </a:endParaRPr>
          </a:p>
          <a:p>
            <a:pPr>
              <a:lnSpc>
                <a:spcPts val="2773"/>
              </a:lnSpc>
              <a:spcBef>
                <a:spcPct val="0"/>
              </a:spcBef>
            </a:pPr>
            <a:endParaRPr lang="en-US" sz="2133" dirty="0">
              <a:solidFill>
                <a:srgbClr val="34343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Quicksand Medium"/>
            </a:endParaRPr>
          </a:p>
          <a:p>
            <a:pPr>
              <a:lnSpc>
                <a:spcPts val="2773"/>
              </a:lnSpc>
              <a:spcBef>
                <a:spcPct val="0"/>
              </a:spcBef>
            </a:pPr>
            <a:endParaRPr lang="en-US" sz="2133" dirty="0">
              <a:solidFill>
                <a:srgbClr val="34343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Quicksand Medium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413949" y="1686103"/>
            <a:ext cx="3906215" cy="1058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73"/>
              </a:lnSpc>
              <a:spcBef>
                <a:spcPct val="0"/>
              </a:spcBef>
            </a:pPr>
            <a:r>
              <a:rPr lang="en-US" sz="2133" dirty="0" err="1">
                <a:solidFill>
                  <a:srgbClr val="3434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icksand Medium"/>
              </a:rPr>
              <a:t>Guérison</a:t>
            </a:r>
            <a:r>
              <a:rPr lang="en-US" sz="2133" dirty="0">
                <a:solidFill>
                  <a:srgbClr val="3434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icksand Medium"/>
              </a:rPr>
              <a:t> </a:t>
            </a:r>
            <a:r>
              <a:rPr lang="en-US" sz="2133" dirty="0" err="1">
                <a:solidFill>
                  <a:srgbClr val="3434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icksand Medium"/>
              </a:rPr>
              <a:t>spontanée</a:t>
            </a:r>
            <a:r>
              <a:rPr lang="en-US" sz="2133" dirty="0">
                <a:solidFill>
                  <a:srgbClr val="3434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icksand Medium"/>
              </a:rPr>
              <a:t> </a:t>
            </a:r>
            <a:r>
              <a:rPr lang="en-US" sz="2133" dirty="0" err="1">
                <a:solidFill>
                  <a:srgbClr val="3434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icksand Medium"/>
              </a:rPr>
              <a:t>en</a:t>
            </a:r>
            <a:r>
              <a:rPr lang="en-US" sz="2133" dirty="0">
                <a:solidFill>
                  <a:srgbClr val="3434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icksand Medium"/>
              </a:rPr>
              <a:t> </a:t>
            </a:r>
            <a:r>
              <a:rPr lang="en-US" sz="2133" dirty="0" err="1">
                <a:solidFill>
                  <a:srgbClr val="3434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icksand Medium"/>
              </a:rPr>
              <a:t>quelques</a:t>
            </a:r>
            <a:r>
              <a:rPr lang="en-US" sz="2133" dirty="0">
                <a:solidFill>
                  <a:srgbClr val="3434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icksand Medium"/>
              </a:rPr>
              <a:t> </a:t>
            </a:r>
            <a:r>
              <a:rPr lang="en-US" sz="2133" dirty="0" err="1">
                <a:solidFill>
                  <a:srgbClr val="3434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icksand Medium"/>
              </a:rPr>
              <a:t>mois</a:t>
            </a:r>
            <a:r>
              <a:rPr lang="en-US" sz="2133" dirty="0">
                <a:solidFill>
                  <a:srgbClr val="3434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icksand Medium"/>
              </a:rPr>
              <a:t> à 2 </a:t>
            </a:r>
            <a:r>
              <a:rPr lang="en-US" sz="2133" dirty="0" err="1">
                <a:solidFill>
                  <a:srgbClr val="3434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icksand Medium"/>
              </a:rPr>
              <a:t>ans</a:t>
            </a:r>
            <a:r>
              <a:rPr lang="en-US" sz="2133" dirty="0">
                <a:solidFill>
                  <a:srgbClr val="3434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icksand Medium"/>
              </a:rPr>
              <a:t> </a:t>
            </a:r>
          </a:p>
          <a:p>
            <a:pPr>
              <a:lnSpc>
                <a:spcPts val="2773"/>
              </a:lnSpc>
              <a:spcBef>
                <a:spcPct val="0"/>
              </a:spcBef>
            </a:pPr>
            <a:r>
              <a:rPr lang="en-US" sz="2133" dirty="0">
                <a:solidFill>
                  <a:srgbClr val="3434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icksand Medium"/>
              </a:rPr>
              <a:t>(</a:t>
            </a:r>
            <a:r>
              <a:rPr lang="en-US" sz="2133" dirty="0" err="1">
                <a:solidFill>
                  <a:srgbClr val="3434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icksand Medium"/>
              </a:rPr>
              <a:t>délai</a:t>
            </a:r>
            <a:r>
              <a:rPr lang="en-US" sz="2133" dirty="0">
                <a:solidFill>
                  <a:srgbClr val="3434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icksand Medium"/>
              </a:rPr>
              <a:t> </a:t>
            </a:r>
            <a:r>
              <a:rPr lang="en-US" sz="2133" dirty="0" err="1">
                <a:solidFill>
                  <a:srgbClr val="3434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icksand Medium"/>
              </a:rPr>
              <a:t>allongé</a:t>
            </a:r>
            <a:r>
              <a:rPr lang="en-US" sz="2133" dirty="0">
                <a:solidFill>
                  <a:srgbClr val="3434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icksand Medium"/>
              </a:rPr>
              <a:t> par le </a:t>
            </a:r>
            <a:r>
              <a:rPr lang="en-US" sz="2133" dirty="0" err="1">
                <a:solidFill>
                  <a:srgbClr val="3434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icksand Medium"/>
              </a:rPr>
              <a:t>tabac</a:t>
            </a:r>
            <a:r>
              <a:rPr lang="en-US" sz="2133" dirty="0">
                <a:solidFill>
                  <a:srgbClr val="3434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icksand Medium"/>
              </a:rPr>
              <a:t>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160668" y="5635563"/>
            <a:ext cx="2608163" cy="339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73"/>
              </a:lnSpc>
              <a:spcBef>
                <a:spcPct val="0"/>
              </a:spcBef>
            </a:pPr>
            <a:r>
              <a:rPr lang="en-US" sz="2133" dirty="0" err="1">
                <a:solidFill>
                  <a:srgbClr val="3434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icksand Medium"/>
              </a:rPr>
              <a:t>délai</a:t>
            </a:r>
            <a:r>
              <a:rPr lang="en-US" sz="2133" dirty="0">
                <a:solidFill>
                  <a:srgbClr val="3434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icksand Medium"/>
              </a:rPr>
              <a:t> de 10 à 20 </a:t>
            </a:r>
            <a:r>
              <a:rPr lang="en-US" sz="2133" dirty="0" err="1">
                <a:solidFill>
                  <a:srgbClr val="3434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icksand Medium"/>
              </a:rPr>
              <a:t>ans</a:t>
            </a:r>
            <a:endParaRPr lang="en-US" sz="2133" dirty="0">
              <a:solidFill>
                <a:srgbClr val="34343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Quicksand Medium"/>
            </a:endParaRPr>
          </a:p>
        </p:txBody>
      </p:sp>
      <p:sp>
        <p:nvSpPr>
          <p:cNvPr id="22" name="Freeform 22"/>
          <p:cNvSpPr/>
          <p:nvPr/>
        </p:nvSpPr>
        <p:spPr>
          <a:xfrm flipH="1">
            <a:off x="2928766" y="5660963"/>
            <a:ext cx="2130302" cy="364088"/>
          </a:xfrm>
          <a:custGeom>
            <a:avLst/>
            <a:gdLst/>
            <a:ahLst/>
            <a:cxnLst/>
            <a:rect l="l" t="t" r="r" b="b"/>
            <a:pathLst>
              <a:path w="3195453" h="546132">
                <a:moveTo>
                  <a:pt x="3195453" y="0"/>
                </a:moveTo>
                <a:lnTo>
                  <a:pt x="0" y="0"/>
                </a:lnTo>
                <a:lnTo>
                  <a:pt x="0" y="546132"/>
                </a:lnTo>
                <a:lnTo>
                  <a:pt x="3195453" y="546132"/>
                </a:lnTo>
                <a:lnTo>
                  <a:pt x="319545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23" name="TextBox 23"/>
          <p:cNvSpPr txBox="1"/>
          <p:nvPr/>
        </p:nvSpPr>
        <p:spPr>
          <a:xfrm>
            <a:off x="489016" y="782059"/>
            <a:ext cx="2863785" cy="1058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73"/>
              </a:lnSpc>
              <a:spcBef>
                <a:spcPct val="0"/>
              </a:spcBef>
            </a:pPr>
            <a:r>
              <a:rPr lang="en-US" sz="2133" dirty="0">
                <a:solidFill>
                  <a:srgbClr val="3434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icksand Medium"/>
              </a:rPr>
              <a:t>La </a:t>
            </a:r>
            <a:r>
              <a:rPr lang="en-US" sz="2133" dirty="0" err="1">
                <a:solidFill>
                  <a:srgbClr val="3434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icksand Medium"/>
              </a:rPr>
              <a:t>majorité</a:t>
            </a:r>
            <a:r>
              <a:rPr lang="en-US" sz="2133" dirty="0">
                <a:solidFill>
                  <a:srgbClr val="3434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icksand Medium"/>
              </a:rPr>
              <a:t> des infections à HPV </a:t>
            </a:r>
            <a:r>
              <a:rPr lang="en-US" sz="2133" dirty="0" err="1">
                <a:solidFill>
                  <a:srgbClr val="3434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icksand Medium"/>
              </a:rPr>
              <a:t>sont</a:t>
            </a:r>
            <a:r>
              <a:rPr lang="en-US" sz="2133" dirty="0">
                <a:solidFill>
                  <a:srgbClr val="3434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icksand Medium"/>
              </a:rPr>
              <a:t> </a:t>
            </a:r>
            <a:r>
              <a:rPr lang="en-US" sz="2133" dirty="0" err="1">
                <a:solidFill>
                  <a:srgbClr val="3434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icksand Medium"/>
              </a:rPr>
              <a:t>asymptomatiques</a:t>
            </a:r>
            <a:endParaRPr lang="en-US" sz="2133" dirty="0">
              <a:solidFill>
                <a:srgbClr val="34343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Quicksand Medium"/>
            </a:endParaRPr>
          </a:p>
        </p:txBody>
      </p:sp>
      <p:sp>
        <p:nvSpPr>
          <p:cNvPr id="24" name="Freeform 24"/>
          <p:cNvSpPr/>
          <p:nvPr/>
        </p:nvSpPr>
        <p:spPr>
          <a:xfrm rot="1610404">
            <a:off x="541947" y="3925687"/>
            <a:ext cx="1167431" cy="353148"/>
          </a:xfrm>
          <a:custGeom>
            <a:avLst/>
            <a:gdLst/>
            <a:ahLst/>
            <a:cxnLst/>
            <a:rect l="l" t="t" r="r" b="b"/>
            <a:pathLst>
              <a:path w="1751147" h="529722">
                <a:moveTo>
                  <a:pt x="0" y="0"/>
                </a:moveTo>
                <a:lnTo>
                  <a:pt x="1751147" y="0"/>
                </a:lnTo>
                <a:lnTo>
                  <a:pt x="1751147" y="529722"/>
                </a:lnTo>
                <a:lnTo>
                  <a:pt x="0" y="5297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25" name="Freeform 14">
            <a:extLst>
              <a:ext uri="{FF2B5EF4-FFF2-40B4-BE49-F238E27FC236}">
                <a16:creationId xmlns:a16="http://schemas.microsoft.com/office/drawing/2014/main" id="{96ACACE1-E0DE-0CE1-CFF6-BB0B5BAAE0B9}"/>
              </a:ext>
            </a:extLst>
          </p:cNvPr>
          <p:cNvSpPr/>
          <p:nvPr/>
        </p:nvSpPr>
        <p:spPr>
          <a:xfrm>
            <a:off x="5790" y="5511800"/>
            <a:ext cx="3804210" cy="1358843"/>
          </a:xfrm>
          <a:custGeom>
            <a:avLst/>
            <a:gdLst/>
            <a:ahLst/>
            <a:cxnLst/>
            <a:rect l="l" t="t" r="r" b="b"/>
            <a:pathLst>
              <a:path w="6497220" h="2542037">
                <a:moveTo>
                  <a:pt x="0" y="0"/>
                </a:moveTo>
                <a:lnTo>
                  <a:pt x="6497219" y="0"/>
                </a:lnTo>
                <a:lnTo>
                  <a:pt x="6497219" y="2542037"/>
                </a:lnTo>
                <a:lnTo>
                  <a:pt x="0" y="254203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A0C4D0E5-8714-CDFD-F6D8-F537A570B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79601" y="232769"/>
            <a:ext cx="8686800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30"/>
              </a:lnSpc>
            </a:pPr>
            <a:r>
              <a:rPr lang="en-US" sz="3334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HPV à </a:t>
            </a:r>
            <a:r>
              <a:rPr lang="en-US" sz="3334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l’origine</a:t>
            </a:r>
            <a:r>
              <a:rPr lang="en-US" sz="3334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de </a:t>
            </a:r>
            <a:r>
              <a:rPr lang="en-US" sz="3334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lésions</a:t>
            </a:r>
            <a:r>
              <a:rPr lang="en-US" sz="3334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et cancers multiples</a:t>
            </a:r>
          </a:p>
        </p:txBody>
      </p:sp>
      <p:sp>
        <p:nvSpPr>
          <p:cNvPr id="3" name="Freeform 3"/>
          <p:cNvSpPr/>
          <p:nvPr/>
        </p:nvSpPr>
        <p:spPr>
          <a:xfrm>
            <a:off x="6465030" y="5858780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4"/>
                </a:lnTo>
                <a:lnTo>
                  <a:pt x="0" y="2477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4" name="Freeform 4"/>
          <p:cNvSpPr/>
          <p:nvPr/>
        </p:nvSpPr>
        <p:spPr>
          <a:xfrm>
            <a:off x="-2067327" y="-780770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4"/>
                </a:lnTo>
                <a:lnTo>
                  <a:pt x="0" y="2477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5" name="Freeform 5"/>
          <p:cNvSpPr/>
          <p:nvPr/>
        </p:nvSpPr>
        <p:spPr>
          <a:xfrm>
            <a:off x="371073" y="979035"/>
            <a:ext cx="7714244" cy="4454976"/>
          </a:xfrm>
          <a:custGeom>
            <a:avLst/>
            <a:gdLst/>
            <a:ahLst/>
            <a:cxnLst/>
            <a:rect l="l" t="t" r="r" b="b"/>
            <a:pathLst>
              <a:path w="11571366" h="6682464">
                <a:moveTo>
                  <a:pt x="0" y="0"/>
                </a:moveTo>
                <a:lnTo>
                  <a:pt x="11571366" y="0"/>
                </a:lnTo>
                <a:lnTo>
                  <a:pt x="11571366" y="6682463"/>
                </a:lnTo>
                <a:lnTo>
                  <a:pt x="0" y="66824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6" name="Freeform 6"/>
          <p:cNvSpPr/>
          <p:nvPr/>
        </p:nvSpPr>
        <p:spPr>
          <a:xfrm>
            <a:off x="4013200" y="6136910"/>
            <a:ext cx="7788828" cy="423797"/>
          </a:xfrm>
          <a:custGeom>
            <a:avLst/>
            <a:gdLst/>
            <a:ahLst/>
            <a:cxnLst/>
            <a:rect l="l" t="t" r="r" b="b"/>
            <a:pathLst>
              <a:path w="11683242" h="635696">
                <a:moveTo>
                  <a:pt x="0" y="0"/>
                </a:moveTo>
                <a:lnTo>
                  <a:pt x="11683242" y="0"/>
                </a:lnTo>
                <a:lnTo>
                  <a:pt x="11683242" y="635696"/>
                </a:lnTo>
                <a:lnTo>
                  <a:pt x="0" y="6356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8648" r="-32807" b="-18648"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7" name="Freeform 7"/>
          <p:cNvSpPr/>
          <p:nvPr/>
        </p:nvSpPr>
        <p:spPr>
          <a:xfrm rot="585905">
            <a:off x="8625471" y="3522575"/>
            <a:ext cx="2800004" cy="1349093"/>
          </a:xfrm>
          <a:custGeom>
            <a:avLst/>
            <a:gdLst/>
            <a:ahLst/>
            <a:cxnLst/>
            <a:rect l="l" t="t" r="r" b="b"/>
            <a:pathLst>
              <a:path w="4200006" h="2023639">
                <a:moveTo>
                  <a:pt x="0" y="0"/>
                </a:moveTo>
                <a:lnTo>
                  <a:pt x="4200006" y="0"/>
                </a:lnTo>
                <a:lnTo>
                  <a:pt x="4200006" y="2023639"/>
                </a:lnTo>
                <a:lnTo>
                  <a:pt x="0" y="20236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8" name="TextBox 8"/>
          <p:cNvSpPr txBox="1"/>
          <p:nvPr/>
        </p:nvSpPr>
        <p:spPr>
          <a:xfrm>
            <a:off x="2015900" y="5472048"/>
            <a:ext cx="7368265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  <a:spcBef>
                <a:spcPct val="0"/>
              </a:spcBef>
            </a:pPr>
            <a:r>
              <a:rPr lang="en-US" sz="1666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-&gt; </a:t>
            </a:r>
            <a:r>
              <a:rPr lang="en-US" sz="1666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Chaque</a:t>
            </a:r>
            <a:r>
              <a:rPr lang="en-US" sz="1666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</a:t>
            </a:r>
            <a:r>
              <a:rPr lang="en-US" sz="1666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année</a:t>
            </a:r>
            <a:r>
              <a:rPr lang="en-US" sz="1666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</a:t>
            </a:r>
            <a:r>
              <a:rPr lang="en-US" sz="1666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en</a:t>
            </a:r>
            <a:r>
              <a:rPr lang="en-US" sz="1666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France, plus de 6 400 nouveaux </a:t>
            </a:r>
            <a:r>
              <a:rPr lang="en-US" sz="1666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cas</a:t>
            </a:r>
            <a:r>
              <a:rPr lang="en-US" sz="1666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de cancers et </a:t>
            </a:r>
          </a:p>
          <a:p>
            <a:pPr algn="ctr">
              <a:lnSpc>
                <a:spcPts val="2333"/>
              </a:lnSpc>
              <a:spcBef>
                <a:spcPct val="0"/>
              </a:spcBef>
            </a:pPr>
            <a:r>
              <a:rPr lang="en-US" sz="1666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100 000 </a:t>
            </a:r>
            <a:r>
              <a:rPr lang="en-US" sz="1666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cas</a:t>
            </a:r>
            <a:r>
              <a:rPr lang="en-US" sz="1666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de </a:t>
            </a:r>
            <a:r>
              <a:rPr lang="en-US" sz="1666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verrues</a:t>
            </a:r>
            <a:r>
              <a:rPr lang="en-US" sz="1666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</a:t>
            </a:r>
            <a:r>
              <a:rPr lang="en-US" sz="1666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génitales</a:t>
            </a:r>
            <a:r>
              <a:rPr lang="en-US" sz="1666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</a:t>
            </a:r>
            <a:r>
              <a:rPr lang="en-US" sz="1666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sont</a:t>
            </a:r>
            <a:r>
              <a:rPr lang="en-US" sz="1666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</a:t>
            </a:r>
            <a:r>
              <a:rPr lang="en-US" sz="1666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causés</a:t>
            </a:r>
            <a:r>
              <a:rPr lang="en-US" sz="1666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par les HPV.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42733" y="1482435"/>
            <a:ext cx="3637163" cy="1465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3"/>
              </a:lnSpc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Parmi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ces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cancers,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celui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du col de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l’utérus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est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le seul pour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lequel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il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existe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un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dépistage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organisé</a:t>
            </a:r>
            <a:endParaRPr lang="en-US" sz="2133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Freeform 14">
            <a:extLst>
              <a:ext uri="{FF2B5EF4-FFF2-40B4-BE49-F238E27FC236}">
                <a16:creationId xmlns:a16="http://schemas.microsoft.com/office/drawing/2014/main" id="{7CB056A9-15D1-2444-7621-8B29C121B110}"/>
              </a:ext>
            </a:extLst>
          </p:cNvPr>
          <p:cNvSpPr/>
          <p:nvPr/>
        </p:nvSpPr>
        <p:spPr>
          <a:xfrm>
            <a:off x="5790" y="5511800"/>
            <a:ext cx="3804210" cy="1358843"/>
          </a:xfrm>
          <a:custGeom>
            <a:avLst/>
            <a:gdLst/>
            <a:ahLst/>
            <a:cxnLst/>
            <a:rect l="l" t="t" r="r" b="b"/>
            <a:pathLst>
              <a:path w="6497220" h="2542037">
                <a:moveTo>
                  <a:pt x="0" y="0"/>
                </a:moveTo>
                <a:lnTo>
                  <a:pt x="6497219" y="0"/>
                </a:lnTo>
                <a:lnTo>
                  <a:pt x="6497219" y="2542037"/>
                </a:lnTo>
                <a:lnTo>
                  <a:pt x="0" y="25420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9423848D-9790-DCEF-BF5D-B500D4237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1021" y="6032073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4"/>
                </a:lnTo>
                <a:lnTo>
                  <a:pt x="0" y="2477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3" name="Freeform 3"/>
          <p:cNvSpPr/>
          <p:nvPr/>
        </p:nvSpPr>
        <p:spPr>
          <a:xfrm>
            <a:off x="-2067327" y="-780770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4"/>
                </a:lnTo>
                <a:lnTo>
                  <a:pt x="0" y="2477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4" name="TextBox 4"/>
          <p:cNvSpPr txBox="1"/>
          <p:nvPr/>
        </p:nvSpPr>
        <p:spPr>
          <a:xfrm>
            <a:off x="254000" y="490418"/>
            <a:ext cx="1163320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10"/>
              </a:lnSpc>
            </a:pPr>
            <a:r>
              <a:rPr lang="en-US" sz="3334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La </a:t>
            </a:r>
            <a:r>
              <a:rPr lang="en-US" sz="3334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prévention</a:t>
            </a:r>
            <a:r>
              <a:rPr lang="en-US" sz="3334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contre</a:t>
            </a:r>
            <a:r>
              <a:rPr lang="en-US" sz="3334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le HPV : 2 </a:t>
            </a:r>
            <a:r>
              <a:rPr lang="en-US" sz="3334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stratégies</a:t>
            </a:r>
            <a:r>
              <a:rPr lang="en-US" sz="3334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complémentaires</a:t>
            </a:r>
            <a:endParaRPr lang="en-US" sz="3334" dirty="0">
              <a:solidFill>
                <a:srgbClr val="000000"/>
              </a:solidFill>
              <a:latin typeface="Alatsi"/>
              <a:ea typeface="Alatsi"/>
              <a:cs typeface="Alatsi"/>
              <a:sym typeface="Alats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7398" y="1284978"/>
            <a:ext cx="9385161" cy="1898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0610" lvl="1" indent="-230305">
              <a:lnSpc>
                <a:spcPts val="2987"/>
              </a:lnSpc>
              <a:spcBef>
                <a:spcPct val="0"/>
              </a:spcBef>
              <a:buFont typeface="Arial"/>
              <a:buChar char="•"/>
            </a:pPr>
            <a:r>
              <a:rPr lang="en-US" sz="2133" b="1" i="1" u="sng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Prévention</a:t>
            </a:r>
            <a:r>
              <a:rPr lang="en-US" sz="2133" b="1" i="1" u="sng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b="1" i="1" u="sng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primaire</a:t>
            </a:r>
            <a:r>
              <a:rPr lang="en-US" sz="2133" b="1" i="1" u="sng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u="sng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</a:p>
          <a:p>
            <a:pPr>
              <a:lnSpc>
                <a:spcPts val="2987"/>
              </a:lnSpc>
              <a:spcBef>
                <a:spcPct val="0"/>
              </a:spcBef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Vaccination =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seule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méthode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qui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protège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efficacement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contre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le virus</a:t>
            </a:r>
          </a:p>
          <a:p>
            <a:pPr>
              <a:lnSpc>
                <a:spcPts val="2987"/>
              </a:lnSpc>
              <a:spcBef>
                <a:spcPct val="0"/>
              </a:spcBef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- Chez les filles et les garçons, de 11 à 14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ans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2 injections)</a:t>
            </a:r>
          </a:p>
          <a:p>
            <a:pPr>
              <a:lnSpc>
                <a:spcPts val="2987"/>
              </a:lnSpc>
              <a:spcBef>
                <a:spcPct val="0"/>
              </a:spcBef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-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Rattrapage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jusqu’à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19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ans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3 injections</a:t>
            </a:r>
          </a:p>
          <a:p>
            <a:pPr>
              <a:lnSpc>
                <a:spcPts val="2987"/>
              </a:lnSpc>
              <a:spcBef>
                <a:spcPct val="0"/>
              </a:spcBef>
            </a:pPr>
            <a:endParaRPr lang="en-US" sz="2133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574970" y="1960048"/>
            <a:ext cx="2549633" cy="2099971"/>
          </a:xfrm>
          <a:custGeom>
            <a:avLst/>
            <a:gdLst/>
            <a:ahLst/>
            <a:cxnLst/>
            <a:rect l="l" t="t" r="r" b="b"/>
            <a:pathLst>
              <a:path w="3824450" h="3149956">
                <a:moveTo>
                  <a:pt x="0" y="0"/>
                </a:moveTo>
                <a:lnTo>
                  <a:pt x="3824451" y="0"/>
                </a:lnTo>
                <a:lnTo>
                  <a:pt x="3824451" y="3149957"/>
                </a:lnTo>
                <a:lnTo>
                  <a:pt x="0" y="31499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8" name="TextBox 8"/>
          <p:cNvSpPr txBox="1"/>
          <p:nvPr/>
        </p:nvSpPr>
        <p:spPr>
          <a:xfrm>
            <a:off x="3251390" y="3844634"/>
            <a:ext cx="8370633" cy="3334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0604" lvl="1" indent="-230302">
              <a:lnSpc>
                <a:spcPts val="2986"/>
              </a:lnSpc>
              <a:spcBef>
                <a:spcPct val="0"/>
              </a:spcBef>
              <a:buFont typeface="Arial"/>
              <a:buChar char="•"/>
            </a:pPr>
            <a:r>
              <a:rPr lang="en-US" sz="2133" b="1" i="1" u="sng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Prévention</a:t>
            </a:r>
            <a:r>
              <a:rPr lang="en-US" sz="2133" b="1" i="1" u="sng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b="1" i="1" u="sng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secondaire</a:t>
            </a:r>
            <a:r>
              <a:rPr lang="en-US" sz="2133" b="1" i="1" u="sng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u="sng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</a:p>
          <a:p>
            <a:pPr>
              <a:lnSpc>
                <a:spcPts val="2986"/>
              </a:lnSpc>
              <a:spcBef>
                <a:spcPct val="0"/>
              </a:spcBef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Dépistage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par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prélèvement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cervico-utérin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(“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frottis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”) pour les </a:t>
            </a:r>
          </a:p>
          <a:p>
            <a:pPr>
              <a:lnSpc>
                <a:spcPts val="2986"/>
              </a:lnSpc>
              <a:spcBef>
                <a:spcPct val="0"/>
              </a:spcBef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femmes de 25 à 65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ans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vaccinées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ou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non</a:t>
            </a:r>
          </a:p>
          <a:p>
            <a:pPr>
              <a:lnSpc>
                <a:spcPts val="2781"/>
              </a:lnSpc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- </a:t>
            </a:r>
            <a:r>
              <a:rPr lang="en-US" sz="2133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entre 25 et 29 </a:t>
            </a:r>
            <a:r>
              <a:rPr lang="en-US" sz="2133" b="1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ans</a:t>
            </a:r>
            <a:r>
              <a:rPr lang="en-US" sz="2133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: examen </a:t>
            </a:r>
            <a:r>
              <a:rPr lang="en-US" sz="2133" b="1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cytologique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>
              <a:lnSpc>
                <a:spcPts val="2781"/>
              </a:lnSpc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    2 tests à 1 an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d’intervalle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puis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à 3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ans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si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les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résultats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</a:p>
          <a:p>
            <a:pPr>
              <a:lnSpc>
                <a:spcPts val="2781"/>
              </a:lnSpc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   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sont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normaux</a:t>
            </a:r>
            <a:endParaRPr lang="en-US" sz="2133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781"/>
              </a:lnSpc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- </a:t>
            </a:r>
            <a:r>
              <a:rPr lang="en-US" sz="2133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entre 30 et 65 </a:t>
            </a:r>
            <a:r>
              <a:rPr lang="en-US" sz="2133" b="1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ans</a:t>
            </a:r>
            <a:r>
              <a:rPr lang="en-US" sz="2133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: recherche </a:t>
            </a:r>
            <a:r>
              <a:rPr lang="en-US" sz="2133" b="1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d’HPV</a:t>
            </a:r>
            <a:r>
              <a:rPr lang="en-US" sz="2133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-HR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tous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les 5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ans</a:t>
            </a:r>
            <a:endParaRPr lang="en-US" sz="2133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986"/>
              </a:lnSpc>
              <a:spcBef>
                <a:spcPct val="0"/>
              </a:spcBef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</a:t>
            </a:r>
          </a:p>
          <a:p>
            <a:pPr>
              <a:lnSpc>
                <a:spcPts val="2986"/>
              </a:lnSpc>
              <a:spcBef>
                <a:spcPct val="0"/>
              </a:spcBef>
            </a:pPr>
            <a:endParaRPr lang="en-US" sz="2133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062EA2ED-216E-4C58-294B-39FD51A340F7}"/>
              </a:ext>
            </a:extLst>
          </p:cNvPr>
          <p:cNvSpPr/>
          <p:nvPr/>
        </p:nvSpPr>
        <p:spPr>
          <a:xfrm>
            <a:off x="5790" y="5511800"/>
            <a:ext cx="3804210" cy="1358843"/>
          </a:xfrm>
          <a:custGeom>
            <a:avLst/>
            <a:gdLst/>
            <a:ahLst/>
            <a:cxnLst/>
            <a:rect l="l" t="t" r="r" b="b"/>
            <a:pathLst>
              <a:path w="6497220" h="2542037">
                <a:moveTo>
                  <a:pt x="0" y="0"/>
                </a:moveTo>
                <a:lnTo>
                  <a:pt x="6497219" y="0"/>
                </a:lnTo>
                <a:lnTo>
                  <a:pt x="6497219" y="2542037"/>
                </a:lnTo>
                <a:lnTo>
                  <a:pt x="0" y="25420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9AEE875F-D3CF-2A72-B370-C55AA1DE4A8A}"/>
              </a:ext>
            </a:extLst>
          </p:cNvPr>
          <p:cNvSpPr/>
          <p:nvPr/>
        </p:nvSpPr>
        <p:spPr>
          <a:xfrm>
            <a:off x="1727200" y="3307299"/>
            <a:ext cx="1622927" cy="2452427"/>
          </a:xfrm>
          <a:custGeom>
            <a:avLst/>
            <a:gdLst/>
            <a:ahLst/>
            <a:cxnLst/>
            <a:rect l="l" t="t" r="r" b="b"/>
            <a:pathLst>
              <a:path w="2663398" h="4114800">
                <a:moveTo>
                  <a:pt x="0" y="0"/>
                </a:moveTo>
                <a:lnTo>
                  <a:pt x="2663398" y="0"/>
                </a:lnTo>
                <a:lnTo>
                  <a:pt x="26633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646BE86F-85BB-D731-6A2D-E3617583C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97822" y="193259"/>
            <a:ext cx="8435056" cy="36273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4000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Qu’est-ce</a:t>
            </a:r>
            <a:r>
              <a:rPr lang="en-US" sz="4000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que le </a:t>
            </a:r>
            <a:r>
              <a:rPr lang="en-US" sz="4000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dépistage</a:t>
            </a:r>
            <a:r>
              <a:rPr lang="en-US" sz="4000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? (1)</a:t>
            </a:r>
          </a:p>
          <a:p>
            <a:pPr algn="ctr">
              <a:lnSpc>
                <a:spcPts val="7280"/>
              </a:lnSpc>
            </a:pPr>
            <a:r>
              <a:rPr lang="en-US" sz="4000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(= </a:t>
            </a:r>
            <a:r>
              <a:rPr lang="en-US" sz="4000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prévention</a:t>
            </a:r>
            <a:r>
              <a:rPr lang="en-US" sz="4000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secondaire</a:t>
            </a:r>
            <a:r>
              <a:rPr lang="en-US" sz="4000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+ </a:t>
            </a:r>
            <a:r>
              <a:rPr lang="en-US" sz="4000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tertiaire</a:t>
            </a:r>
            <a:r>
              <a:rPr lang="en-US" sz="4000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)</a:t>
            </a:r>
          </a:p>
          <a:p>
            <a:pPr algn="ctr">
              <a:lnSpc>
                <a:spcPts val="7280"/>
              </a:lnSpc>
            </a:pPr>
            <a:endParaRPr lang="en-US" sz="4000" dirty="0">
              <a:solidFill>
                <a:srgbClr val="000000"/>
              </a:solidFill>
              <a:latin typeface="Alatsi"/>
              <a:ea typeface="Alatsi"/>
              <a:cs typeface="Alatsi"/>
              <a:sym typeface="Alatsi"/>
            </a:endParaRPr>
          </a:p>
          <a:p>
            <a:pPr algn="ctr">
              <a:lnSpc>
                <a:spcPts val="7280"/>
              </a:lnSpc>
            </a:pPr>
            <a:endParaRPr lang="en-US" sz="4000" dirty="0">
              <a:solidFill>
                <a:srgbClr val="000000"/>
              </a:solidFill>
              <a:latin typeface="Alatsi"/>
              <a:ea typeface="Alatsi"/>
              <a:cs typeface="Alatsi"/>
              <a:sym typeface="Alats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067800" y="4094707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4" name="TextBox 4"/>
          <p:cNvSpPr txBox="1"/>
          <p:nvPr/>
        </p:nvSpPr>
        <p:spPr>
          <a:xfrm>
            <a:off x="3801964" y="4622153"/>
            <a:ext cx="8384246" cy="2202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53"/>
              </a:lnSpc>
            </a:pPr>
            <a:endParaRPr lang="en-US" sz="2133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latsi"/>
            </a:endParaRPr>
          </a:p>
          <a:p>
            <a:pPr>
              <a:lnSpc>
                <a:spcPts val="3453"/>
              </a:lnSpc>
            </a:pP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Pour </a:t>
            </a:r>
            <a:r>
              <a:rPr lang="en-US" sz="21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pouvoir</a:t>
            </a: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diagnostiquer</a:t>
            </a: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 la </a:t>
            </a:r>
            <a:r>
              <a:rPr lang="en-US" sz="21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maladie</a:t>
            </a: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ou</a:t>
            </a: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ses</a:t>
            </a: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précurseurs</a:t>
            </a: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 le plus </a:t>
            </a:r>
            <a:r>
              <a:rPr lang="en-US" sz="21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tôt</a:t>
            </a: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 possible et la </a:t>
            </a:r>
            <a:r>
              <a:rPr lang="en-US" sz="21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traiter</a:t>
            </a: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rapidement</a:t>
            </a: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afin</a:t>
            </a: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 de </a:t>
            </a:r>
            <a:r>
              <a:rPr lang="en-US" sz="21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freiner</a:t>
            </a: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ou</a:t>
            </a: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 stopper </a:t>
            </a:r>
            <a:r>
              <a:rPr lang="en-US" sz="21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sa</a:t>
            </a: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 </a:t>
            </a:r>
          </a:p>
          <a:p>
            <a:pPr>
              <a:lnSpc>
                <a:spcPts val="3453"/>
              </a:lnSpc>
            </a:pP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progression</a:t>
            </a:r>
          </a:p>
          <a:p>
            <a:pPr>
              <a:lnSpc>
                <a:spcPts val="3453"/>
              </a:lnSpc>
            </a:pPr>
            <a:endParaRPr lang="en-US" sz="2133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latsi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7620215" y="6343850"/>
            <a:ext cx="4736843" cy="12700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 sz="1200"/>
          </a:p>
        </p:txBody>
      </p:sp>
      <p:sp>
        <p:nvSpPr>
          <p:cNvPr id="7" name="Freeform 7"/>
          <p:cNvSpPr/>
          <p:nvPr/>
        </p:nvSpPr>
        <p:spPr>
          <a:xfrm>
            <a:off x="-2702841" y="-373052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8" name="Freeform 8"/>
          <p:cNvSpPr/>
          <p:nvPr/>
        </p:nvSpPr>
        <p:spPr>
          <a:xfrm rot="474883">
            <a:off x="10169641" y="195112"/>
            <a:ext cx="1650907" cy="2743200"/>
          </a:xfrm>
          <a:custGeom>
            <a:avLst/>
            <a:gdLst/>
            <a:ahLst/>
            <a:cxnLst/>
            <a:rect l="l" t="t" r="r" b="b"/>
            <a:pathLst>
              <a:path w="2476361" h="4114800">
                <a:moveTo>
                  <a:pt x="0" y="0"/>
                </a:moveTo>
                <a:lnTo>
                  <a:pt x="2476361" y="0"/>
                </a:lnTo>
                <a:lnTo>
                  <a:pt x="24763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9" name="TextBox 9"/>
          <p:cNvSpPr txBox="1"/>
          <p:nvPr/>
        </p:nvSpPr>
        <p:spPr>
          <a:xfrm>
            <a:off x="309649" y="2506652"/>
            <a:ext cx="3492315" cy="408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2579" lvl="1" indent="-266290">
              <a:lnSpc>
                <a:spcPts val="3453"/>
              </a:lnSpc>
              <a:buFont typeface="Arial"/>
              <a:buChar char="•"/>
            </a:pPr>
            <a:r>
              <a:rPr lang="en-US" sz="2466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Que </a:t>
            </a:r>
            <a:r>
              <a:rPr lang="en-US" sz="2466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cherche</a:t>
            </a:r>
            <a:r>
              <a:rPr lang="en-US" sz="2466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-t-on 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09649" y="3242208"/>
            <a:ext cx="2987307" cy="857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2579" lvl="1" indent="-266290">
              <a:lnSpc>
                <a:spcPts val="3453"/>
              </a:lnSpc>
              <a:buFont typeface="Arial"/>
              <a:buChar char="•"/>
            </a:pPr>
            <a:endParaRPr lang="en-US" sz="2466" dirty="0">
              <a:solidFill>
                <a:srgbClr val="000000"/>
              </a:solidFill>
              <a:latin typeface="Alatsi"/>
              <a:ea typeface="Alatsi"/>
              <a:cs typeface="Alatsi"/>
              <a:sym typeface="Alatsi"/>
            </a:endParaRPr>
          </a:p>
          <a:p>
            <a:pPr marL="532579" lvl="1" indent="-266290">
              <a:lnSpc>
                <a:spcPts val="3453"/>
              </a:lnSpc>
              <a:buFont typeface="Arial"/>
              <a:buChar char="•"/>
            </a:pPr>
            <a:r>
              <a:rPr lang="en-US" sz="2466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Chez qui 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07662" y="3979655"/>
            <a:ext cx="3494303" cy="857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2579" lvl="1" indent="-266290">
              <a:lnSpc>
                <a:spcPts val="3453"/>
              </a:lnSpc>
              <a:buFont typeface="Arial"/>
              <a:buChar char="•"/>
            </a:pPr>
            <a:endParaRPr lang="en-US" sz="2466" dirty="0">
              <a:solidFill>
                <a:srgbClr val="000000"/>
              </a:solidFill>
              <a:latin typeface="Alatsi"/>
              <a:ea typeface="Alatsi"/>
              <a:cs typeface="Alatsi"/>
              <a:sym typeface="Alatsi"/>
            </a:endParaRPr>
          </a:p>
          <a:p>
            <a:pPr marL="532579" lvl="1" indent="-266290">
              <a:lnSpc>
                <a:spcPts val="3453"/>
              </a:lnSpc>
              <a:buFont typeface="Arial"/>
              <a:buChar char="•"/>
            </a:pPr>
            <a:r>
              <a:rPr lang="en-US" sz="2466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Comment 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09649" y="4751754"/>
            <a:ext cx="2987307" cy="857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2579" lvl="1" indent="-266290">
              <a:lnSpc>
                <a:spcPts val="3453"/>
              </a:lnSpc>
              <a:buFont typeface="Arial"/>
              <a:buChar char="•"/>
            </a:pPr>
            <a:endParaRPr lang="en-US" sz="2466" dirty="0">
              <a:solidFill>
                <a:srgbClr val="000000"/>
              </a:solidFill>
              <a:latin typeface="Alatsi"/>
              <a:ea typeface="Alatsi"/>
              <a:cs typeface="Alatsi"/>
              <a:sym typeface="Alatsi"/>
            </a:endParaRPr>
          </a:p>
          <a:p>
            <a:pPr marL="532579" lvl="1" indent="-266290">
              <a:lnSpc>
                <a:spcPts val="3453"/>
              </a:lnSpc>
              <a:buFont typeface="Arial"/>
              <a:buChar char="•"/>
            </a:pPr>
            <a:r>
              <a:rPr lang="en-US" sz="2466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Pourquoi</a:t>
            </a:r>
            <a:r>
              <a:rPr lang="en-US" sz="2466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808472" y="2506651"/>
            <a:ext cx="6492063" cy="1304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53"/>
              </a:lnSpc>
            </a:pP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Alatsi"/>
              </a:rPr>
              <a:t>Une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Alatsi"/>
              </a:rPr>
              <a:t>maladie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Alatsi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Alatsi"/>
              </a:rPr>
              <a:t>ou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Alatsi"/>
              </a:rPr>
              <a:t> son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Alatsi"/>
              </a:rPr>
              <a:t>précurseur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Alatsi"/>
              </a:rPr>
              <a:t> , à un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Alatsi"/>
              </a:rPr>
              <a:t>stade</a:t>
            </a:r>
            <a:r>
              <a:rPr lang="en-US" sz="21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Alatsi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Alatsi"/>
              </a:rPr>
              <a:t>précoce</a:t>
            </a:r>
            <a:endParaRPr lang="en-US" sz="2133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>
              <a:lnSpc>
                <a:spcPts val="3453"/>
              </a:lnSpc>
            </a:pPr>
            <a:endParaRPr lang="en-US" sz="2133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latsi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996698" y="3061657"/>
            <a:ext cx="8435056" cy="1753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53"/>
              </a:lnSpc>
            </a:pPr>
            <a:endParaRPr lang="en-US" sz="2133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latsi"/>
            </a:endParaRPr>
          </a:p>
          <a:p>
            <a:pPr>
              <a:lnSpc>
                <a:spcPts val="3453"/>
              </a:lnSpc>
            </a:pP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Chez des </a:t>
            </a:r>
            <a:r>
              <a:rPr lang="en-US" sz="21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personnes</a:t>
            </a: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 qui se </a:t>
            </a:r>
            <a:r>
              <a:rPr lang="en-US" sz="21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sentent</a:t>
            </a: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en</a:t>
            </a: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 bonne santé et sans </a:t>
            </a:r>
            <a:r>
              <a:rPr lang="en-US" sz="21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symptômes</a:t>
            </a: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apparents</a:t>
            </a:r>
            <a:endParaRPr lang="en-US" sz="2133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latsi"/>
            </a:endParaRPr>
          </a:p>
          <a:p>
            <a:pPr>
              <a:lnSpc>
                <a:spcPts val="3453"/>
              </a:lnSpc>
            </a:pPr>
            <a:endParaRPr lang="en-US" sz="2133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latsi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801964" y="4025148"/>
            <a:ext cx="8237636" cy="13049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53"/>
              </a:lnSpc>
            </a:pPr>
            <a:endParaRPr lang="en-US" sz="2133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latsi"/>
            </a:endParaRPr>
          </a:p>
          <a:p>
            <a:pPr>
              <a:lnSpc>
                <a:spcPts val="3453"/>
              </a:lnSpc>
            </a:pP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Par un test, qui </a:t>
            </a:r>
            <a:r>
              <a:rPr lang="en-US" sz="21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va</a:t>
            </a: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différer</a:t>
            </a: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selon</a:t>
            </a: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 le </a:t>
            </a:r>
            <a:r>
              <a:rPr lang="en-US" sz="21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dépistage</a:t>
            </a: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concerné</a:t>
            </a:r>
            <a:endParaRPr lang="en-US" sz="2133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latsi"/>
            </a:endParaRPr>
          </a:p>
          <a:p>
            <a:pPr>
              <a:lnSpc>
                <a:spcPts val="3453"/>
              </a:lnSpc>
            </a:pPr>
            <a:endParaRPr lang="en-US" sz="2133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latsi"/>
            </a:endParaRPr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9C3BB450-99B1-5582-E40D-316BC136B3F2}"/>
              </a:ext>
            </a:extLst>
          </p:cNvPr>
          <p:cNvSpPr/>
          <p:nvPr/>
        </p:nvSpPr>
        <p:spPr>
          <a:xfrm>
            <a:off x="5790" y="5511800"/>
            <a:ext cx="3702610" cy="1358843"/>
          </a:xfrm>
          <a:custGeom>
            <a:avLst/>
            <a:gdLst/>
            <a:ahLst/>
            <a:cxnLst/>
            <a:rect l="l" t="t" r="r" b="b"/>
            <a:pathLst>
              <a:path w="6497220" h="2542037">
                <a:moveTo>
                  <a:pt x="0" y="0"/>
                </a:moveTo>
                <a:lnTo>
                  <a:pt x="6497219" y="0"/>
                </a:lnTo>
                <a:lnTo>
                  <a:pt x="6497219" y="2542037"/>
                </a:lnTo>
                <a:lnTo>
                  <a:pt x="0" y="25420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879F913-4B0A-DC86-5EF0-5BAB083F7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Les Médecins du Travail  La Timone le 23 septembre 2025                  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88534" y="4253100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3" name="Freeform 3"/>
          <p:cNvSpPr/>
          <p:nvPr/>
        </p:nvSpPr>
        <p:spPr>
          <a:xfrm>
            <a:off x="-1099271" y="-268186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8" name="TextBox 8"/>
          <p:cNvSpPr txBox="1"/>
          <p:nvPr/>
        </p:nvSpPr>
        <p:spPr>
          <a:xfrm>
            <a:off x="965200" y="84251"/>
            <a:ext cx="10536755" cy="130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Le </a:t>
            </a:r>
            <a:r>
              <a:rPr lang="en-US" sz="3800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dépistage</a:t>
            </a:r>
            <a:r>
              <a:rPr lang="en-US" sz="3800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organisé</a:t>
            </a:r>
            <a:r>
              <a:rPr lang="en-US" sz="3800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du cancer du col de </a:t>
            </a:r>
            <a:r>
              <a:rPr lang="en-US" sz="3800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l’utérus</a:t>
            </a:r>
            <a:endParaRPr lang="en-US" sz="3800" dirty="0">
              <a:solidFill>
                <a:srgbClr val="000000"/>
              </a:solidFill>
              <a:latin typeface="Alatsi"/>
              <a:ea typeface="Alatsi"/>
              <a:cs typeface="Alatsi"/>
              <a:sym typeface="Alatsi"/>
            </a:endParaRPr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CFB268CF-AD81-47AF-C891-954169B27BAC}"/>
              </a:ext>
            </a:extLst>
          </p:cNvPr>
          <p:cNvSpPr/>
          <p:nvPr/>
        </p:nvSpPr>
        <p:spPr>
          <a:xfrm>
            <a:off x="5790" y="5613400"/>
            <a:ext cx="3296210" cy="1257243"/>
          </a:xfrm>
          <a:custGeom>
            <a:avLst/>
            <a:gdLst/>
            <a:ahLst/>
            <a:cxnLst/>
            <a:rect l="l" t="t" r="r" b="b"/>
            <a:pathLst>
              <a:path w="6497220" h="2542037">
                <a:moveTo>
                  <a:pt x="0" y="0"/>
                </a:moveTo>
                <a:lnTo>
                  <a:pt x="6497219" y="0"/>
                </a:lnTo>
                <a:lnTo>
                  <a:pt x="6497219" y="2542037"/>
                </a:lnTo>
                <a:lnTo>
                  <a:pt x="0" y="25420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pic>
        <p:nvPicPr>
          <p:cNvPr id="1026" name="Picture 2" descr="DOCCU SANS TITRE">
            <a:extLst>
              <a:ext uri="{FF2B5EF4-FFF2-40B4-BE49-F238E27FC236}">
                <a16:creationId xmlns:a16="http://schemas.microsoft.com/office/drawing/2014/main" id="{5ECCC169-C10B-C7CA-4AE9-928A3468A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465" y="811771"/>
            <a:ext cx="8432799" cy="596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8C0B77-3322-AE70-4866-05A406E2919D}"/>
              </a:ext>
            </a:extLst>
          </p:cNvPr>
          <p:cNvSpPr txBox="1"/>
          <p:nvPr/>
        </p:nvSpPr>
        <p:spPr>
          <a:xfrm>
            <a:off x="316871" y="1692998"/>
            <a:ext cx="25259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Sont invitées les femmes de 26 à 65 ans n’ayant pas eu d’acte sur le col utérin depuis plus de 3 à 5 ans. 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35D1001-F6CA-6EC1-C955-01CFCA003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</p:spTree>
    <p:custDataLst>
      <p:tags r:id="rId1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1FFA69-B98B-9739-D934-99600F47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5706"/>
          </a:xfrm>
        </p:spPr>
        <p:txBody>
          <a:bodyPr>
            <a:normAutofit/>
          </a:bodyPr>
          <a:lstStyle/>
          <a:p>
            <a:pPr algn="ctr"/>
            <a:r>
              <a:rPr lang="fr-FR" sz="3200" dirty="0"/>
              <a:t>Les invitations au dépistage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90C4C5-9E51-8A61-94EE-61998777F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001"/>
            <a:ext cx="10515600" cy="5076131"/>
          </a:xfrm>
        </p:spPr>
        <p:txBody>
          <a:bodyPr/>
          <a:lstStyle/>
          <a:p>
            <a:r>
              <a:rPr lang="fr-FR" dirty="0"/>
              <a:t>Sont réalisées par la CNAM, la MSA, la MGEN</a:t>
            </a:r>
          </a:p>
          <a:p>
            <a:r>
              <a:rPr lang="fr-FR" dirty="0"/>
              <a:t>Sont adressées aux personnes âgées de 50 à 74 ans inclus (Homme et femme) pour les dépistages des cancers du sein et/ou colorectal; de 25 à 65 ans pour le dépistage du col utérin </a:t>
            </a:r>
          </a:p>
          <a:p>
            <a:r>
              <a:rPr lang="fr-FR" dirty="0"/>
              <a:t>Ayant un régime d’assurance sociale </a:t>
            </a:r>
          </a:p>
          <a:p>
            <a:r>
              <a:rPr lang="fr-FR" dirty="0"/>
              <a:t>Sont exclues du dépistage organisé mais pas du « dépistage personnalisé », les personnes présentant des facteurs de risques importants qui doivent se soumettre aux consignes de leur médecin traitant ou spécialiste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D7F26CE-ADA4-7345-EBB4-5E64B076D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E805CBC2-83CF-C3C8-DAFD-3B15FC3AB3CB}"/>
              </a:ext>
            </a:extLst>
          </p:cNvPr>
          <p:cNvSpPr/>
          <p:nvPr/>
        </p:nvSpPr>
        <p:spPr>
          <a:xfrm>
            <a:off x="5790" y="5613400"/>
            <a:ext cx="3296210" cy="1257243"/>
          </a:xfrm>
          <a:custGeom>
            <a:avLst/>
            <a:gdLst/>
            <a:ahLst/>
            <a:cxnLst/>
            <a:rect l="l" t="t" r="r" b="b"/>
            <a:pathLst>
              <a:path w="6497220" h="2542037">
                <a:moveTo>
                  <a:pt x="0" y="0"/>
                </a:moveTo>
                <a:lnTo>
                  <a:pt x="6497219" y="0"/>
                </a:lnTo>
                <a:lnTo>
                  <a:pt x="6497219" y="2542037"/>
                </a:lnTo>
                <a:lnTo>
                  <a:pt x="0" y="25420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2769786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43394F-BEE2-86C5-561A-91B6BC368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Participation DO Sein 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9D128668-D63A-1E88-B5E1-06ECC205C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5345" y="1417638"/>
            <a:ext cx="4494649" cy="3451523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818C355-7238-1D4E-482F-B1F5AFA17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IFAS  CHU NICE  le 29 septembre 2025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79CAA71-C3EC-E54D-C19C-F725345BCDD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232"/>
            <a:ext cx="23717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17057F4-C26F-F27D-CEE2-DF2662ED2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165" y="3638198"/>
            <a:ext cx="4125639" cy="282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31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IFAS  CHU NICE  le 29 septembre 2025</a:t>
            </a:r>
          </a:p>
        </p:txBody>
      </p:sp>
      <p:sp>
        <p:nvSpPr>
          <p:cNvPr id="121860" name="Rectangle 2"/>
          <p:cNvSpPr>
            <a:spLocks noChangeArrowheads="1"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4400" dirty="0">
                <a:solidFill>
                  <a:srgbClr val="FFC000"/>
                </a:solidFill>
              </a:rPr>
              <a:t>Mais ….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5577946-5D20-3075-B69E-CBDF3084868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23717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A2F8E55-B6AE-6858-C38B-4FD3772BA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103895"/>
            <a:ext cx="3888432" cy="315257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571D313-4766-C4BE-3D93-99DC15CD5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732" y="3146992"/>
            <a:ext cx="5160268" cy="3464236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IFAS  CHU NICE  le 29 septembre 2025</a:t>
            </a:r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2001909" y="-17373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endParaRPr lang="fr-FR" sz="4400" dirty="0">
              <a:solidFill>
                <a:srgbClr val="FFC000"/>
              </a:solidFill>
            </a:endParaRPr>
          </a:p>
          <a:p>
            <a:pPr algn="ctr"/>
            <a:r>
              <a:rPr lang="fr-FR" sz="4400" dirty="0">
                <a:solidFill>
                  <a:srgbClr val="FFC000"/>
                </a:solidFill>
              </a:rPr>
              <a:t>            Les chiffres du DO CCR 2020-2021</a:t>
            </a:r>
          </a:p>
        </p:txBody>
      </p:sp>
      <p:sp>
        <p:nvSpPr>
          <p:cNvPr id="124933" name="Rectangle 5"/>
          <p:cNvSpPr>
            <a:spLocks noChangeArrowheads="1"/>
          </p:cNvSpPr>
          <p:nvPr/>
        </p:nvSpPr>
        <p:spPr bwMode="auto">
          <a:xfrm>
            <a:off x="1981201" y="1600201"/>
            <a:ext cx="742791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fr-FR" sz="28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F654DFD-B5D4-51AF-13C1-89C1A77FDAD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717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D2F44E5-3670-3FA0-EC52-639E2AD5B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33" y="4005065"/>
            <a:ext cx="4451201" cy="308330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98D63B7-7AB5-ADD9-61C6-946E849CF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4207" y="1804838"/>
            <a:ext cx="4643842" cy="324832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62B3D89-005F-528B-6D9F-2CA46FBC30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6040" y="1503636"/>
            <a:ext cx="4001552" cy="2759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IFAS  CHU NICE  le 29 septembre 2025</a:t>
            </a: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4400" dirty="0">
                <a:solidFill>
                  <a:srgbClr val="FFC000"/>
                </a:solidFill>
              </a:rPr>
              <a:t>Et…</a:t>
            </a:r>
          </a:p>
        </p:txBody>
      </p:sp>
      <p:sp>
        <p:nvSpPr>
          <p:cNvPr id="125957" name="Rectangle 5"/>
          <p:cNvSpPr>
            <a:spLocks noChangeArrowheads="1"/>
          </p:cNvSpPr>
          <p:nvPr/>
        </p:nvSpPr>
        <p:spPr bwMode="auto">
          <a:xfrm>
            <a:off x="1981201" y="1600201"/>
            <a:ext cx="764381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ü"/>
            </a:pPr>
            <a:endParaRPr lang="fr-FR" sz="2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59E6030-FE11-9940-CFFB-41EEBAA5803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31" y="144989"/>
            <a:ext cx="23717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7B0BF22-AEC6-CA09-DE26-FCDDB98B5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130" y="1288455"/>
            <a:ext cx="4932389" cy="35219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C6C7B19-6075-26DE-3E57-9F4219D61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7054" y="1284754"/>
            <a:ext cx="4543425" cy="12763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AF1555E-14C5-24DE-7373-AC1894D4D0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9873" y="3902245"/>
            <a:ext cx="4891999" cy="251311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DB34BEC-FF83-40CB-9051-8B45651A9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IFAS  CHU NICE  le 29 septembre 2025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FB23F38-EA02-481F-B019-3025AA94E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059" y="836713"/>
            <a:ext cx="7172856" cy="511256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64DEC68-E3E3-A583-3F95-349A68B5069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4" y="162007"/>
            <a:ext cx="2371725" cy="819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06694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92095" y="586649"/>
            <a:ext cx="7290054" cy="1499616"/>
          </a:xfrm>
        </p:spPr>
        <p:txBody>
          <a:bodyPr/>
          <a:lstStyle/>
          <a:p>
            <a:pPr algn="ctr"/>
            <a:r>
              <a:rPr lang="fr-FR" dirty="0"/>
              <a:t>Cancer du col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5B6C2D44-C8B3-823B-D413-57380E387C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9558" y="1556793"/>
            <a:ext cx="5596834" cy="4022725"/>
          </a:xfrm>
        </p:spPr>
      </p:pic>
      <p:sp>
        <p:nvSpPr>
          <p:cNvPr id="21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IFAS  CHU NICE  le 29 septembre 2025</a:t>
            </a:r>
          </a:p>
        </p:txBody>
      </p:sp>
      <p:graphicFrame>
        <p:nvGraphicFramePr>
          <p:cNvPr id="133124" name="Object 4"/>
          <p:cNvGraphicFramePr>
            <a:graphicFrameLocks noChangeAspect="1"/>
          </p:cNvGraphicFramePr>
          <p:nvPr/>
        </p:nvGraphicFramePr>
        <p:xfrm>
          <a:off x="6960096" y="3540196"/>
          <a:ext cx="6205042" cy="2930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972760" imgH="2821680" progId="Word.Document.8">
                  <p:embed/>
                </p:oleObj>
              </mc:Choice>
              <mc:Fallback>
                <p:oleObj name="Document" r:id="rId3" imgW="5972760" imgH="2821680" progId="Word.Document.8">
                  <p:embed/>
                  <p:pic>
                    <p:nvPicPr>
                      <p:cNvPr id="13312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0096" y="3540196"/>
                        <a:ext cx="6205042" cy="29305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2CA9DC22-4AF0-019D-E1A4-713F14840EC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559" y="188640"/>
            <a:ext cx="2371725" cy="81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479350-F6C7-A93A-0AC5-41F366EA2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Merci de votre attention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CBE2DBC-A9B2-5F19-CE52-BF68DED2DD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B670B9-D294-D84B-66EC-0DE04C112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B7FFC1E-14F8-F4A7-D28E-129D929B9EF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" y="197518"/>
            <a:ext cx="23717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C302213-F37E-F612-CB2A-DBFC73A83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80789" y="1847850"/>
            <a:ext cx="3181350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75907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14391" y="193259"/>
            <a:ext cx="6506425" cy="2709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4000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Qu’est-ce</a:t>
            </a:r>
            <a:r>
              <a:rPr lang="en-US" sz="4000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que le </a:t>
            </a:r>
            <a:r>
              <a:rPr lang="en-US" sz="4000" dirty="0" err="1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dépistage</a:t>
            </a:r>
            <a:r>
              <a:rPr lang="en-US" sz="4000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? (2)</a:t>
            </a:r>
          </a:p>
          <a:p>
            <a:pPr algn="ctr">
              <a:lnSpc>
                <a:spcPts val="7280"/>
              </a:lnSpc>
            </a:pPr>
            <a:endParaRPr lang="en-US" sz="4000" dirty="0">
              <a:solidFill>
                <a:srgbClr val="000000"/>
              </a:solidFill>
              <a:latin typeface="Alatsi"/>
              <a:ea typeface="Alatsi"/>
              <a:cs typeface="Alatsi"/>
              <a:sym typeface="Alatsi"/>
            </a:endParaRPr>
          </a:p>
          <a:p>
            <a:pPr algn="ctr">
              <a:lnSpc>
                <a:spcPts val="7280"/>
              </a:lnSpc>
            </a:pPr>
            <a:endParaRPr lang="en-US" sz="4000" dirty="0">
              <a:solidFill>
                <a:srgbClr val="000000"/>
              </a:solidFill>
              <a:latin typeface="Alatsi"/>
              <a:ea typeface="Alatsi"/>
              <a:cs typeface="Alatsi"/>
              <a:sym typeface="Alats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067800" y="4094707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6" name="AutoShape 6"/>
          <p:cNvSpPr/>
          <p:nvPr/>
        </p:nvSpPr>
        <p:spPr>
          <a:xfrm>
            <a:off x="7620215" y="6343850"/>
            <a:ext cx="4736843" cy="12700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 sz="1200"/>
          </a:p>
        </p:txBody>
      </p:sp>
      <p:sp>
        <p:nvSpPr>
          <p:cNvPr id="7" name="Freeform 7"/>
          <p:cNvSpPr/>
          <p:nvPr/>
        </p:nvSpPr>
        <p:spPr>
          <a:xfrm>
            <a:off x="-2702841" y="-373052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8" name="Freeform 8"/>
          <p:cNvSpPr/>
          <p:nvPr/>
        </p:nvSpPr>
        <p:spPr>
          <a:xfrm rot="474883">
            <a:off x="10169641" y="195112"/>
            <a:ext cx="1650907" cy="2743200"/>
          </a:xfrm>
          <a:custGeom>
            <a:avLst/>
            <a:gdLst/>
            <a:ahLst/>
            <a:cxnLst/>
            <a:rect l="l" t="t" r="r" b="b"/>
            <a:pathLst>
              <a:path w="2476361" h="4114800">
                <a:moveTo>
                  <a:pt x="0" y="0"/>
                </a:moveTo>
                <a:lnTo>
                  <a:pt x="2476361" y="0"/>
                </a:lnTo>
                <a:lnTo>
                  <a:pt x="24763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0" name="TextBox 10"/>
          <p:cNvSpPr txBox="1"/>
          <p:nvPr/>
        </p:nvSpPr>
        <p:spPr>
          <a:xfrm>
            <a:off x="127084" y="2186700"/>
            <a:ext cx="2987307" cy="868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2579" lvl="1" indent="-266290">
              <a:lnSpc>
                <a:spcPts val="3453"/>
              </a:lnSpc>
              <a:buFont typeface="Arial"/>
              <a:buChar char="•"/>
            </a:pPr>
            <a:endParaRPr lang="en-US" sz="2466" dirty="0">
              <a:solidFill>
                <a:srgbClr val="000000"/>
              </a:solidFill>
              <a:latin typeface="Alatsi"/>
              <a:ea typeface="Alatsi"/>
              <a:cs typeface="Alatsi"/>
              <a:sym typeface="Alatsi"/>
            </a:endParaRPr>
          </a:p>
          <a:p>
            <a:pPr marL="532579" lvl="1" indent="-266290">
              <a:lnSpc>
                <a:spcPts val="3453"/>
              </a:lnSpc>
              <a:buFont typeface="Arial"/>
              <a:buChar char="•"/>
            </a:pPr>
            <a:r>
              <a:rPr lang="en-US" sz="2466" b="1" u="sng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Chez qui </a:t>
            </a:r>
            <a:r>
              <a:rPr lang="en-US" sz="2466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72612" y="4094707"/>
            <a:ext cx="3494303" cy="868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2579" lvl="1" indent="-266290">
              <a:lnSpc>
                <a:spcPts val="3453"/>
              </a:lnSpc>
              <a:buFont typeface="Arial"/>
              <a:buChar char="•"/>
            </a:pPr>
            <a:endParaRPr lang="en-US" sz="2466" dirty="0">
              <a:solidFill>
                <a:srgbClr val="000000"/>
              </a:solidFill>
              <a:latin typeface="Alatsi"/>
              <a:ea typeface="Alatsi"/>
              <a:cs typeface="Alatsi"/>
              <a:sym typeface="Alatsi"/>
            </a:endParaRPr>
          </a:p>
          <a:p>
            <a:pPr marL="532579" lvl="1" indent="-266290">
              <a:lnSpc>
                <a:spcPts val="3453"/>
              </a:lnSpc>
              <a:buFont typeface="Arial"/>
              <a:buChar char="•"/>
            </a:pPr>
            <a:r>
              <a:rPr lang="en-US" sz="2466" b="1" u="sng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Comment</a:t>
            </a:r>
            <a:r>
              <a:rPr lang="en-US" sz="2466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 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19763" y="2172616"/>
            <a:ext cx="8854289" cy="2202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53"/>
              </a:lnSpc>
            </a:pPr>
            <a:endParaRPr lang="en-US" sz="2133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latsi"/>
            </a:endParaRPr>
          </a:p>
          <a:p>
            <a:pPr>
              <a:lnSpc>
                <a:spcPts val="3453"/>
              </a:lnSpc>
            </a:pPr>
            <a:r>
              <a:rPr lang="en-US" sz="21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Personnes</a:t>
            </a: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 se </a:t>
            </a:r>
            <a:r>
              <a:rPr lang="en-US" sz="21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sentant</a:t>
            </a: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en</a:t>
            </a: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 bonne santé et sans </a:t>
            </a:r>
            <a:r>
              <a:rPr lang="en-US" sz="21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symptômes</a:t>
            </a: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apparents</a:t>
            </a: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 les </a:t>
            </a:r>
            <a:r>
              <a:rPr lang="en-US" sz="21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fichiers</a:t>
            </a: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en</a:t>
            </a: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notre</a:t>
            </a: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 possession ne </a:t>
            </a:r>
            <a:r>
              <a:rPr lang="en-US" sz="21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sont</a:t>
            </a: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qu’administratifs</a:t>
            </a:r>
            <a:r>
              <a:rPr lang="en-US" sz="21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 et sans information medico-</a:t>
            </a:r>
            <a:r>
              <a:rPr lang="en-US" sz="21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latsi"/>
              </a:rPr>
              <a:t>sociale</a:t>
            </a:r>
            <a:endParaRPr lang="en-US" sz="2133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latsi"/>
            </a:endParaRPr>
          </a:p>
          <a:p>
            <a:pPr>
              <a:lnSpc>
                <a:spcPts val="3453"/>
              </a:lnSpc>
            </a:pPr>
            <a:endParaRPr lang="en-US" sz="2133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latsi"/>
            </a:endParaRPr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9C3BB450-99B1-5582-E40D-316BC136B3F2}"/>
              </a:ext>
            </a:extLst>
          </p:cNvPr>
          <p:cNvSpPr/>
          <p:nvPr/>
        </p:nvSpPr>
        <p:spPr>
          <a:xfrm>
            <a:off x="5790" y="5511800"/>
            <a:ext cx="3702610" cy="1358843"/>
          </a:xfrm>
          <a:custGeom>
            <a:avLst/>
            <a:gdLst/>
            <a:ahLst/>
            <a:cxnLst/>
            <a:rect l="l" t="t" r="r" b="b"/>
            <a:pathLst>
              <a:path w="6497220" h="2542037">
                <a:moveTo>
                  <a:pt x="0" y="0"/>
                </a:moveTo>
                <a:lnTo>
                  <a:pt x="6497219" y="0"/>
                </a:lnTo>
                <a:lnTo>
                  <a:pt x="6497219" y="2542037"/>
                </a:lnTo>
                <a:lnTo>
                  <a:pt x="0" y="25420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C4E5135-D10D-8784-DAF6-8811B85EE580}"/>
              </a:ext>
            </a:extLst>
          </p:cNvPr>
          <p:cNvSpPr txBox="1"/>
          <p:nvPr/>
        </p:nvSpPr>
        <p:spPr>
          <a:xfrm>
            <a:off x="2810761" y="4504951"/>
            <a:ext cx="4368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Par un test sensible, spécifique et avec un rapport coût-efficacité favorable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B434C4A-792A-BEFF-3E2B-341075B28B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0205" y="3879793"/>
            <a:ext cx="4924425" cy="2990850"/>
          </a:xfrm>
          <a:prstGeom prst="rect">
            <a:avLst/>
          </a:prstGeom>
        </p:spPr>
      </p:pic>
      <p:sp>
        <p:nvSpPr>
          <p:cNvPr id="20" name="Espace réservé du pied de page 19">
            <a:extLst>
              <a:ext uri="{FF2B5EF4-FFF2-40B4-BE49-F238E27FC236}">
                <a16:creationId xmlns:a16="http://schemas.microsoft.com/office/drawing/2014/main" id="{CA91751F-D475-764A-0D71-7F8F1C80E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5017" y="771790"/>
            <a:ext cx="9818703" cy="6702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79F6D72-F5A8-185E-9A5E-C07588A59A2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631"/>
            <a:ext cx="2371725" cy="8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54F73E3-94CE-F2F6-BB7F-B6358A2E59F2}"/>
              </a:ext>
            </a:extLst>
          </p:cNvPr>
          <p:cNvSpPr txBox="1"/>
          <p:nvPr/>
        </p:nvSpPr>
        <p:spPr>
          <a:xfrm>
            <a:off x="3124940" y="523783"/>
            <a:ext cx="5681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/>
              <a:t>Dépistage Organisé vs Individuel ou opportuniste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C7AD7D-1253-90A1-F548-BA4F49783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 être dépistée, une maladie doit comporter une mortalité et une morbidité importantes.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D2AE74-5FE7-EB04-D5DA-0CBC95BDE3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0C2555F-6EE0-0B0E-2B28-1DAAD1508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8E60246-6876-FB7B-0C4B-2CB28169700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631"/>
            <a:ext cx="2371725" cy="819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7344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304DB-CFFD-D0B2-4A92-5B8E7A6F7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2A30CB-4E61-EF53-37C6-BD0557491916}"/>
              </a:ext>
            </a:extLst>
          </p:cNvPr>
          <p:cNvSpPr txBox="1"/>
          <p:nvPr/>
        </p:nvSpPr>
        <p:spPr>
          <a:xfrm>
            <a:off x="508000" y="455823"/>
            <a:ext cx="7354159" cy="1177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54"/>
              </a:lnSpc>
            </a:pPr>
            <a:r>
              <a:rPr lang="en-US" sz="2667" dirty="0">
                <a:solidFill>
                  <a:srgbClr val="000000"/>
                </a:solidFill>
                <a:latin typeface="Alatsi" panose="020B0604020202020204" charset="0"/>
                <a:ea typeface="Alatsi"/>
                <a:cs typeface="Alatsi"/>
                <a:sym typeface="Alatsi"/>
              </a:rPr>
              <a:t> </a:t>
            </a:r>
            <a:r>
              <a:rPr lang="en-US" sz="2667" dirty="0">
                <a:solidFill>
                  <a:srgbClr val="000000"/>
                </a:solidFill>
                <a:latin typeface="Alatsi" panose="020B0604020202020204" charset="0"/>
                <a:ea typeface="Londrina Solid Heavy"/>
                <a:cs typeface="Londrina Solid Heavy"/>
                <a:sym typeface="Londrina Solid Heavy"/>
              </a:rPr>
              <a:t>Entre 1990 et 2023, le </a:t>
            </a:r>
            <a:r>
              <a:rPr lang="en-US" sz="2667" dirty="0" err="1">
                <a:solidFill>
                  <a:srgbClr val="000000"/>
                </a:solidFill>
                <a:latin typeface="Alatsi" panose="020B0604020202020204" charset="0"/>
                <a:ea typeface="Londrina Solid Heavy"/>
                <a:cs typeface="Londrina Solid Heavy"/>
                <a:sym typeface="Londrina Solid Heavy"/>
              </a:rPr>
              <a:t>nombre</a:t>
            </a:r>
            <a:r>
              <a:rPr lang="en-US" sz="2667" dirty="0">
                <a:solidFill>
                  <a:srgbClr val="000000"/>
                </a:solidFill>
                <a:latin typeface="Alatsi" panose="020B0604020202020204" charset="0"/>
                <a:ea typeface="Londrina Solid Heavy"/>
                <a:cs typeface="Londrina Solid Heavy"/>
                <a:sym typeface="Londrina Solid Heavy"/>
              </a:rPr>
              <a:t> de nouveaux </a:t>
            </a:r>
            <a:r>
              <a:rPr lang="en-US" sz="2667" dirty="0" err="1">
                <a:solidFill>
                  <a:srgbClr val="000000"/>
                </a:solidFill>
                <a:latin typeface="Alatsi" panose="020B0604020202020204" charset="0"/>
                <a:ea typeface="Londrina Solid Heavy"/>
                <a:cs typeface="Londrina Solid Heavy"/>
                <a:sym typeface="Londrina Solid Heavy"/>
              </a:rPr>
              <a:t>cas</a:t>
            </a:r>
            <a:r>
              <a:rPr lang="en-US" sz="2667" dirty="0">
                <a:solidFill>
                  <a:srgbClr val="000000"/>
                </a:solidFill>
                <a:latin typeface="Alatsi" panose="020B0604020202020204" charset="0"/>
                <a:ea typeface="Londrina Solid Heavy"/>
                <a:cs typeface="Londrina Solid Heavy"/>
                <a:sym typeface="Londrina Solid Heavy"/>
              </a:rPr>
              <a:t> de cancers </a:t>
            </a:r>
            <a:r>
              <a:rPr lang="en-US" sz="2667" dirty="0" err="1">
                <a:solidFill>
                  <a:srgbClr val="000000"/>
                </a:solidFill>
                <a:latin typeface="Alatsi" panose="020B0604020202020204" charset="0"/>
                <a:ea typeface="Londrina Solid Heavy"/>
                <a:cs typeface="Londrina Solid Heavy"/>
                <a:sym typeface="Londrina Solid Heavy"/>
              </a:rPr>
              <a:t>en</a:t>
            </a:r>
            <a:r>
              <a:rPr lang="en-US" sz="2667" dirty="0">
                <a:solidFill>
                  <a:srgbClr val="000000"/>
                </a:solidFill>
                <a:latin typeface="Alatsi" panose="020B0604020202020204" charset="0"/>
                <a:ea typeface="Londrina Solid Heavy"/>
                <a:cs typeface="Londrina Solid Heavy"/>
                <a:sym typeface="Londrina Solid Heavy"/>
              </a:rPr>
              <a:t> France a </a:t>
            </a:r>
            <a:r>
              <a:rPr lang="en-US" sz="2667" dirty="0" err="1">
                <a:solidFill>
                  <a:srgbClr val="000000"/>
                </a:solidFill>
                <a:latin typeface="Alatsi" panose="020B0604020202020204" charset="0"/>
                <a:ea typeface="Londrina Solid Heavy"/>
                <a:cs typeface="Londrina Solid Heavy"/>
                <a:sym typeface="Londrina Solid Heavy"/>
              </a:rPr>
              <a:t>doublé</a:t>
            </a:r>
            <a:endParaRPr lang="en-US" sz="2667" dirty="0">
              <a:solidFill>
                <a:srgbClr val="000000"/>
              </a:solidFill>
              <a:latin typeface="Alatsi" panose="020B0604020202020204" charset="0"/>
              <a:ea typeface="Londrina Solid Heavy"/>
              <a:cs typeface="Londrina Solid Heavy"/>
              <a:sym typeface="Londrina Solid Heavy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65D0CEF-0C4B-680E-6B67-2FFFE08F0EB7}"/>
              </a:ext>
            </a:extLst>
          </p:cNvPr>
          <p:cNvSpPr/>
          <p:nvPr/>
        </p:nvSpPr>
        <p:spPr>
          <a:xfrm>
            <a:off x="6465030" y="5858780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4"/>
                </a:lnTo>
                <a:lnTo>
                  <a:pt x="0" y="2477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E239E5A-6188-A390-7AA7-776AAB4BF8A6}"/>
              </a:ext>
            </a:extLst>
          </p:cNvPr>
          <p:cNvSpPr/>
          <p:nvPr/>
        </p:nvSpPr>
        <p:spPr>
          <a:xfrm>
            <a:off x="1042949" y="-1094114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4"/>
                </a:lnTo>
                <a:lnTo>
                  <a:pt x="0" y="2477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FC8F4C3F-75F5-5EA1-74E9-D44C669F9372}"/>
              </a:ext>
            </a:extLst>
          </p:cNvPr>
          <p:cNvSpPr/>
          <p:nvPr/>
        </p:nvSpPr>
        <p:spPr>
          <a:xfrm>
            <a:off x="8686800" y="1343887"/>
            <a:ext cx="3086005" cy="4808775"/>
          </a:xfrm>
          <a:custGeom>
            <a:avLst/>
            <a:gdLst/>
            <a:ahLst/>
            <a:cxnLst/>
            <a:rect l="l" t="t" r="r" b="b"/>
            <a:pathLst>
              <a:path w="4629008" h="7213162">
                <a:moveTo>
                  <a:pt x="0" y="0"/>
                </a:moveTo>
                <a:lnTo>
                  <a:pt x="4629007" y="0"/>
                </a:lnTo>
                <a:lnTo>
                  <a:pt x="4629007" y="7213162"/>
                </a:lnTo>
                <a:lnTo>
                  <a:pt x="0" y="72131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 sz="120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1EEBDCE-98B3-7353-9270-EBC51E74B7A1}"/>
              </a:ext>
            </a:extLst>
          </p:cNvPr>
          <p:cNvSpPr txBox="1"/>
          <p:nvPr/>
        </p:nvSpPr>
        <p:spPr>
          <a:xfrm>
            <a:off x="508000" y="1936902"/>
            <a:ext cx="7112000" cy="4328557"/>
          </a:xfrm>
          <a:prstGeom prst="rect">
            <a:avLst/>
          </a:prstGeom>
          <a:noFill/>
        </p:spPr>
        <p:txBody>
          <a:bodyPr wrap="square" lIns="60960" tIns="30480" rIns="60960" bIns="30480" rtlCol="0" anchor="t">
            <a:spAutoFit/>
          </a:bodyPr>
          <a:lstStyle/>
          <a:p>
            <a:pPr marL="381019" indent="-381019">
              <a:buFontTx/>
              <a:buChar char="-"/>
            </a:pPr>
            <a:r>
              <a:rPr lang="fr-FR" sz="21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Evolution  + 98% chez l’homme</a:t>
            </a:r>
          </a:p>
          <a:p>
            <a:r>
              <a:rPr lang="fr-FR" sz="2133" dirty="0">
                <a:latin typeface="Open Sans"/>
                <a:ea typeface="Open Sans"/>
                <a:cs typeface="Open Sans"/>
              </a:rPr>
              <a:t>                       + 104% chez la femme</a:t>
            </a:r>
          </a:p>
          <a:p>
            <a:endParaRPr lang="fr-FR" sz="2133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81019" indent="-381019">
              <a:buFontTx/>
              <a:buChar char="-"/>
            </a:pPr>
            <a:r>
              <a:rPr lang="fr-FR" sz="21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2023 : 433 136 nouveaux cas</a:t>
            </a:r>
          </a:p>
          <a:p>
            <a:pPr marL="381019" indent="-381019">
              <a:buFontTx/>
              <a:buChar char="-"/>
            </a:pPr>
            <a:endParaRPr lang="fr-FR" sz="2133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81019" indent="-381019">
              <a:buFontTx/>
              <a:buChar char="-"/>
            </a:pPr>
            <a:r>
              <a:rPr lang="fr-FR" sz="21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Liée à des évolutions démographiques, et à une augmentation du risque de cancer</a:t>
            </a:r>
          </a:p>
          <a:p>
            <a:pPr marL="381019" indent="-381019">
              <a:buFontTx/>
              <a:buChar char="-"/>
            </a:pPr>
            <a:endParaRPr lang="fr-FR" sz="2133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81019" indent="-381019">
              <a:buFontTx/>
              <a:buChar char="-"/>
            </a:pPr>
            <a:r>
              <a:rPr lang="fr-FR" sz="21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Selon le Plan de proximité, c’est la 1° cause de mortalité en région avec 27% des décès</a:t>
            </a:r>
          </a:p>
          <a:p>
            <a:endParaRPr lang="fr-FR" sz="2133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fr-FR" sz="2133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fr-FR" sz="2133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A8B642B9-0A75-2F87-C346-38EB7AAC1566}"/>
              </a:ext>
            </a:extLst>
          </p:cNvPr>
          <p:cNvSpPr/>
          <p:nvPr/>
        </p:nvSpPr>
        <p:spPr>
          <a:xfrm>
            <a:off x="5790" y="5511800"/>
            <a:ext cx="3804210" cy="1358843"/>
          </a:xfrm>
          <a:custGeom>
            <a:avLst/>
            <a:gdLst/>
            <a:ahLst/>
            <a:cxnLst/>
            <a:rect l="l" t="t" r="r" b="b"/>
            <a:pathLst>
              <a:path w="6497220" h="2542037">
                <a:moveTo>
                  <a:pt x="0" y="0"/>
                </a:moveTo>
                <a:lnTo>
                  <a:pt x="6497219" y="0"/>
                </a:lnTo>
                <a:lnTo>
                  <a:pt x="6497219" y="2542037"/>
                </a:lnTo>
                <a:lnTo>
                  <a:pt x="0" y="25420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1C2F310-C931-C829-4748-97BF76ADB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105745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1656FA-4607-2729-8230-7576D2187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            Evolution et survie selon </a:t>
            </a:r>
            <a:br>
              <a:rPr lang="fr-FR" dirty="0"/>
            </a:br>
            <a:r>
              <a:rPr lang="fr-FR" dirty="0"/>
              <a:t>          le sexe et le site 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9011B246-350D-9CF2-C5C0-9F05572536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9204" y="2289969"/>
            <a:ext cx="3057525" cy="1733550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F0CE5F1-BDCB-1E21-8240-2D2D3091A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Les Médecins du Travail  La Timone le 23 septembre 2025                                                            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0440D27-6483-0B3B-11E9-61FB3EF1A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349" y="4497430"/>
            <a:ext cx="3028950" cy="16764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7A4DDB8-4C1C-7563-33AB-809149BF0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169" y="1873208"/>
            <a:ext cx="5000625" cy="46101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B771E0B-95F9-B6CA-C01E-876DD56A8223}"/>
              </a:ext>
            </a:extLst>
          </p:cNvPr>
          <p:cNvSpPr txBox="1"/>
          <p:nvPr/>
        </p:nvSpPr>
        <p:spPr>
          <a:xfrm>
            <a:off x="656947" y="1772923"/>
            <a:ext cx="4003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Evolution du Nombre de cancers </a:t>
            </a:r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3AC0C3D2-D128-0B61-0301-6B77B89CEA38}"/>
              </a:ext>
            </a:extLst>
          </p:cNvPr>
          <p:cNvSpPr/>
          <p:nvPr/>
        </p:nvSpPr>
        <p:spPr>
          <a:xfrm>
            <a:off x="-35511" y="-59830"/>
            <a:ext cx="2823099" cy="1258316"/>
          </a:xfrm>
          <a:custGeom>
            <a:avLst/>
            <a:gdLst/>
            <a:ahLst/>
            <a:cxnLst/>
            <a:rect l="l" t="t" r="r" b="b"/>
            <a:pathLst>
              <a:path w="6497220" h="2542037">
                <a:moveTo>
                  <a:pt x="0" y="0"/>
                </a:moveTo>
                <a:lnTo>
                  <a:pt x="6497219" y="0"/>
                </a:lnTo>
                <a:lnTo>
                  <a:pt x="6497219" y="2542037"/>
                </a:lnTo>
                <a:lnTo>
                  <a:pt x="0" y="25420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806442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47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2433</Words>
  <Application>Microsoft Office PowerPoint</Application>
  <PresentationFormat>Grand écran</PresentationFormat>
  <Paragraphs>308</Paragraphs>
  <Slides>48</Slides>
  <Notes>3</Notes>
  <HiddenSlides>0</HiddenSlides>
  <MMClips>0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60" baseType="lpstr">
      <vt:lpstr>Alatsi</vt:lpstr>
      <vt:lpstr>Arial</vt:lpstr>
      <vt:lpstr>Calibri</vt:lpstr>
      <vt:lpstr>Calibri Light</vt:lpstr>
      <vt:lpstr>More Sugar Thin</vt:lpstr>
      <vt:lpstr>Open Sans</vt:lpstr>
      <vt:lpstr>Open Sans Bold</vt:lpstr>
      <vt:lpstr>Poppins</vt:lpstr>
      <vt:lpstr>Raleway</vt:lpstr>
      <vt:lpstr>Wingdings</vt:lpstr>
      <vt:lpstr>Thème Office</vt:lpstr>
      <vt:lpstr>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Pour être dépistée, une maladie doit comporter une mortalité et une morbidité importantes.</vt:lpstr>
      <vt:lpstr>Présentation PowerPoint</vt:lpstr>
      <vt:lpstr>            Evolution et survie selon            le sexe et le site </vt:lpstr>
      <vt:lpstr>Présentation PowerPoint</vt:lpstr>
      <vt:lpstr>Présentation PowerPoint</vt:lpstr>
      <vt:lpstr>Présentation PowerPoint</vt:lpstr>
      <vt:lpstr>Les recommandations européennes  2022</vt:lpstr>
      <vt:lpstr>Présentation PowerPoint</vt:lpstr>
      <vt:lpstr>Présentation PowerPoint</vt:lpstr>
      <vt:lpstr>Présentation PowerPoint</vt:lpstr>
      <vt:lpstr>Présentation PowerPoint</vt:lpstr>
      <vt:lpstr>Nouveautés en dépistage DO CS </vt:lpstr>
      <vt:lpstr>La Tomosynthèse Principes techno.</vt:lpstr>
      <vt:lpstr> Préconisation HAS et Tomosynthèse </vt:lpstr>
      <vt:lpstr>Intelligence artificielle, Mammographie  et Dépistage organisé  </vt:lpstr>
      <vt:lpstr>Présentation PowerPoint</vt:lpstr>
      <vt:lpstr>Le dépistage organisé du  cancer du sein : Les résultats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A   retenir</vt:lpstr>
      <vt:lpstr>Perspectives d’avenir ?</vt:lpstr>
      <vt:lpstr> Au total à ce jour .. (publication chinoise 2024)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invitations au dépistage :</vt:lpstr>
      <vt:lpstr>Participation DO Sein </vt:lpstr>
      <vt:lpstr>Présentation PowerPoint</vt:lpstr>
      <vt:lpstr>Présentation PowerPoint</vt:lpstr>
      <vt:lpstr>Présentation PowerPoint</vt:lpstr>
      <vt:lpstr>Présentation PowerPoint</vt:lpstr>
      <vt:lpstr>Cancer du col</vt:lpstr>
      <vt:lpstr>Merci de votre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Claude Pierre GAUTIER</dc:creator>
  <cp:lastModifiedBy>Claude Pierre GAUTIER</cp:lastModifiedBy>
  <cp:revision>5</cp:revision>
  <dcterms:created xsi:type="dcterms:W3CDTF">2025-05-05T06:57:54Z</dcterms:created>
  <dcterms:modified xsi:type="dcterms:W3CDTF">2025-08-18T14:54:57Z</dcterms:modified>
</cp:coreProperties>
</file>