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9" r:id="rId5"/>
    <p:sldMasterId id="2147483702" r:id="rId6"/>
  </p:sldMasterIdLst>
  <p:notesMasterIdLst>
    <p:notesMasterId r:id="rId101"/>
  </p:notesMasterIdLst>
  <p:handoutMasterIdLst>
    <p:handoutMasterId r:id="rId102"/>
  </p:handoutMasterIdLst>
  <p:sldIdLst>
    <p:sldId id="256" r:id="rId7"/>
    <p:sldId id="261" r:id="rId8"/>
    <p:sldId id="289" r:id="rId9"/>
    <p:sldId id="305" r:id="rId10"/>
    <p:sldId id="306" r:id="rId11"/>
    <p:sldId id="307" r:id="rId12"/>
    <p:sldId id="309" r:id="rId13"/>
    <p:sldId id="350" r:id="rId14"/>
    <p:sldId id="348" r:id="rId15"/>
    <p:sldId id="351" r:id="rId16"/>
    <p:sldId id="396" r:id="rId17"/>
    <p:sldId id="397" r:id="rId18"/>
    <p:sldId id="326" r:id="rId19"/>
    <p:sldId id="327" r:id="rId20"/>
    <p:sldId id="308" r:id="rId21"/>
    <p:sldId id="338" r:id="rId22"/>
    <p:sldId id="346" r:id="rId23"/>
    <p:sldId id="312" r:id="rId24"/>
    <p:sldId id="311" r:id="rId25"/>
    <p:sldId id="353" r:id="rId26"/>
    <p:sldId id="313" r:id="rId27"/>
    <p:sldId id="315" r:id="rId28"/>
    <p:sldId id="317" r:id="rId29"/>
    <p:sldId id="318" r:id="rId30"/>
    <p:sldId id="319" r:id="rId31"/>
    <p:sldId id="320" r:id="rId32"/>
    <p:sldId id="321" r:id="rId33"/>
    <p:sldId id="322" r:id="rId34"/>
    <p:sldId id="352" r:id="rId35"/>
    <p:sldId id="337" r:id="rId36"/>
    <p:sldId id="354" r:id="rId37"/>
    <p:sldId id="355" r:id="rId38"/>
    <p:sldId id="386" r:id="rId39"/>
    <p:sldId id="328" r:id="rId40"/>
    <p:sldId id="329" r:id="rId41"/>
    <p:sldId id="341" r:id="rId42"/>
    <p:sldId id="339" r:id="rId43"/>
    <p:sldId id="340" r:id="rId44"/>
    <p:sldId id="330" r:id="rId45"/>
    <p:sldId id="293" r:id="rId46"/>
    <p:sldId id="294" r:id="rId47"/>
    <p:sldId id="295" r:id="rId48"/>
    <p:sldId id="373" r:id="rId49"/>
    <p:sldId id="375" r:id="rId50"/>
    <p:sldId id="332" r:id="rId51"/>
    <p:sldId id="333" r:id="rId52"/>
    <p:sldId id="334" r:id="rId53"/>
    <p:sldId id="398" r:id="rId54"/>
    <p:sldId id="399" r:id="rId55"/>
    <p:sldId id="400" r:id="rId56"/>
    <p:sldId id="401" r:id="rId57"/>
    <p:sldId id="402" r:id="rId58"/>
    <p:sldId id="404" r:id="rId59"/>
    <p:sldId id="405" r:id="rId60"/>
    <p:sldId id="406" r:id="rId61"/>
    <p:sldId id="403" r:id="rId62"/>
    <p:sldId id="407" r:id="rId63"/>
    <p:sldId id="408" r:id="rId64"/>
    <p:sldId id="360" r:id="rId65"/>
    <p:sldId id="361" r:id="rId66"/>
    <p:sldId id="362" r:id="rId67"/>
    <p:sldId id="367" r:id="rId68"/>
    <p:sldId id="363" r:id="rId69"/>
    <p:sldId id="364" r:id="rId70"/>
    <p:sldId id="365" r:id="rId71"/>
    <p:sldId id="368" r:id="rId72"/>
    <p:sldId id="369" r:id="rId73"/>
    <p:sldId id="370" r:id="rId74"/>
    <p:sldId id="371" r:id="rId75"/>
    <p:sldId id="372" r:id="rId76"/>
    <p:sldId id="336" r:id="rId77"/>
    <p:sldId id="272" r:id="rId78"/>
    <p:sldId id="273" r:id="rId79"/>
    <p:sldId id="277" r:id="rId80"/>
    <p:sldId id="279" r:id="rId81"/>
    <p:sldId id="280" r:id="rId82"/>
    <p:sldId id="281" r:id="rId83"/>
    <p:sldId id="377" r:id="rId84"/>
    <p:sldId id="282" r:id="rId85"/>
    <p:sldId id="283" r:id="rId86"/>
    <p:sldId id="284" r:id="rId87"/>
    <p:sldId id="285" r:id="rId88"/>
    <p:sldId id="288" r:id="rId89"/>
    <p:sldId id="297" r:id="rId90"/>
    <p:sldId id="342" r:id="rId91"/>
    <p:sldId id="343" r:id="rId92"/>
    <p:sldId id="344" r:id="rId93"/>
    <p:sldId id="345" r:id="rId94"/>
    <p:sldId id="301" r:id="rId95"/>
    <p:sldId id="302" r:id="rId96"/>
    <p:sldId id="303" r:id="rId97"/>
    <p:sldId id="387" r:id="rId98"/>
    <p:sldId id="286" r:id="rId99"/>
    <p:sldId id="389" r:id="rId100"/>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71" autoAdjust="0"/>
  </p:normalViewPr>
  <p:slideViewPr>
    <p:cSldViewPr>
      <p:cViewPr varScale="1">
        <p:scale>
          <a:sx n="108" d="100"/>
          <a:sy n="108" d="100"/>
        </p:scale>
        <p:origin x="67"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68" d="100"/>
          <a:sy n="168" d="100"/>
        </p:scale>
        <p:origin x="606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dPt>
            <c:idx val="2"/>
            <c:bubble3D val="0"/>
            <c:spPr>
              <a:solidFill>
                <a:schemeClr val="accent4">
                  <a:lumMod val="60000"/>
                  <a:lumOff val="40000"/>
                </a:schemeClr>
              </a:solidFill>
            </c:spPr>
            <c:extLst>
              <c:ext xmlns:c16="http://schemas.microsoft.com/office/drawing/2014/chart" uri="{C3380CC4-5D6E-409C-BE32-E72D297353CC}">
                <c16:uniqueId val="{00000001-C153-4595-A9C0-C29901876E3D}"/>
              </c:ext>
            </c:extLst>
          </c:dPt>
          <c:cat>
            <c:strRef>
              <c:f>Feuil2!$A$1:$A$3</c:f>
              <c:strCache>
                <c:ptCount val="3"/>
                <c:pt idx="0">
                  <c:v>Environnement</c:v>
                </c:pt>
                <c:pt idx="1">
                  <c:v>Génétique</c:v>
                </c:pt>
                <c:pt idx="2">
                  <c:v>Hasard</c:v>
                </c:pt>
              </c:strCache>
            </c:strRef>
          </c:cat>
          <c:val>
            <c:numRef>
              <c:f>Feuil2!$B$1:$B$3</c:f>
              <c:numCache>
                <c:formatCode>#\ ?/?</c:formatCode>
                <c:ptCount val="3"/>
                <c:pt idx="0">
                  <c:v>33</c:v>
                </c:pt>
                <c:pt idx="1">
                  <c:v>33</c:v>
                </c:pt>
                <c:pt idx="2">
                  <c:v>33</c:v>
                </c:pt>
              </c:numCache>
            </c:numRef>
          </c:val>
          <c:extLst>
            <c:ext xmlns:c16="http://schemas.microsoft.com/office/drawing/2014/chart" uri="{C3380CC4-5D6E-409C-BE32-E72D297353CC}">
              <c16:uniqueId val="{00000002-C153-4595-A9C0-C29901876E3D}"/>
            </c:ext>
          </c:extLst>
        </c:ser>
        <c:dLbls>
          <c:showLegendKey val="0"/>
          <c:showVal val="0"/>
          <c:showCatName val="0"/>
          <c:showSerName val="0"/>
          <c:showPercent val="0"/>
          <c:showBubbleSize val="0"/>
          <c:showLeaderLines val="1"/>
        </c:dLbls>
      </c:pie3DChart>
    </c:plotArea>
    <c:legend>
      <c:legendPos val="r"/>
      <c:layout>
        <c:manualLayout>
          <c:xMode val="edge"/>
          <c:yMode val="edge"/>
          <c:x val="0.69164423971804212"/>
          <c:y val="7.7656354681129719E-2"/>
          <c:w val="0.30835576028195799"/>
          <c:h val="0.38176622350603018"/>
        </c:manualLayout>
      </c:layout>
      <c:overlay val="0"/>
      <c:txPr>
        <a:bodyPr/>
        <a:lstStyle/>
        <a:p>
          <a:pPr>
            <a:defRPr sz="1800"/>
          </a:pPr>
          <a:endParaRPr lang="fr-F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7638804258262399E-2"/>
          <c:y val="5.6766336604581281E-2"/>
          <c:w val="0.64371357814192309"/>
          <c:h val="0.91079575676422941"/>
        </c:manualLayout>
      </c:layout>
      <c:pie3DChart>
        <c:varyColors val="0"/>
        <c:ser>
          <c:idx val="0"/>
          <c:order val="0"/>
          <c:tx>
            <c:strRef>
              <c:f>Feuil1!$B$1</c:f>
              <c:strCache>
                <c:ptCount val="1"/>
                <c:pt idx="0">
                  <c:v>Colonne1</c:v>
                </c:pt>
              </c:strCache>
            </c:strRef>
          </c:tx>
          <c:explosion val="25"/>
          <c:dPt>
            <c:idx val="1"/>
            <c:bubble3D val="0"/>
            <c:spPr>
              <a:solidFill>
                <a:schemeClr val="accent6"/>
              </a:solidFill>
            </c:spPr>
            <c:extLst>
              <c:ext xmlns:c16="http://schemas.microsoft.com/office/drawing/2014/chart" uri="{C3380CC4-5D6E-409C-BE32-E72D297353CC}">
                <c16:uniqueId val="{00000001-6774-4828-9904-FC258B756DD3}"/>
              </c:ext>
            </c:extLst>
          </c:dPt>
          <c:dLbls>
            <c:spPr>
              <a:noFill/>
              <a:ln>
                <a:noFill/>
              </a:ln>
              <a:effectLst/>
            </c:spPr>
            <c:dLblPos val="bestFit"/>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Feuil1!$A$2:$A$3</c:f>
              <c:strCache>
                <c:ptCount val="2"/>
                <c:pt idx="0">
                  <c:v>Cancers sporadiques ou multifactoriels</c:v>
                </c:pt>
                <c:pt idx="1">
                  <c:v>Cancers héréditaires</c:v>
                </c:pt>
              </c:strCache>
            </c:strRef>
          </c:cat>
          <c:val>
            <c:numRef>
              <c:f>Feuil1!$B$2:$B$3</c:f>
              <c:numCache>
                <c:formatCode>General</c:formatCode>
                <c:ptCount val="2"/>
                <c:pt idx="0">
                  <c:v>95</c:v>
                </c:pt>
                <c:pt idx="1">
                  <c:v>5</c:v>
                </c:pt>
              </c:numCache>
            </c:numRef>
          </c:val>
          <c:extLst>
            <c:ext xmlns:c16="http://schemas.microsoft.com/office/drawing/2014/chart" uri="{C3380CC4-5D6E-409C-BE32-E72D297353CC}">
              <c16:uniqueId val="{00000002-6774-4828-9904-FC258B756DD3}"/>
            </c:ext>
          </c:extLst>
        </c:ser>
        <c:dLbls>
          <c:dLblPos val="bestFit"/>
          <c:showLegendKey val="0"/>
          <c:showVal val="1"/>
          <c:showCatName val="0"/>
          <c:showSerName val="0"/>
          <c:showPercent val="0"/>
          <c:showBubbleSize val="0"/>
          <c:showLeaderLines val="0"/>
        </c:dLbls>
      </c:pie3DChart>
    </c:plotArea>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A6D9313-91DC-884B-90FA-B7D5E5682C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4BA551C-455F-484F-9333-CA4D174A79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37C51C-C4DB-994F-96B5-A3950DBC66A3}" type="datetimeFigureOut">
              <a:rPr lang="fr-FR" smtClean="0"/>
              <a:t>18/09/2025</a:t>
            </a:fld>
            <a:endParaRPr lang="fr-FR"/>
          </a:p>
        </p:txBody>
      </p:sp>
      <p:sp>
        <p:nvSpPr>
          <p:cNvPr id="4" name="Espace réservé du pied de page 3">
            <a:extLst>
              <a:ext uri="{FF2B5EF4-FFF2-40B4-BE49-F238E27FC236}">
                <a16:creationId xmlns:a16="http://schemas.microsoft.com/office/drawing/2014/main" id="{83D2447E-2CCB-594F-A060-A1E5A34C7C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1396A0B-09EE-CF46-9175-8CACC711B6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579A44-6158-F446-AC84-3A9834FA8220}" type="slidenum">
              <a:rPr lang="fr-FR" smtClean="0"/>
              <a:t>‹N°›</a:t>
            </a:fld>
            <a:endParaRPr lang="fr-FR"/>
          </a:p>
        </p:txBody>
      </p:sp>
    </p:spTree>
    <p:extLst>
      <p:ext uri="{BB962C8B-B14F-4D97-AF65-F5344CB8AC3E}">
        <p14:creationId xmlns:p14="http://schemas.microsoft.com/office/powerpoint/2010/main" val="2207276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D6EBC-40E9-431E-B0FF-CFDF475E7A1F}" type="datetimeFigureOut">
              <a:rPr lang="fr-FR" smtClean="0"/>
              <a:t>18/09/2025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9118A-2CC1-4F8C-BBF8-C3B9880520B7}" type="slidenum">
              <a:rPr lang="fr-FR" smtClean="0"/>
              <a:t>‹N°›</a:t>
            </a:fld>
            <a:endParaRPr lang="fr-FR"/>
          </a:p>
        </p:txBody>
      </p:sp>
    </p:spTree>
    <p:extLst>
      <p:ext uri="{BB962C8B-B14F-4D97-AF65-F5344CB8AC3E}">
        <p14:creationId xmlns:p14="http://schemas.microsoft.com/office/powerpoint/2010/main" val="40172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Espace réservé de l'image des diapositives 1"/>
          <p:cNvSpPr>
            <a:spLocks noGrp="1" noRot="1" noChangeAspect="1" noTextEdit="1"/>
          </p:cNvSpPr>
          <p:nvPr>
            <p:ph type="sldImg"/>
          </p:nvPr>
        </p:nvSpPr>
        <p:spPr>
          <a:xfrm>
            <a:off x="381000" y="685800"/>
            <a:ext cx="6096000" cy="3429000"/>
          </a:xfrm>
          <a:ln/>
        </p:spPr>
      </p:sp>
      <p:sp>
        <p:nvSpPr>
          <p:cNvPr id="1976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976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7713" indent="-287338" defTabSz="1069975" eaLnBrk="0" hangingPunct="0">
              <a:spcBef>
                <a:spcPct val="30000"/>
              </a:spcBef>
              <a:defRPr sz="1200">
                <a:solidFill>
                  <a:schemeClr val="tx1"/>
                </a:solidFill>
                <a:latin typeface="Times New Roman" pitchFamily="18" charset="0"/>
              </a:defRPr>
            </a:lvl2pPr>
            <a:lvl3pPr marL="1150938" indent="-230188" defTabSz="1069975" eaLnBrk="0" hangingPunct="0">
              <a:spcBef>
                <a:spcPct val="30000"/>
              </a:spcBef>
              <a:defRPr sz="1200">
                <a:solidFill>
                  <a:schemeClr val="tx1"/>
                </a:solidFill>
                <a:latin typeface="Times New Roman" pitchFamily="18" charset="0"/>
              </a:defRPr>
            </a:lvl3pPr>
            <a:lvl4pPr marL="1611313" indent="-230188" defTabSz="1069975" eaLnBrk="0" hangingPunct="0">
              <a:spcBef>
                <a:spcPct val="30000"/>
              </a:spcBef>
              <a:defRPr sz="1200">
                <a:solidFill>
                  <a:schemeClr val="tx1"/>
                </a:solidFill>
                <a:latin typeface="Times New Roman" pitchFamily="18" charset="0"/>
              </a:defRPr>
            </a:lvl4pPr>
            <a:lvl5pPr marL="2071688" indent="-230188" defTabSz="1069975" eaLnBrk="0" hangingPunct="0">
              <a:spcBef>
                <a:spcPct val="30000"/>
              </a:spcBef>
              <a:defRPr sz="1200">
                <a:solidFill>
                  <a:schemeClr val="tx1"/>
                </a:solidFill>
                <a:latin typeface="Times New Roman" pitchFamily="18" charset="0"/>
              </a:defRPr>
            </a:lvl5pPr>
            <a:lvl6pPr marL="2528888" indent="-230188" defTabSz="1069975" eaLnBrk="0" fontAlgn="base" hangingPunct="0">
              <a:spcBef>
                <a:spcPct val="30000"/>
              </a:spcBef>
              <a:spcAft>
                <a:spcPct val="0"/>
              </a:spcAft>
              <a:defRPr sz="1200">
                <a:solidFill>
                  <a:schemeClr val="tx1"/>
                </a:solidFill>
                <a:latin typeface="Times New Roman" pitchFamily="18" charset="0"/>
              </a:defRPr>
            </a:lvl6pPr>
            <a:lvl7pPr marL="2986088" indent="-230188" defTabSz="1069975" eaLnBrk="0" fontAlgn="base" hangingPunct="0">
              <a:spcBef>
                <a:spcPct val="30000"/>
              </a:spcBef>
              <a:spcAft>
                <a:spcPct val="0"/>
              </a:spcAft>
              <a:defRPr sz="1200">
                <a:solidFill>
                  <a:schemeClr val="tx1"/>
                </a:solidFill>
                <a:latin typeface="Times New Roman" pitchFamily="18" charset="0"/>
              </a:defRPr>
            </a:lvl7pPr>
            <a:lvl8pPr marL="3443288" indent="-230188" defTabSz="1069975" eaLnBrk="0" fontAlgn="base" hangingPunct="0">
              <a:spcBef>
                <a:spcPct val="30000"/>
              </a:spcBef>
              <a:spcAft>
                <a:spcPct val="0"/>
              </a:spcAft>
              <a:defRPr sz="1200">
                <a:solidFill>
                  <a:schemeClr val="tx1"/>
                </a:solidFill>
                <a:latin typeface="Times New Roman" pitchFamily="18" charset="0"/>
              </a:defRPr>
            </a:lvl8pPr>
            <a:lvl9pPr marL="3900488" indent="-230188"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5BAD684-277E-4022-905B-5D339CFDB7CC}" type="slidenum">
              <a:rPr lang="fr-FR" altLang="fr-FR" smtClean="0">
                <a:solidFill>
                  <a:srgbClr val="000000"/>
                </a:solidFill>
              </a:rPr>
              <a:pPr>
                <a:spcBef>
                  <a:spcPct val="0"/>
                </a:spcBef>
              </a:pPr>
              <a:t>2</a:t>
            </a:fld>
            <a:endParaRPr lang="fr-FR" altLang="fr-FR"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655099-2404-4E3F-8004-52CCB8796725}" type="slidenum">
              <a:rPr lang="fr-FR" smtClean="0"/>
              <a:t>25</a:t>
            </a:fld>
            <a:endParaRPr lang="fr-FR"/>
          </a:p>
        </p:txBody>
      </p:sp>
    </p:spTree>
    <p:extLst>
      <p:ext uri="{BB962C8B-B14F-4D97-AF65-F5344CB8AC3E}">
        <p14:creationId xmlns:p14="http://schemas.microsoft.com/office/powerpoint/2010/main" val="1075019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B4876631-23C3-4245-B3CB-A7201942CDBC}" type="slidenum">
              <a:rPr lang="fr-FR" altLang="fr-FR"/>
              <a:pPr eaLnBrk="1" hangingPunct="1"/>
              <a:t>40</a:t>
            </a:fld>
            <a:endParaRPr lang="fr-FR" altLang="fr-FR"/>
          </a:p>
        </p:txBody>
      </p:sp>
      <p:sp>
        <p:nvSpPr>
          <p:cNvPr id="43011" name="Espace réservé de l'image des diapositives 1"/>
          <p:cNvSpPr>
            <a:spLocks noGrp="1" noRot="1" noChangeAspect="1" noTextEdit="1"/>
          </p:cNvSpPr>
          <p:nvPr>
            <p:ph type="sldImg"/>
          </p:nvPr>
        </p:nvSpPr>
        <p:spPr>
          <a:xfrm>
            <a:off x="382588" y="685800"/>
            <a:ext cx="6096000" cy="3430588"/>
          </a:xfrm>
          <a:ln/>
        </p:spPr>
      </p:sp>
      <p:sp>
        <p:nvSpPr>
          <p:cNvPr id="43012" name="Espace réservé des commentaires 2"/>
          <p:cNvSpPr>
            <a:spLocks noGrp="1"/>
          </p:cNvSpPr>
          <p:nvPr>
            <p:ph type="body" idx="1"/>
          </p:nvPr>
        </p:nvSpPr>
        <p:spPr>
          <a:noFill/>
        </p:spPr>
        <p:txBody>
          <a:bodyPr lIns="95912" tIns="47955" rIns="95912" bIns="47955"/>
          <a:lstStyle/>
          <a:p>
            <a:pPr eaLnBrk="1" hangingPunct="1"/>
            <a:endParaRPr lang="fr-FR" altLang="fr-FR" smtClean="0"/>
          </a:p>
        </p:txBody>
      </p:sp>
      <p:sp>
        <p:nvSpPr>
          <p:cNvPr id="43013" name="Espace réservé du numéro de diapositive 3"/>
          <p:cNvSpPr txBox="1">
            <a:spLocks noGrp="1"/>
          </p:cNvSpPr>
          <p:nvPr/>
        </p:nvSpPr>
        <p:spPr bwMode="auto">
          <a:xfrm>
            <a:off x="3882929" y="8685878"/>
            <a:ext cx="2973538"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2" tIns="47955" rIns="95912" bIns="47955" anchor="b"/>
          <a:lstStyle>
            <a:lvl1pPr defTabSz="958850" eaLnBrk="0" hangingPunct="0">
              <a:spcBef>
                <a:spcPct val="30000"/>
              </a:spcBef>
              <a:defRPr sz="1200">
                <a:solidFill>
                  <a:schemeClr val="tx1"/>
                </a:solidFill>
                <a:latin typeface="Arial" pitchFamily="34" charset="0"/>
              </a:defRPr>
            </a:lvl1pPr>
            <a:lvl2pPr marL="779463" indent="-300038" defTabSz="958850" eaLnBrk="0" hangingPunct="0">
              <a:spcBef>
                <a:spcPct val="30000"/>
              </a:spcBef>
              <a:defRPr sz="1200">
                <a:solidFill>
                  <a:schemeClr val="tx1"/>
                </a:solidFill>
                <a:latin typeface="Arial" pitchFamily="34" charset="0"/>
              </a:defRPr>
            </a:lvl2pPr>
            <a:lvl3pPr marL="1198563" indent="-239713" defTabSz="958850" eaLnBrk="0" hangingPunct="0">
              <a:spcBef>
                <a:spcPct val="30000"/>
              </a:spcBef>
              <a:defRPr sz="1200">
                <a:solidFill>
                  <a:schemeClr val="tx1"/>
                </a:solidFill>
                <a:latin typeface="Arial" pitchFamily="34" charset="0"/>
              </a:defRPr>
            </a:lvl3pPr>
            <a:lvl4pPr marL="1677988" indent="-239713" defTabSz="958850" eaLnBrk="0" hangingPunct="0">
              <a:spcBef>
                <a:spcPct val="30000"/>
              </a:spcBef>
              <a:defRPr sz="1200">
                <a:solidFill>
                  <a:schemeClr val="tx1"/>
                </a:solidFill>
                <a:latin typeface="Arial" pitchFamily="34" charset="0"/>
              </a:defRPr>
            </a:lvl4pPr>
            <a:lvl5pPr marL="2159000" indent="-241300" defTabSz="958850" eaLnBrk="0" hangingPunct="0">
              <a:spcBef>
                <a:spcPct val="30000"/>
              </a:spcBef>
              <a:defRPr sz="1200">
                <a:solidFill>
                  <a:schemeClr val="tx1"/>
                </a:solidFill>
                <a:latin typeface="Arial" pitchFamily="34" charset="0"/>
              </a:defRPr>
            </a:lvl5pPr>
            <a:lvl6pPr marL="2616200" indent="-241300" defTabSz="958850" eaLnBrk="0" fontAlgn="base" hangingPunct="0">
              <a:spcBef>
                <a:spcPct val="30000"/>
              </a:spcBef>
              <a:spcAft>
                <a:spcPct val="0"/>
              </a:spcAft>
              <a:defRPr sz="1200">
                <a:solidFill>
                  <a:schemeClr val="tx1"/>
                </a:solidFill>
                <a:latin typeface="Arial" pitchFamily="34" charset="0"/>
              </a:defRPr>
            </a:lvl6pPr>
            <a:lvl7pPr marL="3073400" indent="-241300" defTabSz="958850" eaLnBrk="0" fontAlgn="base" hangingPunct="0">
              <a:spcBef>
                <a:spcPct val="30000"/>
              </a:spcBef>
              <a:spcAft>
                <a:spcPct val="0"/>
              </a:spcAft>
              <a:defRPr sz="1200">
                <a:solidFill>
                  <a:schemeClr val="tx1"/>
                </a:solidFill>
                <a:latin typeface="Arial" pitchFamily="34" charset="0"/>
              </a:defRPr>
            </a:lvl7pPr>
            <a:lvl8pPr marL="3530600" indent="-241300" defTabSz="958850" eaLnBrk="0" fontAlgn="base" hangingPunct="0">
              <a:spcBef>
                <a:spcPct val="30000"/>
              </a:spcBef>
              <a:spcAft>
                <a:spcPct val="0"/>
              </a:spcAft>
              <a:defRPr sz="1200">
                <a:solidFill>
                  <a:schemeClr val="tx1"/>
                </a:solidFill>
                <a:latin typeface="Arial" pitchFamily="34" charset="0"/>
              </a:defRPr>
            </a:lvl8pPr>
            <a:lvl9pPr marL="3987800" indent="-241300" defTabSz="9588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B0A89A6-D5ED-48C7-8F7C-906542D4FD89}" type="slidenum">
              <a:rPr lang="fr-FR" altLang="fr-FR">
                <a:latin typeface="Times New Roman" pitchFamily="18" charset="0"/>
                <a:cs typeface="Arial" pitchFamily="34" charset="0"/>
              </a:rPr>
              <a:pPr algn="r" eaLnBrk="1" hangingPunct="1">
                <a:spcBef>
                  <a:spcPct val="0"/>
                </a:spcBef>
              </a:pPr>
              <a:t>40</a:t>
            </a:fld>
            <a:endParaRPr lang="fr-FR" altLang="fr-FR">
              <a:latin typeface="Times New Roman" pitchFamily="18"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661134-AEFF-4978-A70C-C059F841850D}" type="slidenum">
              <a:rPr lang="fr-FR" altLang="fr-FR" smtClean="0">
                <a:solidFill>
                  <a:srgbClr val="000000"/>
                </a:solidFill>
              </a:rPr>
              <a:pPr>
                <a:spcBef>
                  <a:spcPct val="0"/>
                </a:spcBef>
              </a:pPr>
              <a:t>49</a:t>
            </a:fld>
            <a:endParaRPr lang="fr-FR" altLang="fr-FR" smtClean="0">
              <a:solidFill>
                <a:srgbClr val="000000"/>
              </a:solidFill>
            </a:endParaRPr>
          </a:p>
        </p:txBody>
      </p:sp>
      <p:sp>
        <p:nvSpPr>
          <p:cNvPr id="198659" name="Rectangle 2"/>
          <p:cNvSpPr>
            <a:spLocks noGrp="1" noRot="1" noChangeAspect="1" noChangeArrowheads="1" noTextEdit="1"/>
          </p:cNvSpPr>
          <p:nvPr>
            <p:ph type="sldImg"/>
          </p:nvPr>
        </p:nvSpPr>
        <p:spPr>
          <a:xfrm>
            <a:off x="381000" y="685800"/>
            <a:ext cx="6096000" cy="3429000"/>
          </a:xfrm>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extLst>
      <p:ext uri="{BB962C8B-B14F-4D97-AF65-F5344CB8AC3E}">
        <p14:creationId xmlns:p14="http://schemas.microsoft.com/office/powerpoint/2010/main" val="172710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661134-AEFF-4978-A70C-C059F841850D}" type="slidenum">
              <a:rPr lang="fr-FR" altLang="fr-FR" smtClean="0">
                <a:solidFill>
                  <a:srgbClr val="000000"/>
                </a:solidFill>
              </a:rPr>
              <a:pPr>
                <a:spcBef>
                  <a:spcPct val="0"/>
                </a:spcBef>
              </a:pPr>
              <a:t>50</a:t>
            </a:fld>
            <a:endParaRPr lang="fr-FR" altLang="fr-FR" smtClean="0">
              <a:solidFill>
                <a:srgbClr val="000000"/>
              </a:solidFill>
            </a:endParaRPr>
          </a:p>
        </p:txBody>
      </p:sp>
      <p:sp>
        <p:nvSpPr>
          <p:cNvPr id="198659" name="Rectangle 2"/>
          <p:cNvSpPr>
            <a:spLocks noGrp="1" noRot="1" noChangeAspect="1" noChangeArrowheads="1" noTextEdit="1"/>
          </p:cNvSpPr>
          <p:nvPr>
            <p:ph type="sldImg"/>
          </p:nvPr>
        </p:nvSpPr>
        <p:spPr>
          <a:xfrm>
            <a:off x="381000" y="685800"/>
            <a:ext cx="6096000" cy="3429000"/>
          </a:xfrm>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extLst>
      <p:ext uri="{BB962C8B-B14F-4D97-AF65-F5344CB8AC3E}">
        <p14:creationId xmlns:p14="http://schemas.microsoft.com/office/powerpoint/2010/main" val="178311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661134-AEFF-4978-A70C-C059F841850D}" type="slidenum">
              <a:rPr lang="fr-FR" altLang="fr-FR" smtClean="0">
                <a:solidFill>
                  <a:srgbClr val="000000"/>
                </a:solidFill>
              </a:rPr>
              <a:pPr>
                <a:spcBef>
                  <a:spcPct val="0"/>
                </a:spcBef>
              </a:pPr>
              <a:t>51</a:t>
            </a:fld>
            <a:endParaRPr lang="fr-FR" altLang="fr-FR" smtClean="0">
              <a:solidFill>
                <a:srgbClr val="000000"/>
              </a:solidFill>
            </a:endParaRPr>
          </a:p>
        </p:txBody>
      </p:sp>
      <p:sp>
        <p:nvSpPr>
          <p:cNvPr id="198659" name="Rectangle 2"/>
          <p:cNvSpPr>
            <a:spLocks noGrp="1" noRot="1" noChangeAspect="1" noChangeArrowheads="1" noTextEdit="1"/>
          </p:cNvSpPr>
          <p:nvPr>
            <p:ph type="sldImg"/>
          </p:nvPr>
        </p:nvSpPr>
        <p:spPr>
          <a:xfrm>
            <a:off x="381000" y="685800"/>
            <a:ext cx="6096000" cy="3429000"/>
          </a:xfrm>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extLst>
      <p:ext uri="{BB962C8B-B14F-4D97-AF65-F5344CB8AC3E}">
        <p14:creationId xmlns:p14="http://schemas.microsoft.com/office/powerpoint/2010/main" val="341373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661134-AEFF-4978-A70C-C059F841850D}" type="slidenum">
              <a:rPr lang="fr-FR" altLang="fr-FR" smtClean="0">
                <a:solidFill>
                  <a:srgbClr val="000000"/>
                </a:solidFill>
              </a:rPr>
              <a:pPr>
                <a:spcBef>
                  <a:spcPct val="0"/>
                </a:spcBef>
              </a:pPr>
              <a:t>52</a:t>
            </a:fld>
            <a:endParaRPr lang="fr-FR" altLang="fr-FR" smtClean="0">
              <a:solidFill>
                <a:srgbClr val="000000"/>
              </a:solidFill>
            </a:endParaRPr>
          </a:p>
        </p:txBody>
      </p:sp>
      <p:sp>
        <p:nvSpPr>
          <p:cNvPr id="198659" name="Rectangle 2"/>
          <p:cNvSpPr>
            <a:spLocks noGrp="1" noRot="1" noChangeAspect="1" noChangeArrowheads="1" noTextEdit="1"/>
          </p:cNvSpPr>
          <p:nvPr>
            <p:ph type="sldImg"/>
          </p:nvPr>
        </p:nvSpPr>
        <p:spPr>
          <a:xfrm>
            <a:off x="381000" y="685800"/>
            <a:ext cx="6096000" cy="3429000"/>
          </a:xfrm>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extLst>
      <p:ext uri="{BB962C8B-B14F-4D97-AF65-F5344CB8AC3E}">
        <p14:creationId xmlns:p14="http://schemas.microsoft.com/office/powerpoint/2010/main" val="174448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661134-AEFF-4978-A70C-C059F841850D}" type="slidenum">
              <a:rPr lang="fr-FR" altLang="fr-FR" smtClean="0">
                <a:solidFill>
                  <a:srgbClr val="000000"/>
                </a:solidFill>
              </a:rPr>
              <a:pPr>
                <a:spcBef>
                  <a:spcPct val="0"/>
                </a:spcBef>
              </a:pPr>
              <a:t>53</a:t>
            </a:fld>
            <a:endParaRPr lang="fr-FR" altLang="fr-FR" smtClean="0">
              <a:solidFill>
                <a:srgbClr val="000000"/>
              </a:solidFill>
            </a:endParaRPr>
          </a:p>
        </p:txBody>
      </p:sp>
      <p:sp>
        <p:nvSpPr>
          <p:cNvPr id="198659" name="Rectangle 2"/>
          <p:cNvSpPr>
            <a:spLocks noGrp="1" noRot="1" noChangeAspect="1" noChangeArrowheads="1" noTextEdit="1"/>
          </p:cNvSpPr>
          <p:nvPr>
            <p:ph type="sldImg"/>
          </p:nvPr>
        </p:nvSpPr>
        <p:spPr>
          <a:xfrm>
            <a:off x="381000" y="685800"/>
            <a:ext cx="6096000" cy="3429000"/>
          </a:xfrm>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extLst>
      <p:ext uri="{BB962C8B-B14F-4D97-AF65-F5344CB8AC3E}">
        <p14:creationId xmlns:p14="http://schemas.microsoft.com/office/powerpoint/2010/main" val="4166461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661134-AEFF-4978-A70C-C059F841850D}" type="slidenum">
              <a:rPr lang="fr-FR" altLang="fr-FR" smtClean="0">
                <a:solidFill>
                  <a:srgbClr val="000000"/>
                </a:solidFill>
              </a:rPr>
              <a:pPr>
                <a:spcBef>
                  <a:spcPct val="0"/>
                </a:spcBef>
              </a:pPr>
              <a:t>54</a:t>
            </a:fld>
            <a:endParaRPr lang="fr-FR" altLang="fr-FR" smtClean="0">
              <a:solidFill>
                <a:srgbClr val="000000"/>
              </a:solidFill>
            </a:endParaRPr>
          </a:p>
        </p:txBody>
      </p:sp>
      <p:sp>
        <p:nvSpPr>
          <p:cNvPr id="198659" name="Rectangle 2"/>
          <p:cNvSpPr>
            <a:spLocks noGrp="1" noRot="1" noChangeAspect="1" noChangeArrowheads="1" noTextEdit="1"/>
          </p:cNvSpPr>
          <p:nvPr>
            <p:ph type="sldImg"/>
          </p:nvPr>
        </p:nvSpPr>
        <p:spPr>
          <a:xfrm>
            <a:off x="381000" y="685800"/>
            <a:ext cx="6096000" cy="3429000"/>
          </a:xfrm>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extLst>
      <p:ext uri="{BB962C8B-B14F-4D97-AF65-F5344CB8AC3E}">
        <p14:creationId xmlns:p14="http://schemas.microsoft.com/office/powerpoint/2010/main" val="225736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661134-AEFF-4978-A70C-C059F841850D}" type="slidenum">
              <a:rPr lang="fr-FR" altLang="fr-FR" smtClean="0">
                <a:solidFill>
                  <a:srgbClr val="000000"/>
                </a:solidFill>
              </a:rPr>
              <a:pPr>
                <a:spcBef>
                  <a:spcPct val="0"/>
                </a:spcBef>
              </a:pPr>
              <a:t>55</a:t>
            </a:fld>
            <a:endParaRPr lang="fr-FR" altLang="fr-FR" smtClean="0">
              <a:solidFill>
                <a:srgbClr val="000000"/>
              </a:solidFill>
            </a:endParaRPr>
          </a:p>
        </p:txBody>
      </p:sp>
      <p:sp>
        <p:nvSpPr>
          <p:cNvPr id="198659" name="Rectangle 2"/>
          <p:cNvSpPr>
            <a:spLocks noGrp="1" noRot="1" noChangeAspect="1" noChangeArrowheads="1" noTextEdit="1"/>
          </p:cNvSpPr>
          <p:nvPr>
            <p:ph type="sldImg"/>
          </p:nvPr>
        </p:nvSpPr>
        <p:spPr>
          <a:xfrm>
            <a:off x="381000" y="685800"/>
            <a:ext cx="6096000" cy="3429000"/>
          </a:xfrm>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extLst>
      <p:ext uri="{BB962C8B-B14F-4D97-AF65-F5344CB8AC3E}">
        <p14:creationId xmlns:p14="http://schemas.microsoft.com/office/powerpoint/2010/main" val="1900190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661134-AEFF-4978-A70C-C059F841850D}" type="slidenum">
              <a:rPr lang="fr-FR" altLang="fr-FR" smtClean="0">
                <a:solidFill>
                  <a:srgbClr val="000000"/>
                </a:solidFill>
              </a:rPr>
              <a:pPr>
                <a:spcBef>
                  <a:spcPct val="0"/>
                </a:spcBef>
              </a:pPr>
              <a:t>56</a:t>
            </a:fld>
            <a:endParaRPr lang="fr-FR" altLang="fr-FR" smtClean="0">
              <a:solidFill>
                <a:srgbClr val="000000"/>
              </a:solidFill>
            </a:endParaRPr>
          </a:p>
        </p:txBody>
      </p:sp>
      <p:sp>
        <p:nvSpPr>
          <p:cNvPr id="198659" name="Rectangle 2"/>
          <p:cNvSpPr>
            <a:spLocks noGrp="1" noRot="1" noChangeAspect="1" noChangeArrowheads="1" noTextEdit="1"/>
          </p:cNvSpPr>
          <p:nvPr>
            <p:ph type="sldImg"/>
          </p:nvPr>
        </p:nvSpPr>
        <p:spPr>
          <a:xfrm>
            <a:off x="381000" y="685800"/>
            <a:ext cx="6096000" cy="3429000"/>
          </a:xfrm>
          <a:ln/>
        </p:spPr>
      </p:sp>
      <p:sp>
        <p:nvSpPr>
          <p:cNvPr id="198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extLst>
      <p:ext uri="{BB962C8B-B14F-4D97-AF65-F5344CB8AC3E}">
        <p14:creationId xmlns:p14="http://schemas.microsoft.com/office/powerpoint/2010/main" val="378155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655099-2404-4E3F-8004-52CCB8796725}" type="slidenum">
              <a:rPr lang="fr-FR" smtClean="0"/>
              <a:t>5</a:t>
            </a:fld>
            <a:endParaRPr lang="fr-FR"/>
          </a:p>
        </p:txBody>
      </p:sp>
    </p:spTree>
    <p:extLst>
      <p:ext uri="{BB962C8B-B14F-4D97-AF65-F5344CB8AC3E}">
        <p14:creationId xmlns:p14="http://schemas.microsoft.com/office/powerpoint/2010/main" val="50917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60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601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5166FF-B50F-4CDF-99D0-2019159F8105}" type="slidenum">
              <a:rPr lang="fr-FR">
                <a:cs typeface="Arial" charset="0"/>
              </a:rPr>
              <a:pPr fontAlgn="base">
                <a:spcBef>
                  <a:spcPct val="0"/>
                </a:spcBef>
                <a:spcAft>
                  <a:spcPct val="0"/>
                </a:spcAft>
              </a:pPr>
              <a:t>67</a:t>
            </a:fld>
            <a:endParaRPr lang="fr-F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21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921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B3470F-4CCA-4CF6-866B-B12A9C465B3D}" type="slidenum">
              <a:rPr lang="fr-FR">
                <a:cs typeface="Arial" charset="0"/>
              </a:rPr>
              <a:pPr fontAlgn="base">
                <a:spcBef>
                  <a:spcPct val="0"/>
                </a:spcBef>
                <a:spcAft>
                  <a:spcPct val="0"/>
                </a:spcAft>
              </a:pPr>
              <a:t>68</a:t>
            </a:fld>
            <a:endParaRPr lang="fr-F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21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921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B3470F-4CCA-4CF6-866B-B12A9C465B3D}" type="slidenum">
              <a:rPr lang="fr-FR">
                <a:cs typeface="Arial" charset="0"/>
              </a:rPr>
              <a:pPr fontAlgn="base">
                <a:spcBef>
                  <a:spcPct val="0"/>
                </a:spcBef>
                <a:spcAft>
                  <a:spcPct val="0"/>
                </a:spcAft>
              </a:pPr>
              <a:t>69</a:t>
            </a:fld>
            <a:endParaRPr lang="fr-F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ce réservé de l'image des diapositives 1"/>
          <p:cNvSpPr>
            <a:spLocks noGrp="1" noRot="1" noChangeAspect="1" noTextEdit="1"/>
          </p:cNvSpPr>
          <p:nvPr>
            <p:ph type="sldImg"/>
          </p:nvPr>
        </p:nvSpPr>
        <p:spPr>
          <a:xfrm>
            <a:off x="381000" y="685800"/>
            <a:ext cx="6096000" cy="3429000"/>
          </a:xfrm>
          <a:ln/>
        </p:spPr>
      </p:sp>
      <p:sp>
        <p:nvSpPr>
          <p:cNvPr id="2129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Comme vous le savez, l’une des grandes avancées au cours des 20 dernières années en oncogénétique fut l’identification de formes mendéliennes de CCR, que sont :</a:t>
            </a:r>
          </a:p>
          <a:p>
            <a:pPr>
              <a:buFontTx/>
              <a:buChar char="-"/>
            </a:pPr>
            <a:r>
              <a:rPr lang="fr-FR" altLang="fr-FR" smtClean="0"/>
              <a:t>Le syndrome de Lynch</a:t>
            </a:r>
          </a:p>
          <a:p>
            <a:pPr>
              <a:buFontTx/>
              <a:buChar char="-"/>
            </a:pPr>
            <a:r>
              <a:rPr lang="fr-FR" altLang="fr-FR" smtClean="0"/>
              <a:t>Les polyposes adénomateuses familiales de transmission autosomique dominante et récessive et</a:t>
            </a:r>
          </a:p>
          <a:p>
            <a:pPr>
              <a:buFontTx/>
              <a:buChar char="-"/>
            </a:pPr>
            <a:r>
              <a:rPr lang="fr-FR" altLang="fr-FR" smtClean="0"/>
              <a:t>Les polyposes hamartomateuses</a:t>
            </a:r>
          </a:p>
          <a:p>
            <a:pPr>
              <a:buFontTx/>
              <a:buChar char="-"/>
            </a:pPr>
            <a:r>
              <a:rPr lang="fr-FR" altLang="fr-FR" smtClean="0"/>
              <a:t> et les polyposes mixtes.</a:t>
            </a:r>
          </a:p>
        </p:txBody>
      </p:sp>
      <p:sp>
        <p:nvSpPr>
          <p:cNvPr id="2129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7713" indent="-287338" defTabSz="1069975" eaLnBrk="0" hangingPunct="0">
              <a:spcBef>
                <a:spcPct val="30000"/>
              </a:spcBef>
              <a:defRPr sz="1200">
                <a:solidFill>
                  <a:schemeClr val="tx1"/>
                </a:solidFill>
                <a:latin typeface="Times New Roman" pitchFamily="18" charset="0"/>
              </a:defRPr>
            </a:lvl2pPr>
            <a:lvl3pPr marL="1150938" indent="-230188" defTabSz="1069975" eaLnBrk="0" hangingPunct="0">
              <a:spcBef>
                <a:spcPct val="30000"/>
              </a:spcBef>
              <a:defRPr sz="1200">
                <a:solidFill>
                  <a:schemeClr val="tx1"/>
                </a:solidFill>
                <a:latin typeface="Times New Roman" pitchFamily="18" charset="0"/>
              </a:defRPr>
            </a:lvl3pPr>
            <a:lvl4pPr marL="1611313" indent="-230188" defTabSz="1069975" eaLnBrk="0" hangingPunct="0">
              <a:spcBef>
                <a:spcPct val="30000"/>
              </a:spcBef>
              <a:defRPr sz="1200">
                <a:solidFill>
                  <a:schemeClr val="tx1"/>
                </a:solidFill>
                <a:latin typeface="Times New Roman" pitchFamily="18" charset="0"/>
              </a:defRPr>
            </a:lvl4pPr>
            <a:lvl5pPr marL="2071688" indent="-230188" defTabSz="1069975" eaLnBrk="0" hangingPunct="0">
              <a:spcBef>
                <a:spcPct val="30000"/>
              </a:spcBef>
              <a:defRPr sz="1200">
                <a:solidFill>
                  <a:schemeClr val="tx1"/>
                </a:solidFill>
                <a:latin typeface="Times New Roman" pitchFamily="18" charset="0"/>
              </a:defRPr>
            </a:lvl5pPr>
            <a:lvl6pPr marL="2528888" indent="-230188" defTabSz="1069975" eaLnBrk="0" fontAlgn="base" hangingPunct="0">
              <a:spcBef>
                <a:spcPct val="30000"/>
              </a:spcBef>
              <a:spcAft>
                <a:spcPct val="0"/>
              </a:spcAft>
              <a:defRPr sz="1200">
                <a:solidFill>
                  <a:schemeClr val="tx1"/>
                </a:solidFill>
                <a:latin typeface="Times New Roman" pitchFamily="18" charset="0"/>
              </a:defRPr>
            </a:lvl6pPr>
            <a:lvl7pPr marL="2986088" indent="-230188" defTabSz="1069975" eaLnBrk="0" fontAlgn="base" hangingPunct="0">
              <a:spcBef>
                <a:spcPct val="30000"/>
              </a:spcBef>
              <a:spcAft>
                <a:spcPct val="0"/>
              </a:spcAft>
              <a:defRPr sz="1200">
                <a:solidFill>
                  <a:schemeClr val="tx1"/>
                </a:solidFill>
                <a:latin typeface="Times New Roman" pitchFamily="18" charset="0"/>
              </a:defRPr>
            </a:lvl7pPr>
            <a:lvl8pPr marL="3443288" indent="-230188" defTabSz="1069975" eaLnBrk="0" fontAlgn="base" hangingPunct="0">
              <a:spcBef>
                <a:spcPct val="30000"/>
              </a:spcBef>
              <a:spcAft>
                <a:spcPct val="0"/>
              </a:spcAft>
              <a:defRPr sz="1200">
                <a:solidFill>
                  <a:schemeClr val="tx1"/>
                </a:solidFill>
                <a:latin typeface="Times New Roman" pitchFamily="18" charset="0"/>
              </a:defRPr>
            </a:lvl8pPr>
            <a:lvl9pPr marL="3900488" indent="-230188"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C18FFD6-6F71-4A40-A6E3-EAFE4F075AD2}" type="slidenum">
              <a:rPr lang="fr-FR" altLang="fr-FR" smtClean="0">
                <a:solidFill>
                  <a:srgbClr val="000000"/>
                </a:solidFill>
              </a:rPr>
              <a:pPr>
                <a:spcBef>
                  <a:spcPct val="0"/>
                </a:spcBef>
              </a:pPr>
              <a:t>72</a:t>
            </a:fld>
            <a:endParaRPr lang="fr-FR" altLang="fr-FR"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ce réservé de l'image des diapositives 1"/>
          <p:cNvSpPr>
            <a:spLocks noGrp="1" noRot="1" noChangeAspect="1" noTextEdit="1"/>
          </p:cNvSpPr>
          <p:nvPr>
            <p:ph type="sldImg"/>
          </p:nvPr>
        </p:nvSpPr>
        <p:spPr>
          <a:xfrm>
            <a:off x="857250" y="685800"/>
            <a:ext cx="5143500" cy="3429000"/>
          </a:xfrm>
          <a:ln/>
        </p:spPr>
      </p:sp>
      <p:sp>
        <p:nvSpPr>
          <p:cNvPr id="21401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1402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7713" indent="-287338" defTabSz="1069975" eaLnBrk="0" hangingPunct="0">
              <a:spcBef>
                <a:spcPct val="30000"/>
              </a:spcBef>
              <a:defRPr sz="1200">
                <a:solidFill>
                  <a:schemeClr val="tx1"/>
                </a:solidFill>
                <a:latin typeface="Times New Roman" pitchFamily="18" charset="0"/>
              </a:defRPr>
            </a:lvl2pPr>
            <a:lvl3pPr marL="1150938" indent="-230188" defTabSz="1069975" eaLnBrk="0" hangingPunct="0">
              <a:spcBef>
                <a:spcPct val="30000"/>
              </a:spcBef>
              <a:defRPr sz="1200">
                <a:solidFill>
                  <a:schemeClr val="tx1"/>
                </a:solidFill>
                <a:latin typeface="Times New Roman" pitchFamily="18" charset="0"/>
              </a:defRPr>
            </a:lvl3pPr>
            <a:lvl4pPr marL="1611313" indent="-230188" defTabSz="1069975" eaLnBrk="0" hangingPunct="0">
              <a:spcBef>
                <a:spcPct val="30000"/>
              </a:spcBef>
              <a:defRPr sz="1200">
                <a:solidFill>
                  <a:schemeClr val="tx1"/>
                </a:solidFill>
                <a:latin typeface="Times New Roman" pitchFamily="18" charset="0"/>
              </a:defRPr>
            </a:lvl4pPr>
            <a:lvl5pPr marL="2071688" indent="-230188" defTabSz="1069975" eaLnBrk="0" hangingPunct="0">
              <a:spcBef>
                <a:spcPct val="30000"/>
              </a:spcBef>
              <a:defRPr sz="1200">
                <a:solidFill>
                  <a:schemeClr val="tx1"/>
                </a:solidFill>
                <a:latin typeface="Times New Roman" pitchFamily="18" charset="0"/>
              </a:defRPr>
            </a:lvl5pPr>
            <a:lvl6pPr marL="2528888" indent="-230188" defTabSz="1069975" eaLnBrk="0" fontAlgn="base" hangingPunct="0">
              <a:spcBef>
                <a:spcPct val="30000"/>
              </a:spcBef>
              <a:spcAft>
                <a:spcPct val="0"/>
              </a:spcAft>
              <a:defRPr sz="1200">
                <a:solidFill>
                  <a:schemeClr val="tx1"/>
                </a:solidFill>
                <a:latin typeface="Times New Roman" pitchFamily="18" charset="0"/>
              </a:defRPr>
            </a:lvl6pPr>
            <a:lvl7pPr marL="2986088" indent="-230188" defTabSz="1069975" eaLnBrk="0" fontAlgn="base" hangingPunct="0">
              <a:spcBef>
                <a:spcPct val="30000"/>
              </a:spcBef>
              <a:spcAft>
                <a:spcPct val="0"/>
              </a:spcAft>
              <a:defRPr sz="1200">
                <a:solidFill>
                  <a:schemeClr val="tx1"/>
                </a:solidFill>
                <a:latin typeface="Times New Roman" pitchFamily="18" charset="0"/>
              </a:defRPr>
            </a:lvl7pPr>
            <a:lvl8pPr marL="3443288" indent="-230188" defTabSz="1069975" eaLnBrk="0" fontAlgn="base" hangingPunct="0">
              <a:spcBef>
                <a:spcPct val="30000"/>
              </a:spcBef>
              <a:spcAft>
                <a:spcPct val="0"/>
              </a:spcAft>
              <a:defRPr sz="1200">
                <a:solidFill>
                  <a:schemeClr val="tx1"/>
                </a:solidFill>
                <a:latin typeface="Times New Roman" pitchFamily="18" charset="0"/>
              </a:defRPr>
            </a:lvl8pPr>
            <a:lvl9pPr marL="3900488" indent="-230188"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6FEC2E-32CC-4B06-8D89-0B081D2B9F24}" type="slidenum">
              <a:rPr lang="fr-FR" altLang="fr-FR" smtClean="0">
                <a:solidFill>
                  <a:srgbClr val="000000"/>
                </a:solidFill>
              </a:rPr>
              <a:pPr>
                <a:spcBef>
                  <a:spcPct val="0"/>
                </a:spcBef>
              </a:pPr>
              <a:t>73</a:t>
            </a:fld>
            <a:endParaRPr lang="fr-FR" altLang="fr-FR"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e l'image des diapositives 1"/>
          <p:cNvSpPr>
            <a:spLocks noGrp="1" noRot="1" noChangeAspect="1" noTextEdit="1"/>
          </p:cNvSpPr>
          <p:nvPr>
            <p:ph type="sldImg"/>
          </p:nvPr>
        </p:nvSpPr>
        <p:spPr>
          <a:xfrm>
            <a:off x="381000" y="685800"/>
            <a:ext cx="6096000" cy="3429000"/>
          </a:xfrm>
          <a:ln/>
        </p:spPr>
      </p:sp>
      <p:sp>
        <p:nvSpPr>
          <p:cNvPr id="21913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Diapo à garder sous le coude à la fin en cas de question</a:t>
            </a:r>
          </a:p>
        </p:txBody>
      </p:sp>
      <p:sp>
        <p:nvSpPr>
          <p:cNvPr id="21914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7713" indent="-287338" defTabSz="1069975" eaLnBrk="0" hangingPunct="0">
              <a:spcBef>
                <a:spcPct val="30000"/>
              </a:spcBef>
              <a:defRPr sz="1200">
                <a:solidFill>
                  <a:schemeClr val="tx1"/>
                </a:solidFill>
                <a:latin typeface="Times New Roman" pitchFamily="18" charset="0"/>
              </a:defRPr>
            </a:lvl2pPr>
            <a:lvl3pPr marL="1150938" indent="-230188" defTabSz="1069975" eaLnBrk="0" hangingPunct="0">
              <a:spcBef>
                <a:spcPct val="30000"/>
              </a:spcBef>
              <a:defRPr sz="1200">
                <a:solidFill>
                  <a:schemeClr val="tx1"/>
                </a:solidFill>
                <a:latin typeface="Times New Roman" pitchFamily="18" charset="0"/>
              </a:defRPr>
            </a:lvl3pPr>
            <a:lvl4pPr marL="1611313" indent="-230188" defTabSz="1069975" eaLnBrk="0" hangingPunct="0">
              <a:spcBef>
                <a:spcPct val="30000"/>
              </a:spcBef>
              <a:defRPr sz="1200">
                <a:solidFill>
                  <a:schemeClr val="tx1"/>
                </a:solidFill>
                <a:latin typeface="Times New Roman" pitchFamily="18" charset="0"/>
              </a:defRPr>
            </a:lvl4pPr>
            <a:lvl5pPr marL="2071688" indent="-230188" defTabSz="1069975" eaLnBrk="0" hangingPunct="0">
              <a:spcBef>
                <a:spcPct val="30000"/>
              </a:spcBef>
              <a:defRPr sz="1200">
                <a:solidFill>
                  <a:schemeClr val="tx1"/>
                </a:solidFill>
                <a:latin typeface="Times New Roman" pitchFamily="18" charset="0"/>
              </a:defRPr>
            </a:lvl5pPr>
            <a:lvl6pPr marL="2528888" indent="-230188" defTabSz="1069975" eaLnBrk="0" fontAlgn="base" hangingPunct="0">
              <a:spcBef>
                <a:spcPct val="30000"/>
              </a:spcBef>
              <a:spcAft>
                <a:spcPct val="0"/>
              </a:spcAft>
              <a:defRPr sz="1200">
                <a:solidFill>
                  <a:schemeClr val="tx1"/>
                </a:solidFill>
                <a:latin typeface="Times New Roman" pitchFamily="18" charset="0"/>
              </a:defRPr>
            </a:lvl6pPr>
            <a:lvl7pPr marL="2986088" indent="-230188" defTabSz="1069975" eaLnBrk="0" fontAlgn="base" hangingPunct="0">
              <a:spcBef>
                <a:spcPct val="30000"/>
              </a:spcBef>
              <a:spcAft>
                <a:spcPct val="0"/>
              </a:spcAft>
              <a:defRPr sz="1200">
                <a:solidFill>
                  <a:schemeClr val="tx1"/>
                </a:solidFill>
                <a:latin typeface="Times New Roman" pitchFamily="18" charset="0"/>
              </a:defRPr>
            </a:lvl7pPr>
            <a:lvl8pPr marL="3443288" indent="-230188" defTabSz="1069975" eaLnBrk="0" fontAlgn="base" hangingPunct="0">
              <a:spcBef>
                <a:spcPct val="30000"/>
              </a:spcBef>
              <a:spcAft>
                <a:spcPct val="0"/>
              </a:spcAft>
              <a:defRPr sz="1200">
                <a:solidFill>
                  <a:schemeClr val="tx1"/>
                </a:solidFill>
                <a:latin typeface="Times New Roman" pitchFamily="18" charset="0"/>
              </a:defRPr>
            </a:lvl8pPr>
            <a:lvl9pPr marL="3900488" indent="-230188"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CABD116-B547-465A-B896-F0382AB93617}" type="slidenum">
              <a:rPr lang="fr-FR" altLang="fr-FR" smtClean="0">
                <a:solidFill>
                  <a:srgbClr val="000000"/>
                </a:solidFill>
              </a:rPr>
              <a:pPr>
                <a:spcBef>
                  <a:spcPct val="0"/>
                </a:spcBef>
              </a:pPr>
              <a:t>74</a:t>
            </a:fld>
            <a:endParaRPr lang="fr-FR" altLang="fr-FR"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ce réservé de l'image des diapositives 1"/>
          <p:cNvSpPr>
            <a:spLocks noGrp="1" noRot="1" noChangeAspect="1" noTextEdit="1"/>
          </p:cNvSpPr>
          <p:nvPr>
            <p:ph type="sldImg"/>
          </p:nvPr>
        </p:nvSpPr>
        <p:spPr>
          <a:xfrm>
            <a:off x="381000" y="685800"/>
            <a:ext cx="6096000" cy="3429000"/>
          </a:xfrm>
          <a:ln/>
        </p:spPr>
      </p:sp>
      <p:sp>
        <p:nvSpPr>
          <p:cNvPr id="22016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Diapo à garder sous le coude à la fin en cas de question</a:t>
            </a:r>
          </a:p>
          <a:p>
            <a:endParaRPr lang="fr-FR" altLang="fr-FR" dirty="0" smtClean="0"/>
          </a:p>
        </p:txBody>
      </p:sp>
      <p:sp>
        <p:nvSpPr>
          <p:cNvPr id="22016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7713" indent="-287338" defTabSz="1069975" eaLnBrk="0" hangingPunct="0">
              <a:spcBef>
                <a:spcPct val="30000"/>
              </a:spcBef>
              <a:defRPr sz="1200">
                <a:solidFill>
                  <a:schemeClr val="tx1"/>
                </a:solidFill>
                <a:latin typeface="Times New Roman" pitchFamily="18" charset="0"/>
              </a:defRPr>
            </a:lvl2pPr>
            <a:lvl3pPr marL="1150938" indent="-230188" defTabSz="1069975" eaLnBrk="0" hangingPunct="0">
              <a:spcBef>
                <a:spcPct val="30000"/>
              </a:spcBef>
              <a:defRPr sz="1200">
                <a:solidFill>
                  <a:schemeClr val="tx1"/>
                </a:solidFill>
                <a:latin typeface="Times New Roman" pitchFamily="18" charset="0"/>
              </a:defRPr>
            </a:lvl3pPr>
            <a:lvl4pPr marL="1611313" indent="-230188" defTabSz="1069975" eaLnBrk="0" hangingPunct="0">
              <a:spcBef>
                <a:spcPct val="30000"/>
              </a:spcBef>
              <a:defRPr sz="1200">
                <a:solidFill>
                  <a:schemeClr val="tx1"/>
                </a:solidFill>
                <a:latin typeface="Times New Roman" pitchFamily="18" charset="0"/>
              </a:defRPr>
            </a:lvl4pPr>
            <a:lvl5pPr marL="2071688" indent="-230188" defTabSz="1069975" eaLnBrk="0" hangingPunct="0">
              <a:spcBef>
                <a:spcPct val="30000"/>
              </a:spcBef>
              <a:defRPr sz="1200">
                <a:solidFill>
                  <a:schemeClr val="tx1"/>
                </a:solidFill>
                <a:latin typeface="Times New Roman" pitchFamily="18" charset="0"/>
              </a:defRPr>
            </a:lvl5pPr>
            <a:lvl6pPr marL="2528888" indent="-230188" defTabSz="1069975" eaLnBrk="0" fontAlgn="base" hangingPunct="0">
              <a:spcBef>
                <a:spcPct val="30000"/>
              </a:spcBef>
              <a:spcAft>
                <a:spcPct val="0"/>
              </a:spcAft>
              <a:defRPr sz="1200">
                <a:solidFill>
                  <a:schemeClr val="tx1"/>
                </a:solidFill>
                <a:latin typeface="Times New Roman" pitchFamily="18" charset="0"/>
              </a:defRPr>
            </a:lvl6pPr>
            <a:lvl7pPr marL="2986088" indent="-230188" defTabSz="1069975" eaLnBrk="0" fontAlgn="base" hangingPunct="0">
              <a:spcBef>
                <a:spcPct val="30000"/>
              </a:spcBef>
              <a:spcAft>
                <a:spcPct val="0"/>
              </a:spcAft>
              <a:defRPr sz="1200">
                <a:solidFill>
                  <a:schemeClr val="tx1"/>
                </a:solidFill>
                <a:latin typeface="Times New Roman" pitchFamily="18" charset="0"/>
              </a:defRPr>
            </a:lvl7pPr>
            <a:lvl8pPr marL="3443288" indent="-230188" defTabSz="1069975" eaLnBrk="0" fontAlgn="base" hangingPunct="0">
              <a:spcBef>
                <a:spcPct val="30000"/>
              </a:spcBef>
              <a:spcAft>
                <a:spcPct val="0"/>
              </a:spcAft>
              <a:defRPr sz="1200">
                <a:solidFill>
                  <a:schemeClr val="tx1"/>
                </a:solidFill>
                <a:latin typeface="Times New Roman" pitchFamily="18" charset="0"/>
              </a:defRPr>
            </a:lvl8pPr>
            <a:lvl9pPr marL="3900488" indent="-230188"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4EFD9F4-F7F6-463D-BF52-7104716B268E}" type="slidenum">
              <a:rPr lang="fr-FR" altLang="fr-FR" smtClean="0">
                <a:solidFill>
                  <a:srgbClr val="000000"/>
                </a:solidFill>
              </a:rPr>
              <a:pPr>
                <a:spcBef>
                  <a:spcPct val="0"/>
                </a:spcBef>
              </a:pPr>
              <a:t>75</a:t>
            </a:fld>
            <a:endParaRPr lang="fr-FR" altLang="fr-FR"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DA4151-9238-4208-A1CD-D70F3382B783}" type="slidenum">
              <a:rPr lang="fr-FR">
                <a:latin typeface="Arial" charset="0"/>
                <a:ea typeface="ＭＳ Ｐゴシック" charset="-128"/>
                <a:cs typeface="Arial" charset="0"/>
              </a:rPr>
              <a:pPr fontAlgn="base">
                <a:spcBef>
                  <a:spcPct val="0"/>
                </a:spcBef>
                <a:spcAft>
                  <a:spcPct val="0"/>
                </a:spcAft>
              </a:pPr>
              <a:t>78</a:t>
            </a:fld>
            <a:endParaRPr lang="fr-FR">
              <a:latin typeface="Arial" charset="0"/>
              <a:ea typeface="ＭＳ Ｐゴシック" charset="-128"/>
              <a:cs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F6DA639-3B1C-45F8-AA59-E812714B2A0B}" type="slidenum">
              <a:rPr lang="fr-FR" altLang="fr-FR" smtClean="0">
                <a:latin typeface="Arial" pitchFamily="34" charset="0"/>
                <a:ea typeface="MS PGothic" pitchFamily="34" charset="-128"/>
                <a:cs typeface="Arial" pitchFamily="34" charset="0"/>
              </a:rPr>
              <a:pPr>
                <a:spcBef>
                  <a:spcPct val="0"/>
                </a:spcBef>
              </a:pPr>
              <a:t>79</a:t>
            </a:fld>
            <a:endParaRPr lang="fr-FR" altLang="fr-FR" smtClean="0">
              <a:latin typeface="Arial" pitchFamily="34" charset="0"/>
              <a:ea typeface="MS PGothic" pitchFamily="34" charset="-128"/>
              <a:cs typeface="Arial" pitchFamily="34" charset="0"/>
            </a:endParaRPr>
          </a:p>
        </p:txBody>
      </p:sp>
      <p:sp>
        <p:nvSpPr>
          <p:cNvPr id="224259" name="Rectangle 2"/>
          <p:cNvSpPr>
            <a:spLocks noGrp="1" noRot="1" noChangeAspect="1" noChangeArrowheads="1" noTextEdit="1"/>
          </p:cNvSpPr>
          <p:nvPr>
            <p:ph type="sldImg"/>
          </p:nvPr>
        </p:nvSpPr>
        <p:spPr>
          <a:xfrm>
            <a:off x="381000" y="685800"/>
            <a:ext cx="6096000" cy="3429000"/>
          </a:xfrm>
          <a:ln/>
        </p:spPr>
      </p:sp>
      <p:sp>
        <p:nvSpPr>
          <p:cNvPr id="224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itchFamily="34" charset="0"/>
              <a:ea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62C36D6-BA79-460C-AA41-82308A37DD07}" type="slidenum">
              <a:rPr lang="fr-FR" altLang="fr-FR" smtClean="0">
                <a:latin typeface="Arial" pitchFamily="34" charset="0"/>
                <a:ea typeface="MS PGothic" pitchFamily="34" charset="-128"/>
                <a:cs typeface="Arial" pitchFamily="34" charset="0"/>
              </a:rPr>
              <a:pPr>
                <a:spcBef>
                  <a:spcPct val="0"/>
                </a:spcBef>
              </a:pPr>
              <a:t>80</a:t>
            </a:fld>
            <a:endParaRPr lang="fr-FR" altLang="fr-FR" smtClean="0">
              <a:latin typeface="Arial" pitchFamily="34" charset="0"/>
              <a:ea typeface="MS PGothic" pitchFamily="34" charset="-128"/>
              <a:cs typeface="Arial" pitchFamily="34" charset="0"/>
            </a:endParaRPr>
          </a:p>
        </p:txBody>
      </p:sp>
      <p:sp>
        <p:nvSpPr>
          <p:cNvPr id="225283" name="Rectangle 2"/>
          <p:cNvSpPr>
            <a:spLocks noGrp="1" noRot="1" noChangeAspect="1" noChangeArrowheads="1" noTextEdit="1"/>
          </p:cNvSpPr>
          <p:nvPr>
            <p:ph type="sldImg"/>
          </p:nvPr>
        </p:nvSpPr>
        <p:spPr>
          <a:xfrm>
            <a:off x="381000" y="685800"/>
            <a:ext cx="6096000" cy="3429000"/>
          </a:xfrm>
          <a:ln/>
        </p:spPr>
      </p:sp>
      <p:sp>
        <p:nvSpPr>
          <p:cNvPr id="225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en-GB" dirty="0">
                <a:solidFill>
                  <a:schemeClr val="bg1">
                    <a:lumMod val="50000"/>
                  </a:schemeClr>
                </a:solidFill>
              </a:rPr>
              <a:t>1. Griffiths AJF et al. Introduction to Genetic Analysis, 7th </a:t>
            </a:r>
            <a:r>
              <a:rPr lang="en-GB" dirty="0" err="1">
                <a:solidFill>
                  <a:schemeClr val="bg1">
                    <a:lumMod val="50000"/>
                  </a:schemeClr>
                </a:solidFill>
              </a:rPr>
              <a:t>edn</a:t>
            </a:r>
            <a:r>
              <a:rPr lang="en-GB" dirty="0">
                <a:solidFill>
                  <a:schemeClr val="bg1">
                    <a:lumMod val="50000"/>
                  </a:schemeClr>
                </a:solidFill>
              </a:rPr>
              <a:t>. 2000. Available at: https://www.ncbi.nlm.nih.gov/books/NBK21894. Accessed July 2019; 2. Neff RT et al. </a:t>
            </a:r>
            <a:r>
              <a:rPr lang="en-GB" i="1" dirty="0" err="1">
                <a:solidFill>
                  <a:schemeClr val="bg1">
                    <a:lumMod val="50000"/>
                  </a:schemeClr>
                </a:solidFill>
              </a:rPr>
              <a:t>Ther</a:t>
            </a:r>
            <a:r>
              <a:rPr lang="en-GB" i="1" dirty="0">
                <a:solidFill>
                  <a:schemeClr val="bg1">
                    <a:lumMod val="50000"/>
                  </a:schemeClr>
                </a:solidFill>
              </a:rPr>
              <a:t> Adv Med Oncol</a:t>
            </a:r>
            <a:r>
              <a:rPr lang="en-GB" dirty="0">
                <a:solidFill>
                  <a:schemeClr val="bg1">
                    <a:lumMod val="50000"/>
                  </a:schemeClr>
                </a:solidFill>
              </a:rPr>
              <a:t>. 2017;9(8):519-531; </a:t>
            </a:r>
          </a:p>
          <a:p>
            <a:pPr>
              <a:defRPr/>
            </a:pPr>
            <a:r>
              <a:rPr lang="en-GB" dirty="0">
                <a:solidFill>
                  <a:schemeClr val="bg1">
                    <a:lumMod val="50000"/>
                  </a:schemeClr>
                </a:solidFill>
              </a:rPr>
              <a:t>3. </a:t>
            </a:r>
            <a:r>
              <a:rPr lang="en-GB" dirty="0" err="1">
                <a:solidFill>
                  <a:schemeClr val="bg1">
                    <a:lumMod val="50000"/>
                  </a:schemeClr>
                </a:solidFill>
              </a:rPr>
              <a:t>Stoppa-Lyonnet</a:t>
            </a:r>
            <a:r>
              <a:rPr lang="en-GB" dirty="0">
                <a:solidFill>
                  <a:schemeClr val="bg1">
                    <a:lumMod val="50000"/>
                  </a:schemeClr>
                </a:solidFill>
              </a:rPr>
              <a:t> D. </a:t>
            </a:r>
            <a:r>
              <a:rPr lang="en-GB" i="1" dirty="0" err="1">
                <a:solidFill>
                  <a:schemeClr val="bg1">
                    <a:lumMod val="50000"/>
                  </a:schemeClr>
                </a:solidFill>
              </a:rPr>
              <a:t>Eur</a:t>
            </a:r>
            <a:r>
              <a:rPr lang="en-GB" i="1" dirty="0">
                <a:solidFill>
                  <a:schemeClr val="bg1">
                    <a:lumMod val="50000"/>
                  </a:schemeClr>
                </a:solidFill>
              </a:rPr>
              <a:t> J Hum Genet</a:t>
            </a:r>
            <a:r>
              <a:rPr lang="en-GB" dirty="0">
                <a:solidFill>
                  <a:schemeClr val="bg1">
                    <a:lumMod val="50000"/>
                  </a:schemeClr>
                </a:solidFill>
              </a:rPr>
              <a:t>. 2016;24(</a:t>
            </a:r>
            <a:r>
              <a:rPr lang="en-GB" dirty="0" err="1">
                <a:solidFill>
                  <a:schemeClr val="bg1">
                    <a:lumMod val="50000"/>
                  </a:schemeClr>
                </a:solidFill>
              </a:rPr>
              <a:t>Suppl</a:t>
            </a:r>
            <a:r>
              <a:rPr lang="en-GB" dirty="0">
                <a:solidFill>
                  <a:schemeClr val="bg1">
                    <a:lumMod val="50000"/>
                  </a:schemeClr>
                </a:solidFill>
              </a:rPr>
              <a:t> 1):S3–S9; 4. </a:t>
            </a:r>
            <a:r>
              <a:rPr lang="en-US" dirty="0">
                <a:solidFill>
                  <a:schemeClr val="bg1">
                    <a:lumMod val="50000"/>
                  </a:schemeClr>
                </a:solidFill>
              </a:rPr>
              <a:t>Mehta A. </a:t>
            </a:r>
            <a:r>
              <a:rPr lang="en-US" i="1" dirty="0">
                <a:solidFill>
                  <a:schemeClr val="bg1">
                    <a:lumMod val="50000"/>
                  </a:schemeClr>
                </a:solidFill>
              </a:rPr>
              <a:t>J </a:t>
            </a:r>
            <a:r>
              <a:rPr lang="en-US" i="1" dirty="0" err="1">
                <a:solidFill>
                  <a:schemeClr val="bg1">
                    <a:lumMod val="50000"/>
                  </a:schemeClr>
                </a:solidFill>
              </a:rPr>
              <a:t>Curr</a:t>
            </a:r>
            <a:r>
              <a:rPr lang="en-US" i="1" dirty="0">
                <a:solidFill>
                  <a:schemeClr val="bg1">
                    <a:lumMod val="50000"/>
                  </a:schemeClr>
                </a:solidFill>
              </a:rPr>
              <a:t> Oncol. </a:t>
            </a:r>
            <a:r>
              <a:rPr lang="en-US" dirty="0">
                <a:solidFill>
                  <a:schemeClr val="bg1">
                    <a:lumMod val="50000"/>
                  </a:schemeClr>
                </a:solidFill>
              </a:rPr>
              <a:t>2018;1:1-4</a:t>
            </a:r>
            <a:endParaRPr lang="en-GB" dirty="0">
              <a:solidFill>
                <a:schemeClr val="bg1">
                  <a:lumMod val="50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D02E2C-0927-41EC-84BC-FF5E7DC35552}"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281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9975" eaLnBrk="0" hangingPunct="0">
              <a:spcBef>
                <a:spcPct val="30000"/>
              </a:spcBef>
              <a:defRPr sz="1200">
                <a:solidFill>
                  <a:schemeClr val="tx1"/>
                </a:solidFill>
                <a:latin typeface="Times New Roman" pitchFamily="18" charset="0"/>
              </a:defRPr>
            </a:lvl1pPr>
            <a:lvl2pPr marL="742950" indent="-285750" defTabSz="1069975" eaLnBrk="0" hangingPunct="0">
              <a:spcBef>
                <a:spcPct val="30000"/>
              </a:spcBef>
              <a:defRPr sz="1200">
                <a:solidFill>
                  <a:schemeClr val="tx1"/>
                </a:solidFill>
                <a:latin typeface="Times New Roman" pitchFamily="18" charset="0"/>
              </a:defRPr>
            </a:lvl2pPr>
            <a:lvl3pPr marL="1143000" indent="-228600" defTabSz="1069975" eaLnBrk="0" hangingPunct="0">
              <a:spcBef>
                <a:spcPct val="30000"/>
              </a:spcBef>
              <a:defRPr sz="1200">
                <a:solidFill>
                  <a:schemeClr val="tx1"/>
                </a:solidFill>
                <a:latin typeface="Times New Roman" pitchFamily="18" charset="0"/>
              </a:defRPr>
            </a:lvl3pPr>
            <a:lvl4pPr marL="1600200" indent="-228600" defTabSz="1069975" eaLnBrk="0" hangingPunct="0">
              <a:spcBef>
                <a:spcPct val="30000"/>
              </a:spcBef>
              <a:defRPr sz="1200">
                <a:solidFill>
                  <a:schemeClr val="tx1"/>
                </a:solidFill>
                <a:latin typeface="Times New Roman" pitchFamily="18" charset="0"/>
              </a:defRPr>
            </a:lvl4pPr>
            <a:lvl5pPr marL="2057400" indent="-228600" defTabSz="1069975" eaLnBrk="0" hangingPunct="0">
              <a:spcBef>
                <a:spcPct val="30000"/>
              </a:spcBef>
              <a:defRPr sz="1200">
                <a:solidFill>
                  <a:schemeClr val="tx1"/>
                </a:solidFill>
                <a:latin typeface="Times New Roman" pitchFamily="18" charset="0"/>
              </a:defRPr>
            </a:lvl5pPr>
            <a:lvl6pPr marL="2514600" indent="-228600" defTabSz="1069975" eaLnBrk="0" fontAlgn="base" hangingPunct="0">
              <a:spcBef>
                <a:spcPct val="30000"/>
              </a:spcBef>
              <a:spcAft>
                <a:spcPct val="0"/>
              </a:spcAft>
              <a:defRPr sz="1200">
                <a:solidFill>
                  <a:schemeClr val="tx1"/>
                </a:solidFill>
                <a:latin typeface="Times New Roman" pitchFamily="18" charset="0"/>
              </a:defRPr>
            </a:lvl6pPr>
            <a:lvl7pPr marL="2971800" indent="-228600" defTabSz="1069975" eaLnBrk="0" fontAlgn="base" hangingPunct="0">
              <a:spcBef>
                <a:spcPct val="30000"/>
              </a:spcBef>
              <a:spcAft>
                <a:spcPct val="0"/>
              </a:spcAft>
              <a:defRPr sz="1200">
                <a:solidFill>
                  <a:schemeClr val="tx1"/>
                </a:solidFill>
                <a:latin typeface="Times New Roman" pitchFamily="18" charset="0"/>
              </a:defRPr>
            </a:lvl7pPr>
            <a:lvl8pPr marL="3429000" indent="-228600" defTabSz="1069975" eaLnBrk="0" fontAlgn="base" hangingPunct="0">
              <a:spcBef>
                <a:spcPct val="30000"/>
              </a:spcBef>
              <a:spcAft>
                <a:spcPct val="0"/>
              </a:spcAft>
              <a:defRPr sz="1200">
                <a:solidFill>
                  <a:schemeClr val="tx1"/>
                </a:solidFill>
                <a:latin typeface="Times New Roman" pitchFamily="18" charset="0"/>
              </a:defRPr>
            </a:lvl8pPr>
            <a:lvl9pPr marL="3886200" indent="-228600" defTabSz="1069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2E1F40D-F107-4CE4-87CA-752133D12E69}" type="slidenum">
              <a:rPr lang="fr-FR" altLang="fr-FR" smtClean="0">
                <a:latin typeface="Arial" pitchFamily="34" charset="0"/>
                <a:ea typeface="MS PGothic" pitchFamily="34" charset="-128"/>
                <a:cs typeface="Arial" pitchFamily="34" charset="0"/>
              </a:rPr>
              <a:pPr>
                <a:spcBef>
                  <a:spcPct val="0"/>
                </a:spcBef>
              </a:pPr>
              <a:t>81</a:t>
            </a:fld>
            <a:endParaRPr lang="fr-FR" altLang="fr-FR" smtClean="0">
              <a:latin typeface="Arial" pitchFamily="34" charset="0"/>
              <a:ea typeface="MS PGothic" pitchFamily="34" charset="-128"/>
              <a:cs typeface="Arial" pitchFamily="34" charset="0"/>
            </a:endParaRPr>
          </a:p>
        </p:txBody>
      </p:sp>
      <p:sp>
        <p:nvSpPr>
          <p:cNvPr id="226307" name="Rectangle 2"/>
          <p:cNvSpPr>
            <a:spLocks noGrp="1" noRot="1" noChangeAspect="1" noChangeArrowheads="1" noTextEdit="1"/>
          </p:cNvSpPr>
          <p:nvPr>
            <p:ph type="sldImg"/>
          </p:nvPr>
        </p:nvSpPr>
        <p:spPr>
          <a:xfrm>
            <a:off x="381000" y="685800"/>
            <a:ext cx="6096000" cy="3429000"/>
          </a:xfrm>
          <a:ln/>
        </p:spPr>
      </p:sp>
      <p:sp>
        <p:nvSpPr>
          <p:cNvPr id="226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itchFamily="34" charset="0"/>
              <a:ea typeface="MS PGothic"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203ECDC5-AC17-4C15-B120-757801EA332E}" type="slidenum">
              <a:rPr lang="fr-FR" altLang="fr-FR"/>
              <a:pPr eaLnBrk="1" hangingPunct="1"/>
              <a:t>84</a:t>
            </a:fld>
            <a:endParaRPr lang="fr-FR" altLang="fr-FR"/>
          </a:p>
        </p:txBody>
      </p:sp>
      <p:sp>
        <p:nvSpPr>
          <p:cNvPr id="47107" name="Espace réservé de l'image des diapositives 1"/>
          <p:cNvSpPr>
            <a:spLocks noGrp="1" noRot="1" noChangeAspect="1" noTextEdit="1"/>
          </p:cNvSpPr>
          <p:nvPr>
            <p:ph type="sldImg"/>
          </p:nvPr>
        </p:nvSpPr>
        <p:spPr>
          <a:xfrm>
            <a:off x="382588" y="685800"/>
            <a:ext cx="6096000" cy="3430588"/>
          </a:xfrm>
          <a:ln/>
        </p:spPr>
      </p:sp>
      <p:sp>
        <p:nvSpPr>
          <p:cNvPr id="47108" name="Espace réservé des commentaires 2"/>
          <p:cNvSpPr>
            <a:spLocks noGrp="1"/>
          </p:cNvSpPr>
          <p:nvPr>
            <p:ph type="body" idx="1"/>
          </p:nvPr>
        </p:nvSpPr>
        <p:spPr>
          <a:noFill/>
        </p:spPr>
        <p:txBody>
          <a:bodyPr lIns="95912" tIns="47955" rIns="95912" bIns="47955"/>
          <a:lstStyle/>
          <a:p>
            <a:pPr eaLnBrk="1" hangingPunct="1"/>
            <a:endParaRPr lang="fr-FR" altLang="fr-FR" smtClean="0"/>
          </a:p>
        </p:txBody>
      </p:sp>
      <p:sp>
        <p:nvSpPr>
          <p:cNvPr id="47109" name="Espace réservé du numéro de diapositive 3"/>
          <p:cNvSpPr txBox="1">
            <a:spLocks noGrp="1"/>
          </p:cNvSpPr>
          <p:nvPr/>
        </p:nvSpPr>
        <p:spPr bwMode="auto">
          <a:xfrm>
            <a:off x="3882929" y="8685878"/>
            <a:ext cx="2973538"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2" tIns="47955" rIns="95912" bIns="47955" anchor="b"/>
          <a:lstStyle>
            <a:lvl1pPr defTabSz="958850" eaLnBrk="0" hangingPunct="0">
              <a:spcBef>
                <a:spcPct val="30000"/>
              </a:spcBef>
              <a:defRPr sz="1200">
                <a:solidFill>
                  <a:schemeClr val="tx1"/>
                </a:solidFill>
                <a:latin typeface="Arial" pitchFamily="34" charset="0"/>
              </a:defRPr>
            </a:lvl1pPr>
            <a:lvl2pPr marL="779463" indent="-300038" defTabSz="958850" eaLnBrk="0" hangingPunct="0">
              <a:spcBef>
                <a:spcPct val="30000"/>
              </a:spcBef>
              <a:defRPr sz="1200">
                <a:solidFill>
                  <a:schemeClr val="tx1"/>
                </a:solidFill>
                <a:latin typeface="Arial" pitchFamily="34" charset="0"/>
              </a:defRPr>
            </a:lvl2pPr>
            <a:lvl3pPr marL="1198563" indent="-239713" defTabSz="958850" eaLnBrk="0" hangingPunct="0">
              <a:spcBef>
                <a:spcPct val="30000"/>
              </a:spcBef>
              <a:defRPr sz="1200">
                <a:solidFill>
                  <a:schemeClr val="tx1"/>
                </a:solidFill>
                <a:latin typeface="Arial" pitchFamily="34" charset="0"/>
              </a:defRPr>
            </a:lvl3pPr>
            <a:lvl4pPr marL="1677988" indent="-239713" defTabSz="958850" eaLnBrk="0" hangingPunct="0">
              <a:spcBef>
                <a:spcPct val="30000"/>
              </a:spcBef>
              <a:defRPr sz="1200">
                <a:solidFill>
                  <a:schemeClr val="tx1"/>
                </a:solidFill>
                <a:latin typeface="Arial" pitchFamily="34" charset="0"/>
              </a:defRPr>
            </a:lvl4pPr>
            <a:lvl5pPr marL="2159000" indent="-241300" defTabSz="958850" eaLnBrk="0" hangingPunct="0">
              <a:spcBef>
                <a:spcPct val="30000"/>
              </a:spcBef>
              <a:defRPr sz="1200">
                <a:solidFill>
                  <a:schemeClr val="tx1"/>
                </a:solidFill>
                <a:latin typeface="Arial" pitchFamily="34" charset="0"/>
              </a:defRPr>
            </a:lvl5pPr>
            <a:lvl6pPr marL="2616200" indent="-241300" defTabSz="958850" eaLnBrk="0" fontAlgn="base" hangingPunct="0">
              <a:spcBef>
                <a:spcPct val="30000"/>
              </a:spcBef>
              <a:spcAft>
                <a:spcPct val="0"/>
              </a:spcAft>
              <a:defRPr sz="1200">
                <a:solidFill>
                  <a:schemeClr val="tx1"/>
                </a:solidFill>
                <a:latin typeface="Arial" pitchFamily="34" charset="0"/>
              </a:defRPr>
            </a:lvl6pPr>
            <a:lvl7pPr marL="3073400" indent="-241300" defTabSz="958850" eaLnBrk="0" fontAlgn="base" hangingPunct="0">
              <a:spcBef>
                <a:spcPct val="30000"/>
              </a:spcBef>
              <a:spcAft>
                <a:spcPct val="0"/>
              </a:spcAft>
              <a:defRPr sz="1200">
                <a:solidFill>
                  <a:schemeClr val="tx1"/>
                </a:solidFill>
                <a:latin typeface="Arial" pitchFamily="34" charset="0"/>
              </a:defRPr>
            </a:lvl7pPr>
            <a:lvl8pPr marL="3530600" indent="-241300" defTabSz="958850" eaLnBrk="0" fontAlgn="base" hangingPunct="0">
              <a:spcBef>
                <a:spcPct val="30000"/>
              </a:spcBef>
              <a:spcAft>
                <a:spcPct val="0"/>
              </a:spcAft>
              <a:defRPr sz="1200">
                <a:solidFill>
                  <a:schemeClr val="tx1"/>
                </a:solidFill>
                <a:latin typeface="Arial" pitchFamily="34" charset="0"/>
              </a:defRPr>
            </a:lvl8pPr>
            <a:lvl9pPr marL="3987800" indent="-241300" defTabSz="9588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5052BF2-CEA5-42D0-B67F-8DEB45081C39}" type="slidenum">
              <a:rPr lang="fr-FR" altLang="fr-FR">
                <a:latin typeface="Times New Roman" pitchFamily="18" charset="0"/>
                <a:cs typeface="Arial" pitchFamily="34" charset="0"/>
              </a:rPr>
              <a:pPr algn="r" eaLnBrk="1" hangingPunct="1">
                <a:spcBef>
                  <a:spcPct val="0"/>
                </a:spcBef>
              </a:pPr>
              <a:t>84</a:t>
            </a:fld>
            <a:endParaRPr lang="fr-FR" altLang="fr-FR">
              <a:latin typeface="Times New Roman" pitchFamily="18"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en-GB" dirty="0">
                <a:solidFill>
                  <a:schemeClr val="bg1">
                    <a:lumMod val="50000"/>
                  </a:schemeClr>
                </a:solidFill>
              </a:rPr>
              <a:t>1. Griffiths AJF et al. Introduction to Genetic Analysis, 7th </a:t>
            </a:r>
            <a:r>
              <a:rPr lang="en-GB" dirty="0" err="1">
                <a:solidFill>
                  <a:schemeClr val="bg1">
                    <a:lumMod val="50000"/>
                  </a:schemeClr>
                </a:solidFill>
              </a:rPr>
              <a:t>edn</a:t>
            </a:r>
            <a:r>
              <a:rPr lang="en-GB" dirty="0">
                <a:solidFill>
                  <a:schemeClr val="bg1">
                    <a:lumMod val="50000"/>
                  </a:schemeClr>
                </a:solidFill>
              </a:rPr>
              <a:t>. 2000. Available at: https://www.ncbi.nlm.nih.gov/books/NBK21894. Accessed July 2019; 2. Neff RT et al. </a:t>
            </a:r>
            <a:r>
              <a:rPr lang="en-GB" i="1" dirty="0" err="1">
                <a:solidFill>
                  <a:schemeClr val="bg1">
                    <a:lumMod val="50000"/>
                  </a:schemeClr>
                </a:solidFill>
              </a:rPr>
              <a:t>Ther</a:t>
            </a:r>
            <a:r>
              <a:rPr lang="en-GB" i="1" dirty="0">
                <a:solidFill>
                  <a:schemeClr val="bg1">
                    <a:lumMod val="50000"/>
                  </a:schemeClr>
                </a:solidFill>
              </a:rPr>
              <a:t> Adv Med Oncol</a:t>
            </a:r>
            <a:r>
              <a:rPr lang="en-GB" dirty="0">
                <a:solidFill>
                  <a:schemeClr val="bg1">
                    <a:lumMod val="50000"/>
                  </a:schemeClr>
                </a:solidFill>
              </a:rPr>
              <a:t>. 2017;9(8):519-531; </a:t>
            </a:r>
          </a:p>
          <a:p>
            <a:pPr>
              <a:defRPr/>
            </a:pPr>
            <a:r>
              <a:rPr lang="en-GB" dirty="0">
                <a:solidFill>
                  <a:schemeClr val="bg1">
                    <a:lumMod val="50000"/>
                  </a:schemeClr>
                </a:solidFill>
              </a:rPr>
              <a:t>3. </a:t>
            </a:r>
            <a:r>
              <a:rPr lang="en-GB" dirty="0" err="1">
                <a:solidFill>
                  <a:schemeClr val="bg1">
                    <a:lumMod val="50000"/>
                  </a:schemeClr>
                </a:solidFill>
              </a:rPr>
              <a:t>Stoppa-Lyonnet</a:t>
            </a:r>
            <a:r>
              <a:rPr lang="en-GB" dirty="0">
                <a:solidFill>
                  <a:schemeClr val="bg1">
                    <a:lumMod val="50000"/>
                  </a:schemeClr>
                </a:solidFill>
              </a:rPr>
              <a:t> D. </a:t>
            </a:r>
            <a:r>
              <a:rPr lang="en-GB" i="1" dirty="0" err="1">
                <a:solidFill>
                  <a:schemeClr val="bg1">
                    <a:lumMod val="50000"/>
                  </a:schemeClr>
                </a:solidFill>
              </a:rPr>
              <a:t>Eur</a:t>
            </a:r>
            <a:r>
              <a:rPr lang="en-GB" i="1" dirty="0">
                <a:solidFill>
                  <a:schemeClr val="bg1">
                    <a:lumMod val="50000"/>
                  </a:schemeClr>
                </a:solidFill>
              </a:rPr>
              <a:t> J Hum Genet</a:t>
            </a:r>
            <a:r>
              <a:rPr lang="en-GB" dirty="0">
                <a:solidFill>
                  <a:schemeClr val="bg1">
                    <a:lumMod val="50000"/>
                  </a:schemeClr>
                </a:solidFill>
              </a:rPr>
              <a:t>. 2016;24(</a:t>
            </a:r>
            <a:r>
              <a:rPr lang="en-GB" dirty="0" err="1">
                <a:solidFill>
                  <a:schemeClr val="bg1">
                    <a:lumMod val="50000"/>
                  </a:schemeClr>
                </a:solidFill>
              </a:rPr>
              <a:t>Suppl</a:t>
            </a:r>
            <a:r>
              <a:rPr lang="en-GB" dirty="0">
                <a:solidFill>
                  <a:schemeClr val="bg1">
                    <a:lumMod val="50000"/>
                  </a:schemeClr>
                </a:solidFill>
              </a:rPr>
              <a:t> 1):S3–S9; 4. </a:t>
            </a:r>
            <a:r>
              <a:rPr lang="en-US" dirty="0">
                <a:solidFill>
                  <a:schemeClr val="bg1">
                    <a:lumMod val="50000"/>
                  </a:schemeClr>
                </a:solidFill>
              </a:rPr>
              <a:t>Mehta A. </a:t>
            </a:r>
            <a:r>
              <a:rPr lang="en-US" i="1" dirty="0">
                <a:solidFill>
                  <a:schemeClr val="bg1">
                    <a:lumMod val="50000"/>
                  </a:schemeClr>
                </a:solidFill>
              </a:rPr>
              <a:t>J </a:t>
            </a:r>
            <a:r>
              <a:rPr lang="en-US" i="1" dirty="0" err="1">
                <a:solidFill>
                  <a:schemeClr val="bg1">
                    <a:lumMod val="50000"/>
                  </a:schemeClr>
                </a:solidFill>
              </a:rPr>
              <a:t>Curr</a:t>
            </a:r>
            <a:r>
              <a:rPr lang="en-US" i="1" dirty="0">
                <a:solidFill>
                  <a:schemeClr val="bg1">
                    <a:lumMod val="50000"/>
                  </a:schemeClr>
                </a:solidFill>
              </a:rPr>
              <a:t> Oncol. </a:t>
            </a:r>
            <a:r>
              <a:rPr lang="en-US" dirty="0">
                <a:solidFill>
                  <a:schemeClr val="bg1">
                    <a:lumMod val="50000"/>
                  </a:schemeClr>
                </a:solidFill>
              </a:rPr>
              <a:t>2018;1:1-4</a:t>
            </a:r>
            <a:endParaRPr lang="en-GB" dirty="0">
              <a:solidFill>
                <a:schemeClr val="bg1">
                  <a:lumMod val="50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05D02E2C-0927-41EC-84BC-FF5E7DC35552}" type="slidenum">
              <a:rPr lang="fr-FR" smtClean="0"/>
              <a:t>12</a:t>
            </a:fld>
            <a:endParaRPr lang="fr-FR"/>
          </a:p>
        </p:txBody>
      </p:sp>
    </p:spTree>
    <p:extLst>
      <p:ext uri="{BB962C8B-B14F-4D97-AF65-F5344CB8AC3E}">
        <p14:creationId xmlns:p14="http://schemas.microsoft.com/office/powerpoint/2010/main" val="327407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D02E2C-0927-41EC-84BC-FF5E7DC35552}" type="slidenum">
              <a:rPr lang="fr-FR" smtClean="0"/>
              <a:t>13</a:t>
            </a:fld>
            <a:endParaRPr lang="fr-FR"/>
          </a:p>
        </p:txBody>
      </p:sp>
    </p:spTree>
    <p:extLst>
      <p:ext uri="{BB962C8B-B14F-4D97-AF65-F5344CB8AC3E}">
        <p14:creationId xmlns:p14="http://schemas.microsoft.com/office/powerpoint/2010/main" val="255050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655099-2404-4E3F-8004-52CCB8796725}" type="slidenum">
              <a:rPr lang="fr-FR" smtClean="0"/>
              <a:t>18</a:t>
            </a:fld>
            <a:endParaRPr lang="fr-FR"/>
          </a:p>
        </p:txBody>
      </p:sp>
    </p:spTree>
    <p:extLst>
      <p:ext uri="{BB962C8B-B14F-4D97-AF65-F5344CB8AC3E}">
        <p14:creationId xmlns:p14="http://schemas.microsoft.com/office/powerpoint/2010/main" val="289596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655099-2404-4E3F-8004-52CCB8796725}" type="slidenum">
              <a:rPr lang="fr-FR" smtClean="0"/>
              <a:t>21</a:t>
            </a:fld>
            <a:endParaRPr lang="fr-FR"/>
          </a:p>
        </p:txBody>
      </p:sp>
    </p:spTree>
    <p:extLst>
      <p:ext uri="{BB962C8B-B14F-4D97-AF65-F5344CB8AC3E}">
        <p14:creationId xmlns:p14="http://schemas.microsoft.com/office/powerpoint/2010/main" val="107501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655099-2404-4E3F-8004-52CCB8796725}" type="slidenum">
              <a:rPr lang="fr-FR" smtClean="0"/>
              <a:t>22</a:t>
            </a:fld>
            <a:endParaRPr lang="fr-FR"/>
          </a:p>
        </p:txBody>
      </p:sp>
    </p:spTree>
    <p:extLst>
      <p:ext uri="{BB962C8B-B14F-4D97-AF65-F5344CB8AC3E}">
        <p14:creationId xmlns:p14="http://schemas.microsoft.com/office/powerpoint/2010/main" val="403856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655099-2404-4E3F-8004-52CCB8796725}" type="slidenum">
              <a:rPr lang="fr-FR" smtClean="0"/>
              <a:t>23</a:t>
            </a:fld>
            <a:endParaRPr lang="fr-FR"/>
          </a:p>
        </p:txBody>
      </p:sp>
    </p:spTree>
    <p:extLst>
      <p:ext uri="{BB962C8B-B14F-4D97-AF65-F5344CB8AC3E}">
        <p14:creationId xmlns:p14="http://schemas.microsoft.com/office/powerpoint/2010/main" val="1865557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EFBC26-0598-4443-B290-07FAD6F69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55783" cy="5143500"/>
          </a:xfrm>
          <a:prstGeom prst="rect">
            <a:avLst/>
          </a:prstGeom>
        </p:spPr>
      </p:pic>
      <p:sp>
        <p:nvSpPr>
          <p:cNvPr id="3" name="Sous-titre 2"/>
          <p:cNvSpPr>
            <a:spLocks noGrp="1"/>
          </p:cNvSpPr>
          <p:nvPr>
            <p:ph type="subTitle" idx="1"/>
          </p:nvPr>
        </p:nvSpPr>
        <p:spPr>
          <a:xfrm>
            <a:off x="1619672" y="3219822"/>
            <a:ext cx="6800800" cy="1009278"/>
          </a:xfrm>
        </p:spPr>
        <p:txBody>
          <a:bodyPr/>
          <a:lstStyle>
            <a:lvl1pPr marL="0" indent="0" algn="r">
              <a:buNone/>
              <a:defRPr sz="1800" b="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Titre 6"/>
          <p:cNvSpPr>
            <a:spLocks noGrp="1"/>
          </p:cNvSpPr>
          <p:nvPr>
            <p:ph type="title"/>
          </p:nvPr>
        </p:nvSpPr>
        <p:spPr>
          <a:xfrm>
            <a:off x="395536" y="843558"/>
            <a:ext cx="8064896" cy="1069628"/>
          </a:xfrm>
        </p:spPr>
        <p:txBody>
          <a:bodyPr>
            <a:normAutofit/>
          </a:bodyPr>
          <a:lstStyle>
            <a:lvl1pPr>
              <a:defRPr sz="3000" baseline="0">
                <a:solidFill>
                  <a:schemeClr val="tx2"/>
                </a:solidFill>
              </a:defRPr>
            </a:lvl1pPr>
          </a:lstStyle>
          <a:p>
            <a:r>
              <a:rPr lang="fr-FR" dirty="0"/>
              <a:t>Cliquez et modifiez le titre</a:t>
            </a:r>
          </a:p>
        </p:txBody>
      </p:sp>
      <p:sp>
        <p:nvSpPr>
          <p:cNvPr id="5" name="Espace réservé de la date 3"/>
          <p:cNvSpPr>
            <a:spLocks noGrp="1"/>
          </p:cNvSpPr>
          <p:nvPr>
            <p:ph type="dt" sz="half" idx="10"/>
          </p:nvPr>
        </p:nvSpPr>
        <p:spPr>
          <a:xfrm>
            <a:off x="5435600" y="4767263"/>
            <a:ext cx="2133600" cy="273844"/>
          </a:xfrm>
        </p:spPr>
        <p:txBody>
          <a:bodyPr/>
          <a:lstStyle>
            <a:lvl1pPr>
              <a:defRPr smtClean="0">
                <a:solidFill>
                  <a:schemeClr val="bg1">
                    <a:lumMod val="95000"/>
                  </a:schemeClr>
                </a:solidFill>
              </a:defRPr>
            </a:lvl1pPr>
          </a:lstStyle>
          <a:p>
            <a:pPr>
              <a:defRPr/>
            </a:pPr>
            <a:fld id="{42FDAD24-E5C9-7649-BB98-61F91C1C5B3D}" type="datetimeFigureOut">
              <a:rPr lang="fr-FR"/>
              <a:pPr>
                <a:defRPr/>
              </a:pPr>
              <a:t>18/09/2025</a:t>
            </a:fld>
            <a:endParaRPr lang="fr-FR" dirty="0"/>
          </a:p>
        </p:txBody>
      </p:sp>
      <p:sp>
        <p:nvSpPr>
          <p:cNvPr id="6" name="Espace réservé du numéro de diapositive 5"/>
          <p:cNvSpPr>
            <a:spLocks noGrp="1"/>
          </p:cNvSpPr>
          <p:nvPr>
            <p:ph type="sldNum" sz="quarter" idx="11"/>
          </p:nvPr>
        </p:nvSpPr>
        <p:spPr/>
        <p:txBody>
          <a:bodyPr/>
          <a:lstStyle>
            <a:lvl1pPr>
              <a:defRPr smtClean="0">
                <a:solidFill>
                  <a:schemeClr val="bg1"/>
                </a:solidFill>
              </a:defRPr>
            </a:lvl1pPr>
          </a:lstStyle>
          <a:p>
            <a:pPr>
              <a:defRPr/>
            </a:pPr>
            <a:fld id="{A3E582D0-621F-9B48-B103-55543B66BF94}" type="slidenum">
              <a:rPr lang="fr-FR"/>
              <a:pPr>
                <a:defRPr/>
              </a:pPr>
              <a:t>‹N°›</a:t>
            </a:fld>
            <a:endParaRPr lang="fr-FR" dirty="0"/>
          </a:p>
        </p:txBody>
      </p:sp>
    </p:spTree>
    <p:extLst>
      <p:ext uri="{BB962C8B-B14F-4D97-AF65-F5344CB8AC3E}">
        <p14:creationId xmlns:p14="http://schemas.microsoft.com/office/powerpoint/2010/main" val="194677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6D91370A-3035-A440-A2ED-072AECCD9E15}" type="datetimeFigureOut">
              <a:rPr lang="fr-FR"/>
              <a:pPr>
                <a:defRPr/>
              </a:pPr>
              <a:t>18/09/2025</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E0FAE503-A479-2245-9148-31E32BFB1633}" type="slidenum">
              <a:rPr lang="fr-FR"/>
              <a:pPr>
                <a:defRPr/>
              </a:pPr>
              <a:t>‹N°›</a:t>
            </a:fld>
            <a:endParaRPr lang="fr-FR" dirty="0"/>
          </a:p>
        </p:txBody>
      </p:sp>
    </p:spTree>
    <p:extLst>
      <p:ext uri="{BB962C8B-B14F-4D97-AF65-F5344CB8AC3E}">
        <p14:creationId xmlns:p14="http://schemas.microsoft.com/office/powerpoint/2010/main" val="67929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1903040" cy="4388644"/>
          </a:xfrm>
        </p:spPr>
        <p:txBody>
          <a:bodyPr vert="eaVert"/>
          <a:lstStyle/>
          <a:p>
            <a:r>
              <a:rPr lang="fr-FR"/>
              <a:t>Cliquez et modifiez le titre</a:t>
            </a:r>
            <a:endParaRPr lang="fr-FR" dirty="0"/>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EB07B7B-AF1A-6644-99E6-F97E55CFD37D}" type="datetimeFigureOut">
              <a:rPr lang="fr-FR"/>
              <a:pPr>
                <a:defRPr/>
              </a:pPr>
              <a:t>18/09/2025</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26600956-6483-FF4A-BE1D-4140E1A762A7}" type="slidenum">
              <a:rPr lang="fr-FR"/>
              <a:pPr>
                <a:defRPr/>
              </a:pPr>
              <a:t>‹N°›</a:t>
            </a:fld>
            <a:endParaRPr lang="fr-FR" dirty="0"/>
          </a:p>
        </p:txBody>
      </p:sp>
    </p:spTree>
    <p:extLst>
      <p:ext uri="{BB962C8B-B14F-4D97-AF65-F5344CB8AC3E}">
        <p14:creationId xmlns:p14="http://schemas.microsoft.com/office/powerpoint/2010/main" val="85389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3400" y="228600"/>
            <a:ext cx="8077200" cy="62865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33400" y="1371600"/>
            <a:ext cx="3962400" cy="2857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71600"/>
            <a:ext cx="3962400" cy="2857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0"/>
          <p:cNvSpPr>
            <a:spLocks noGrp="1" noChangeArrowheads="1"/>
          </p:cNvSpPr>
          <p:nvPr>
            <p:ph type="ftr" sz="quarter" idx="10"/>
          </p:nvPr>
        </p:nvSpPr>
        <p:spPr>
          <a:xfrm>
            <a:off x="508000" y="4791075"/>
            <a:ext cx="6578600" cy="228600"/>
          </a:xfrm>
          <a:prstGeom prst="rect">
            <a:avLst/>
          </a:prstGeom>
        </p:spPr>
        <p:txBody>
          <a:bodyPr lIns="76197" tIns="38098" rIns="76197" bIns="38098"/>
          <a:lstStyle>
            <a:lvl1pPr eaLnBrk="1" hangingPunct="1">
              <a:defRPr/>
            </a:lvl1pPr>
          </a:lstStyle>
          <a:p>
            <a:pPr>
              <a:defRPr/>
            </a:pPr>
            <a:r>
              <a:rPr lang="fr-FR"/>
              <a:t>Hôpital René Huguenin – Saint-Cloud</a:t>
            </a:r>
          </a:p>
        </p:txBody>
      </p:sp>
    </p:spTree>
    <p:extLst>
      <p:ext uri="{BB962C8B-B14F-4D97-AF65-F5344CB8AC3E}">
        <p14:creationId xmlns:p14="http://schemas.microsoft.com/office/powerpoint/2010/main" val="2050719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 1"/>
          <p:cNvSpPr>
            <a:spLocks noGrp="1"/>
          </p:cNvSpPr>
          <p:nvPr>
            <p:ph type="ctrTitle"/>
          </p:nvPr>
        </p:nvSpPr>
        <p:spPr>
          <a:xfrm>
            <a:off x="685800" y="1597833"/>
            <a:ext cx="7772400" cy="1102519"/>
          </a:xfrm>
          <a:prstGeom prst="rect">
            <a:avLst/>
          </a:prstGeom>
        </p:spPr>
        <p:txBody>
          <a:bodyPr lIns="76197" tIns="38098" rIns="76197" bIns="38098"/>
          <a:lstStyle/>
          <a:p>
            <a:r>
              <a:rPr lang="fr-FR"/>
              <a:t>Modifiez le style du titre</a:t>
            </a:r>
          </a:p>
        </p:txBody>
      </p:sp>
      <p:sp>
        <p:nvSpPr>
          <p:cNvPr id="3" name=" 2"/>
          <p:cNvSpPr>
            <a:spLocks noGrp="1"/>
          </p:cNvSpPr>
          <p:nvPr>
            <p:ph type="subTitle" idx="1"/>
          </p:nvPr>
        </p:nvSpPr>
        <p:spPr>
          <a:xfrm>
            <a:off x="1371600" y="2914650"/>
            <a:ext cx="6400800" cy="1314450"/>
          </a:xfrm>
          <a:prstGeom prst="rect">
            <a:avLst/>
          </a:prstGeom>
        </p:spPr>
        <p:txBody>
          <a:bodyPr lIns="76197" tIns="38098" rIns="76197" bIns="38098"/>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fr-FR"/>
              <a:t>Modifiez le style des sous-titres du masque</a:t>
            </a:r>
          </a:p>
        </p:txBody>
      </p:sp>
    </p:spTree>
    <p:extLst>
      <p:ext uri="{BB962C8B-B14F-4D97-AF65-F5344CB8AC3E}">
        <p14:creationId xmlns:p14="http://schemas.microsoft.com/office/powerpoint/2010/main" val="314990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 1"/>
          <p:cNvSpPr>
            <a:spLocks noGrp="1"/>
          </p:cNvSpPr>
          <p:nvPr>
            <p:ph type="title"/>
          </p:nvPr>
        </p:nvSpPr>
        <p:spPr>
          <a:xfrm>
            <a:off x="457200" y="205978"/>
            <a:ext cx="8229600" cy="857250"/>
          </a:xfrm>
          <a:prstGeom prst="rect">
            <a:avLst/>
          </a:prstGeom>
        </p:spPr>
        <p:txBody>
          <a:bodyPr lIns="76197" tIns="38098" rIns="76197" bIns="38098"/>
          <a:lstStyle/>
          <a:p>
            <a:r>
              <a:rPr lang="fr-FR"/>
              <a:t>Modifiez le style du titre</a:t>
            </a:r>
          </a:p>
        </p:txBody>
      </p:sp>
      <p:sp>
        <p:nvSpPr>
          <p:cNvPr id="3" name=" 2"/>
          <p:cNvSpPr>
            <a:spLocks noGrp="1"/>
          </p:cNvSpPr>
          <p:nvPr>
            <p:ph idx="1"/>
          </p:nvPr>
        </p:nvSpPr>
        <p:spPr>
          <a:xfrm>
            <a:off x="457200" y="1200155"/>
            <a:ext cx="8229600" cy="3394472"/>
          </a:xfrm>
          <a:prstGeom prst="rect">
            <a:avLst/>
          </a:prstGeom>
        </p:spPr>
        <p:txBody>
          <a:bodyPr lIns="76197" tIns="38098" rIns="76197" bIns="38098"/>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662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 1"/>
          <p:cNvSpPr>
            <a:spLocks noGrp="1"/>
          </p:cNvSpPr>
          <p:nvPr>
            <p:ph type="title"/>
          </p:nvPr>
        </p:nvSpPr>
        <p:spPr>
          <a:xfrm>
            <a:off x="722489" y="3305189"/>
            <a:ext cx="7772400" cy="1021556"/>
          </a:xfrm>
          <a:prstGeom prst="rect">
            <a:avLst/>
          </a:prstGeom>
        </p:spPr>
        <p:txBody>
          <a:bodyPr lIns="76197" tIns="38098" rIns="76197" bIns="38098" anchor="t"/>
          <a:lstStyle>
            <a:lvl1pPr algn="l">
              <a:defRPr sz="3300" b="1" cap="all"/>
            </a:lvl1pPr>
          </a:lstStyle>
          <a:p>
            <a:r>
              <a:rPr lang="fr-FR"/>
              <a:t>Modifiez le style du titre</a:t>
            </a:r>
          </a:p>
        </p:txBody>
      </p:sp>
      <p:sp>
        <p:nvSpPr>
          <p:cNvPr id="3" name=" 2"/>
          <p:cNvSpPr>
            <a:spLocks noGrp="1"/>
          </p:cNvSpPr>
          <p:nvPr>
            <p:ph type="body" idx="1"/>
          </p:nvPr>
        </p:nvSpPr>
        <p:spPr>
          <a:xfrm>
            <a:off x="722489" y="2180035"/>
            <a:ext cx="7772400" cy="1125140"/>
          </a:xfrm>
          <a:prstGeom prst="rect">
            <a:avLst/>
          </a:prstGeom>
        </p:spPr>
        <p:txBody>
          <a:bodyPr lIns="76197" tIns="38098" rIns="76197" bIns="38098"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fr-FR"/>
              <a:t>Modifiez les styles du texte du masque</a:t>
            </a:r>
          </a:p>
        </p:txBody>
      </p:sp>
    </p:spTree>
    <p:extLst>
      <p:ext uri="{BB962C8B-B14F-4D97-AF65-F5344CB8AC3E}">
        <p14:creationId xmlns:p14="http://schemas.microsoft.com/office/powerpoint/2010/main" val="405637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 1"/>
          <p:cNvSpPr>
            <a:spLocks noGrp="1"/>
          </p:cNvSpPr>
          <p:nvPr>
            <p:ph type="title"/>
          </p:nvPr>
        </p:nvSpPr>
        <p:spPr>
          <a:xfrm>
            <a:off x="457200" y="205978"/>
            <a:ext cx="8229600" cy="857250"/>
          </a:xfrm>
          <a:prstGeom prst="rect">
            <a:avLst/>
          </a:prstGeom>
        </p:spPr>
        <p:txBody>
          <a:bodyPr lIns="76197" tIns="38098" rIns="76197" bIns="38098"/>
          <a:lstStyle/>
          <a:p>
            <a:r>
              <a:rPr lang="fr-FR"/>
              <a:t>Modifiez le style du titre</a:t>
            </a:r>
          </a:p>
        </p:txBody>
      </p:sp>
      <p:sp>
        <p:nvSpPr>
          <p:cNvPr id="3" name=" 2"/>
          <p:cNvSpPr>
            <a:spLocks noGrp="1"/>
          </p:cNvSpPr>
          <p:nvPr>
            <p:ph sz="half" idx="1"/>
          </p:nvPr>
        </p:nvSpPr>
        <p:spPr>
          <a:xfrm>
            <a:off x="457203" y="1200155"/>
            <a:ext cx="4047067" cy="3394472"/>
          </a:xfrm>
          <a:prstGeom prst="rect">
            <a:avLst/>
          </a:prstGeom>
        </p:spPr>
        <p:txBody>
          <a:bodyPr lIns="76197" tIns="38098" rIns="76197" bIns="38098"/>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 3"/>
          <p:cNvSpPr>
            <a:spLocks noGrp="1"/>
          </p:cNvSpPr>
          <p:nvPr>
            <p:ph sz="half" idx="2"/>
          </p:nvPr>
        </p:nvSpPr>
        <p:spPr>
          <a:xfrm>
            <a:off x="4639733" y="1200155"/>
            <a:ext cx="4047067" cy="3394472"/>
          </a:xfrm>
          <a:prstGeom prst="rect">
            <a:avLst/>
          </a:prstGeom>
        </p:spPr>
        <p:txBody>
          <a:bodyPr lIns="76197" tIns="38098" rIns="76197" bIns="38098"/>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352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 1"/>
          <p:cNvSpPr>
            <a:spLocks noGrp="1"/>
          </p:cNvSpPr>
          <p:nvPr>
            <p:ph type="title"/>
          </p:nvPr>
        </p:nvSpPr>
        <p:spPr>
          <a:xfrm>
            <a:off x="457200" y="205978"/>
            <a:ext cx="8229600" cy="857250"/>
          </a:xfrm>
          <a:prstGeom prst="rect">
            <a:avLst/>
          </a:prstGeom>
        </p:spPr>
        <p:txBody>
          <a:bodyPr lIns="76197" tIns="38098" rIns="76197" bIns="38098"/>
          <a:lstStyle>
            <a:lvl1pPr>
              <a:defRPr/>
            </a:lvl1pPr>
          </a:lstStyle>
          <a:p>
            <a:r>
              <a:rPr lang="fr-FR"/>
              <a:t>Modifiez le style du titre</a:t>
            </a:r>
          </a:p>
        </p:txBody>
      </p:sp>
      <p:sp>
        <p:nvSpPr>
          <p:cNvPr id="3" name=" 2"/>
          <p:cNvSpPr>
            <a:spLocks noGrp="1"/>
          </p:cNvSpPr>
          <p:nvPr>
            <p:ph type="body" idx="1"/>
          </p:nvPr>
        </p:nvSpPr>
        <p:spPr>
          <a:xfrm>
            <a:off x="457200" y="1151335"/>
            <a:ext cx="4040012" cy="479822"/>
          </a:xfrm>
          <a:prstGeom prst="rect">
            <a:avLst/>
          </a:prstGeom>
        </p:spPr>
        <p:txBody>
          <a:bodyPr lIns="76197" tIns="38098" rIns="76197" bIns="38098"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fr-FR"/>
              <a:t>Modifiez les styles du texte du masque</a:t>
            </a:r>
          </a:p>
        </p:txBody>
      </p:sp>
      <p:sp>
        <p:nvSpPr>
          <p:cNvPr id="4" name=" 3"/>
          <p:cNvSpPr>
            <a:spLocks noGrp="1"/>
          </p:cNvSpPr>
          <p:nvPr>
            <p:ph sz="half" idx="2"/>
          </p:nvPr>
        </p:nvSpPr>
        <p:spPr>
          <a:xfrm>
            <a:off x="457200" y="1631156"/>
            <a:ext cx="4040012" cy="2963466"/>
          </a:xfrm>
          <a:prstGeom prst="rect">
            <a:avLst/>
          </a:prstGeom>
        </p:spPr>
        <p:txBody>
          <a:bodyPr lIns="76197" tIns="38098" rIns="76197" bIns="38098"/>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 4"/>
          <p:cNvSpPr>
            <a:spLocks noGrp="1"/>
          </p:cNvSpPr>
          <p:nvPr>
            <p:ph type="body" sz="quarter" idx="3"/>
          </p:nvPr>
        </p:nvSpPr>
        <p:spPr>
          <a:xfrm>
            <a:off x="4645378" y="1151335"/>
            <a:ext cx="4041422" cy="479822"/>
          </a:xfrm>
          <a:prstGeom prst="rect">
            <a:avLst/>
          </a:prstGeom>
        </p:spPr>
        <p:txBody>
          <a:bodyPr lIns="76197" tIns="38098" rIns="76197" bIns="38098"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fr-FR"/>
              <a:t>Modifiez les styles du texte du masque</a:t>
            </a:r>
          </a:p>
        </p:txBody>
      </p:sp>
      <p:sp>
        <p:nvSpPr>
          <p:cNvPr id="6" name=" 5"/>
          <p:cNvSpPr>
            <a:spLocks noGrp="1"/>
          </p:cNvSpPr>
          <p:nvPr>
            <p:ph sz="quarter" idx="4"/>
          </p:nvPr>
        </p:nvSpPr>
        <p:spPr>
          <a:xfrm>
            <a:off x="4645378" y="1631156"/>
            <a:ext cx="4041422" cy="2963466"/>
          </a:xfrm>
          <a:prstGeom prst="rect">
            <a:avLst/>
          </a:prstGeom>
        </p:spPr>
        <p:txBody>
          <a:bodyPr lIns="76197" tIns="38098" rIns="76197" bIns="38098"/>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81475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 1"/>
          <p:cNvSpPr>
            <a:spLocks noGrp="1"/>
          </p:cNvSpPr>
          <p:nvPr>
            <p:ph type="title"/>
          </p:nvPr>
        </p:nvSpPr>
        <p:spPr>
          <a:xfrm>
            <a:off x="457200" y="205978"/>
            <a:ext cx="8229600" cy="857250"/>
          </a:xfrm>
          <a:prstGeom prst="rect">
            <a:avLst/>
          </a:prstGeom>
        </p:spPr>
        <p:txBody>
          <a:bodyPr lIns="76197" tIns="38098" rIns="76197" bIns="38098"/>
          <a:lstStyle/>
          <a:p>
            <a:r>
              <a:rPr lang="fr-FR"/>
              <a:t>Modifiez le style du titre</a:t>
            </a:r>
          </a:p>
        </p:txBody>
      </p:sp>
    </p:spTree>
    <p:extLst>
      <p:ext uri="{BB962C8B-B14F-4D97-AF65-F5344CB8AC3E}">
        <p14:creationId xmlns:p14="http://schemas.microsoft.com/office/powerpoint/2010/main" val="1811986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56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9552" y="205978"/>
            <a:ext cx="7920880" cy="1069628"/>
          </a:xfrm>
        </p:spPr>
        <p:txBody>
          <a:bodyPr/>
          <a:lstStyle>
            <a:lvl1pPr algn="l">
              <a:defRPr sz="3300" b="1"/>
            </a:lvl1pPr>
          </a:lstStyle>
          <a:p>
            <a:r>
              <a:rPr lang="fr-FR"/>
              <a:t>Cliquez et modifiez le titre</a:t>
            </a:r>
            <a:endParaRPr lang="fr-FR" dirty="0"/>
          </a:p>
        </p:txBody>
      </p:sp>
      <p:sp>
        <p:nvSpPr>
          <p:cNvPr id="3" name="Espace réservé du contenu 2"/>
          <p:cNvSpPr>
            <a:spLocks noGrp="1"/>
          </p:cNvSpPr>
          <p:nvPr>
            <p:ph idx="1"/>
          </p:nvPr>
        </p:nvSpPr>
        <p:spPr>
          <a:xfrm>
            <a:off x="539552" y="1383619"/>
            <a:ext cx="7920880" cy="313234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04D2EA49-CA55-F24D-B0E0-78F1DADE3AA5}" type="datetimeFigureOut">
              <a:rPr lang="fr-FR"/>
              <a:pPr>
                <a:defRPr/>
              </a:pPr>
              <a:t>18/09/2025</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BDA5532C-E120-8647-90BB-EF313BAF50D9}" type="slidenum">
              <a:rPr lang="fr-FR"/>
              <a:pPr>
                <a:defRPr/>
              </a:pPr>
              <a:t>‹N°›</a:t>
            </a:fld>
            <a:endParaRPr lang="fr-FR" dirty="0"/>
          </a:p>
        </p:txBody>
      </p:sp>
    </p:spTree>
    <p:extLst>
      <p:ext uri="{BB962C8B-B14F-4D97-AF65-F5344CB8AC3E}">
        <p14:creationId xmlns:p14="http://schemas.microsoft.com/office/powerpoint/2010/main" val="1330453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 1"/>
          <p:cNvSpPr>
            <a:spLocks noGrp="1"/>
          </p:cNvSpPr>
          <p:nvPr>
            <p:ph type="title"/>
          </p:nvPr>
        </p:nvSpPr>
        <p:spPr>
          <a:xfrm>
            <a:off x="457204" y="204787"/>
            <a:ext cx="3008489" cy="871538"/>
          </a:xfrm>
          <a:prstGeom prst="rect">
            <a:avLst/>
          </a:prstGeom>
        </p:spPr>
        <p:txBody>
          <a:bodyPr lIns="76197" tIns="38098" rIns="76197" bIns="38098" anchor="b"/>
          <a:lstStyle>
            <a:lvl1pPr algn="l">
              <a:defRPr sz="1700" b="1"/>
            </a:lvl1pPr>
          </a:lstStyle>
          <a:p>
            <a:r>
              <a:rPr lang="fr-FR"/>
              <a:t>Modifiez le style du titre</a:t>
            </a:r>
          </a:p>
        </p:txBody>
      </p:sp>
      <p:sp>
        <p:nvSpPr>
          <p:cNvPr id="3" name=" 2"/>
          <p:cNvSpPr>
            <a:spLocks noGrp="1"/>
          </p:cNvSpPr>
          <p:nvPr>
            <p:ph idx="1"/>
          </p:nvPr>
        </p:nvSpPr>
        <p:spPr>
          <a:xfrm>
            <a:off x="3575756" y="204801"/>
            <a:ext cx="5111044" cy="4389835"/>
          </a:xfrm>
          <a:prstGeom prst="rect">
            <a:avLst/>
          </a:prstGeom>
        </p:spPr>
        <p:txBody>
          <a:bodyPr lIns="76197" tIns="38098" rIns="76197" bIns="38098"/>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 3"/>
          <p:cNvSpPr>
            <a:spLocks noGrp="1"/>
          </p:cNvSpPr>
          <p:nvPr>
            <p:ph type="body" sz="half" idx="2"/>
          </p:nvPr>
        </p:nvSpPr>
        <p:spPr>
          <a:xfrm>
            <a:off x="457204" y="1076328"/>
            <a:ext cx="3008489" cy="3518297"/>
          </a:xfrm>
          <a:prstGeom prst="rect">
            <a:avLst/>
          </a:prstGeom>
        </p:spPr>
        <p:txBody>
          <a:bodyPr lIns="76197" tIns="38098" rIns="76197" bIns="38098"/>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fr-FR"/>
              <a:t>Modifiez les styles du texte du masque</a:t>
            </a:r>
          </a:p>
        </p:txBody>
      </p:sp>
    </p:spTree>
    <p:extLst>
      <p:ext uri="{BB962C8B-B14F-4D97-AF65-F5344CB8AC3E}">
        <p14:creationId xmlns:p14="http://schemas.microsoft.com/office/powerpoint/2010/main" val="3399222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 1"/>
          <p:cNvSpPr>
            <a:spLocks noGrp="1"/>
          </p:cNvSpPr>
          <p:nvPr>
            <p:ph type="title"/>
          </p:nvPr>
        </p:nvSpPr>
        <p:spPr>
          <a:xfrm>
            <a:off x="1792111" y="3600450"/>
            <a:ext cx="5486400" cy="425054"/>
          </a:xfrm>
          <a:prstGeom prst="rect">
            <a:avLst/>
          </a:prstGeom>
        </p:spPr>
        <p:txBody>
          <a:bodyPr lIns="76197" tIns="38098" rIns="76197" bIns="38098" anchor="b"/>
          <a:lstStyle>
            <a:lvl1pPr algn="l">
              <a:defRPr sz="1700" b="1"/>
            </a:lvl1pPr>
          </a:lstStyle>
          <a:p>
            <a:r>
              <a:rPr lang="fr-FR"/>
              <a:t>Modifiez le style du titre</a:t>
            </a:r>
          </a:p>
        </p:txBody>
      </p:sp>
      <p:sp>
        <p:nvSpPr>
          <p:cNvPr id="3" name=" 2"/>
          <p:cNvSpPr>
            <a:spLocks noGrp="1"/>
          </p:cNvSpPr>
          <p:nvPr>
            <p:ph type="pic" idx="1"/>
          </p:nvPr>
        </p:nvSpPr>
        <p:spPr>
          <a:xfrm>
            <a:off x="1792111" y="459581"/>
            <a:ext cx="5486400" cy="3086100"/>
          </a:xfrm>
          <a:prstGeom prst="rect">
            <a:avLst/>
          </a:prstGeom>
        </p:spPr>
        <p:txBody>
          <a:bodyPr lIns="76197" tIns="38098" rIns="76197" bIns="38098"/>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fr-FR" noProof="0"/>
          </a:p>
        </p:txBody>
      </p:sp>
      <p:sp>
        <p:nvSpPr>
          <p:cNvPr id="4" name=" 3"/>
          <p:cNvSpPr>
            <a:spLocks noGrp="1"/>
          </p:cNvSpPr>
          <p:nvPr>
            <p:ph type="body" sz="half" idx="2"/>
          </p:nvPr>
        </p:nvSpPr>
        <p:spPr>
          <a:xfrm>
            <a:off x="1792111" y="4025503"/>
            <a:ext cx="5486400" cy="603647"/>
          </a:xfrm>
          <a:prstGeom prst="rect">
            <a:avLst/>
          </a:prstGeom>
        </p:spPr>
        <p:txBody>
          <a:bodyPr lIns="76197" tIns="38098" rIns="76197" bIns="38098"/>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fr-FR"/>
              <a:t>Modifiez les styles du texte du masque</a:t>
            </a:r>
          </a:p>
        </p:txBody>
      </p:sp>
    </p:spTree>
    <p:extLst>
      <p:ext uri="{BB962C8B-B14F-4D97-AF65-F5344CB8AC3E}">
        <p14:creationId xmlns:p14="http://schemas.microsoft.com/office/powerpoint/2010/main" val="1728287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 1"/>
          <p:cNvSpPr>
            <a:spLocks noGrp="1"/>
          </p:cNvSpPr>
          <p:nvPr>
            <p:ph type="title"/>
          </p:nvPr>
        </p:nvSpPr>
        <p:spPr>
          <a:xfrm>
            <a:off x="457200" y="205978"/>
            <a:ext cx="8229600" cy="857250"/>
          </a:xfrm>
          <a:prstGeom prst="rect">
            <a:avLst/>
          </a:prstGeom>
        </p:spPr>
        <p:txBody>
          <a:bodyPr lIns="76197" tIns="38098" rIns="76197" bIns="38098"/>
          <a:lstStyle/>
          <a:p>
            <a:r>
              <a:rPr lang="fr-FR"/>
              <a:t>Modifiez le style du titre</a:t>
            </a:r>
          </a:p>
        </p:txBody>
      </p:sp>
      <p:sp>
        <p:nvSpPr>
          <p:cNvPr id="3" name=" 2"/>
          <p:cNvSpPr>
            <a:spLocks noGrp="1"/>
          </p:cNvSpPr>
          <p:nvPr>
            <p:ph type="body" orient="vert" idx="1"/>
          </p:nvPr>
        </p:nvSpPr>
        <p:spPr>
          <a:xfrm>
            <a:off x="457200" y="1200155"/>
            <a:ext cx="8229600" cy="3394472"/>
          </a:xfrm>
          <a:prstGeom prst="rect">
            <a:avLst/>
          </a:prstGeom>
        </p:spPr>
        <p:txBody>
          <a:bodyPr vert="eaVert" lIns="76197" tIns="38098" rIns="76197" bIns="38098"/>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1344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05992"/>
            <a:ext cx="2057400" cy="4388644"/>
          </a:xfrm>
          <a:prstGeom prst="rect">
            <a:avLst/>
          </a:prstGeom>
        </p:spPr>
        <p:txBody>
          <a:bodyPr vert="eaVert" lIns="76197" tIns="38098" rIns="76197" bIns="38098"/>
          <a:lstStyle/>
          <a:p>
            <a:r>
              <a:rPr lang="fr-FR"/>
              <a:t>Modifiez le style du titre</a:t>
            </a:r>
          </a:p>
        </p:txBody>
      </p:sp>
      <p:sp>
        <p:nvSpPr>
          <p:cNvPr id="3" name=" 2"/>
          <p:cNvSpPr>
            <a:spLocks noGrp="1"/>
          </p:cNvSpPr>
          <p:nvPr>
            <p:ph type="body" orient="vert" idx="1"/>
          </p:nvPr>
        </p:nvSpPr>
        <p:spPr>
          <a:xfrm>
            <a:off x="457209" y="205992"/>
            <a:ext cx="6036733" cy="4388644"/>
          </a:xfrm>
          <a:prstGeom prst="rect">
            <a:avLst/>
          </a:prstGeom>
        </p:spPr>
        <p:txBody>
          <a:bodyPr vert="eaVert" lIns="76197" tIns="38098" rIns="76197" bIns="38098"/>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6288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219822"/>
            <a:ext cx="6800800" cy="1009278"/>
          </a:xfrm>
        </p:spPr>
        <p:txBody>
          <a:bodyPr/>
          <a:lstStyle>
            <a:lvl1pPr marL="0" indent="0" algn="r">
              <a:buNone/>
              <a:defRPr sz="2400" b="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Titre 6"/>
          <p:cNvSpPr>
            <a:spLocks noGrp="1"/>
          </p:cNvSpPr>
          <p:nvPr>
            <p:ph type="title"/>
          </p:nvPr>
        </p:nvSpPr>
        <p:spPr>
          <a:xfrm>
            <a:off x="395536" y="843558"/>
            <a:ext cx="8064896" cy="1069628"/>
          </a:xfrm>
        </p:spPr>
        <p:txBody>
          <a:bodyPr>
            <a:normAutofit/>
          </a:bodyPr>
          <a:lstStyle>
            <a:lvl1pPr>
              <a:defRPr sz="4000" baseline="0">
                <a:solidFill>
                  <a:schemeClr val="tx2"/>
                </a:solidFill>
              </a:defRPr>
            </a:lvl1pPr>
          </a:lstStyle>
          <a:p>
            <a:r>
              <a:rPr lang="fr-FR" dirty="0"/>
              <a:t>Cliquez et modifiez le titre</a:t>
            </a:r>
          </a:p>
        </p:txBody>
      </p:sp>
      <p:sp>
        <p:nvSpPr>
          <p:cNvPr id="5" name="Espace réservé de la date 3"/>
          <p:cNvSpPr>
            <a:spLocks noGrp="1"/>
          </p:cNvSpPr>
          <p:nvPr>
            <p:ph type="dt" sz="half" idx="10"/>
          </p:nvPr>
        </p:nvSpPr>
        <p:spPr>
          <a:xfrm>
            <a:off x="5435600" y="4767263"/>
            <a:ext cx="2133600" cy="273844"/>
          </a:xfrm>
        </p:spPr>
        <p:txBody>
          <a:bodyPr/>
          <a:lstStyle>
            <a:lvl1pPr>
              <a:defRPr smtClean="0">
                <a:solidFill>
                  <a:schemeClr val="bg1">
                    <a:lumMod val="95000"/>
                  </a:schemeClr>
                </a:solidFill>
              </a:defRPr>
            </a:lvl1pPr>
          </a:lstStyle>
          <a:p>
            <a:pPr>
              <a:defRPr/>
            </a:pPr>
            <a:fld id="{EC776913-4767-6F4D-A1FD-21F5D0D27D78}" type="datetimeFigureOut">
              <a:rPr lang="fr-FR"/>
              <a:pPr>
                <a:defRPr/>
              </a:pPr>
              <a:t>18/09/2025</a:t>
            </a:fld>
            <a:endParaRPr lang="fr-FR" dirty="0"/>
          </a:p>
        </p:txBody>
      </p:sp>
      <p:sp>
        <p:nvSpPr>
          <p:cNvPr id="6" name="Espace réservé du numéro de diapositive 5"/>
          <p:cNvSpPr>
            <a:spLocks noGrp="1"/>
          </p:cNvSpPr>
          <p:nvPr>
            <p:ph type="sldNum" sz="quarter" idx="11"/>
          </p:nvPr>
        </p:nvSpPr>
        <p:spPr/>
        <p:txBody>
          <a:bodyPr/>
          <a:lstStyle>
            <a:lvl1pPr>
              <a:defRPr smtClean="0">
                <a:solidFill>
                  <a:schemeClr val="bg1"/>
                </a:solidFill>
              </a:defRPr>
            </a:lvl1pPr>
          </a:lstStyle>
          <a:p>
            <a:pPr>
              <a:defRPr/>
            </a:pPr>
            <a:fld id="{76071FE5-A1C1-7F41-B35F-FA62EEF2767A}" type="slidenum">
              <a:rPr lang="fr-FR"/>
              <a:pPr>
                <a:defRPr/>
              </a:pPr>
              <a:t>‹N°›</a:t>
            </a:fld>
            <a:endParaRPr lang="fr-FR" dirty="0"/>
          </a:p>
        </p:txBody>
      </p:sp>
      <p:pic>
        <p:nvPicPr>
          <p:cNvPr id="4" name="Image 3">
            <a:extLst>
              <a:ext uri="{FF2B5EF4-FFF2-40B4-BE49-F238E27FC236}">
                <a16:creationId xmlns:a16="http://schemas.microsoft.com/office/drawing/2014/main" id="{51EA5654-3A3A-B55E-481B-96B06E4B9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7605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388ABA1-2333-7FE4-EA98-E39789CC5AC2}"/>
              </a:ext>
            </a:extLst>
          </p:cNvPr>
          <p:cNvSpPr>
            <a:spLocks noGrp="1"/>
          </p:cNvSpPr>
          <p:nvPr>
            <p:ph type="dt" sz="half" idx="10"/>
          </p:nvPr>
        </p:nvSpPr>
        <p:spPr/>
        <p:txBody>
          <a:bodyPr/>
          <a:lstStyle/>
          <a:p>
            <a:pPr>
              <a:defRPr/>
            </a:pPr>
            <a:fld id="{168F9750-844D-1347-88D9-B93C9CC20485}" type="datetimeFigureOut">
              <a:rPr lang="fr-FR" smtClean="0"/>
              <a:pPr>
                <a:defRPr/>
              </a:pPr>
              <a:t>18/09/2025</a:t>
            </a:fld>
            <a:endParaRPr lang="fr-FR" dirty="0"/>
          </a:p>
        </p:txBody>
      </p:sp>
      <p:sp>
        <p:nvSpPr>
          <p:cNvPr id="4" name="Espace réservé du numéro de diapositive 3">
            <a:extLst>
              <a:ext uri="{FF2B5EF4-FFF2-40B4-BE49-F238E27FC236}">
                <a16:creationId xmlns:a16="http://schemas.microsoft.com/office/drawing/2014/main" id="{53E21961-4A3B-ABB6-25A1-CF7433F4AC65}"/>
              </a:ext>
            </a:extLst>
          </p:cNvPr>
          <p:cNvSpPr>
            <a:spLocks noGrp="1"/>
          </p:cNvSpPr>
          <p:nvPr>
            <p:ph type="sldNum" sz="quarter" idx="11"/>
          </p:nvPr>
        </p:nvSpPr>
        <p:spPr/>
        <p:txBody>
          <a:bodyPr/>
          <a:lstStyle/>
          <a:p>
            <a:pPr>
              <a:defRPr/>
            </a:pPr>
            <a:fld id="{E7FBD82E-5DDE-4740-BEEF-A5E6E4DD173F}" type="slidenum">
              <a:rPr lang="fr-FR" smtClean="0"/>
              <a:pPr>
                <a:defRPr/>
              </a:pPr>
              <a:t>‹N°›</a:t>
            </a:fld>
            <a:endParaRPr lang="fr-FR" dirty="0"/>
          </a:p>
        </p:txBody>
      </p:sp>
    </p:spTree>
    <p:extLst>
      <p:ext uri="{BB962C8B-B14F-4D97-AF65-F5344CB8AC3E}">
        <p14:creationId xmlns:p14="http://schemas.microsoft.com/office/powerpoint/2010/main" val="456920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9552" y="205978"/>
            <a:ext cx="7920880" cy="1069628"/>
          </a:xfrm>
        </p:spPr>
        <p:txBody>
          <a:bodyPr/>
          <a:lstStyle>
            <a:lvl1pPr>
              <a:defRPr sz="4400" b="1">
                <a:solidFill>
                  <a:schemeClr val="tx1"/>
                </a:solidFill>
              </a:defRPr>
            </a:lvl1pPr>
          </a:lstStyle>
          <a:p>
            <a:r>
              <a:rPr lang="fr-FR" dirty="0"/>
              <a:t>Cliquez et modifiez le titre</a:t>
            </a:r>
          </a:p>
        </p:txBody>
      </p:sp>
      <p:sp>
        <p:nvSpPr>
          <p:cNvPr id="3" name="Espace réservé du contenu 2"/>
          <p:cNvSpPr>
            <a:spLocks noGrp="1"/>
          </p:cNvSpPr>
          <p:nvPr>
            <p:ph idx="1"/>
          </p:nvPr>
        </p:nvSpPr>
        <p:spPr>
          <a:xfrm>
            <a:off x="539552" y="1383619"/>
            <a:ext cx="7920880" cy="31323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094E0BAF-C24A-974F-A45A-A209FB244797}" type="datetimeFigureOut">
              <a:rPr lang="fr-FR"/>
              <a:pPr>
                <a:defRPr/>
              </a:pPr>
              <a:t>18/09/2025</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1BC331E2-D381-A549-A98D-22435B5D9119}" type="slidenum">
              <a:rPr lang="fr-FR"/>
              <a:pPr>
                <a:defRPr/>
              </a:pPr>
              <a:t>‹N°›</a:t>
            </a:fld>
            <a:endParaRPr lang="fr-FR" dirty="0"/>
          </a:p>
        </p:txBody>
      </p:sp>
    </p:spTree>
    <p:extLst>
      <p:ext uri="{BB962C8B-B14F-4D97-AF65-F5344CB8AC3E}">
        <p14:creationId xmlns:p14="http://schemas.microsoft.com/office/powerpoint/2010/main" val="3474517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2800" b="1" cap="all">
                <a:solidFill>
                  <a:schemeClr val="tx1"/>
                </a:solidFill>
              </a:defRPr>
            </a:lvl1pPr>
          </a:lstStyle>
          <a:p>
            <a:r>
              <a:rPr lang="fr-FR" dirty="0"/>
              <a:t>Cliquez et modifiez le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0B3A03D-0D0D-484F-9403-0C7F4F71DD43}" type="datetimeFigureOut">
              <a:rPr lang="fr-FR"/>
              <a:pPr>
                <a:defRPr/>
              </a:pPr>
              <a:t>18/09/2025</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2810537C-4D0A-6942-BE55-55A1FFB28B09}" type="slidenum">
              <a:rPr lang="fr-FR"/>
              <a:pPr>
                <a:defRPr/>
              </a:pPr>
              <a:t>‹N°›</a:t>
            </a:fld>
            <a:endParaRPr lang="fr-FR" dirty="0"/>
          </a:p>
        </p:txBody>
      </p:sp>
    </p:spTree>
    <p:extLst>
      <p:ext uri="{BB962C8B-B14F-4D97-AF65-F5344CB8AC3E}">
        <p14:creationId xmlns:p14="http://schemas.microsoft.com/office/powerpoint/2010/main" val="1124041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9552" y="205978"/>
            <a:ext cx="7920880" cy="1069628"/>
          </a:xfrm>
        </p:spPr>
        <p:txBody>
          <a:bodyPr/>
          <a:lstStyle/>
          <a:p>
            <a:r>
              <a:rPr lang="fr-FR"/>
              <a:t>Cliquez et modifiez le titre</a:t>
            </a:r>
            <a:endParaRPr lang="fr-FR" dirty="0"/>
          </a:p>
        </p:txBody>
      </p:sp>
      <p:sp>
        <p:nvSpPr>
          <p:cNvPr id="3" name="Espace réservé du contenu 2"/>
          <p:cNvSpPr>
            <a:spLocks noGrp="1"/>
          </p:cNvSpPr>
          <p:nvPr>
            <p:ph sz="half" idx="1"/>
          </p:nvPr>
        </p:nvSpPr>
        <p:spPr>
          <a:xfrm>
            <a:off x="539552" y="1383619"/>
            <a:ext cx="3956248" cy="32110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383619"/>
            <a:ext cx="3812232" cy="32110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578184B4-9A09-464F-8F17-1679ED27DBEB}" type="datetimeFigureOut">
              <a:rPr lang="fr-FR"/>
              <a:pPr>
                <a:defRPr/>
              </a:pPr>
              <a:t>18/09/2025</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6E4484A6-C516-6C4A-8E62-257C5B06975F}" type="slidenum">
              <a:rPr lang="fr-FR"/>
              <a:pPr>
                <a:defRPr/>
              </a:pPr>
              <a:t>‹N°›</a:t>
            </a:fld>
            <a:endParaRPr lang="fr-FR" dirty="0"/>
          </a:p>
        </p:txBody>
      </p:sp>
    </p:spTree>
    <p:extLst>
      <p:ext uri="{BB962C8B-B14F-4D97-AF65-F5344CB8AC3E}">
        <p14:creationId xmlns:p14="http://schemas.microsoft.com/office/powerpoint/2010/main" val="195269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9552" y="205978"/>
            <a:ext cx="7920880" cy="961616"/>
          </a:xfrm>
        </p:spPr>
        <p:txBody>
          <a:bodyPr>
            <a:normAutofit/>
          </a:bodyPr>
          <a:lstStyle>
            <a:lvl1pPr>
              <a:defRPr sz="4000"/>
            </a:lvl1pPr>
          </a:lstStyle>
          <a:p>
            <a:r>
              <a:rPr lang="fr-FR"/>
              <a:t>Cliquez et modifiez le titre</a:t>
            </a:r>
            <a:endParaRPr lang="fr-FR" dirty="0"/>
          </a:p>
        </p:txBody>
      </p:sp>
      <p:sp>
        <p:nvSpPr>
          <p:cNvPr id="3" name="Espace réservé du texte 2"/>
          <p:cNvSpPr>
            <a:spLocks noGrp="1"/>
          </p:cNvSpPr>
          <p:nvPr>
            <p:ph type="body" idx="1"/>
          </p:nvPr>
        </p:nvSpPr>
        <p:spPr>
          <a:xfrm>
            <a:off x="539552" y="1221600"/>
            <a:ext cx="3957836" cy="6958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539552" y="1977684"/>
            <a:ext cx="3957836" cy="26169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6" y="1221600"/>
            <a:ext cx="4041775" cy="6958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977684"/>
            <a:ext cx="4041775" cy="26169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lvl1pPr>
              <a:defRPr/>
            </a:lvl1pPr>
          </a:lstStyle>
          <a:p>
            <a:pPr>
              <a:defRPr/>
            </a:pPr>
            <a:fld id="{98BE213D-CA7F-2940-A36A-6BD1626E89E1}" type="datetimeFigureOut">
              <a:rPr lang="fr-FR"/>
              <a:pPr>
                <a:defRPr/>
              </a:pPr>
              <a:t>18/09/2025</a:t>
            </a:fld>
            <a:endParaRPr lang="fr-FR" dirty="0"/>
          </a:p>
        </p:txBody>
      </p:sp>
      <p:sp>
        <p:nvSpPr>
          <p:cNvPr id="8" name="Espace réservé du numéro de diapositive 8"/>
          <p:cNvSpPr>
            <a:spLocks noGrp="1"/>
          </p:cNvSpPr>
          <p:nvPr>
            <p:ph type="sldNum" sz="quarter" idx="11"/>
          </p:nvPr>
        </p:nvSpPr>
        <p:spPr>
          <a:xfrm>
            <a:off x="6588125" y="4767263"/>
            <a:ext cx="2133600" cy="273844"/>
          </a:xfrm>
        </p:spPr>
        <p:txBody>
          <a:bodyPr/>
          <a:lstStyle>
            <a:lvl1pPr>
              <a:defRPr/>
            </a:lvl1pPr>
          </a:lstStyle>
          <a:p>
            <a:pPr>
              <a:defRPr/>
            </a:pPr>
            <a:fld id="{394F8AA5-ADC8-BA4A-81EF-9BA856420D58}" type="slidenum">
              <a:rPr lang="fr-FR"/>
              <a:pPr>
                <a:defRPr/>
              </a:pPr>
              <a:t>‹N°›</a:t>
            </a:fld>
            <a:endParaRPr lang="fr-FR"/>
          </a:p>
        </p:txBody>
      </p:sp>
    </p:spTree>
    <p:extLst>
      <p:ext uri="{BB962C8B-B14F-4D97-AF65-F5344CB8AC3E}">
        <p14:creationId xmlns:p14="http://schemas.microsoft.com/office/powerpoint/2010/main" val="264382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Cliquez et modifiez le titre</a:t>
            </a:r>
            <a:endParaRPr lang="fr-FR" dirty="0"/>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E8A5C81-307E-584A-A8F6-1158C3115E13}" type="datetimeFigureOut">
              <a:rPr lang="fr-FR"/>
              <a:pPr>
                <a:defRPr/>
              </a:pPr>
              <a:t>18/09/2025</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A0B5ACA4-4407-D447-BA81-BC7EBA7EB6F1}" type="slidenum">
              <a:rPr lang="fr-FR"/>
              <a:pPr>
                <a:defRPr/>
              </a:pPr>
              <a:t>‹N°›</a:t>
            </a:fld>
            <a:endParaRPr lang="fr-FR" dirty="0"/>
          </a:p>
        </p:txBody>
      </p:sp>
    </p:spTree>
    <p:extLst>
      <p:ext uri="{BB962C8B-B14F-4D97-AF65-F5344CB8AC3E}">
        <p14:creationId xmlns:p14="http://schemas.microsoft.com/office/powerpoint/2010/main" val="1340494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fld id="{A1150C1D-B12B-5241-B6F5-4BCBA18A277B}" type="datetimeFigureOut">
              <a:rPr lang="fr-FR"/>
              <a:pPr>
                <a:defRPr/>
              </a:pPr>
              <a:t>18/09/2025</a:t>
            </a:fld>
            <a:endParaRPr lang="fr-FR" dirty="0"/>
          </a:p>
        </p:txBody>
      </p:sp>
      <p:sp>
        <p:nvSpPr>
          <p:cNvPr id="4" name="Espace réservé du numéro de diapositive 5"/>
          <p:cNvSpPr>
            <a:spLocks noGrp="1"/>
          </p:cNvSpPr>
          <p:nvPr>
            <p:ph type="sldNum" sz="quarter" idx="11"/>
          </p:nvPr>
        </p:nvSpPr>
        <p:spPr/>
        <p:txBody>
          <a:bodyPr/>
          <a:lstStyle>
            <a:lvl1pPr>
              <a:defRPr/>
            </a:lvl1pPr>
          </a:lstStyle>
          <a:p>
            <a:pPr>
              <a:defRPr/>
            </a:pPr>
            <a:fld id="{59BEDD09-58D4-D249-BCAA-E571C722F390}" type="slidenum">
              <a:rPr lang="fr-FR"/>
              <a:pPr>
                <a:defRPr/>
              </a:pPr>
              <a:t>‹N°›</a:t>
            </a:fld>
            <a:endParaRPr lang="fr-FR" dirty="0"/>
          </a:p>
        </p:txBody>
      </p:sp>
    </p:spTree>
    <p:extLst>
      <p:ext uri="{BB962C8B-B14F-4D97-AF65-F5344CB8AC3E}">
        <p14:creationId xmlns:p14="http://schemas.microsoft.com/office/powerpoint/2010/main" val="3513526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6FFAD0B-CD53-7940-BDCD-52F3D1D80249}" type="datetimeFigureOut">
              <a:rPr lang="fr-FR"/>
              <a:pPr>
                <a:defRPr/>
              </a:pPr>
              <a:t>18/09/2025</a:t>
            </a:fld>
            <a:endParaRPr lang="fr-FR" dirty="0"/>
          </a:p>
        </p:txBody>
      </p:sp>
      <p:sp>
        <p:nvSpPr>
          <p:cNvPr id="3" name="Espace réservé du numéro de diapositive 5"/>
          <p:cNvSpPr>
            <a:spLocks noGrp="1"/>
          </p:cNvSpPr>
          <p:nvPr>
            <p:ph type="sldNum" sz="quarter" idx="11"/>
          </p:nvPr>
        </p:nvSpPr>
        <p:spPr/>
        <p:txBody>
          <a:bodyPr/>
          <a:lstStyle>
            <a:lvl1pPr>
              <a:defRPr/>
            </a:lvl1pPr>
          </a:lstStyle>
          <a:p>
            <a:pPr>
              <a:defRPr/>
            </a:pPr>
            <a:fld id="{23512E4A-FFC1-1147-80A9-A444F894179A}" type="slidenum">
              <a:rPr lang="fr-FR"/>
              <a:pPr>
                <a:defRPr/>
              </a:pPr>
              <a:t>‹N°›</a:t>
            </a:fld>
            <a:endParaRPr lang="fr-FR" dirty="0"/>
          </a:p>
        </p:txBody>
      </p:sp>
    </p:spTree>
    <p:extLst>
      <p:ext uri="{BB962C8B-B14F-4D97-AF65-F5344CB8AC3E}">
        <p14:creationId xmlns:p14="http://schemas.microsoft.com/office/powerpoint/2010/main" val="3428549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9553" y="204787"/>
            <a:ext cx="2925961" cy="871538"/>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04788"/>
            <a:ext cx="495739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539553" y="1076326"/>
            <a:ext cx="2925961"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696FF6B-BC63-CB45-8316-823102C89DE1}" type="datetimeFigureOut">
              <a:rPr lang="fr-FR"/>
              <a:pPr>
                <a:defRPr/>
              </a:pPr>
              <a:t>18/09/2025</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6CC8DEAC-BC12-9946-BFDB-739D601E2BCE}" type="slidenum">
              <a:rPr lang="fr-FR"/>
              <a:pPr>
                <a:defRPr/>
              </a:pPr>
              <a:t>‹N°›</a:t>
            </a:fld>
            <a:endParaRPr lang="fr-FR" dirty="0"/>
          </a:p>
        </p:txBody>
      </p:sp>
    </p:spTree>
    <p:extLst>
      <p:ext uri="{BB962C8B-B14F-4D97-AF65-F5344CB8AC3E}">
        <p14:creationId xmlns:p14="http://schemas.microsoft.com/office/powerpoint/2010/main" val="3239775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1560" y="3600450"/>
            <a:ext cx="7776864" cy="425054"/>
          </a:xfrm>
        </p:spPr>
        <p:txBody>
          <a:bodyPr anchor="b"/>
          <a:lstStyle>
            <a:lvl1pPr algn="l">
              <a:defRPr sz="2000" b="1"/>
            </a:lvl1pPr>
          </a:lstStyle>
          <a:p>
            <a:r>
              <a:rPr lang="fr-FR"/>
              <a:t>Cliquez et modifiez le titre</a:t>
            </a:r>
            <a:endParaRPr lang="fr-FR" dirty="0"/>
          </a:p>
        </p:txBody>
      </p:sp>
      <p:sp>
        <p:nvSpPr>
          <p:cNvPr id="3" name="Espace réservé pour une image  2"/>
          <p:cNvSpPr>
            <a:spLocks noGrp="1"/>
          </p:cNvSpPr>
          <p:nvPr>
            <p:ph type="pic" idx="1"/>
          </p:nvPr>
        </p:nvSpPr>
        <p:spPr>
          <a:xfrm>
            <a:off x="611560" y="459581"/>
            <a:ext cx="7776864"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611560" y="4025503"/>
            <a:ext cx="7776864"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4242472C-039D-3946-9179-D5A1715573D7}" type="datetimeFigureOut">
              <a:rPr lang="fr-FR"/>
              <a:pPr>
                <a:defRPr/>
              </a:pPr>
              <a:t>18/09/2025</a:t>
            </a:fld>
            <a:endParaRPr lang="fr-FR" dirty="0"/>
          </a:p>
        </p:txBody>
      </p:sp>
      <p:sp>
        <p:nvSpPr>
          <p:cNvPr id="6" name="Espace réservé du numéro de diapositive 6"/>
          <p:cNvSpPr>
            <a:spLocks noGrp="1"/>
          </p:cNvSpPr>
          <p:nvPr>
            <p:ph type="sldNum" sz="quarter" idx="11"/>
          </p:nvPr>
        </p:nvSpPr>
        <p:spPr>
          <a:xfrm>
            <a:off x="6254750" y="4767263"/>
            <a:ext cx="2133600" cy="273844"/>
          </a:xfrm>
        </p:spPr>
        <p:txBody>
          <a:bodyPr/>
          <a:lstStyle>
            <a:lvl1pPr>
              <a:defRPr/>
            </a:lvl1pPr>
          </a:lstStyle>
          <a:p>
            <a:pPr>
              <a:defRPr/>
            </a:pPr>
            <a:fld id="{976CB7B7-886E-0743-9A0D-48EE40F8178B}" type="slidenum">
              <a:rPr lang="fr-FR"/>
              <a:pPr>
                <a:defRPr/>
              </a:pPr>
              <a:t>‹N°›</a:t>
            </a:fld>
            <a:endParaRPr lang="fr-FR"/>
          </a:p>
        </p:txBody>
      </p:sp>
    </p:spTree>
    <p:extLst>
      <p:ext uri="{BB962C8B-B14F-4D97-AF65-F5344CB8AC3E}">
        <p14:creationId xmlns:p14="http://schemas.microsoft.com/office/powerpoint/2010/main" val="2364751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ABC2F4D-E3FD-2044-ADD0-56DA83FBA134}" type="datetimeFigureOut">
              <a:rPr lang="fr-FR"/>
              <a:pPr>
                <a:defRPr/>
              </a:pPr>
              <a:t>18/09/2025</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809C6753-F508-F44D-9939-09FB1462294B}" type="slidenum">
              <a:rPr lang="fr-FR"/>
              <a:pPr>
                <a:defRPr/>
              </a:pPr>
              <a:t>‹N°›</a:t>
            </a:fld>
            <a:endParaRPr lang="fr-FR" dirty="0"/>
          </a:p>
        </p:txBody>
      </p:sp>
    </p:spTree>
    <p:extLst>
      <p:ext uri="{BB962C8B-B14F-4D97-AF65-F5344CB8AC3E}">
        <p14:creationId xmlns:p14="http://schemas.microsoft.com/office/powerpoint/2010/main" val="2632488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1903040" cy="4388644"/>
          </a:xfrm>
        </p:spPr>
        <p:txBody>
          <a:bodyPr vert="eaVert"/>
          <a:lstStyle/>
          <a:p>
            <a:r>
              <a:rPr lang="fr-FR"/>
              <a:t>Cliquez et modifiez le titre</a:t>
            </a:r>
            <a:endParaRPr lang="fr-FR" dirty="0"/>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023C8CA-A993-6C4D-9D16-3DF8208624FA}" type="datetimeFigureOut">
              <a:rPr lang="fr-FR"/>
              <a:pPr>
                <a:defRPr/>
              </a:pPr>
              <a:t>18/09/2025</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8679DCAC-439D-A040-8CD6-E7D91D46CF9F}" type="slidenum">
              <a:rPr lang="fr-FR"/>
              <a:pPr>
                <a:defRPr/>
              </a:pPr>
              <a:t>‹N°›</a:t>
            </a:fld>
            <a:endParaRPr lang="fr-FR" dirty="0"/>
          </a:p>
        </p:txBody>
      </p:sp>
    </p:spTree>
    <p:extLst>
      <p:ext uri="{BB962C8B-B14F-4D97-AF65-F5344CB8AC3E}">
        <p14:creationId xmlns:p14="http://schemas.microsoft.com/office/powerpoint/2010/main" val="344151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9552" y="205978"/>
            <a:ext cx="7920880" cy="1069628"/>
          </a:xfrm>
        </p:spPr>
        <p:txBody>
          <a:bodyPr/>
          <a:lstStyle/>
          <a:p>
            <a:r>
              <a:rPr lang="fr-FR"/>
              <a:t>Cliquez et modifiez le titre</a:t>
            </a:r>
            <a:endParaRPr lang="fr-FR" dirty="0"/>
          </a:p>
        </p:txBody>
      </p:sp>
      <p:sp>
        <p:nvSpPr>
          <p:cNvPr id="3" name="Espace réservé du contenu 2"/>
          <p:cNvSpPr>
            <a:spLocks noGrp="1"/>
          </p:cNvSpPr>
          <p:nvPr>
            <p:ph sz="half" idx="1"/>
          </p:nvPr>
        </p:nvSpPr>
        <p:spPr>
          <a:xfrm>
            <a:off x="539552" y="1383619"/>
            <a:ext cx="3956248" cy="32110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383619"/>
            <a:ext cx="3812232" cy="32110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11F90A07-921E-B74D-B7FB-1F5836764D7D}" type="datetimeFigureOut">
              <a:rPr lang="fr-FR"/>
              <a:pPr>
                <a:defRPr/>
              </a:pPr>
              <a:t>18/09/2025</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15EB95CF-22E2-6747-B307-C9B03E8D18AC}" type="slidenum">
              <a:rPr lang="fr-FR"/>
              <a:pPr>
                <a:defRPr/>
              </a:pPr>
              <a:t>‹N°›</a:t>
            </a:fld>
            <a:endParaRPr lang="fr-FR" dirty="0"/>
          </a:p>
        </p:txBody>
      </p:sp>
    </p:spTree>
    <p:extLst>
      <p:ext uri="{BB962C8B-B14F-4D97-AF65-F5344CB8AC3E}">
        <p14:creationId xmlns:p14="http://schemas.microsoft.com/office/powerpoint/2010/main" val="43462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9552" y="205978"/>
            <a:ext cx="7920880" cy="961616"/>
          </a:xfrm>
        </p:spPr>
        <p:txBody>
          <a:bodyPr>
            <a:normAutofit/>
          </a:bodyPr>
          <a:lstStyle>
            <a:lvl1pPr>
              <a:defRPr sz="3000"/>
            </a:lvl1pPr>
          </a:lstStyle>
          <a:p>
            <a:r>
              <a:rPr lang="fr-FR"/>
              <a:t>Cliquez et modifiez le titre</a:t>
            </a:r>
            <a:endParaRPr lang="fr-FR" dirty="0"/>
          </a:p>
        </p:txBody>
      </p:sp>
      <p:sp>
        <p:nvSpPr>
          <p:cNvPr id="3" name="Espace réservé du texte 2"/>
          <p:cNvSpPr>
            <a:spLocks noGrp="1"/>
          </p:cNvSpPr>
          <p:nvPr>
            <p:ph type="body" idx="1"/>
          </p:nvPr>
        </p:nvSpPr>
        <p:spPr>
          <a:xfrm>
            <a:off x="539552" y="1221600"/>
            <a:ext cx="3957836" cy="69584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539552" y="1977684"/>
            <a:ext cx="3957836" cy="261693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6" y="1221600"/>
            <a:ext cx="4041775" cy="69584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977684"/>
            <a:ext cx="4041775" cy="261693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lvl1pPr>
              <a:defRPr/>
            </a:lvl1pPr>
          </a:lstStyle>
          <a:p>
            <a:pPr>
              <a:defRPr/>
            </a:pPr>
            <a:fld id="{EA0367CE-6C5A-0847-A59F-54BBFDCD1930}" type="datetimeFigureOut">
              <a:rPr lang="fr-FR"/>
              <a:pPr>
                <a:defRPr/>
              </a:pPr>
              <a:t>18/09/2025</a:t>
            </a:fld>
            <a:endParaRPr lang="fr-FR" dirty="0"/>
          </a:p>
        </p:txBody>
      </p:sp>
      <p:sp>
        <p:nvSpPr>
          <p:cNvPr id="8" name="Espace réservé du numéro de diapositive 8"/>
          <p:cNvSpPr>
            <a:spLocks noGrp="1"/>
          </p:cNvSpPr>
          <p:nvPr>
            <p:ph type="sldNum" sz="quarter" idx="11"/>
          </p:nvPr>
        </p:nvSpPr>
        <p:spPr>
          <a:xfrm>
            <a:off x="6588125" y="4767263"/>
            <a:ext cx="2133600" cy="273844"/>
          </a:xfrm>
        </p:spPr>
        <p:txBody>
          <a:bodyPr/>
          <a:lstStyle>
            <a:lvl1pPr>
              <a:defRPr/>
            </a:lvl1pPr>
          </a:lstStyle>
          <a:p>
            <a:pPr>
              <a:defRPr/>
            </a:pPr>
            <a:fld id="{827AD6A2-4397-3047-9978-126C6766FA67}" type="slidenum">
              <a:rPr lang="fr-FR"/>
              <a:pPr>
                <a:defRPr/>
              </a:pPr>
              <a:t>‹N°›</a:t>
            </a:fld>
            <a:endParaRPr lang="fr-FR"/>
          </a:p>
        </p:txBody>
      </p:sp>
    </p:spTree>
    <p:extLst>
      <p:ext uri="{BB962C8B-B14F-4D97-AF65-F5344CB8AC3E}">
        <p14:creationId xmlns:p14="http://schemas.microsoft.com/office/powerpoint/2010/main" val="46659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p:txBody>
          <a:bodyPr/>
          <a:lstStyle>
            <a:lvl1pPr>
              <a:defRPr/>
            </a:lvl1pPr>
          </a:lstStyle>
          <a:p>
            <a:pPr>
              <a:defRPr/>
            </a:pPr>
            <a:fld id="{70A0AEF5-6CB5-0D4F-A4FB-6A656C635FB5}" type="datetimeFigureOut">
              <a:rPr lang="fr-FR"/>
              <a:pPr>
                <a:defRPr/>
              </a:pPr>
              <a:t>18/09/2025</a:t>
            </a:fld>
            <a:endParaRPr lang="fr-FR" dirty="0"/>
          </a:p>
        </p:txBody>
      </p:sp>
      <p:sp>
        <p:nvSpPr>
          <p:cNvPr id="4" name="Espace réservé du numéro de diapositive 5"/>
          <p:cNvSpPr>
            <a:spLocks noGrp="1"/>
          </p:cNvSpPr>
          <p:nvPr>
            <p:ph type="sldNum" sz="quarter" idx="11"/>
          </p:nvPr>
        </p:nvSpPr>
        <p:spPr/>
        <p:txBody>
          <a:bodyPr/>
          <a:lstStyle>
            <a:lvl1pPr>
              <a:defRPr/>
            </a:lvl1pPr>
          </a:lstStyle>
          <a:p>
            <a:pPr>
              <a:defRPr/>
            </a:pPr>
            <a:fld id="{2A9C60E0-41AC-E645-BEF1-5B8F3E1AFD54}" type="slidenum">
              <a:rPr lang="fr-FR"/>
              <a:pPr>
                <a:defRPr/>
              </a:pPr>
              <a:t>‹N°›</a:t>
            </a:fld>
            <a:endParaRPr lang="fr-FR" dirty="0"/>
          </a:p>
        </p:txBody>
      </p:sp>
    </p:spTree>
    <p:extLst>
      <p:ext uri="{BB962C8B-B14F-4D97-AF65-F5344CB8AC3E}">
        <p14:creationId xmlns:p14="http://schemas.microsoft.com/office/powerpoint/2010/main" val="114938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4CB9E84-FE4D-9B49-8FB7-2C698BBFB0D6}" type="datetimeFigureOut">
              <a:rPr lang="fr-FR"/>
              <a:pPr>
                <a:defRPr/>
              </a:pPr>
              <a:t>18/09/2025</a:t>
            </a:fld>
            <a:endParaRPr lang="fr-FR" dirty="0"/>
          </a:p>
        </p:txBody>
      </p:sp>
      <p:sp>
        <p:nvSpPr>
          <p:cNvPr id="3" name="Espace réservé du numéro de diapositive 5"/>
          <p:cNvSpPr>
            <a:spLocks noGrp="1"/>
          </p:cNvSpPr>
          <p:nvPr>
            <p:ph type="sldNum" sz="quarter" idx="11"/>
          </p:nvPr>
        </p:nvSpPr>
        <p:spPr/>
        <p:txBody>
          <a:bodyPr/>
          <a:lstStyle>
            <a:lvl1pPr>
              <a:defRPr/>
            </a:lvl1pPr>
          </a:lstStyle>
          <a:p>
            <a:pPr>
              <a:defRPr/>
            </a:pPr>
            <a:fld id="{66A3D654-E6D0-EE4A-9FA9-41851FF1359A}" type="slidenum">
              <a:rPr lang="fr-FR"/>
              <a:pPr>
                <a:defRPr/>
              </a:pPr>
              <a:t>‹N°›</a:t>
            </a:fld>
            <a:endParaRPr lang="fr-FR" dirty="0"/>
          </a:p>
        </p:txBody>
      </p:sp>
    </p:spTree>
    <p:extLst>
      <p:ext uri="{BB962C8B-B14F-4D97-AF65-F5344CB8AC3E}">
        <p14:creationId xmlns:p14="http://schemas.microsoft.com/office/powerpoint/2010/main" val="105276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9553" y="204787"/>
            <a:ext cx="2925961" cy="871538"/>
          </a:xfrm>
        </p:spPr>
        <p:txBody>
          <a:bodyPr anchor="b"/>
          <a:lstStyle>
            <a:lvl1pPr algn="l">
              <a:defRPr sz="1500" b="1"/>
            </a:lvl1pPr>
          </a:lstStyle>
          <a:p>
            <a:r>
              <a:rPr lang="fr-FR"/>
              <a:t>Cliquez et modifiez le titre</a:t>
            </a:r>
          </a:p>
        </p:txBody>
      </p:sp>
      <p:sp>
        <p:nvSpPr>
          <p:cNvPr id="3" name="Espace réservé du contenu 2"/>
          <p:cNvSpPr>
            <a:spLocks noGrp="1"/>
          </p:cNvSpPr>
          <p:nvPr>
            <p:ph idx="1"/>
          </p:nvPr>
        </p:nvSpPr>
        <p:spPr>
          <a:xfrm>
            <a:off x="3575050" y="204788"/>
            <a:ext cx="495739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539553" y="1076326"/>
            <a:ext cx="2925961"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8AE71EC-8000-5C43-A173-22AF38BB50C0}" type="datetimeFigureOut">
              <a:rPr lang="fr-FR"/>
              <a:pPr>
                <a:defRPr/>
              </a:pPr>
              <a:t>18/09/2025</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A106897D-8F70-1E4A-BB06-52FAF374A810}" type="slidenum">
              <a:rPr lang="fr-FR"/>
              <a:pPr>
                <a:defRPr/>
              </a:pPr>
              <a:t>‹N°›</a:t>
            </a:fld>
            <a:endParaRPr lang="fr-FR" dirty="0"/>
          </a:p>
        </p:txBody>
      </p:sp>
    </p:spTree>
    <p:extLst>
      <p:ext uri="{BB962C8B-B14F-4D97-AF65-F5344CB8AC3E}">
        <p14:creationId xmlns:p14="http://schemas.microsoft.com/office/powerpoint/2010/main" val="62076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1560" y="3600450"/>
            <a:ext cx="7776864" cy="425054"/>
          </a:xfrm>
        </p:spPr>
        <p:txBody>
          <a:bodyPr anchor="b"/>
          <a:lstStyle>
            <a:lvl1pPr algn="l">
              <a:defRPr sz="1500" b="1"/>
            </a:lvl1pPr>
          </a:lstStyle>
          <a:p>
            <a:r>
              <a:rPr lang="fr-FR"/>
              <a:t>Cliquez et modifiez le titre</a:t>
            </a:r>
            <a:endParaRPr lang="fr-FR" dirty="0"/>
          </a:p>
        </p:txBody>
      </p:sp>
      <p:sp>
        <p:nvSpPr>
          <p:cNvPr id="3" name="Espace réservé pour une image  2"/>
          <p:cNvSpPr>
            <a:spLocks noGrp="1"/>
          </p:cNvSpPr>
          <p:nvPr>
            <p:ph type="pic" idx="1"/>
          </p:nvPr>
        </p:nvSpPr>
        <p:spPr>
          <a:xfrm>
            <a:off x="611560" y="459581"/>
            <a:ext cx="7776864"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611560" y="4025503"/>
            <a:ext cx="7776864"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D645130-FA83-854A-98A5-8D148D3A1B5D}" type="datetimeFigureOut">
              <a:rPr lang="fr-FR"/>
              <a:pPr>
                <a:defRPr/>
              </a:pPr>
              <a:t>18/09/2025</a:t>
            </a:fld>
            <a:endParaRPr lang="fr-FR" dirty="0"/>
          </a:p>
        </p:txBody>
      </p:sp>
      <p:sp>
        <p:nvSpPr>
          <p:cNvPr id="6" name="Espace réservé du numéro de diapositive 6"/>
          <p:cNvSpPr>
            <a:spLocks noGrp="1"/>
          </p:cNvSpPr>
          <p:nvPr>
            <p:ph type="sldNum" sz="quarter" idx="11"/>
          </p:nvPr>
        </p:nvSpPr>
        <p:spPr>
          <a:xfrm>
            <a:off x="6254750" y="4767263"/>
            <a:ext cx="2133600" cy="273844"/>
          </a:xfrm>
        </p:spPr>
        <p:txBody>
          <a:bodyPr/>
          <a:lstStyle>
            <a:lvl1pPr>
              <a:defRPr/>
            </a:lvl1pPr>
          </a:lstStyle>
          <a:p>
            <a:pPr>
              <a:defRPr/>
            </a:pPr>
            <a:fld id="{AA92AEB4-FC8B-3844-B949-69BEE84D22D3}" type="slidenum">
              <a:rPr lang="fr-FR"/>
              <a:pPr>
                <a:defRPr/>
              </a:pPr>
              <a:t>‹N°›</a:t>
            </a:fld>
            <a:endParaRPr lang="fr-FR"/>
          </a:p>
        </p:txBody>
      </p:sp>
    </p:spTree>
    <p:extLst>
      <p:ext uri="{BB962C8B-B14F-4D97-AF65-F5344CB8AC3E}">
        <p14:creationId xmlns:p14="http://schemas.microsoft.com/office/powerpoint/2010/main" val="164029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BEB057-74C1-2248-AD4F-B50E668CB35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9155783" cy="5143500"/>
          </a:xfrm>
          <a:prstGeom prst="rect">
            <a:avLst/>
          </a:prstGeom>
        </p:spPr>
      </p:pic>
      <p:sp>
        <p:nvSpPr>
          <p:cNvPr id="1027" name="Espace réservé du titre 1"/>
          <p:cNvSpPr>
            <a:spLocks noGrp="1"/>
          </p:cNvSpPr>
          <p:nvPr>
            <p:ph type="title"/>
          </p:nvPr>
        </p:nvSpPr>
        <p:spPr bwMode="auto">
          <a:xfrm>
            <a:off x="395288" y="205979"/>
            <a:ext cx="8064500" cy="10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ltLang="fr-FR" dirty="0"/>
              <a:t>Modifiez le style du titre</a:t>
            </a:r>
          </a:p>
        </p:txBody>
      </p:sp>
      <p:sp>
        <p:nvSpPr>
          <p:cNvPr id="1028" name="Espace réservé du texte 2"/>
          <p:cNvSpPr>
            <a:spLocks noGrp="1"/>
          </p:cNvSpPr>
          <p:nvPr>
            <p:ph type="body" idx="1"/>
          </p:nvPr>
        </p:nvSpPr>
        <p:spPr bwMode="auto">
          <a:xfrm>
            <a:off x="395288" y="1383506"/>
            <a:ext cx="8064500" cy="321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4" name="Espace réservé de la date 3"/>
          <p:cNvSpPr>
            <a:spLocks noGrp="1"/>
          </p:cNvSpPr>
          <p:nvPr>
            <p:ph type="dt" sz="half" idx="2"/>
          </p:nvPr>
        </p:nvSpPr>
        <p:spPr>
          <a:xfrm>
            <a:off x="3635375"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2">
                    <a:lumMod val="75000"/>
                  </a:schemeClr>
                </a:solidFill>
                <a:latin typeface="+mn-lt"/>
              </a:defRPr>
            </a:lvl1pPr>
          </a:lstStyle>
          <a:p>
            <a:pPr>
              <a:defRPr/>
            </a:pPr>
            <a:fld id="{D323614F-9FDE-434E-8827-C0E4C70C8465}" type="datetimeFigureOut">
              <a:rPr lang="fr-FR" smtClean="0"/>
              <a:pPr>
                <a:defRPr/>
              </a:pPr>
              <a:t>18/09/2025</a:t>
            </a:fld>
            <a:endParaRPr lang="fr-FR" dirty="0"/>
          </a:p>
        </p:txBody>
      </p:sp>
      <p:sp>
        <p:nvSpPr>
          <p:cNvPr id="6" name="Espace réservé du numéro de diapositive 5"/>
          <p:cNvSpPr>
            <a:spLocks noGrp="1"/>
          </p:cNvSpPr>
          <p:nvPr>
            <p:ph type="sldNum" sz="quarter" idx="4"/>
          </p:nvPr>
        </p:nvSpPr>
        <p:spPr>
          <a:xfrm>
            <a:off x="6372225" y="4767263"/>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2">
                    <a:lumMod val="75000"/>
                  </a:schemeClr>
                </a:solidFill>
                <a:latin typeface="+mn-lt"/>
              </a:defRPr>
            </a:lvl1pPr>
          </a:lstStyle>
          <a:p>
            <a:pPr>
              <a:defRPr/>
            </a:pPr>
            <a:fld id="{8B883356-2AD7-E04C-B75D-C973A1F29E31}"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71" r:id="rId1"/>
    <p:sldLayoutId id="2147483663" r:id="rId2"/>
    <p:sldLayoutId id="2147483664" r:id="rId3"/>
    <p:sldLayoutId id="2147483665" r:id="rId4"/>
    <p:sldLayoutId id="2147483672" r:id="rId5"/>
    <p:sldLayoutId id="2147483666" r:id="rId6"/>
    <p:sldLayoutId id="2147483667" r:id="rId7"/>
    <p:sldLayoutId id="2147483668" r:id="rId8"/>
    <p:sldLayoutId id="2147483673" r:id="rId9"/>
    <p:sldLayoutId id="2147483669" r:id="rId10"/>
    <p:sldLayoutId id="2147483670" r:id="rId11"/>
    <p:sldLayoutId id="2147483701" r:id="rId12"/>
  </p:sldLayoutIdLst>
  <p:txStyles>
    <p:titleStyle>
      <a:lvl1pPr algn="r" rtl="0" fontAlgn="base">
        <a:spcBef>
          <a:spcPct val="0"/>
        </a:spcBef>
        <a:spcAft>
          <a:spcPct val="0"/>
        </a:spcAft>
        <a:defRPr sz="3300" kern="1200">
          <a:solidFill>
            <a:schemeClr val="tx2">
              <a:lumMod val="75000"/>
            </a:schemeClr>
          </a:solidFill>
          <a:latin typeface="+mj-lt"/>
          <a:ea typeface="+mj-ea"/>
          <a:cs typeface="+mj-cs"/>
        </a:defRPr>
      </a:lvl1pPr>
      <a:lvl2pPr algn="r" rtl="0" fontAlgn="base">
        <a:spcBef>
          <a:spcPct val="0"/>
        </a:spcBef>
        <a:spcAft>
          <a:spcPct val="0"/>
        </a:spcAft>
        <a:defRPr sz="3300">
          <a:solidFill>
            <a:schemeClr val="bg1"/>
          </a:solidFill>
          <a:latin typeface="Arial" charset="0"/>
        </a:defRPr>
      </a:lvl2pPr>
      <a:lvl3pPr algn="r" rtl="0" fontAlgn="base">
        <a:spcBef>
          <a:spcPct val="0"/>
        </a:spcBef>
        <a:spcAft>
          <a:spcPct val="0"/>
        </a:spcAft>
        <a:defRPr sz="3300">
          <a:solidFill>
            <a:schemeClr val="bg1"/>
          </a:solidFill>
          <a:latin typeface="Arial" charset="0"/>
        </a:defRPr>
      </a:lvl3pPr>
      <a:lvl4pPr algn="r" rtl="0" fontAlgn="base">
        <a:spcBef>
          <a:spcPct val="0"/>
        </a:spcBef>
        <a:spcAft>
          <a:spcPct val="0"/>
        </a:spcAft>
        <a:defRPr sz="3300">
          <a:solidFill>
            <a:schemeClr val="bg1"/>
          </a:solidFill>
          <a:latin typeface="Arial" charset="0"/>
        </a:defRPr>
      </a:lvl4pPr>
      <a:lvl5pPr algn="r" rtl="0" fontAlgn="base">
        <a:spcBef>
          <a:spcPct val="0"/>
        </a:spcBef>
        <a:spcAft>
          <a:spcPct val="0"/>
        </a:spcAft>
        <a:defRPr sz="3300">
          <a:solidFill>
            <a:schemeClr val="bg1"/>
          </a:solidFill>
          <a:latin typeface="Arial" charset="0"/>
        </a:defRPr>
      </a:lvl5pPr>
      <a:lvl6pPr marL="342900" algn="r" rtl="0" fontAlgn="base">
        <a:spcBef>
          <a:spcPct val="0"/>
        </a:spcBef>
        <a:spcAft>
          <a:spcPct val="0"/>
        </a:spcAft>
        <a:defRPr sz="3300">
          <a:solidFill>
            <a:schemeClr val="bg1"/>
          </a:solidFill>
          <a:latin typeface="Arial" charset="0"/>
        </a:defRPr>
      </a:lvl6pPr>
      <a:lvl7pPr marL="685800" algn="r" rtl="0" fontAlgn="base">
        <a:spcBef>
          <a:spcPct val="0"/>
        </a:spcBef>
        <a:spcAft>
          <a:spcPct val="0"/>
        </a:spcAft>
        <a:defRPr sz="3300">
          <a:solidFill>
            <a:schemeClr val="bg1"/>
          </a:solidFill>
          <a:latin typeface="Arial" charset="0"/>
        </a:defRPr>
      </a:lvl7pPr>
      <a:lvl8pPr marL="1028700" algn="r" rtl="0" fontAlgn="base">
        <a:spcBef>
          <a:spcPct val="0"/>
        </a:spcBef>
        <a:spcAft>
          <a:spcPct val="0"/>
        </a:spcAft>
        <a:defRPr sz="3300">
          <a:solidFill>
            <a:schemeClr val="bg1"/>
          </a:solidFill>
          <a:latin typeface="Arial" charset="0"/>
        </a:defRPr>
      </a:lvl8pPr>
      <a:lvl9pPr marL="1371600" algn="r" rtl="0" fontAlgn="base">
        <a:spcBef>
          <a:spcPct val="0"/>
        </a:spcBef>
        <a:spcAft>
          <a:spcPct val="0"/>
        </a:spcAft>
        <a:defRPr sz="3300">
          <a:solidFill>
            <a:schemeClr val="bg1"/>
          </a:solidFill>
          <a:latin typeface="Arial" charset="0"/>
        </a:defRPr>
      </a:lvl9pPr>
    </p:titleStyle>
    <p:bodyStyle>
      <a:lvl1pPr marL="257175" indent="-257175" algn="l" rtl="0" fontAlgn="base">
        <a:spcBef>
          <a:spcPct val="20000"/>
        </a:spcBef>
        <a:spcAft>
          <a:spcPct val="0"/>
        </a:spcAft>
        <a:buFont typeface="Arial" charset="0"/>
        <a:buChar char="•"/>
        <a:defRPr sz="2400" kern="1200">
          <a:solidFill>
            <a:schemeClr val="tx2">
              <a:lumMod val="75000"/>
            </a:schemeClr>
          </a:solidFill>
          <a:latin typeface="+mn-lt"/>
          <a:ea typeface="+mn-ea"/>
          <a:cs typeface="+mn-cs"/>
        </a:defRPr>
      </a:lvl1pPr>
      <a:lvl2pPr marL="557213" indent="-214313" algn="l" rtl="0" fontAlgn="base">
        <a:spcBef>
          <a:spcPct val="20000"/>
        </a:spcBef>
        <a:spcAft>
          <a:spcPct val="0"/>
        </a:spcAft>
        <a:buFont typeface="Arial" charset="0"/>
        <a:buChar char="–"/>
        <a:defRPr sz="2100" kern="1200">
          <a:solidFill>
            <a:schemeClr val="tx2">
              <a:lumMod val="75000"/>
            </a:schemeClr>
          </a:solidFill>
          <a:latin typeface="+mn-lt"/>
          <a:ea typeface="+mn-ea"/>
          <a:cs typeface="+mn-cs"/>
        </a:defRPr>
      </a:lvl2pPr>
      <a:lvl3pPr marL="857250" indent="-171450" algn="l" rtl="0" fontAlgn="base">
        <a:spcBef>
          <a:spcPct val="20000"/>
        </a:spcBef>
        <a:spcAft>
          <a:spcPct val="0"/>
        </a:spcAft>
        <a:buFont typeface="Arial" charset="0"/>
        <a:buChar char="•"/>
        <a:defRPr sz="1800" kern="1200">
          <a:solidFill>
            <a:schemeClr val="tx2">
              <a:lumMod val="75000"/>
            </a:schemeClr>
          </a:solidFill>
          <a:latin typeface="+mn-lt"/>
          <a:ea typeface="+mn-ea"/>
          <a:cs typeface="+mn-cs"/>
        </a:defRPr>
      </a:lvl3pPr>
      <a:lvl4pPr marL="1200150" indent="-171450" algn="l" rtl="0" fontAlgn="base">
        <a:spcBef>
          <a:spcPct val="20000"/>
        </a:spcBef>
        <a:spcAft>
          <a:spcPct val="0"/>
        </a:spcAft>
        <a:buFont typeface="Arial" charset="0"/>
        <a:buChar char="–"/>
        <a:defRPr sz="1500" kern="1200">
          <a:solidFill>
            <a:schemeClr val="tx2">
              <a:lumMod val="75000"/>
            </a:schemeClr>
          </a:solidFill>
          <a:latin typeface="+mn-lt"/>
          <a:ea typeface="+mn-ea"/>
          <a:cs typeface="+mn-cs"/>
        </a:defRPr>
      </a:lvl4pPr>
      <a:lvl5pPr marL="1543050" indent="-171450" algn="l" rtl="0" fontAlgn="base">
        <a:spcBef>
          <a:spcPct val="20000"/>
        </a:spcBef>
        <a:spcAft>
          <a:spcPct val="0"/>
        </a:spcAft>
        <a:buFont typeface="Arial" charset="0"/>
        <a:buChar char="»"/>
        <a:defRPr sz="1500" kern="1200">
          <a:solidFill>
            <a:schemeClr val="tx2">
              <a:lumMod val="7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33CC"/>
            </a:gs>
          </a:gsLst>
          <a:lin ang="5400000" scaled="1"/>
        </a:gradFill>
        <a:effectLst/>
      </p:bgPr>
    </p:bg>
    <p:spTree>
      <p:nvGrpSpPr>
        <p:cNvPr id="1" name=""/>
        <p:cNvGrpSpPr/>
        <p:nvPr/>
      </p:nvGrpSpPr>
      <p:grpSpPr>
        <a:xfrm>
          <a:off x="0" y="0"/>
          <a:ext cx="0" cy="0"/>
          <a:chOff x="0" y="0"/>
          <a:chExt cx="0" cy="0"/>
        </a:xfrm>
      </p:grpSpPr>
      <p:pic>
        <p:nvPicPr>
          <p:cNvPr id="8194"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0266" y="4162425"/>
            <a:ext cx="908756" cy="866775"/>
          </a:xfrm>
          <a:prstGeom prst="rect">
            <a:avLst/>
          </a:prstGeom>
          <a:noFill/>
          <a:ln>
            <a:noFill/>
          </a:ln>
          <a:effectLst/>
          <a:extLst>
            <a:ext uri="{909E8E84-426E-40DD-AFC4-6F175D3DCCD1}">
              <a14:hiddenFill xmlns:a14="http://schemas.microsoft.com/office/drawing/2010/main">
                <a:solidFill>
                  <a:srgbClr val="01088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ChangeArrowheads="1"/>
          </p:cNvSpPr>
          <p:nvPr/>
        </p:nvSpPr>
        <p:spPr bwMode="auto">
          <a:xfrm>
            <a:off x="5981701" y="4729163"/>
            <a:ext cx="1885125" cy="336414"/>
          </a:xfrm>
          <a:prstGeom prst="rect">
            <a:avLst/>
          </a:prstGeom>
          <a:noFill/>
          <a:ln>
            <a:noFill/>
          </a:ln>
          <a:effectLst/>
          <a:extLst>
            <a:ext uri="{909E8E84-426E-40DD-AFC4-6F175D3DCCD1}">
              <a14:hiddenFill xmlns:a14="http://schemas.microsoft.com/office/drawing/2010/main">
                <a:solidFill>
                  <a:srgbClr val="01088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403" tIns="37040" rIns="75403" bIns="37040">
            <a:spAutoFit/>
          </a:bodyPr>
          <a:lstStyle/>
          <a:p>
            <a:pPr>
              <a:defRPr/>
            </a:pPr>
            <a:r>
              <a:rPr lang="fr-FR" sz="1700" i="1">
                <a:solidFill>
                  <a:srgbClr val="FFFFFF"/>
                </a:solidFill>
                <a:effectLst>
                  <a:outerShdw blurRad="38100" dist="38100" dir="2700000" algn="tl">
                    <a:srgbClr val="919191"/>
                  </a:outerShdw>
                </a:effectLst>
                <a:latin typeface="Times" pitchFamily="18" charset="0"/>
              </a:rPr>
              <a:t>L. Thiberville, 2001</a:t>
            </a:r>
          </a:p>
        </p:txBody>
      </p:sp>
    </p:spTree>
    <p:extLst>
      <p:ext uri="{BB962C8B-B14F-4D97-AF65-F5344CB8AC3E}">
        <p14:creationId xmlns:p14="http://schemas.microsoft.com/office/powerpoint/2010/main" val="3728230002"/>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lnSpc>
          <a:spcPct val="90000"/>
        </a:lnSpc>
        <a:spcBef>
          <a:spcPct val="0"/>
        </a:spcBef>
        <a:spcAft>
          <a:spcPct val="0"/>
        </a:spcAft>
        <a:defRPr sz="3000" b="1">
          <a:solidFill>
            <a:schemeClr val="tx2"/>
          </a:solidFill>
          <a:latin typeface="+mj-lt"/>
          <a:ea typeface="+mj-ea"/>
          <a:cs typeface="+mj-cs"/>
        </a:defRPr>
      </a:lvl1pPr>
      <a:lvl2pPr algn="ctr" rtl="0" eaLnBrk="0" fontAlgn="base" hangingPunct="0">
        <a:lnSpc>
          <a:spcPct val="90000"/>
        </a:lnSpc>
        <a:spcBef>
          <a:spcPct val="0"/>
        </a:spcBef>
        <a:spcAft>
          <a:spcPct val="0"/>
        </a:spcAft>
        <a:defRPr sz="3000" b="1">
          <a:solidFill>
            <a:schemeClr val="tx2"/>
          </a:solidFill>
          <a:latin typeface="Arial" charset="0"/>
        </a:defRPr>
      </a:lvl2pPr>
      <a:lvl3pPr algn="ctr" rtl="0" eaLnBrk="0" fontAlgn="base" hangingPunct="0">
        <a:lnSpc>
          <a:spcPct val="90000"/>
        </a:lnSpc>
        <a:spcBef>
          <a:spcPct val="0"/>
        </a:spcBef>
        <a:spcAft>
          <a:spcPct val="0"/>
        </a:spcAft>
        <a:defRPr sz="3000" b="1">
          <a:solidFill>
            <a:schemeClr val="tx2"/>
          </a:solidFill>
          <a:latin typeface="Arial" charset="0"/>
        </a:defRPr>
      </a:lvl3pPr>
      <a:lvl4pPr algn="ctr" rtl="0" eaLnBrk="0" fontAlgn="base" hangingPunct="0">
        <a:lnSpc>
          <a:spcPct val="90000"/>
        </a:lnSpc>
        <a:spcBef>
          <a:spcPct val="0"/>
        </a:spcBef>
        <a:spcAft>
          <a:spcPct val="0"/>
        </a:spcAft>
        <a:defRPr sz="3000" b="1">
          <a:solidFill>
            <a:schemeClr val="tx2"/>
          </a:solidFill>
          <a:latin typeface="Arial" charset="0"/>
        </a:defRPr>
      </a:lvl4pPr>
      <a:lvl5pPr algn="ctr" rtl="0" eaLnBrk="0" fontAlgn="base" hangingPunct="0">
        <a:lnSpc>
          <a:spcPct val="90000"/>
        </a:lnSpc>
        <a:spcBef>
          <a:spcPct val="0"/>
        </a:spcBef>
        <a:spcAft>
          <a:spcPct val="0"/>
        </a:spcAft>
        <a:defRPr sz="3000" b="1">
          <a:solidFill>
            <a:schemeClr val="tx2"/>
          </a:solidFill>
          <a:latin typeface="Arial" charset="0"/>
        </a:defRPr>
      </a:lvl5pPr>
      <a:lvl6pPr marL="380985" algn="ctr" rtl="0" eaLnBrk="0" fontAlgn="base" hangingPunct="0">
        <a:lnSpc>
          <a:spcPct val="90000"/>
        </a:lnSpc>
        <a:spcBef>
          <a:spcPct val="0"/>
        </a:spcBef>
        <a:spcAft>
          <a:spcPct val="0"/>
        </a:spcAft>
        <a:defRPr sz="3000" b="1">
          <a:solidFill>
            <a:schemeClr val="tx2"/>
          </a:solidFill>
          <a:latin typeface="Arial" charset="0"/>
        </a:defRPr>
      </a:lvl6pPr>
      <a:lvl7pPr marL="761970" algn="ctr" rtl="0" eaLnBrk="0" fontAlgn="base" hangingPunct="0">
        <a:lnSpc>
          <a:spcPct val="90000"/>
        </a:lnSpc>
        <a:spcBef>
          <a:spcPct val="0"/>
        </a:spcBef>
        <a:spcAft>
          <a:spcPct val="0"/>
        </a:spcAft>
        <a:defRPr sz="3000" b="1">
          <a:solidFill>
            <a:schemeClr val="tx2"/>
          </a:solidFill>
          <a:latin typeface="Arial" charset="0"/>
        </a:defRPr>
      </a:lvl7pPr>
      <a:lvl8pPr marL="1142954" algn="ctr" rtl="0" eaLnBrk="0" fontAlgn="base" hangingPunct="0">
        <a:lnSpc>
          <a:spcPct val="90000"/>
        </a:lnSpc>
        <a:spcBef>
          <a:spcPct val="0"/>
        </a:spcBef>
        <a:spcAft>
          <a:spcPct val="0"/>
        </a:spcAft>
        <a:defRPr sz="3000" b="1">
          <a:solidFill>
            <a:schemeClr val="tx2"/>
          </a:solidFill>
          <a:latin typeface="Arial" charset="0"/>
        </a:defRPr>
      </a:lvl8pPr>
      <a:lvl9pPr marL="1523939" algn="ctr" rtl="0" eaLnBrk="0" fontAlgn="base" hangingPunct="0">
        <a:lnSpc>
          <a:spcPct val="90000"/>
        </a:lnSpc>
        <a:spcBef>
          <a:spcPct val="0"/>
        </a:spcBef>
        <a:spcAft>
          <a:spcPct val="0"/>
        </a:spcAft>
        <a:defRPr sz="3000" b="1">
          <a:solidFill>
            <a:schemeClr val="tx2"/>
          </a:solidFill>
          <a:latin typeface="Arial" charset="0"/>
        </a:defRPr>
      </a:lvl9pPr>
    </p:titleStyle>
    <p:bodyStyle>
      <a:lvl1pPr marL="238115" indent="-238115" algn="l" rtl="0" eaLnBrk="0" fontAlgn="base" hangingPunct="0">
        <a:lnSpc>
          <a:spcPct val="90000"/>
        </a:lnSpc>
        <a:spcBef>
          <a:spcPct val="30000"/>
        </a:spcBef>
        <a:spcAft>
          <a:spcPct val="0"/>
        </a:spcAft>
        <a:buSzPct val="100000"/>
        <a:buChar char="•"/>
        <a:defRPr sz="2000" b="1">
          <a:solidFill>
            <a:schemeClr val="tx1"/>
          </a:solidFill>
          <a:latin typeface="+mn-lt"/>
          <a:ea typeface="+mn-ea"/>
          <a:cs typeface="+mn-cs"/>
        </a:defRPr>
      </a:lvl1pPr>
      <a:lvl2pPr marL="571477" indent="-190492" algn="l" rtl="0" eaLnBrk="0" fontAlgn="base" hangingPunct="0">
        <a:lnSpc>
          <a:spcPct val="90000"/>
        </a:lnSpc>
        <a:spcBef>
          <a:spcPct val="30000"/>
        </a:spcBef>
        <a:spcAft>
          <a:spcPct val="0"/>
        </a:spcAft>
        <a:buSzPct val="100000"/>
        <a:buChar char="–"/>
        <a:defRPr b="1">
          <a:solidFill>
            <a:schemeClr val="tx1"/>
          </a:solidFill>
          <a:latin typeface="+mn-lt"/>
        </a:defRPr>
      </a:lvl2pPr>
      <a:lvl3pPr marL="952462" indent="-190492" algn="l" rtl="0" eaLnBrk="0" fontAlgn="base" hangingPunct="0">
        <a:lnSpc>
          <a:spcPct val="90000"/>
        </a:lnSpc>
        <a:spcBef>
          <a:spcPct val="30000"/>
        </a:spcBef>
        <a:spcAft>
          <a:spcPct val="0"/>
        </a:spcAft>
        <a:buSzPct val="100000"/>
        <a:buChar char="»"/>
        <a:defRPr b="1">
          <a:solidFill>
            <a:schemeClr val="tx1"/>
          </a:solidFill>
          <a:latin typeface="+mn-lt"/>
        </a:defRPr>
      </a:lvl3pPr>
      <a:lvl4pPr marL="1285824" indent="-142869" algn="l" rtl="0" eaLnBrk="0" fontAlgn="base" hangingPunct="0">
        <a:lnSpc>
          <a:spcPct val="90000"/>
        </a:lnSpc>
        <a:spcBef>
          <a:spcPct val="30000"/>
        </a:spcBef>
        <a:spcAft>
          <a:spcPct val="0"/>
        </a:spcAft>
        <a:buSzPct val="100000"/>
        <a:buChar char="•"/>
        <a:defRPr sz="1200" b="1">
          <a:solidFill>
            <a:schemeClr val="tx1"/>
          </a:solidFill>
          <a:latin typeface="+mn-lt"/>
        </a:defRPr>
      </a:lvl4pPr>
      <a:lvl5pPr marL="1666808" indent="-142869" algn="l" rtl="0" eaLnBrk="0" fontAlgn="base" hangingPunct="0">
        <a:lnSpc>
          <a:spcPct val="90000"/>
        </a:lnSpc>
        <a:spcBef>
          <a:spcPct val="30000"/>
        </a:spcBef>
        <a:spcAft>
          <a:spcPct val="0"/>
        </a:spcAft>
        <a:buSzPct val="100000"/>
        <a:buChar char="–"/>
        <a:defRPr sz="1200" b="1">
          <a:solidFill>
            <a:schemeClr val="tx1"/>
          </a:solidFill>
          <a:latin typeface="+mn-lt"/>
        </a:defRPr>
      </a:lvl5pPr>
      <a:lvl6pPr marL="2047793" indent="-142869" algn="l" rtl="0" eaLnBrk="0" fontAlgn="base" hangingPunct="0">
        <a:lnSpc>
          <a:spcPct val="90000"/>
        </a:lnSpc>
        <a:spcBef>
          <a:spcPct val="30000"/>
        </a:spcBef>
        <a:spcAft>
          <a:spcPct val="0"/>
        </a:spcAft>
        <a:buSzPct val="100000"/>
        <a:buChar char="–"/>
        <a:defRPr sz="1200" b="1">
          <a:solidFill>
            <a:schemeClr val="tx1"/>
          </a:solidFill>
          <a:latin typeface="+mn-lt"/>
        </a:defRPr>
      </a:lvl6pPr>
      <a:lvl7pPr marL="2428778" indent="-142869" algn="l" rtl="0" eaLnBrk="0" fontAlgn="base" hangingPunct="0">
        <a:lnSpc>
          <a:spcPct val="90000"/>
        </a:lnSpc>
        <a:spcBef>
          <a:spcPct val="30000"/>
        </a:spcBef>
        <a:spcAft>
          <a:spcPct val="0"/>
        </a:spcAft>
        <a:buSzPct val="100000"/>
        <a:buChar char="–"/>
        <a:defRPr sz="1200" b="1">
          <a:solidFill>
            <a:schemeClr val="tx1"/>
          </a:solidFill>
          <a:latin typeface="+mn-lt"/>
        </a:defRPr>
      </a:lvl7pPr>
      <a:lvl8pPr marL="2809763" indent="-142869" algn="l" rtl="0" eaLnBrk="0" fontAlgn="base" hangingPunct="0">
        <a:lnSpc>
          <a:spcPct val="90000"/>
        </a:lnSpc>
        <a:spcBef>
          <a:spcPct val="30000"/>
        </a:spcBef>
        <a:spcAft>
          <a:spcPct val="0"/>
        </a:spcAft>
        <a:buSzPct val="100000"/>
        <a:buChar char="–"/>
        <a:defRPr sz="1200" b="1">
          <a:solidFill>
            <a:schemeClr val="tx1"/>
          </a:solidFill>
          <a:latin typeface="+mn-lt"/>
        </a:defRPr>
      </a:lvl8pPr>
      <a:lvl9pPr marL="3190747" indent="-142869" algn="l" rtl="0" eaLnBrk="0" fontAlgn="base" hangingPunct="0">
        <a:lnSpc>
          <a:spcPct val="90000"/>
        </a:lnSpc>
        <a:spcBef>
          <a:spcPct val="30000"/>
        </a:spcBef>
        <a:spcAft>
          <a:spcPct val="0"/>
        </a:spcAft>
        <a:buSzPct val="100000"/>
        <a:buChar char="–"/>
        <a:defRPr sz="1200" b="1">
          <a:solidFill>
            <a:schemeClr val="tx1"/>
          </a:solidFill>
          <a:latin typeface="+mn-lt"/>
        </a:defRPr>
      </a:lvl9pPr>
    </p:bodyStyle>
    <p:otherStyle>
      <a:defPPr>
        <a:defRPr lang="fr-FR"/>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395288" y="205979"/>
            <a:ext cx="8064500" cy="10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ltLang="fr-FR" dirty="0"/>
              <a:t>Modifiez le style du titre</a:t>
            </a:r>
          </a:p>
        </p:txBody>
      </p:sp>
      <p:sp>
        <p:nvSpPr>
          <p:cNvPr id="1028" name="Espace réservé du texte 2"/>
          <p:cNvSpPr>
            <a:spLocks noGrp="1"/>
          </p:cNvSpPr>
          <p:nvPr>
            <p:ph type="body" idx="1"/>
          </p:nvPr>
        </p:nvSpPr>
        <p:spPr bwMode="auto">
          <a:xfrm>
            <a:off x="755576" y="1383506"/>
            <a:ext cx="7704212" cy="321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4" name="Espace réservé de la date 3"/>
          <p:cNvSpPr>
            <a:spLocks noGrp="1"/>
          </p:cNvSpPr>
          <p:nvPr>
            <p:ph type="dt" sz="half" idx="2"/>
          </p:nvPr>
        </p:nvSpPr>
        <p:spPr>
          <a:xfrm>
            <a:off x="3635375"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168F9750-844D-1347-88D9-B93C9CC20485}" type="datetimeFigureOut">
              <a:rPr lang="fr-FR"/>
              <a:pPr>
                <a:defRPr/>
              </a:pPr>
              <a:t>18/09/2025</a:t>
            </a:fld>
            <a:endParaRPr lang="fr-FR" dirty="0"/>
          </a:p>
        </p:txBody>
      </p:sp>
      <p:sp>
        <p:nvSpPr>
          <p:cNvPr id="6" name="Espace réservé du numéro de diapositive 5"/>
          <p:cNvSpPr>
            <a:spLocks noGrp="1"/>
          </p:cNvSpPr>
          <p:nvPr>
            <p:ph type="sldNum" sz="quarter" idx="4"/>
          </p:nvPr>
        </p:nvSpPr>
        <p:spPr>
          <a:xfrm>
            <a:off x="6372225" y="4767263"/>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bg1"/>
                </a:solidFill>
                <a:latin typeface="+mn-lt"/>
              </a:defRPr>
            </a:lvl1pPr>
          </a:lstStyle>
          <a:p>
            <a:pPr>
              <a:defRPr/>
            </a:pPr>
            <a:fld id="{E7FBD82E-5DDE-4740-BEEF-A5E6E4DD173F}" type="slidenum">
              <a:rPr lang="fr-FR"/>
              <a:pPr>
                <a:defRPr/>
              </a:pPr>
              <a:t>‹N°›</a:t>
            </a:fld>
            <a:endParaRPr lang="fr-FR" dirty="0"/>
          </a:p>
        </p:txBody>
      </p:sp>
      <p:pic>
        <p:nvPicPr>
          <p:cNvPr id="5" name="Image 4">
            <a:extLst>
              <a:ext uri="{FF2B5EF4-FFF2-40B4-BE49-F238E27FC236}">
                <a16:creationId xmlns:a16="http://schemas.microsoft.com/office/drawing/2014/main" id="{630307D1-F2CF-3450-60B7-3344BB8BAD2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2" y="0"/>
            <a:ext cx="9142915" cy="5143500"/>
          </a:xfrm>
          <a:prstGeom prst="rect">
            <a:avLst/>
          </a:prstGeom>
        </p:spPr>
      </p:pic>
    </p:spTree>
    <p:extLst>
      <p:ext uri="{BB962C8B-B14F-4D97-AF65-F5344CB8AC3E}">
        <p14:creationId xmlns:p14="http://schemas.microsoft.com/office/powerpoint/2010/main" val="37299692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r" rtl="0" fontAlgn="base">
        <a:spcBef>
          <a:spcPct val="0"/>
        </a:spcBef>
        <a:spcAft>
          <a:spcPct val="0"/>
        </a:spcAft>
        <a:defRPr sz="4400" kern="1200">
          <a:solidFill>
            <a:schemeClr val="bg1"/>
          </a:solidFill>
          <a:latin typeface="+mj-lt"/>
          <a:ea typeface="+mj-ea"/>
          <a:cs typeface="+mj-cs"/>
        </a:defRPr>
      </a:lvl1pPr>
      <a:lvl2pPr algn="r" rtl="0" fontAlgn="base">
        <a:spcBef>
          <a:spcPct val="0"/>
        </a:spcBef>
        <a:spcAft>
          <a:spcPct val="0"/>
        </a:spcAft>
        <a:defRPr sz="4400">
          <a:solidFill>
            <a:schemeClr val="bg1"/>
          </a:solidFill>
          <a:latin typeface="Arial" charset="0"/>
        </a:defRPr>
      </a:lvl2pPr>
      <a:lvl3pPr algn="r" rtl="0" fontAlgn="base">
        <a:spcBef>
          <a:spcPct val="0"/>
        </a:spcBef>
        <a:spcAft>
          <a:spcPct val="0"/>
        </a:spcAft>
        <a:defRPr sz="4400">
          <a:solidFill>
            <a:schemeClr val="bg1"/>
          </a:solidFill>
          <a:latin typeface="Arial" charset="0"/>
        </a:defRPr>
      </a:lvl3pPr>
      <a:lvl4pPr algn="r" rtl="0" fontAlgn="base">
        <a:spcBef>
          <a:spcPct val="0"/>
        </a:spcBef>
        <a:spcAft>
          <a:spcPct val="0"/>
        </a:spcAft>
        <a:defRPr sz="4400">
          <a:solidFill>
            <a:schemeClr val="bg1"/>
          </a:solidFill>
          <a:latin typeface="Arial" charset="0"/>
        </a:defRPr>
      </a:lvl4pPr>
      <a:lvl5pPr algn="r" rtl="0" fontAlgn="base">
        <a:spcBef>
          <a:spcPct val="0"/>
        </a:spcBef>
        <a:spcAft>
          <a:spcPct val="0"/>
        </a:spcAft>
        <a:defRPr sz="4400">
          <a:solidFill>
            <a:schemeClr val="bg1"/>
          </a:solidFill>
          <a:latin typeface="Arial" charset="0"/>
        </a:defRPr>
      </a:lvl5pPr>
      <a:lvl6pPr marL="457200" algn="r" rtl="0" fontAlgn="base">
        <a:spcBef>
          <a:spcPct val="0"/>
        </a:spcBef>
        <a:spcAft>
          <a:spcPct val="0"/>
        </a:spcAft>
        <a:defRPr sz="4400">
          <a:solidFill>
            <a:schemeClr val="bg1"/>
          </a:solidFill>
          <a:latin typeface="Arial" charset="0"/>
        </a:defRPr>
      </a:lvl6pPr>
      <a:lvl7pPr marL="914400" algn="r" rtl="0" fontAlgn="base">
        <a:spcBef>
          <a:spcPct val="0"/>
        </a:spcBef>
        <a:spcAft>
          <a:spcPct val="0"/>
        </a:spcAft>
        <a:defRPr sz="4400">
          <a:solidFill>
            <a:schemeClr val="bg1"/>
          </a:solidFill>
          <a:latin typeface="Arial" charset="0"/>
        </a:defRPr>
      </a:lvl7pPr>
      <a:lvl8pPr marL="1371600" algn="r" rtl="0" fontAlgn="base">
        <a:spcBef>
          <a:spcPct val="0"/>
        </a:spcBef>
        <a:spcAft>
          <a:spcPct val="0"/>
        </a:spcAft>
        <a:defRPr sz="4400">
          <a:solidFill>
            <a:schemeClr val="bg1"/>
          </a:solidFill>
          <a:latin typeface="Arial" charset="0"/>
        </a:defRPr>
      </a:lvl8pPr>
      <a:lvl9pPr marL="1828800" algn="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mailto:morettaj@ipc.unicancer.fr"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4.jpg"/><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hyperlink" Target="mailto:morettaj@ipc.unicancer.fr"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oncogenetique.fr/"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re 1"/>
          <p:cNvSpPr>
            <a:spLocks noGrp="1"/>
          </p:cNvSpPr>
          <p:nvPr>
            <p:ph type="ctrTitle"/>
          </p:nvPr>
        </p:nvSpPr>
        <p:spPr>
          <a:xfrm>
            <a:off x="1115616" y="1203598"/>
            <a:ext cx="7056783" cy="1728192"/>
          </a:xfrm>
        </p:spPr>
        <p:txBody>
          <a:bodyPr>
            <a:normAutofit fontScale="90000"/>
          </a:bodyPr>
          <a:lstStyle/>
          <a:p>
            <a:r>
              <a:rPr lang="fr-FR" altLang="fr-FR" b="1" dirty="0" smtClean="0"/>
              <a:t>ONCOGENETIQUE:</a:t>
            </a:r>
            <a:br>
              <a:rPr lang="fr-FR" altLang="fr-FR" b="1" dirty="0" smtClean="0"/>
            </a:br>
            <a:r>
              <a:rPr lang="fr-FR" altLang="fr-FR" b="1" dirty="0" smtClean="0"/>
              <a:t>Orientation des patients en consultation;</a:t>
            </a:r>
            <a:br>
              <a:rPr lang="fr-FR" altLang="fr-FR" b="1" dirty="0" smtClean="0"/>
            </a:br>
            <a:r>
              <a:rPr lang="fr-FR" altLang="fr-FR" b="1" dirty="0" smtClean="0"/>
              <a:t>Principales prédispositions héréditaires </a:t>
            </a:r>
            <a:endParaRPr lang="fr-FR" altLang="fr-FR" b="1" dirty="0"/>
          </a:p>
        </p:txBody>
      </p:sp>
      <p:sp>
        <p:nvSpPr>
          <p:cNvPr id="5122" name="Sous-titre 2"/>
          <p:cNvSpPr>
            <a:spLocks noGrp="1"/>
          </p:cNvSpPr>
          <p:nvPr>
            <p:ph type="subTitle" idx="1"/>
          </p:nvPr>
        </p:nvSpPr>
        <p:spPr>
          <a:xfrm>
            <a:off x="3882525" y="3219822"/>
            <a:ext cx="4320480" cy="1224136"/>
          </a:xfrm>
        </p:spPr>
        <p:txBody>
          <a:bodyPr/>
          <a:lstStyle/>
          <a:p>
            <a:r>
              <a:rPr lang="fr-FR" altLang="fr-FR" b="1" dirty="0" smtClean="0"/>
              <a:t>Docteur Jessica MORETTA</a:t>
            </a:r>
          </a:p>
          <a:p>
            <a:r>
              <a:rPr lang="fr-FR" altLang="fr-FR" sz="1600" dirty="0" smtClean="0"/>
              <a:t>Médecin </a:t>
            </a:r>
            <a:r>
              <a:rPr lang="fr-FR" altLang="fr-FR" sz="1600" dirty="0" err="1" smtClean="0"/>
              <a:t>oncogénéticien</a:t>
            </a:r>
            <a:r>
              <a:rPr lang="fr-FR" altLang="fr-FR" sz="1600" dirty="0" smtClean="0"/>
              <a:t> </a:t>
            </a:r>
          </a:p>
          <a:p>
            <a:r>
              <a:rPr lang="fr-FR" altLang="fr-FR" sz="1600" dirty="0" smtClean="0"/>
              <a:t>Institut Paoli </a:t>
            </a:r>
            <a:r>
              <a:rPr lang="fr-FR" altLang="fr-FR" sz="1600" dirty="0" err="1" smtClean="0"/>
              <a:t>Calmettes</a:t>
            </a:r>
            <a:r>
              <a:rPr lang="fr-FR" altLang="fr-FR" sz="1600" dirty="0" smtClean="0"/>
              <a:t> Marseille</a:t>
            </a:r>
          </a:p>
          <a:p>
            <a:r>
              <a:rPr lang="fr-FR" altLang="fr-FR" sz="1600" dirty="0" smtClean="0"/>
              <a:t>morettaj@ipc.unicancer.fr</a:t>
            </a:r>
            <a:endParaRPr lang="fr-FR" altLang="fr-FR" sz="1400" dirty="0"/>
          </a:p>
        </p:txBody>
      </p:sp>
      <p:sp>
        <p:nvSpPr>
          <p:cNvPr id="2" name="ZoneTexte 1"/>
          <p:cNvSpPr txBox="1"/>
          <p:nvPr/>
        </p:nvSpPr>
        <p:spPr>
          <a:xfrm>
            <a:off x="5578949" y="4912668"/>
            <a:ext cx="3565051" cy="230832"/>
          </a:xfrm>
          <a:prstGeom prst="rect">
            <a:avLst/>
          </a:prstGeom>
          <a:noFill/>
        </p:spPr>
        <p:txBody>
          <a:bodyPr wrap="square" rtlCol="0">
            <a:spAutoFit/>
          </a:bodyPr>
          <a:lstStyle/>
          <a:p>
            <a:r>
              <a:rPr lang="fr-FR" sz="900" i="1" dirty="0" smtClean="0">
                <a:solidFill>
                  <a:schemeClr val="accent6"/>
                </a:solidFill>
              </a:rPr>
              <a:t>23.09.2025 SOMETRAV PACA - Marseille</a:t>
            </a:r>
            <a:endParaRPr lang="fr-FR" sz="900" i="1"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779662"/>
            <a:ext cx="8424936" cy="2808312"/>
          </a:xfrm>
        </p:spPr>
        <p:txBody>
          <a:bodyPr/>
          <a:lstStyle/>
          <a:p>
            <a:pPr>
              <a:buClr>
                <a:schemeClr val="accent6"/>
              </a:buClr>
            </a:pPr>
            <a:r>
              <a:rPr lang="fr-FR" sz="2200" dirty="0"/>
              <a:t>NON !  Différence entre </a:t>
            </a:r>
          </a:p>
          <a:p>
            <a:pPr lvl="1">
              <a:buClr>
                <a:schemeClr val="accent6"/>
              </a:buClr>
              <a:buFont typeface="Wingdings" panose="05000000000000000000" pitchFamily="2" charset="2"/>
              <a:buChar char="ü"/>
            </a:pPr>
            <a:r>
              <a:rPr lang="fr-FR" sz="2000" dirty="0"/>
              <a:t>mutation </a:t>
            </a:r>
            <a:r>
              <a:rPr lang="fr-FR" sz="2000" b="1" dirty="0"/>
              <a:t>somatique</a:t>
            </a:r>
            <a:r>
              <a:rPr lang="fr-FR" sz="2000" dirty="0"/>
              <a:t> (ex: tumorale) et </a:t>
            </a:r>
          </a:p>
          <a:p>
            <a:pPr lvl="1">
              <a:buClr>
                <a:schemeClr val="accent6"/>
              </a:buClr>
              <a:buFont typeface="Wingdings" panose="05000000000000000000" pitchFamily="2" charset="2"/>
              <a:buChar char="ü"/>
            </a:pPr>
            <a:r>
              <a:rPr lang="fr-FR" sz="2000" dirty="0"/>
              <a:t>mutation </a:t>
            </a:r>
            <a:r>
              <a:rPr lang="fr-FR" sz="2000" b="1" dirty="0"/>
              <a:t>germinale</a:t>
            </a:r>
            <a:r>
              <a:rPr lang="fr-FR" sz="2000" dirty="0"/>
              <a:t> (</a:t>
            </a:r>
            <a:r>
              <a:rPr lang="fr-FR" sz="2000" b="1" dirty="0"/>
              <a:t>constitutionnelle</a:t>
            </a:r>
            <a:r>
              <a:rPr lang="fr-FR" sz="2000" dirty="0"/>
              <a:t>)</a:t>
            </a:r>
          </a:p>
          <a:p>
            <a:pPr>
              <a:buClr>
                <a:schemeClr val="accent6"/>
              </a:buClr>
            </a:pPr>
            <a:r>
              <a:rPr lang="fr-FR" sz="2200" dirty="0" smtClean="0"/>
              <a:t>Beaucoup de mutations tumorales sont </a:t>
            </a:r>
            <a:r>
              <a:rPr lang="fr-FR" sz="2200" b="1" u="sng" dirty="0" smtClean="0"/>
              <a:t>acquises</a:t>
            </a:r>
            <a:r>
              <a:rPr lang="fr-FR" sz="2200" dirty="0" smtClean="0"/>
              <a:t> donc uniquement </a:t>
            </a:r>
            <a:r>
              <a:rPr lang="fr-FR" sz="2200" b="1" dirty="0" smtClean="0"/>
              <a:t>somatiques</a:t>
            </a:r>
            <a:r>
              <a:rPr lang="fr-FR" sz="2200" dirty="0" smtClean="0"/>
              <a:t> </a:t>
            </a:r>
            <a:br>
              <a:rPr lang="fr-FR" sz="2200" dirty="0" smtClean="0"/>
            </a:br>
            <a:r>
              <a:rPr lang="fr-FR" sz="1900" dirty="0" smtClean="0"/>
              <a:t>(exemple: </a:t>
            </a:r>
            <a:r>
              <a:rPr lang="fr-FR" sz="1900" i="1" dirty="0" smtClean="0"/>
              <a:t>VHL</a:t>
            </a:r>
            <a:r>
              <a:rPr lang="fr-FR" sz="1900" dirty="0" smtClean="0"/>
              <a:t> dans les cancers du rein / </a:t>
            </a:r>
            <a:r>
              <a:rPr lang="fr-FR" sz="1900" i="1" dirty="0" smtClean="0"/>
              <a:t>TP53 dans de </a:t>
            </a:r>
            <a:r>
              <a:rPr lang="fr-FR" sz="1900" i="1" dirty="0" err="1" smtClean="0"/>
              <a:t>nbx</a:t>
            </a:r>
            <a:r>
              <a:rPr lang="fr-FR" sz="1900" i="1" dirty="0" smtClean="0"/>
              <a:t> k</a:t>
            </a:r>
            <a:r>
              <a:rPr lang="fr-FR" sz="1900" dirty="0" smtClean="0"/>
              <a:t> etc…)</a:t>
            </a:r>
          </a:p>
        </p:txBody>
      </p:sp>
      <p:sp>
        <p:nvSpPr>
          <p:cNvPr id="4" name="Titre 1"/>
          <p:cNvSpPr>
            <a:spLocks noGrp="1"/>
          </p:cNvSpPr>
          <p:nvPr>
            <p:ph type="title"/>
          </p:nvPr>
        </p:nvSpPr>
        <p:spPr>
          <a:xfrm>
            <a:off x="251520" y="311219"/>
            <a:ext cx="8640960" cy="1429668"/>
          </a:xfrm>
        </p:spPr>
        <p:txBody>
          <a:bodyPr/>
          <a:lstStyle/>
          <a:p>
            <a:r>
              <a:rPr lang="fr-FR" sz="2400" dirty="0" smtClean="0"/>
              <a:t>Idée reçue numéro </a:t>
            </a:r>
            <a:r>
              <a:rPr lang="fr-FR" sz="2400" dirty="0"/>
              <a:t>4</a:t>
            </a:r>
            <a:r>
              <a:rPr lang="fr-FR" sz="2400" dirty="0" smtClean="0"/>
              <a:t/>
            </a:r>
            <a:br>
              <a:rPr lang="fr-FR" sz="2400" dirty="0" smtClean="0"/>
            </a:br>
            <a:r>
              <a:rPr lang="fr-FR" sz="1600" b="0" i="1" dirty="0" smtClean="0"/>
              <a:t>(patients … et certains professionnels de santé</a:t>
            </a:r>
            <a:r>
              <a:rPr lang="fr-FR" sz="1800" b="0" i="1" dirty="0" smtClean="0"/>
              <a:t>)</a:t>
            </a:r>
            <a:br>
              <a:rPr lang="fr-FR" sz="1800" b="0" i="1" dirty="0" smtClean="0"/>
            </a:br>
            <a:r>
              <a:rPr lang="fr-FR" sz="2300" dirty="0" smtClean="0">
                <a:solidFill>
                  <a:schemeClr val="accent6"/>
                </a:solidFill>
              </a:rPr>
              <a:t>« Quand on trouve une mutation génétique dans la </a:t>
            </a:r>
            <a:r>
              <a:rPr lang="fr-FR" sz="2300" u="sng" dirty="0" smtClean="0">
                <a:solidFill>
                  <a:schemeClr val="accent6"/>
                </a:solidFill>
              </a:rPr>
              <a:t>tumeur</a:t>
            </a:r>
            <a:r>
              <a:rPr lang="fr-FR" sz="2300" dirty="0" smtClean="0">
                <a:solidFill>
                  <a:schemeClr val="accent6"/>
                </a:solidFill>
              </a:rPr>
              <a:t>, c’est qu’elle est d’origine héréditaire »</a:t>
            </a:r>
            <a:endParaRPr lang="fr-FR" sz="2300" dirty="0">
              <a:solidFill>
                <a:schemeClr val="accent6"/>
              </a:solidFill>
            </a:endParaRPr>
          </a:p>
        </p:txBody>
      </p:sp>
      <p:sp>
        <p:nvSpPr>
          <p:cNvPr id="6" name="ZoneTexte 5"/>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360068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a:xfrm>
            <a:off x="359437" y="324306"/>
            <a:ext cx="3887391" cy="617934"/>
          </a:xfrm>
        </p:spPr>
        <p:txBody>
          <a:bodyPr/>
          <a:lstStyle/>
          <a:p>
            <a:r>
              <a:rPr lang="fr-FR" sz="1900" dirty="0">
                <a:solidFill>
                  <a:schemeClr val="tx1"/>
                </a:solidFill>
              </a:rPr>
              <a:t>Altération génétique </a:t>
            </a:r>
            <a:r>
              <a:rPr lang="fr-FR" sz="1900" dirty="0">
                <a:solidFill>
                  <a:schemeClr val="accent6"/>
                </a:solidFill>
              </a:rPr>
              <a:t>SOMATIQUE</a:t>
            </a:r>
          </a:p>
        </p:txBody>
      </p:sp>
      <p:sp>
        <p:nvSpPr>
          <p:cNvPr id="6" name="Espace réservé du contenu 5"/>
          <p:cNvSpPr>
            <a:spLocks noGrp="1"/>
          </p:cNvSpPr>
          <p:nvPr>
            <p:ph sz="quarter" idx="4"/>
          </p:nvPr>
        </p:nvSpPr>
        <p:spPr>
          <a:xfrm>
            <a:off x="251233" y="1173545"/>
            <a:ext cx="4191653" cy="3349189"/>
          </a:xfrm>
        </p:spPr>
        <p:txBody>
          <a:bodyPr>
            <a:normAutofit/>
          </a:bodyPr>
          <a:lstStyle/>
          <a:p>
            <a:pPr marL="179388" indent="-179388">
              <a:buClr>
                <a:schemeClr val="accent6"/>
              </a:buClr>
            </a:pPr>
            <a:r>
              <a:rPr lang="fr-FR" sz="1800" b="1" dirty="0">
                <a:solidFill>
                  <a:schemeClr val="tx1"/>
                </a:solidFill>
              </a:rPr>
              <a:t>Acquise</a:t>
            </a:r>
            <a:r>
              <a:rPr lang="fr-FR" sz="1800" dirty="0">
                <a:solidFill>
                  <a:schemeClr val="tx1"/>
                </a:solidFill>
              </a:rPr>
              <a:t> au cours de la vie</a:t>
            </a:r>
          </a:p>
          <a:p>
            <a:pPr marL="179388" indent="-179388">
              <a:buClr>
                <a:schemeClr val="accent6"/>
              </a:buClr>
            </a:pPr>
            <a:r>
              <a:rPr lang="fr-FR" sz="1800" dirty="0">
                <a:solidFill>
                  <a:schemeClr val="tx1"/>
                </a:solidFill>
              </a:rPr>
              <a:t>Présente </a:t>
            </a:r>
            <a:r>
              <a:rPr lang="fr-FR" sz="1800" u="sng" dirty="0">
                <a:solidFill>
                  <a:schemeClr val="tx1"/>
                </a:solidFill>
              </a:rPr>
              <a:t>uniquement</a:t>
            </a:r>
            <a:r>
              <a:rPr lang="fr-FR" sz="1800" dirty="0">
                <a:solidFill>
                  <a:schemeClr val="tx1"/>
                </a:solidFill>
              </a:rPr>
              <a:t> au niveau des </a:t>
            </a:r>
            <a:r>
              <a:rPr lang="fr-FR" sz="1800" u="sng" dirty="0">
                <a:solidFill>
                  <a:schemeClr val="tx1"/>
                </a:solidFill>
              </a:rPr>
              <a:t>cellules tumorales</a:t>
            </a:r>
          </a:p>
          <a:p>
            <a:pPr marL="179388" indent="-179388">
              <a:buClr>
                <a:schemeClr val="accent6"/>
              </a:buClr>
            </a:pPr>
            <a:r>
              <a:rPr lang="fr-FR" sz="1800" u="sng" dirty="0">
                <a:solidFill>
                  <a:schemeClr val="tx1"/>
                </a:solidFill>
              </a:rPr>
              <a:t>Non</a:t>
            </a:r>
            <a:r>
              <a:rPr lang="fr-FR" sz="1800" dirty="0">
                <a:solidFill>
                  <a:schemeClr val="tx1"/>
                </a:solidFill>
              </a:rPr>
              <a:t> transmissible</a:t>
            </a:r>
          </a:p>
          <a:p>
            <a:pPr marL="179388" indent="-179388">
              <a:buClr>
                <a:schemeClr val="accent6"/>
              </a:buClr>
            </a:pPr>
            <a:r>
              <a:rPr lang="fr-FR" sz="1800" dirty="0">
                <a:solidFill>
                  <a:schemeClr val="tx1"/>
                </a:solidFill>
              </a:rPr>
              <a:t>Analyse sur prélèvement </a:t>
            </a:r>
            <a:r>
              <a:rPr lang="fr-FR" sz="1800" b="1" dirty="0">
                <a:solidFill>
                  <a:schemeClr val="tx1"/>
                </a:solidFill>
              </a:rPr>
              <a:t>tumoral</a:t>
            </a:r>
          </a:p>
          <a:p>
            <a:pPr marL="179388" indent="-179388">
              <a:buClr>
                <a:schemeClr val="accent6"/>
              </a:buClr>
            </a:pPr>
            <a:r>
              <a:rPr lang="fr-FR" sz="1800" b="1" i="1" dirty="0">
                <a:solidFill>
                  <a:schemeClr val="accent6"/>
                </a:solidFill>
              </a:rPr>
              <a:t>Caractéristiques génétiques de la tumeur pouvant être </a:t>
            </a:r>
            <a:r>
              <a:rPr lang="fr-FR" sz="1800" b="1" i="1" dirty="0" smtClean="0">
                <a:solidFill>
                  <a:schemeClr val="accent6"/>
                </a:solidFill>
              </a:rPr>
              <a:t>différentes </a:t>
            </a:r>
            <a:r>
              <a:rPr lang="fr-FR" sz="1800" b="1" i="1" dirty="0">
                <a:solidFill>
                  <a:schemeClr val="accent6"/>
                </a:solidFill>
              </a:rPr>
              <a:t>du patrimoine</a:t>
            </a:r>
            <a:r>
              <a:rPr lang="fr-FR" sz="1800" dirty="0">
                <a:solidFill>
                  <a:schemeClr val="tx1"/>
                </a:solidFill>
              </a:rPr>
              <a:t> </a:t>
            </a:r>
            <a:r>
              <a:rPr lang="fr-FR" sz="1800" b="1" i="1" dirty="0">
                <a:solidFill>
                  <a:schemeClr val="accent6"/>
                </a:solidFill>
              </a:rPr>
              <a:t>génétique de la personne</a:t>
            </a:r>
          </a:p>
        </p:txBody>
      </p:sp>
      <p:sp>
        <p:nvSpPr>
          <p:cNvPr id="8" name="Rectangle 7"/>
          <p:cNvSpPr/>
          <p:nvPr/>
        </p:nvSpPr>
        <p:spPr>
          <a:xfrm>
            <a:off x="337390" y="319157"/>
            <a:ext cx="3931486" cy="62823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13" name="Espace réservé du texte 2"/>
          <p:cNvSpPr>
            <a:spLocks noGrp="1"/>
          </p:cNvSpPr>
          <p:nvPr>
            <p:ph type="body" idx="1"/>
          </p:nvPr>
        </p:nvSpPr>
        <p:spPr>
          <a:xfrm>
            <a:off x="4658909" y="295667"/>
            <a:ext cx="4377587" cy="628235"/>
          </a:xfrm>
        </p:spPr>
        <p:txBody>
          <a:bodyPr/>
          <a:lstStyle/>
          <a:p>
            <a:r>
              <a:rPr lang="fr-FR" sz="1900" dirty="0" smtClean="0">
                <a:solidFill>
                  <a:schemeClr val="tx1"/>
                </a:solidFill>
              </a:rPr>
              <a:t>Altération génétique </a:t>
            </a:r>
            <a:r>
              <a:rPr lang="fr-FR" sz="1800" dirty="0" smtClean="0">
                <a:solidFill>
                  <a:schemeClr val="accent6"/>
                </a:solidFill>
              </a:rPr>
              <a:t>CONSTITUTIONNELLE </a:t>
            </a:r>
            <a:r>
              <a:rPr lang="fr-FR" sz="1800" b="0" dirty="0" smtClean="0">
                <a:solidFill>
                  <a:schemeClr val="tx1"/>
                </a:solidFill>
              </a:rPr>
              <a:t>= </a:t>
            </a:r>
            <a:r>
              <a:rPr lang="fr-FR" sz="1800" dirty="0" smtClean="0">
                <a:solidFill>
                  <a:schemeClr val="accent6"/>
                </a:solidFill>
              </a:rPr>
              <a:t>GERMINALE</a:t>
            </a:r>
            <a:endParaRPr lang="fr-FR" sz="1800" dirty="0">
              <a:solidFill>
                <a:schemeClr val="accent6"/>
              </a:solidFill>
            </a:endParaRPr>
          </a:p>
        </p:txBody>
      </p:sp>
      <p:sp>
        <p:nvSpPr>
          <p:cNvPr id="14" name="Espace réservé du contenu 3"/>
          <p:cNvSpPr>
            <a:spLocks noGrp="1"/>
          </p:cNvSpPr>
          <p:nvPr>
            <p:ph sz="half" idx="2"/>
          </p:nvPr>
        </p:nvSpPr>
        <p:spPr>
          <a:xfrm>
            <a:off x="4788024" y="1173546"/>
            <a:ext cx="4248472" cy="2619425"/>
          </a:xfrm>
        </p:spPr>
        <p:txBody>
          <a:bodyPr/>
          <a:lstStyle/>
          <a:p>
            <a:pPr marL="179388" indent="-179388">
              <a:buClr>
                <a:schemeClr val="accent6"/>
              </a:buClr>
            </a:pPr>
            <a:r>
              <a:rPr lang="fr-FR" sz="1800" dirty="0">
                <a:solidFill>
                  <a:schemeClr val="tx1"/>
                </a:solidFill>
              </a:rPr>
              <a:t>Présente </a:t>
            </a:r>
            <a:r>
              <a:rPr lang="fr-FR" sz="1800" b="1" dirty="0">
                <a:solidFill>
                  <a:schemeClr val="tx1"/>
                </a:solidFill>
              </a:rPr>
              <a:t>dès la naissance </a:t>
            </a:r>
            <a:r>
              <a:rPr lang="fr-FR" sz="1800" dirty="0">
                <a:solidFill>
                  <a:schemeClr val="tx1"/>
                </a:solidFill>
              </a:rPr>
              <a:t>dans </a:t>
            </a:r>
            <a:r>
              <a:rPr lang="fr-FR" sz="1800" u="sng" dirty="0">
                <a:solidFill>
                  <a:schemeClr val="tx1"/>
                </a:solidFill>
              </a:rPr>
              <a:t>toutes</a:t>
            </a:r>
            <a:r>
              <a:rPr lang="fr-FR" sz="1800" dirty="0">
                <a:solidFill>
                  <a:schemeClr val="tx1"/>
                </a:solidFill>
              </a:rPr>
              <a:t> les cellules de l’organisme</a:t>
            </a:r>
            <a:endParaRPr lang="fr-FR" sz="800" dirty="0">
              <a:solidFill>
                <a:schemeClr val="tx1"/>
              </a:solidFill>
            </a:endParaRPr>
          </a:p>
          <a:p>
            <a:pPr marL="179388" indent="-179388">
              <a:buClr>
                <a:schemeClr val="accent6"/>
              </a:buClr>
            </a:pPr>
            <a:r>
              <a:rPr lang="fr-FR" sz="1800" b="1" dirty="0">
                <a:solidFill>
                  <a:schemeClr val="tx1"/>
                </a:solidFill>
              </a:rPr>
              <a:t>Transmissible</a:t>
            </a:r>
            <a:r>
              <a:rPr lang="fr-FR" sz="1800" dirty="0">
                <a:solidFill>
                  <a:schemeClr val="tx1"/>
                </a:solidFill>
              </a:rPr>
              <a:t> à la descendance</a:t>
            </a:r>
          </a:p>
          <a:p>
            <a:pPr marL="179388" indent="-179388">
              <a:buClr>
                <a:schemeClr val="accent6"/>
              </a:buClr>
            </a:pPr>
            <a:r>
              <a:rPr lang="fr-FR" sz="1800" dirty="0">
                <a:solidFill>
                  <a:schemeClr val="tx1"/>
                </a:solidFill>
              </a:rPr>
              <a:t>Analyse sur prélèvement </a:t>
            </a:r>
            <a:r>
              <a:rPr lang="fr-FR" sz="1800" b="1" dirty="0">
                <a:solidFill>
                  <a:schemeClr val="tx1"/>
                </a:solidFill>
              </a:rPr>
              <a:t>sanguin</a:t>
            </a:r>
          </a:p>
          <a:p>
            <a:pPr marL="179388" indent="-179388">
              <a:buClr>
                <a:schemeClr val="accent6"/>
              </a:buClr>
            </a:pPr>
            <a:endParaRPr lang="fr-FR" sz="1600" b="1" dirty="0">
              <a:solidFill>
                <a:schemeClr val="tx1"/>
              </a:solidFill>
            </a:endParaRPr>
          </a:p>
          <a:p>
            <a:pPr marL="179388" indent="-179388">
              <a:buClr>
                <a:schemeClr val="accent6"/>
              </a:buClr>
            </a:pPr>
            <a:r>
              <a:rPr lang="fr-FR" sz="1800" b="1" i="1" dirty="0">
                <a:solidFill>
                  <a:schemeClr val="accent6"/>
                </a:solidFill>
              </a:rPr>
              <a:t>Caractéristiques génétiques de la personne </a:t>
            </a:r>
            <a:br>
              <a:rPr lang="fr-FR" sz="1800" b="1" i="1" dirty="0">
                <a:solidFill>
                  <a:schemeClr val="accent6"/>
                </a:solidFill>
              </a:rPr>
            </a:br>
            <a:r>
              <a:rPr lang="fr-FR" sz="1200" i="1" dirty="0">
                <a:solidFill>
                  <a:schemeClr val="tx1"/>
                </a:solidFill>
              </a:rPr>
              <a:t>cadre règlementaire +++</a:t>
            </a:r>
            <a:endParaRPr lang="fr-FR" sz="1600" b="1" i="1" dirty="0">
              <a:solidFill>
                <a:schemeClr val="accent6"/>
              </a:solidFill>
            </a:endParaRPr>
          </a:p>
        </p:txBody>
      </p:sp>
      <p:sp>
        <p:nvSpPr>
          <p:cNvPr id="15" name="Rectangle 14"/>
          <p:cNvSpPr/>
          <p:nvPr/>
        </p:nvSpPr>
        <p:spPr>
          <a:xfrm>
            <a:off x="4658909" y="319156"/>
            <a:ext cx="4377587" cy="62823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16" name="Flèche vers le bas 15"/>
          <p:cNvSpPr/>
          <p:nvPr/>
        </p:nvSpPr>
        <p:spPr>
          <a:xfrm>
            <a:off x="5004048" y="2578286"/>
            <a:ext cx="504056" cy="216024"/>
          </a:xfrm>
          <a:prstGeom prst="downArrow">
            <a:avLst/>
          </a:prstGeom>
          <a:solidFill>
            <a:schemeClr val="accent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ZoneTexte 11"/>
          <p:cNvSpPr txBox="1"/>
          <p:nvPr/>
        </p:nvSpPr>
        <p:spPr>
          <a:xfrm>
            <a:off x="3635896" y="4914342"/>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411434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build="p"/>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a:xfrm>
            <a:off x="359437" y="324306"/>
            <a:ext cx="3887391" cy="617934"/>
          </a:xfrm>
        </p:spPr>
        <p:txBody>
          <a:bodyPr/>
          <a:lstStyle/>
          <a:p>
            <a:r>
              <a:rPr lang="fr-FR" sz="1900" dirty="0">
                <a:solidFill>
                  <a:schemeClr val="tx1"/>
                </a:solidFill>
              </a:rPr>
              <a:t>Altération génétique </a:t>
            </a:r>
            <a:r>
              <a:rPr lang="fr-FR" sz="1900" dirty="0">
                <a:solidFill>
                  <a:schemeClr val="accent6"/>
                </a:solidFill>
              </a:rPr>
              <a:t>SOMATIQUE</a:t>
            </a:r>
          </a:p>
        </p:txBody>
      </p:sp>
      <p:sp>
        <p:nvSpPr>
          <p:cNvPr id="6" name="Espace réservé du contenu 5"/>
          <p:cNvSpPr>
            <a:spLocks noGrp="1"/>
          </p:cNvSpPr>
          <p:nvPr>
            <p:ph sz="quarter" idx="4"/>
          </p:nvPr>
        </p:nvSpPr>
        <p:spPr>
          <a:xfrm>
            <a:off x="251233" y="1173545"/>
            <a:ext cx="4191653" cy="3349189"/>
          </a:xfrm>
        </p:spPr>
        <p:txBody>
          <a:bodyPr>
            <a:normAutofit/>
          </a:bodyPr>
          <a:lstStyle/>
          <a:p>
            <a:pPr marL="179388" indent="-179388">
              <a:buClr>
                <a:schemeClr val="accent6"/>
              </a:buClr>
            </a:pPr>
            <a:r>
              <a:rPr lang="fr-FR" sz="1800" b="1" dirty="0">
                <a:solidFill>
                  <a:schemeClr val="tx1"/>
                </a:solidFill>
              </a:rPr>
              <a:t>Acquise</a:t>
            </a:r>
            <a:r>
              <a:rPr lang="fr-FR" sz="1800" dirty="0">
                <a:solidFill>
                  <a:schemeClr val="tx1"/>
                </a:solidFill>
              </a:rPr>
              <a:t> au cours de la vie</a:t>
            </a:r>
          </a:p>
          <a:p>
            <a:pPr marL="179388" indent="-179388">
              <a:buClr>
                <a:schemeClr val="accent6"/>
              </a:buClr>
            </a:pPr>
            <a:r>
              <a:rPr lang="fr-FR" sz="1800" dirty="0">
                <a:solidFill>
                  <a:schemeClr val="tx1"/>
                </a:solidFill>
              </a:rPr>
              <a:t>Présente </a:t>
            </a:r>
            <a:r>
              <a:rPr lang="fr-FR" sz="1800" u="sng" dirty="0">
                <a:solidFill>
                  <a:schemeClr val="tx1"/>
                </a:solidFill>
              </a:rPr>
              <a:t>uniquement</a:t>
            </a:r>
            <a:r>
              <a:rPr lang="fr-FR" sz="1800" dirty="0">
                <a:solidFill>
                  <a:schemeClr val="tx1"/>
                </a:solidFill>
              </a:rPr>
              <a:t> au niveau des </a:t>
            </a:r>
            <a:r>
              <a:rPr lang="fr-FR" sz="1800" u="sng" dirty="0">
                <a:solidFill>
                  <a:schemeClr val="tx1"/>
                </a:solidFill>
              </a:rPr>
              <a:t>cellules tumorales</a:t>
            </a:r>
          </a:p>
          <a:p>
            <a:pPr marL="179388" indent="-179388">
              <a:buClr>
                <a:schemeClr val="accent6"/>
              </a:buClr>
            </a:pPr>
            <a:r>
              <a:rPr lang="fr-FR" sz="1800" u="sng" dirty="0">
                <a:solidFill>
                  <a:schemeClr val="tx1"/>
                </a:solidFill>
              </a:rPr>
              <a:t>Non</a:t>
            </a:r>
            <a:r>
              <a:rPr lang="fr-FR" sz="1800" dirty="0">
                <a:solidFill>
                  <a:schemeClr val="tx1"/>
                </a:solidFill>
              </a:rPr>
              <a:t> transmissible</a:t>
            </a:r>
          </a:p>
          <a:p>
            <a:pPr marL="179388" indent="-179388">
              <a:buClr>
                <a:schemeClr val="accent6"/>
              </a:buClr>
            </a:pPr>
            <a:r>
              <a:rPr lang="fr-FR" sz="1800" dirty="0">
                <a:solidFill>
                  <a:schemeClr val="tx1"/>
                </a:solidFill>
              </a:rPr>
              <a:t>Analyse sur prélèvement </a:t>
            </a:r>
            <a:r>
              <a:rPr lang="fr-FR" sz="1800" b="1" dirty="0">
                <a:solidFill>
                  <a:schemeClr val="tx1"/>
                </a:solidFill>
              </a:rPr>
              <a:t>tumoral</a:t>
            </a:r>
          </a:p>
          <a:p>
            <a:pPr marL="179388" indent="-179388">
              <a:buClr>
                <a:schemeClr val="accent6"/>
              </a:buClr>
            </a:pPr>
            <a:r>
              <a:rPr lang="fr-FR" sz="1800" b="1" i="1" dirty="0">
                <a:solidFill>
                  <a:schemeClr val="accent6"/>
                </a:solidFill>
              </a:rPr>
              <a:t>Caractéristiques génétiques de la tumeur pouvant être différente du patrimoine</a:t>
            </a:r>
            <a:r>
              <a:rPr lang="fr-FR" sz="1800" dirty="0">
                <a:solidFill>
                  <a:schemeClr val="tx1"/>
                </a:solidFill>
              </a:rPr>
              <a:t> </a:t>
            </a:r>
            <a:r>
              <a:rPr lang="fr-FR" sz="1800" b="1" i="1" dirty="0">
                <a:solidFill>
                  <a:schemeClr val="accent6"/>
                </a:solidFill>
              </a:rPr>
              <a:t>génétique de la personne</a:t>
            </a:r>
          </a:p>
        </p:txBody>
      </p:sp>
      <p:sp>
        <p:nvSpPr>
          <p:cNvPr id="8" name="Rectangle 7"/>
          <p:cNvSpPr/>
          <p:nvPr/>
        </p:nvSpPr>
        <p:spPr>
          <a:xfrm>
            <a:off x="337390" y="319157"/>
            <a:ext cx="3931486" cy="62823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1600">
              <a:solidFill>
                <a:schemeClr val="tx1"/>
              </a:solidFill>
            </a:endParaRPr>
          </a:p>
        </p:txBody>
      </p:sp>
      <p:sp>
        <p:nvSpPr>
          <p:cNvPr id="13" name="Espace réservé du texte 2"/>
          <p:cNvSpPr>
            <a:spLocks noGrp="1"/>
          </p:cNvSpPr>
          <p:nvPr>
            <p:ph type="body" idx="1"/>
          </p:nvPr>
        </p:nvSpPr>
        <p:spPr>
          <a:xfrm>
            <a:off x="4658909" y="295667"/>
            <a:ext cx="4377587" cy="628235"/>
          </a:xfrm>
        </p:spPr>
        <p:txBody>
          <a:bodyPr/>
          <a:lstStyle/>
          <a:p>
            <a:r>
              <a:rPr lang="fr-FR" sz="1900" dirty="0" smtClean="0">
                <a:solidFill>
                  <a:schemeClr val="tx1"/>
                </a:solidFill>
              </a:rPr>
              <a:t>Altération génétique </a:t>
            </a:r>
            <a:r>
              <a:rPr lang="fr-FR" sz="1800" dirty="0" smtClean="0">
                <a:solidFill>
                  <a:schemeClr val="accent6"/>
                </a:solidFill>
              </a:rPr>
              <a:t>CONSTITUTIONNELLE </a:t>
            </a:r>
            <a:r>
              <a:rPr lang="fr-FR" sz="1800" b="0" dirty="0" smtClean="0">
                <a:solidFill>
                  <a:schemeClr val="tx1"/>
                </a:solidFill>
              </a:rPr>
              <a:t>= </a:t>
            </a:r>
            <a:r>
              <a:rPr lang="fr-FR" sz="1800" dirty="0" smtClean="0">
                <a:solidFill>
                  <a:schemeClr val="accent6"/>
                </a:solidFill>
              </a:rPr>
              <a:t>GERMINALE</a:t>
            </a:r>
            <a:endParaRPr lang="fr-FR" sz="1800" dirty="0">
              <a:solidFill>
                <a:schemeClr val="accent6"/>
              </a:solidFill>
            </a:endParaRPr>
          </a:p>
        </p:txBody>
      </p:sp>
      <p:sp>
        <p:nvSpPr>
          <p:cNvPr id="14" name="Espace réservé du contenu 3"/>
          <p:cNvSpPr>
            <a:spLocks noGrp="1"/>
          </p:cNvSpPr>
          <p:nvPr>
            <p:ph sz="half" idx="2"/>
          </p:nvPr>
        </p:nvSpPr>
        <p:spPr>
          <a:xfrm>
            <a:off x="4788024" y="1173546"/>
            <a:ext cx="4248472" cy="2619425"/>
          </a:xfrm>
        </p:spPr>
        <p:txBody>
          <a:bodyPr/>
          <a:lstStyle/>
          <a:p>
            <a:pPr marL="179388" indent="-179388">
              <a:buClr>
                <a:schemeClr val="accent6"/>
              </a:buClr>
            </a:pPr>
            <a:r>
              <a:rPr lang="fr-FR" sz="1800" dirty="0">
                <a:solidFill>
                  <a:schemeClr val="tx1"/>
                </a:solidFill>
              </a:rPr>
              <a:t>Présente </a:t>
            </a:r>
            <a:r>
              <a:rPr lang="fr-FR" sz="1800" b="1" dirty="0">
                <a:solidFill>
                  <a:schemeClr val="tx1"/>
                </a:solidFill>
              </a:rPr>
              <a:t>dès la naissance </a:t>
            </a:r>
            <a:r>
              <a:rPr lang="fr-FR" sz="1800" dirty="0">
                <a:solidFill>
                  <a:schemeClr val="tx1"/>
                </a:solidFill>
              </a:rPr>
              <a:t>dans </a:t>
            </a:r>
            <a:r>
              <a:rPr lang="fr-FR" sz="1800" u="sng" dirty="0">
                <a:solidFill>
                  <a:schemeClr val="tx1"/>
                </a:solidFill>
              </a:rPr>
              <a:t>toutes</a:t>
            </a:r>
            <a:r>
              <a:rPr lang="fr-FR" sz="1800" dirty="0">
                <a:solidFill>
                  <a:schemeClr val="tx1"/>
                </a:solidFill>
              </a:rPr>
              <a:t> les cellules de l’organisme</a:t>
            </a:r>
            <a:endParaRPr lang="fr-FR" sz="800" dirty="0">
              <a:solidFill>
                <a:schemeClr val="tx1"/>
              </a:solidFill>
            </a:endParaRPr>
          </a:p>
          <a:p>
            <a:pPr marL="179388" indent="-179388">
              <a:buClr>
                <a:schemeClr val="accent6"/>
              </a:buClr>
            </a:pPr>
            <a:r>
              <a:rPr lang="fr-FR" sz="1800" b="1" dirty="0">
                <a:solidFill>
                  <a:schemeClr val="tx1"/>
                </a:solidFill>
              </a:rPr>
              <a:t>Transmissible</a:t>
            </a:r>
            <a:r>
              <a:rPr lang="fr-FR" sz="1800" dirty="0">
                <a:solidFill>
                  <a:schemeClr val="tx1"/>
                </a:solidFill>
              </a:rPr>
              <a:t> à la descendance</a:t>
            </a:r>
          </a:p>
          <a:p>
            <a:pPr marL="179388" indent="-179388">
              <a:buClr>
                <a:schemeClr val="accent6"/>
              </a:buClr>
            </a:pPr>
            <a:r>
              <a:rPr lang="fr-FR" sz="1800" dirty="0">
                <a:solidFill>
                  <a:schemeClr val="tx1"/>
                </a:solidFill>
              </a:rPr>
              <a:t>Analyse sur prélèvement </a:t>
            </a:r>
            <a:r>
              <a:rPr lang="fr-FR" sz="1800" b="1" dirty="0">
                <a:solidFill>
                  <a:schemeClr val="tx1"/>
                </a:solidFill>
              </a:rPr>
              <a:t>sanguin</a:t>
            </a:r>
          </a:p>
          <a:p>
            <a:pPr marL="179388" indent="-179388">
              <a:buClr>
                <a:schemeClr val="accent6"/>
              </a:buClr>
            </a:pPr>
            <a:endParaRPr lang="fr-FR" sz="1600" b="1" dirty="0">
              <a:solidFill>
                <a:schemeClr val="tx1"/>
              </a:solidFill>
            </a:endParaRPr>
          </a:p>
          <a:p>
            <a:pPr marL="179388" indent="-179388">
              <a:buClr>
                <a:schemeClr val="accent6"/>
              </a:buClr>
            </a:pPr>
            <a:r>
              <a:rPr lang="fr-FR" sz="1800" b="1" i="1" dirty="0">
                <a:solidFill>
                  <a:schemeClr val="accent6"/>
                </a:solidFill>
              </a:rPr>
              <a:t>Caractéristiques génétiques de la personne </a:t>
            </a:r>
            <a:br>
              <a:rPr lang="fr-FR" sz="1800" b="1" i="1" dirty="0">
                <a:solidFill>
                  <a:schemeClr val="accent6"/>
                </a:solidFill>
              </a:rPr>
            </a:br>
            <a:r>
              <a:rPr lang="fr-FR" sz="1200" i="1" dirty="0">
                <a:solidFill>
                  <a:schemeClr val="tx1"/>
                </a:solidFill>
              </a:rPr>
              <a:t>cadre règlementaire +++</a:t>
            </a:r>
            <a:endParaRPr lang="fr-FR" sz="1600" b="1" i="1" dirty="0">
              <a:solidFill>
                <a:schemeClr val="accent6"/>
              </a:solidFill>
            </a:endParaRPr>
          </a:p>
        </p:txBody>
      </p:sp>
      <p:sp>
        <p:nvSpPr>
          <p:cNvPr id="15" name="Rectangle 14"/>
          <p:cNvSpPr/>
          <p:nvPr/>
        </p:nvSpPr>
        <p:spPr>
          <a:xfrm>
            <a:off x="4658909" y="319156"/>
            <a:ext cx="4377587" cy="62823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1600">
              <a:solidFill>
                <a:schemeClr val="tx1"/>
              </a:solidFill>
            </a:endParaRPr>
          </a:p>
        </p:txBody>
      </p:sp>
      <p:sp>
        <p:nvSpPr>
          <p:cNvPr id="16" name="Flèche vers le bas 15"/>
          <p:cNvSpPr/>
          <p:nvPr/>
        </p:nvSpPr>
        <p:spPr>
          <a:xfrm>
            <a:off x="5004048" y="2578286"/>
            <a:ext cx="504056" cy="216024"/>
          </a:xfrm>
          <a:prstGeom prst="downArrow">
            <a:avLst/>
          </a:prstGeom>
          <a:solidFill>
            <a:schemeClr val="accent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4355032" y="1995686"/>
            <a:ext cx="270824" cy="7715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733913" y="2653455"/>
            <a:ext cx="4095986" cy="1154160"/>
          </a:xfrm>
          <a:prstGeom prst="rect">
            <a:avLst/>
          </a:prstGeom>
          <a:solidFill>
            <a:srgbClr val="FFFF00"/>
          </a:solidFill>
        </p:spPr>
        <p:txBody>
          <a:bodyPr wrap="square" lIns="91438" tIns="45719" rIns="91438" bIns="45719" rtlCol="0">
            <a:spAutoFit/>
          </a:bodyPr>
          <a:lstStyle/>
          <a:p>
            <a:pPr algn="ctr"/>
            <a:endParaRPr lang="fr-FR" sz="1200" b="1" dirty="0"/>
          </a:p>
          <a:p>
            <a:pPr algn="ctr"/>
            <a:r>
              <a:rPr lang="fr-FR" sz="2300" b="1" dirty="0"/>
              <a:t>Dont 60 - 80% sont constitutionnelles</a:t>
            </a:r>
          </a:p>
          <a:p>
            <a:pPr algn="ctr"/>
            <a:endParaRPr lang="fr-FR" sz="1100" b="1" dirty="0"/>
          </a:p>
        </p:txBody>
      </p:sp>
      <p:sp>
        <p:nvSpPr>
          <p:cNvPr id="17" name="ZoneTexte 16"/>
          <p:cNvSpPr txBox="1"/>
          <p:nvPr/>
        </p:nvSpPr>
        <p:spPr>
          <a:xfrm>
            <a:off x="337389" y="1053019"/>
            <a:ext cx="3931487" cy="1892824"/>
          </a:xfrm>
          <a:prstGeom prst="rect">
            <a:avLst/>
          </a:prstGeom>
          <a:solidFill>
            <a:srgbClr val="FFFF00"/>
          </a:solidFill>
        </p:spPr>
        <p:txBody>
          <a:bodyPr wrap="square" lIns="91438" tIns="45719" rIns="91438" bIns="45719" rtlCol="0">
            <a:spAutoFit/>
          </a:bodyPr>
          <a:lstStyle/>
          <a:p>
            <a:pPr algn="ctr"/>
            <a:r>
              <a:rPr lang="fr-FR" sz="2300" b="1" dirty="0" err="1"/>
              <a:t>Env</a:t>
            </a:r>
            <a:r>
              <a:rPr lang="fr-FR" sz="2300" b="1" dirty="0"/>
              <a:t> </a:t>
            </a:r>
            <a:r>
              <a:rPr lang="fr-FR" sz="2300" b="1" dirty="0" smtClean="0"/>
              <a:t>20-30 </a:t>
            </a:r>
            <a:r>
              <a:rPr lang="fr-FR" sz="2300" b="1" dirty="0"/>
              <a:t>% des cancers ovariens épithéliaux </a:t>
            </a:r>
          </a:p>
          <a:p>
            <a:pPr algn="ctr"/>
            <a:r>
              <a:rPr lang="fr-FR" sz="2300" b="1" dirty="0"/>
              <a:t>(</a:t>
            </a:r>
            <a:r>
              <a:rPr lang="fr-FR" sz="2300" b="1" dirty="0" err="1"/>
              <a:t>Adk</a:t>
            </a:r>
            <a:r>
              <a:rPr lang="fr-FR" sz="2300" b="1" dirty="0"/>
              <a:t> SHG++) </a:t>
            </a:r>
          </a:p>
          <a:p>
            <a:pPr algn="ctr"/>
            <a:r>
              <a:rPr lang="fr-FR" sz="2300" b="1" dirty="0"/>
              <a:t>ont une mutation BRCA</a:t>
            </a:r>
            <a:br>
              <a:rPr lang="fr-FR" sz="2300" b="1" dirty="0"/>
            </a:br>
            <a:r>
              <a:rPr lang="fr-FR" sz="2300" b="1" dirty="0"/>
              <a:t>tumorale</a:t>
            </a:r>
          </a:p>
          <a:p>
            <a:pPr algn="ctr"/>
            <a:endParaRPr lang="fr-FR" sz="200" b="1" dirty="0"/>
          </a:p>
        </p:txBody>
      </p:sp>
      <p:pic>
        <p:nvPicPr>
          <p:cNvPr id="18" name="Image 17"/>
          <p:cNvPicPr>
            <a:picLocks noChangeAspect="1"/>
          </p:cNvPicPr>
          <p:nvPr/>
        </p:nvPicPr>
        <p:blipFill>
          <a:blip r:embed="rId3"/>
          <a:stretch>
            <a:fillRect/>
          </a:stretch>
        </p:blipFill>
        <p:spPr>
          <a:xfrm>
            <a:off x="8218879" y="4529042"/>
            <a:ext cx="925121" cy="596760"/>
          </a:xfrm>
          <a:prstGeom prst="rect">
            <a:avLst/>
          </a:prstGeom>
        </p:spPr>
      </p:pic>
      <p:sp>
        <p:nvSpPr>
          <p:cNvPr id="19" name="ZoneTexte 18"/>
          <p:cNvSpPr txBox="1"/>
          <p:nvPr/>
        </p:nvSpPr>
        <p:spPr>
          <a:xfrm>
            <a:off x="3779912" y="4946645"/>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26623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 47"/>
          <p:cNvPicPr>
            <a:picLocks noChangeAspect="1"/>
          </p:cNvPicPr>
          <p:nvPr/>
        </p:nvPicPr>
        <p:blipFill rotWithShape="1">
          <a:blip r:embed="rId3" cstate="print">
            <a:extLst>
              <a:ext uri="{28A0092B-C50C-407E-A947-70E740481C1C}">
                <a14:useLocalDpi xmlns:a14="http://schemas.microsoft.com/office/drawing/2010/main" val="0"/>
              </a:ext>
            </a:extLst>
          </a:blip>
          <a:srcRect r="65614"/>
          <a:stretch/>
        </p:blipFill>
        <p:spPr>
          <a:xfrm>
            <a:off x="1552772" y="887591"/>
            <a:ext cx="642401" cy="1401156"/>
          </a:xfrm>
          <a:prstGeom prst="rect">
            <a:avLst/>
          </a:prstGeom>
        </p:spPr>
      </p:pic>
      <p:grpSp>
        <p:nvGrpSpPr>
          <p:cNvPr id="68" name="Groupe 67"/>
          <p:cNvGrpSpPr/>
          <p:nvPr/>
        </p:nvGrpSpPr>
        <p:grpSpPr>
          <a:xfrm>
            <a:off x="2557224" y="628620"/>
            <a:ext cx="981812" cy="990800"/>
            <a:chOff x="2365409" y="745959"/>
            <a:chExt cx="1751798" cy="1795111"/>
          </a:xfrm>
        </p:grpSpPr>
        <p:sp>
          <p:nvSpPr>
            <p:cNvPr id="4" name="Organigramme : Terminateur 3"/>
            <p:cNvSpPr/>
            <p:nvPr/>
          </p:nvSpPr>
          <p:spPr>
            <a:xfrm>
              <a:off x="300147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Terminateur 4"/>
            <p:cNvSpPr/>
            <p:nvPr/>
          </p:nvSpPr>
          <p:spPr>
            <a:xfrm>
              <a:off x="300147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00147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Terminateur 6"/>
            <p:cNvSpPr/>
            <p:nvPr/>
          </p:nvSpPr>
          <p:spPr>
            <a:xfrm>
              <a:off x="333675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Terminateur 7"/>
            <p:cNvSpPr/>
            <p:nvPr/>
          </p:nvSpPr>
          <p:spPr>
            <a:xfrm>
              <a:off x="333675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33675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365409" y="745959"/>
              <a:ext cx="1751798" cy="1795111"/>
            </a:xfrm>
            <a:prstGeom prst="ellipse">
              <a:avLst/>
            </a:prstGeom>
            <a:no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8" name="Connecteur droit 57"/>
          <p:cNvCxnSpPr/>
          <p:nvPr/>
        </p:nvCxnSpPr>
        <p:spPr>
          <a:xfrm flipH="1">
            <a:off x="1959504" y="1189441"/>
            <a:ext cx="535967" cy="217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flipH="1">
            <a:off x="1991207" y="1446213"/>
            <a:ext cx="587101" cy="476621"/>
          </a:xfrm>
          <a:prstGeom prst="line">
            <a:avLst/>
          </a:prstGeom>
        </p:spPr>
        <p:style>
          <a:lnRef idx="1">
            <a:schemeClr val="accent1"/>
          </a:lnRef>
          <a:fillRef idx="0">
            <a:schemeClr val="accent1"/>
          </a:fillRef>
          <a:effectRef idx="0">
            <a:schemeClr val="accent1"/>
          </a:effectRef>
          <a:fontRef idx="minor">
            <a:schemeClr val="tx1"/>
          </a:fontRef>
        </p:style>
      </p:cxnSp>
      <p:pic>
        <p:nvPicPr>
          <p:cNvPr id="75" name="Image 74"/>
          <p:cNvPicPr>
            <a:picLocks noChangeAspect="1"/>
          </p:cNvPicPr>
          <p:nvPr/>
        </p:nvPicPr>
        <p:blipFill rotWithShape="1">
          <a:blip r:embed="rId3" cstate="print">
            <a:extLst>
              <a:ext uri="{28A0092B-C50C-407E-A947-70E740481C1C}">
                <a14:useLocalDpi xmlns:a14="http://schemas.microsoft.com/office/drawing/2010/main" val="0"/>
              </a:ext>
            </a:extLst>
          </a:blip>
          <a:srcRect r="65614"/>
          <a:stretch/>
        </p:blipFill>
        <p:spPr>
          <a:xfrm>
            <a:off x="4019148" y="900374"/>
            <a:ext cx="642401" cy="1401156"/>
          </a:xfrm>
          <a:prstGeom prst="rect">
            <a:avLst/>
          </a:prstGeom>
        </p:spPr>
      </p:pic>
      <p:grpSp>
        <p:nvGrpSpPr>
          <p:cNvPr id="76" name="Groupe 75"/>
          <p:cNvGrpSpPr/>
          <p:nvPr/>
        </p:nvGrpSpPr>
        <p:grpSpPr>
          <a:xfrm>
            <a:off x="5119971" y="641401"/>
            <a:ext cx="981812" cy="990800"/>
            <a:chOff x="2365409" y="745959"/>
            <a:chExt cx="1751798" cy="1795111"/>
          </a:xfrm>
        </p:grpSpPr>
        <p:sp>
          <p:nvSpPr>
            <p:cNvPr id="77" name="Organigramme : Terminateur 76"/>
            <p:cNvSpPr/>
            <p:nvPr/>
          </p:nvSpPr>
          <p:spPr>
            <a:xfrm>
              <a:off x="300147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Organigramme : Terminateur 77"/>
            <p:cNvSpPr/>
            <p:nvPr/>
          </p:nvSpPr>
          <p:spPr>
            <a:xfrm>
              <a:off x="300147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300147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Organigramme : Terminateur 79"/>
            <p:cNvSpPr/>
            <p:nvPr/>
          </p:nvSpPr>
          <p:spPr>
            <a:xfrm>
              <a:off x="333675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Organigramme : Terminateur 80"/>
            <p:cNvSpPr/>
            <p:nvPr/>
          </p:nvSpPr>
          <p:spPr>
            <a:xfrm>
              <a:off x="333675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333675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2365409" y="745959"/>
              <a:ext cx="1751798" cy="1795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84" name="Connecteur droit 83"/>
          <p:cNvCxnSpPr/>
          <p:nvPr/>
        </p:nvCxnSpPr>
        <p:spPr>
          <a:xfrm flipH="1">
            <a:off x="4535156" y="1177202"/>
            <a:ext cx="535967" cy="217809"/>
          </a:xfrm>
          <a:prstGeom prst="line">
            <a:avLst/>
          </a:prstGeom>
        </p:spPr>
        <p:style>
          <a:lnRef idx="1">
            <a:schemeClr val="accent1"/>
          </a:lnRef>
          <a:fillRef idx="0">
            <a:schemeClr val="accent1"/>
          </a:fillRef>
          <a:effectRef idx="0">
            <a:schemeClr val="accent1"/>
          </a:effectRef>
          <a:fontRef idx="minor">
            <a:schemeClr val="tx1"/>
          </a:fontRef>
        </p:style>
      </p:cxnSp>
      <p:grpSp>
        <p:nvGrpSpPr>
          <p:cNvPr id="87" name="Groupe 86"/>
          <p:cNvGrpSpPr/>
          <p:nvPr/>
        </p:nvGrpSpPr>
        <p:grpSpPr>
          <a:xfrm>
            <a:off x="5151726" y="1697307"/>
            <a:ext cx="981812" cy="990800"/>
            <a:chOff x="2365409" y="745959"/>
            <a:chExt cx="1751798" cy="1795111"/>
          </a:xfrm>
        </p:grpSpPr>
        <p:sp>
          <p:nvSpPr>
            <p:cNvPr id="88" name="Organigramme : Terminateur 87"/>
            <p:cNvSpPr/>
            <p:nvPr/>
          </p:nvSpPr>
          <p:spPr>
            <a:xfrm>
              <a:off x="300147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Organigramme : Terminateur 88"/>
            <p:cNvSpPr/>
            <p:nvPr/>
          </p:nvSpPr>
          <p:spPr>
            <a:xfrm>
              <a:off x="300147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300147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Organigramme : Terminateur 90"/>
            <p:cNvSpPr/>
            <p:nvPr/>
          </p:nvSpPr>
          <p:spPr>
            <a:xfrm>
              <a:off x="333675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Organigramme : Terminateur 91"/>
            <p:cNvSpPr/>
            <p:nvPr/>
          </p:nvSpPr>
          <p:spPr>
            <a:xfrm>
              <a:off x="333675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333675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2365409" y="745959"/>
              <a:ext cx="1751798" cy="1795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6" name="Connecteur droit 95"/>
          <p:cNvCxnSpPr/>
          <p:nvPr/>
        </p:nvCxnSpPr>
        <p:spPr>
          <a:xfrm>
            <a:off x="4427984" y="1924461"/>
            <a:ext cx="700447" cy="198226"/>
          </a:xfrm>
          <a:prstGeom prst="line">
            <a:avLst/>
          </a:prstGeom>
        </p:spPr>
        <p:style>
          <a:lnRef idx="1">
            <a:schemeClr val="accent1"/>
          </a:lnRef>
          <a:fillRef idx="0">
            <a:schemeClr val="accent1"/>
          </a:fillRef>
          <a:effectRef idx="0">
            <a:schemeClr val="accent1"/>
          </a:effectRef>
          <a:fontRef idx="minor">
            <a:schemeClr val="tx1"/>
          </a:fontRef>
        </p:style>
      </p:cxnSp>
      <p:pic>
        <p:nvPicPr>
          <p:cNvPr id="98" name="Image 97"/>
          <p:cNvPicPr>
            <a:picLocks noChangeAspect="1"/>
          </p:cNvPicPr>
          <p:nvPr/>
        </p:nvPicPr>
        <p:blipFill rotWithShape="1">
          <a:blip r:embed="rId3" cstate="print">
            <a:extLst>
              <a:ext uri="{28A0092B-C50C-407E-A947-70E740481C1C}">
                <a14:useLocalDpi xmlns:a14="http://schemas.microsoft.com/office/drawing/2010/main" val="0"/>
              </a:ext>
            </a:extLst>
          </a:blip>
          <a:srcRect r="65614"/>
          <a:stretch/>
        </p:blipFill>
        <p:spPr>
          <a:xfrm>
            <a:off x="6368137" y="928815"/>
            <a:ext cx="642401" cy="1401156"/>
          </a:xfrm>
          <a:prstGeom prst="rect">
            <a:avLst/>
          </a:prstGeom>
        </p:spPr>
      </p:pic>
      <p:grpSp>
        <p:nvGrpSpPr>
          <p:cNvPr id="99" name="Groupe 98"/>
          <p:cNvGrpSpPr/>
          <p:nvPr/>
        </p:nvGrpSpPr>
        <p:grpSpPr>
          <a:xfrm>
            <a:off x="7313698" y="669844"/>
            <a:ext cx="981812" cy="990800"/>
            <a:chOff x="2365409" y="745959"/>
            <a:chExt cx="1751798" cy="1795111"/>
          </a:xfrm>
        </p:grpSpPr>
        <p:sp>
          <p:nvSpPr>
            <p:cNvPr id="100" name="Organigramme : Terminateur 99"/>
            <p:cNvSpPr/>
            <p:nvPr/>
          </p:nvSpPr>
          <p:spPr>
            <a:xfrm>
              <a:off x="300147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Organigramme : Terminateur 100"/>
            <p:cNvSpPr/>
            <p:nvPr/>
          </p:nvSpPr>
          <p:spPr>
            <a:xfrm>
              <a:off x="300147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300147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Organigramme : Terminateur 102"/>
            <p:cNvSpPr/>
            <p:nvPr/>
          </p:nvSpPr>
          <p:spPr>
            <a:xfrm>
              <a:off x="333675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Organigramme : Terminateur 103"/>
            <p:cNvSpPr/>
            <p:nvPr/>
          </p:nvSpPr>
          <p:spPr>
            <a:xfrm>
              <a:off x="333675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333675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p:cNvSpPr/>
            <p:nvPr/>
          </p:nvSpPr>
          <p:spPr>
            <a:xfrm>
              <a:off x="2365409" y="745959"/>
              <a:ext cx="1751798" cy="1795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07" name="Connecteur droit 106"/>
          <p:cNvCxnSpPr/>
          <p:nvPr/>
        </p:nvCxnSpPr>
        <p:spPr>
          <a:xfrm flipH="1">
            <a:off x="6774869" y="1230665"/>
            <a:ext cx="535967" cy="217809"/>
          </a:xfrm>
          <a:prstGeom prst="line">
            <a:avLst/>
          </a:prstGeom>
        </p:spPr>
        <p:style>
          <a:lnRef idx="1">
            <a:schemeClr val="accent1"/>
          </a:lnRef>
          <a:fillRef idx="0">
            <a:schemeClr val="accent1"/>
          </a:fillRef>
          <a:effectRef idx="0">
            <a:schemeClr val="accent1"/>
          </a:effectRef>
          <a:fontRef idx="minor">
            <a:schemeClr val="tx1"/>
          </a:fontRef>
        </p:style>
      </p:cxnSp>
      <p:grpSp>
        <p:nvGrpSpPr>
          <p:cNvPr id="108" name="Groupe 107"/>
          <p:cNvGrpSpPr/>
          <p:nvPr/>
        </p:nvGrpSpPr>
        <p:grpSpPr>
          <a:xfrm>
            <a:off x="7345453" y="1725748"/>
            <a:ext cx="981812" cy="990800"/>
            <a:chOff x="2365409" y="745959"/>
            <a:chExt cx="1751798" cy="1795111"/>
          </a:xfrm>
        </p:grpSpPr>
        <p:sp>
          <p:nvSpPr>
            <p:cNvPr id="109" name="Organigramme : Terminateur 108"/>
            <p:cNvSpPr/>
            <p:nvPr/>
          </p:nvSpPr>
          <p:spPr>
            <a:xfrm>
              <a:off x="300147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Organigramme : Terminateur 109"/>
            <p:cNvSpPr/>
            <p:nvPr/>
          </p:nvSpPr>
          <p:spPr>
            <a:xfrm>
              <a:off x="300147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p:cNvSpPr/>
            <p:nvPr/>
          </p:nvSpPr>
          <p:spPr>
            <a:xfrm>
              <a:off x="300147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Organigramme : Terminateur 111"/>
            <p:cNvSpPr/>
            <p:nvPr/>
          </p:nvSpPr>
          <p:spPr>
            <a:xfrm>
              <a:off x="333675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Organigramme : Terminateur 112"/>
            <p:cNvSpPr/>
            <p:nvPr/>
          </p:nvSpPr>
          <p:spPr>
            <a:xfrm>
              <a:off x="333675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p:cNvSpPr/>
            <p:nvPr/>
          </p:nvSpPr>
          <p:spPr>
            <a:xfrm>
              <a:off x="333675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p:cNvSpPr/>
            <p:nvPr/>
          </p:nvSpPr>
          <p:spPr>
            <a:xfrm>
              <a:off x="2365409" y="745959"/>
              <a:ext cx="1751798" cy="1795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6" name="Connecteur droit 115"/>
          <p:cNvCxnSpPr/>
          <p:nvPr/>
        </p:nvCxnSpPr>
        <p:spPr>
          <a:xfrm>
            <a:off x="6741430" y="1952901"/>
            <a:ext cx="625598" cy="145738"/>
          </a:xfrm>
          <a:prstGeom prst="line">
            <a:avLst/>
          </a:prstGeom>
        </p:spPr>
        <p:style>
          <a:lnRef idx="1">
            <a:schemeClr val="accent1"/>
          </a:lnRef>
          <a:fillRef idx="0">
            <a:schemeClr val="accent1"/>
          </a:fillRef>
          <a:effectRef idx="0">
            <a:schemeClr val="accent1"/>
          </a:effectRef>
          <a:fontRef idx="minor">
            <a:schemeClr val="tx1"/>
          </a:fontRef>
        </p:style>
      </p:cxnSp>
      <p:sp>
        <p:nvSpPr>
          <p:cNvPr id="117" name="Éclair 116"/>
          <p:cNvSpPr/>
          <p:nvPr/>
        </p:nvSpPr>
        <p:spPr>
          <a:xfrm flipH="1">
            <a:off x="7909422" y="1973188"/>
            <a:ext cx="259883" cy="231007"/>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p>
        </p:txBody>
      </p:sp>
      <p:sp>
        <p:nvSpPr>
          <p:cNvPr id="119" name="Explosion 2 118"/>
          <p:cNvSpPr/>
          <p:nvPr/>
        </p:nvSpPr>
        <p:spPr>
          <a:xfrm>
            <a:off x="6699572" y="1847200"/>
            <a:ext cx="197311" cy="15012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p>
        </p:txBody>
      </p:sp>
      <p:sp>
        <p:nvSpPr>
          <p:cNvPr id="155" name="ZoneTexte 154"/>
          <p:cNvSpPr txBox="1"/>
          <p:nvPr/>
        </p:nvSpPr>
        <p:spPr>
          <a:xfrm>
            <a:off x="0" y="194914"/>
            <a:ext cx="9040563" cy="369330"/>
          </a:xfrm>
          <a:prstGeom prst="rect">
            <a:avLst/>
          </a:prstGeom>
          <a:noFill/>
        </p:spPr>
        <p:txBody>
          <a:bodyPr wrap="square" lIns="91438" tIns="45719" rIns="91438" bIns="45719" rtlCol="0">
            <a:spAutoFit/>
          </a:bodyPr>
          <a:lstStyle/>
          <a:p>
            <a:pPr algn="ctr"/>
            <a:r>
              <a:rPr lang="fr-FR" b="1" dirty="0" smtClean="0">
                <a:solidFill>
                  <a:srgbClr val="002060"/>
                </a:solidFill>
              </a:rPr>
              <a:t>MECANISMES DE SURVENUE DU CANCER DE L’OVAIRE </a:t>
            </a:r>
            <a:r>
              <a:rPr lang="fr-FR" b="1" i="1" dirty="0" smtClean="0">
                <a:solidFill>
                  <a:srgbClr val="002060"/>
                </a:solidFill>
              </a:rPr>
              <a:t>BRCA</a:t>
            </a:r>
            <a:r>
              <a:rPr lang="fr-FR" b="1" dirty="0" smtClean="0">
                <a:solidFill>
                  <a:srgbClr val="002060"/>
                </a:solidFill>
              </a:rPr>
              <a:t> MUTE </a:t>
            </a:r>
            <a:r>
              <a:rPr lang="fr-FR" b="1" dirty="0" smtClean="0">
                <a:solidFill>
                  <a:schemeClr val="accent6"/>
                </a:solidFill>
              </a:rPr>
              <a:t>(1)</a:t>
            </a:r>
            <a:endParaRPr lang="fr-FR" b="1" dirty="0">
              <a:solidFill>
                <a:schemeClr val="accent1"/>
              </a:solidFill>
            </a:endParaRPr>
          </a:p>
        </p:txBody>
      </p:sp>
      <p:sp>
        <p:nvSpPr>
          <p:cNvPr id="156" name="ZoneTexte 155"/>
          <p:cNvSpPr txBox="1"/>
          <p:nvPr/>
        </p:nvSpPr>
        <p:spPr>
          <a:xfrm>
            <a:off x="4535156" y="1286609"/>
            <a:ext cx="941306" cy="646331"/>
          </a:xfrm>
          <a:prstGeom prst="rect">
            <a:avLst/>
          </a:prstGeom>
          <a:noFill/>
        </p:spPr>
        <p:txBody>
          <a:bodyPr wrap="square" lIns="91438" tIns="45719" rIns="91438" bIns="45719" rtlCol="0">
            <a:spAutoFit/>
          </a:bodyPr>
          <a:lstStyle/>
          <a:p>
            <a:pPr algn="ctr"/>
            <a:r>
              <a:rPr lang="fr-FR" sz="1200" dirty="0" smtClean="0">
                <a:solidFill>
                  <a:srgbClr val="FF0000"/>
                </a:solidFill>
              </a:rPr>
              <a:t>1</a:t>
            </a:r>
            <a:r>
              <a:rPr lang="fr-FR" sz="1200" baseline="30000" dirty="0" smtClean="0">
                <a:solidFill>
                  <a:srgbClr val="FF0000"/>
                </a:solidFill>
              </a:rPr>
              <a:t>er</a:t>
            </a:r>
            <a:r>
              <a:rPr lang="fr-FR" sz="1200" dirty="0" smtClean="0">
                <a:solidFill>
                  <a:srgbClr val="FF0000"/>
                </a:solidFill>
              </a:rPr>
              <a:t> évènement </a:t>
            </a:r>
            <a:r>
              <a:rPr lang="fr-FR" sz="1200" dirty="0">
                <a:solidFill>
                  <a:srgbClr val="FF0000"/>
                </a:solidFill>
              </a:rPr>
              <a:t>somatique</a:t>
            </a:r>
          </a:p>
        </p:txBody>
      </p:sp>
      <p:sp>
        <p:nvSpPr>
          <p:cNvPr id="157" name="Éclair 156"/>
          <p:cNvSpPr/>
          <p:nvPr/>
        </p:nvSpPr>
        <p:spPr>
          <a:xfrm>
            <a:off x="5234579" y="1924461"/>
            <a:ext cx="259883" cy="231007"/>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p>
        </p:txBody>
      </p:sp>
      <p:sp>
        <p:nvSpPr>
          <p:cNvPr id="158" name="ZoneTexte 157"/>
          <p:cNvSpPr txBox="1"/>
          <p:nvPr/>
        </p:nvSpPr>
        <p:spPr>
          <a:xfrm>
            <a:off x="8074034" y="1523799"/>
            <a:ext cx="1069965" cy="646329"/>
          </a:xfrm>
          <a:prstGeom prst="rect">
            <a:avLst/>
          </a:prstGeom>
          <a:noFill/>
        </p:spPr>
        <p:txBody>
          <a:bodyPr wrap="square" lIns="91438" tIns="45719" rIns="91438" bIns="45719" rtlCol="0">
            <a:spAutoFit/>
          </a:bodyPr>
          <a:lstStyle/>
          <a:p>
            <a:pPr algn="r"/>
            <a:r>
              <a:rPr lang="fr-FR" sz="1200" dirty="0" smtClean="0">
                <a:solidFill>
                  <a:srgbClr val="FF0000"/>
                </a:solidFill>
              </a:rPr>
              <a:t>2</a:t>
            </a:r>
            <a:r>
              <a:rPr lang="fr-FR" sz="1200" baseline="30000" dirty="0" smtClean="0">
                <a:solidFill>
                  <a:srgbClr val="FF0000"/>
                </a:solidFill>
              </a:rPr>
              <a:t>ème</a:t>
            </a:r>
            <a:r>
              <a:rPr lang="fr-FR" sz="1200" dirty="0" smtClean="0">
                <a:solidFill>
                  <a:srgbClr val="FF0000"/>
                </a:solidFill>
              </a:rPr>
              <a:t> évènement </a:t>
            </a:r>
            <a:r>
              <a:rPr lang="fr-FR" sz="1200" dirty="0">
                <a:solidFill>
                  <a:srgbClr val="FF0000"/>
                </a:solidFill>
              </a:rPr>
              <a:t>somatique</a:t>
            </a:r>
          </a:p>
        </p:txBody>
      </p:sp>
      <p:sp>
        <p:nvSpPr>
          <p:cNvPr id="161" name="ZoneTexte 160"/>
          <p:cNvSpPr txBox="1"/>
          <p:nvPr/>
        </p:nvSpPr>
        <p:spPr>
          <a:xfrm>
            <a:off x="74578" y="1132795"/>
            <a:ext cx="1478193" cy="1077216"/>
          </a:xfrm>
          <a:prstGeom prst="rect">
            <a:avLst/>
          </a:prstGeom>
          <a:noFill/>
        </p:spPr>
        <p:txBody>
          <a:bodyPr wrap="square" lIns="91438" tIns="45719" rIns="91438" bIns="45719" rtlCol="0">
            <a:spAutoFit/>
          </a:bodyPr>
          <a:lstStyle/>
          <a:p>
            <a:r>
              <a:rPr lang="fr-FR" sz="1600" dirty="0" smtClean="0"/>
              <a:t>Evènements mutationnels </a:t>
            </a:r>
            <a:r>
              <a:rPr lang="fr-FR" sz="1600" b="1" i="1" u="sng" dirty="0"/>
              <a:t>strictement</a:t>
            </a:r>
            <a:r>
              <a:rPr lang="fr-FR" sz="1600" dirty="0"/>
              <a:t> </a:t>
            </a:r>
            <a:r>
              <a:rPr lang="fr-FR" sz="1600" b="1" i="1" u="sng" dirty="0"/>
              <a:t>somatiques</a:t>
            </a:r>
          </a:p>
        </p:txBody>
      </p:sp>
      <p:sp>
        <p:nvSpPr>
          <p:cNvPr id="163" name="ZoneTexte 162"/>
          <p:cNvSpPr txBox="1"/>
          <p:nvPr/>
        </p:nvSpPr>
        <p:spPr>
          <a:xfrm>
            <a:off x="2548212" y="1619420"/>
            <a:ext cx="1159693" cy="584775"/>
          </a:xfrm>
          <a:prstGeom prst="rect">
            <a:avLst/>
          </a:prstGeom>
          <a:noFill/>
        </p:spPr>
        <p:txBody>
          <a:bodyPr wrap="square" lIns="91438" tIns="45719" rIns="91438" bIns="45719" rtlCol="0">
            <a:spAutoFit/>
          </a:bodyPr>
          <a:lstStyle/>
          <a:p>
            <a:pPr algn="ctr"/>
            <a:r>
              <a:rPr lang="fr-FR" sz="1600" dirty="0">
                <a:solidFill>
                  <a:srgbClr val="41719C"/>
                </a:solidFill>
              </a:rPr>
              <a:t>toutes les cellules</a:t>
            </a:r>
          </a:p>
        </p:txBody>
      </p:sp>
      <p:sp>
        <p:nvSpPr>
          <p:cNvPr id="165" name="Organigramme : Terminateur 164"/>
          <p:cNvSpPr/>
          <p:nvPr/>
        </p:nvSpPr>
        <p:spPr>
          <a:xfrm>
            <a:off x="8893244" y="3455763"/>
            <a:ext cx="75524" cy="584386"/>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Organigramme : Terminateur 165"/>
          <p:cNvSpPr/>
          <p:nvPr/>
        </p:nvSpPr>
        <p:spPr>
          <a:xfrm>
            <a:off x="8893244" y="3222009"/>
            <a:ext cx="75524" cy="233754"/>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Rectangle 166"/>
          <p:cNvSpPr/>
          <p:nvPr/>
        </p:nvSpPr>
        <p:spPr>
          <a:xfrm>
            <a:off x="8893244" y="3583266"/>
            <a:ext cx="75524" cy="42501"/>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ZoneTexte 167"/>
          <p:cNvSpPr txBox="1"/>
          <p:nvPr/>
        </p:nvSpPr>
        <p:spPr>
          <a:xfrm>
            <a:off x="7630505" y="3380225"/>
            <a:ext cx="1255482" cy="907939"/>
          </a:xfrm>
          <a:prstGeom prst="rect">
            <a:avLst/>
          </a:prstGeom>
          <a:noFill/>
        </p:spPr>
        <p:txBody>
          <a:bodyPr wrap="square" lIns="91438" tIns="45719" rIns="91438" bIns="45719" rtlCol="0">
            <a:spAutoFit/>
          </a:bodyPr>
          <a:lstStyle/>
          <a:p>
            <a:pPr algn="ctr"/>
            <a:r>
              <a:rPr lang="fr-FR" sz="1400" dirty="0" smtClean="0">
                <a:solidFill>
                  <a:srgbClr val="41719C"/>
                </a:solidFill>
              </a:rPr>
              <a:t>Gène (allèle) normal</a:t>
            </a:r>
          </a:p>
          <a:p>
            <a:pPr algn="ctr"/>
            <a:r>
              <a:rPr lang="fr-FR" sz="1100" i="1" dirty="0" smtClean="0">
                <a:solidFill>
                  <a:srgbClr val="FF66CC"/>
                </a:solidFill>
              </a:rPr>
              <a:t>(ex BRCA1)</a:t>
            </a:r>
          </a:p>
          <a:p>
            <a:pPr algn="ctr"/>
            <a:endParaRPr lang="fr-FR" sz="1400" dirty="0">
              <a:solidFill>
                <a:srgbClr val="41719C"/>
              </a:solidFill>
            </a:endParaRPr>
          </a:p>
        </p:txBody>
      </p:sp>
      <p:sp>
        <p:nvSpPr>
          <p:cNvPr id="170" name="Interdiction 169"/>
          <p:cNvSpPr/>
          <p:nvPr/>
        </p:nvSpPr>
        <p:spPr>
          <a:xfrm>
            <a:off x="7639041" y="2115581"/>
            <a:ext cx="197318" cy="151598"/>
          </a:xfrm>
          <a:prstGeom prst="noSmoking">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solidFill>
                <a:schemeClr val="tx1"/>
              </a:solidFill>
            </a:endParaRPr>
          </a:p>
        </p:txBody>
      </p:sp>
      <p:sp>
        <p:nvSpPr>
          <p:cNvPr id="171" name="Organigramme : Terminateur 170"/>
          <p:cNvSpPr/>
          <p:nvPr/>
        </p:nvSpPr>
        <p:spPr>
          <a:xfrm>
            <a:off x="8900502" y="4405537"/>
            <a:ext cx="75524" cy="584386"/>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Organigramme : Terminateur 171"/>
          <p:cNvSpPr/>
          <p:nvPr/>
        </p:nvSpPr>
        <p:spPr>
          <a:xfrm>
            <a:off x="8900502" y="4171783"/>
            <a:ext cx="75524" cy="233754"/>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p:cNvSpPr/>
          <p:nvPr/>
        </p:nvSpPr>
        <p:spPr>
          <a:xfrm>
            <a:off x="8900502" y="4533040"/>
            <a:ext cx="75524" cy="42501"/>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ZoneTexte 173"/>
          <p:cNvSpPr txBox="1"/>
          <p:nvPr/>
        </p:nvSpPr>
        <p:spPr>
          <a:xfrm>
            <a:off x="7637762" y="4223510"/>
            <a:ext cx="1255482" cy="907939"/>
          </a:xfrm>
          <a:prstGeom prst="rect">
            <a:avLst/>
          </a:prstGeom>
          <a:noFill/>
        </p:spPr>
        <p:txBody>
          <a:bodyPr wrap="square" lIns="91438" tIns="45719" rIns="91438" bIns="45719" rtlCol="0">
            <a:spAutoFit/>
          </a:bodyPr>
          <a:lstStyle/>
          <a:p>
            <a:pPr algn="ctr"/>
            <a:r>
              <a:rPr lang="fr-FR" sz="1400" dirty="0" smtClean="0">
                <a:solidFill>
                  <a:srgbClr val="41719C"/>
                </a:solidFill>
              </a:rPr>
              <a:t>Gène (allèle) muté</a:t>
            </a:r>
          </a:p>
          <a:p>
            <a:pPr algn="ctr"/>
            <a:r>
              <a:rPr lang="fr-FR" sz="1100" i="1" dirty="0" smtClean="0">
                <a:solidFill>
                  <a:srgbClr val="FF0000"/>
                </a:solidFill>
              </a:rPr>
              <a:t>(ex BRCA1)</a:t>
            </a:r>
          </a:p>
          <a:p>
            <a:pPr algn="ctr"/>
            <a:endParaRPr lang="fr-FR" sz="1400" dirty="0">
              <a:solidFill>
                <a:srgbClr val="41719C"/>
              </a:solidFill>
            </a:endParaRPr>
          </a:p>
        </p:txBody>
      </p:sp>
      <p:sp>
        <p:nvSpPr>
          <p:cNvPr id="175" name="Interdiction 174"/>
          <p:cNvSpPr/>
          <p:nvPr/>
        </p:nvSpPr>
        <p:spPr>
          <a:xfrm>
            <a:off x="8843246" y="4493931"/>
            <a:ext cx="197318" cy="151598"/>
          </a:xfrm>
          <a:prstGeom prst="noSmoking">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solidFill>
                <a:schemeClr val="tx1"/>
              </a:solidFill>
            </a:endParaRPr>
          </a:p>
        </p:txBody>
      </p:sp>
      <p:sp>
        <p:nvSpPr>
          <p:cNvPr id="176" name="Interdiction 175"/>
          <p:cNvSpPr/>
          <p:nvPr/>
        </p:nvSpPr>
        <p:spPr>
          <a:xfrm>
            <a:off x="7842045" y="2111054"/>
            <a:ext cx="197318" cy="151598"/>
          </a:xfrm>
          <a:prstGeom prst="noSmoking">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solidFill>
                <a:schemeClr val="tx1"/>
              </a:solidFill>
            </a:endParaRPr>
          </a:p>
        </p:txBody>
      </p:sp>
      <p:sp>
        <p:nvSpPr>
          <p:cNvPr id="3" name="ZoneTexte 2"/>
          <p:cNvSpPr txBox="1"/>
          <p:nvPr/>
        </p:nvSpPr>
        <p:spPr>
          <a:xfrm>
            <a:off x="341185" y="2952303"/>
            <a:ext cx="6103023" cy="1138773"/>
          </a:xfrm>
          <a:prstGeom prst="rect">
            <a:avLst/>
          </a:prstGeom>
          <a:solidFill>
            <a:schemeClr val="accent6">
              <a:lumMod val="20000"/>
              <a:lumOff val="80000"/>
            </a:schemeClr>
          </a:solidFill>
          <a:ln>
            <a:solidFill>
              <a:schemeClr val="accent1"/>
            </a:solidFill>
          </a:ln>
        </p:spPr>
        <p:txBody>
          <a:bodyPr wrap="square" rtlCol="0">
            <a:spAutoFit/>
          </a:bodyPr>
          <a:lstStyle/>
          <a:p>
            <a:pPr algn="just"/>
            <a:r>
              <a:rPr lang="fr-FR" sz="2200" b="1" dirty="0" smtClean="0"/>
              <a:t>CANCER </a:t>
            </a:r>
            <a:r>
              <a:rPr lang="fr-FR" sz="2200" b="1" u="sng" dirty="0" smtClean="0">
                <a:solidFill>
                  <a:schemeClr val="accent6"/>
                </a:solidFill>
              </a:rPr>
              <a:t>SPORADIQUE</a:t>
            </a:r>
          </a:p>
          <a:p>
            <a:pPr algn="just"/>
            <a:r>
              <a:rPr lang="fr-FR" sz="2200" b="1" u="sng" dirty="0" smtClean="0">
                <a:solidFill>
                  <a:schemeClr val="accent6"/>
                </a:solidFill>
              </a:rPr>
              <a:t>sans</a:t>
            </a:r>
            <a:r>
              <a:rPr lang="fr-FR" sz="2200" b="1" dirty="0" smtClean="0">
                <a:solidFill>
                  <a:schemeClr val="accent6"/>
                </a:solidFill>
              </a:rPr>
              <a:t> prédisposition génétique</a:t>
            </a:r>
          </a:p>
          <a:p>
            <a:pPr algn="just"/>
            <a:r>
              <a:rPr lang="fr-FR" sz="2200" b="1" u="sng" dirty="0" smtClean="0">
                <a:solidFill>
                  <a:schemeClr val="accent6"/>
                </a:solidFill>
              </a:rPr>
              <a:t>sans</a:t>
            </a:r>
            <a:r>
              <a:rPr lang="fr-FR" sz="2200" b="1" dirty="0" smtClean="0">
                <a:solidFill>
                  <a:schemeClr val="accent6"/>
                </a:solidFill>
              </a:rPr>
              <a:t> mutation constitutionnelle / germinale</a:t>
            </a:r>
            <a:endParaRPr lang="fr-FR" sz="2200" b="1" dirty="0">
              <a:solidFill>
                <a:schemeClr val="accent6"/>
              </a:solidFill>
            </a:endParaRPr>
          </a:p>
        </p:txBody>
      </p:sp>
      <p:sp>
        <p:nvSpPr>
          <p:cNvPr id="178" name="ZoneTexte 177"/>
          <p:cNvSpPr txBox="1"/>
          <p:nvPr/>
        </p:nvSpPr>
        <p:spPr>
          <a:xfrm>
            <a:off x="6267398" y="2721472"/>
            <a:ext cx="1069965" cy="461663"/>
          </a:xfrm>
          <a:prstGeom prst="rect">
            <a:avLst/>
          </a:prstGeom>
          <a:noFill/>
        </p:spPr>
        <p:txBody>
          <a:bodyPr wrap="square" lIns="91438" tIns="45719" rIns="91438" bIns="45719" rtlCol="0">
            <a:spAutoFit/>
          </a:bodyPr>
          <a:lstStyle/>
          <a:p>
            <a:pPr algn="r"/>
            <a:r>
              <a:rPr lang="fr-FR" sz="1200" dirty="0" smtClean="0">
                <a:solidFill>
                  <a:srgbClr val="FF0000"/>
                </a:solidFill>
              </a:rPr>
              <a:t>instabilité génomique</a:t>
            </a:r>
            <a:endParaRPr lang="fr-FR" sz="1200" dirty="0">
              <a:solidFill>
                <a:srgbClr val="FF0000"/>
              </a:solidFill>
            </a:endParaRPr>
          </a:p>
        </p:txBody>
      </p:sp>
      <p:sp>
        <p:nvSpPr>
          <p:cNvPr id="179" name="ZoneTexte 178"/>
          <p:cNvSpPr txBox="1"/>
          <p:nvPr/>
        </p:nvSpPr>
        <p:spPr>
          <a:xfrm>
            <a:off x="6297063" y="2245232"/>
            <a:ext cx="867225" cy="276997"/>
          </a:xfrm>
          <a:prstGeom prst="rect">
            <a:avLst/>
          </a:prstGeom>
          <a:noFill/>
        </p:spPr>
        <p:txBody>
          <a:bodyPr wrap="square" lIns="91438" tIns="45719" rIns="91438" bIns="45719" rtlCol="0">
            <a:spAutoFit/>
          </a:bodyPr>
          <a:lstStyle/>
          <a:p>
            <a:pPr algn="r"/>
            <a:r>
              <a:rPr lang="fr-FR" sz="1200" dirty="0" smtClean="0">
                <a:solidFill>
                  <a:srgbClr val="FF0000"/>
                </a:solidFill>
              </a:rPr>
              <a:t>CANCER</a:t>
            </a:r>
            <a:endParaRPr lang="fr-FR" sz="1200" dirty="0">
              <a:solidFill>
                <a:srgbClr val="FF0000"/>
              </a:solidFill>
            </a:endParaRPr>
          </a:p>
        </p:txBody>
      </p:sp>
      <p:sp>
        <p:nvSpPr>
          <p:cNvPr id="16" name="Flèche courbée vers la gauche 15"/>
          <p:cNvSpPr/>
          <p:nvPr/>
        </p:nvSpPr>
        <p:spPr>
          <a:xfrm rot="2682982">
            <a:off x="7384392" y="2645891"/>
            <a:ext cx="143476" cy="495028"/>
          </a:xfrm>
          <a:prstGeom prst="curvedLeftArrow">
            <a:avLst/>
          </a:prstGeom>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vers le haut 16"/>
          <p:cNvSpPr/>
          <p:nvPr/>
        </p:nvSpPr>
        <p:spPr>
          <a:xfrm>
            <a:off x="6741430" y="2528616"/>
            <a:ext cx="332243" cy="199243"/>
          </a:xfrm>
          <a:prstGeom prst="upArrow">
            <a:avLst/>
          </a:prstGeom>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340" y="4045954"/>
            <a:ext cx="1520577" cy="111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Connecteur droit avec flèche 18"/>
          <p:cNvCxnSpPr/>
          <p:nvPr/>
        </p:nvCxnSpPr>
        <p:spPr>
          <a:xfrm>
            <a:off x="3539036" y="4171783"/>
            <a:ext cx="480112" cy="32214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80" name="ZoneTexte 179"/>
          <p:cNvSpPr txBox="1"/>
          <p:nvPr/>
        </p:nvSpPr>
        <p:spPr>
          <a:xfrm>
            <a:off x="3725518" y="4500075"/>
            <a:ext cx="1605239" cy="523218"/>
          </a:xfrm>
          <a:prstGeom prst="rect">
            <a:avLst/>
          </a:prstGeom>
          <a:noFill/>
        </p:spPr>
        <p:txBody>
          <a:bodyPr wrap="square" lIns="91438" tIns="45719" rIns="91438" bIns="45719" rtlCol="0">
            <a:spAutoFit/>
          </a:bodyPr>
          <a:lstStyle/>
          <a:p>
            <a:pPr algn="ctr"/>
            <a:r>
              <a:rPr lang="fr-FR" sz="1400" i="1" dirty="0" smtClean="0"/>
              <a:t>85 % des </a:t>
            </a:r>
            <a:br>
              <a:rPr lang="fr-FR" sz="1400" i="1" dirty="0" smtClean="0"/>
            </a:br>
            <a:r>
              <a:rPr lang="fr-FR" sz="1400" i="1" dirty="0" smtClean="0"/>
              <a:t>cancers ovariens</a:t>
            </a:r>
            <a:endParaRPr lang="fr-FR" sz="1400" b="1" i="1" u="sng" dirty="0"/>
          </a:p>
        </p:txBody>
      </p:sp>
      <p:sp>
        <p:nvSpPr>
          <p:cNvPr id="2" name="ZoneTexte 1"/>
          <p:cNvSpPr txBox="1"/>
          <p:nvPr/>
        </p:nvSpPr>
        <p:spPr>
          <a:xfrm>
            <a:off x="19960" y="4895553"/>
            <a:ext cx="3048130" cy="276999"/>
          </a:xfrm>
          <a:prstGeom prst="rect">
            <a:avLst/>
          </a:prstGeom>
          <a:noFill/>
        </p:spPr>
        <p:txBody>
          <a:bodyPr wrap="square" rtlCol="0">
            <a:spAutoFit/>
          </a:bodyPr>
          <a:lstStyle/>
          <a:p>
            <a:r>
              <a:rPr lang="fr-FR" sz="1200" i="1" dirty="0" smtClean="0"/>
              <a:t>Diapositive Dr H </a:t>
            </a:r>
            <a:r>
              <a:rPr lang="fr-FR" sz="1200" i="1" dirty="0" err="1" smtClean="0"/>
              <a:t>Zattara</a:t>
            </a:r>
            <a:r>
              <a:rPr lang="fr-FR" sz="1200" i="1" dirty="0" smtClean="0"/>
              <a:t> 6.6.18 modifiée</a:t>
            </a:r>
            <a:endParaRPr lang="fr-FR" sz="1200" i="1" dirty="0"/>
          </a:p>
        </p:txBody>
      </p:sp>
      <p:sp>
        <p:nvSpPr>
          <p:cNvPr id="86" name="ZoneTexte 85"/>
          <p:cNvSpPr txBox="1"/>
          <p:nvPr/>
        </p:nvSpPr>
        <p:spPr>
          <a:xfrm>
            <a:off x="5234579" y="4986769"/>
            <a:ext cx="35650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58061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12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animBg="1"/>
      <p:bldP spid="156" grpId="0"/>
      <p:bldP spid="157" grpId="0" animBg="1"/>
      <p:bldP spid="158" grpId="0"/>
      <p:bldP spid="161" grpId="0"/>
      <p:bldP spid="163" grpId="0"/>
      <p:bldP spid="165" grpId="0" animBg="1"/>
      <p:bldP spid="166" grpId="0" animBg="1"/>
      <p:bldP spid="167" grpId="0" animBg="1"/>
      <p:bldP spid="168" grpId="0"/>
      <p:bldP spid="170" grpId="0" animBg="1"/>
      <p:bldP spid="171" grpId="0" animBg="1"/>
      <p:bldP spid="172" grpId="0" animBg="1"/>
      <p:bldP spid="173" grpId="0" animBg="1"/>
      <p:bldP spid="174" grpId="0"/>
      <p:bldP spid="175" grpId="0" animBg="1"/>
      <p:bldP spid="176" grpId="0" animBg="1"/>
      <p:bldP spid="3" grpId="0" animBg="1"/>
      <p:bldP spid="178" grpId="0"/>
      <p:bldP spid="179" grpId="0"/>
      <p:bldP spid="16" grpId="0" animBg="1"/>
      <p:bldP spid="17" grpId="0" animBg="1"/>
      <p:bldP spid="1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 119"/>
          <p:cNvPicPr>
            <a:picLocks noChangeAspect="1"/>
          </p:cNvPicPr>
          <p:nvPr/>
        </p:nvPicPr>
        <p:blipFill rotWithShape="1">
          <a:blip r:embed="rId2" cstate="print">
            <a:extLst>
              <a:ext uri="{28A0092B-C50C-407E-A947-70E740481C1C}">
                <a14:useLocalDpi xmlns:a14="http://schemas.microsoft.com/office/drawing/2010/main" val="0"/>
              </a:ext>
            </a:extLst>
          </a:blip>
          <a:srcRect r="65614"/>
          <a:stretch/>
        </p:blipFill>
        <p:spPr>
          <a:xfrm>
            <a:off x="1548890" y="2342201"/>
            <a:ext cx="642401" cy="1401156"/>
          </a:xfrm>
          <a:prstGeom prst="rect">
            <a:avLst/>
          </a:prstGeom>
        </p:spPr>
      </p:pic>
      <p:grpSp>
        <p:nvGrpSpPr>
          <p:cNvPr id="121" name="Groupe 120"/>
          <p:cNvGrpSpPr/>
          <p:nvPr/>
        </p:nvGrpSpPr>
        <p:grpSpPr>
          <a:xfrm>
            <a:off x="2553341" y="2123242"/>
            <a:ext cx="981812" cy="990800"/>
            <a:chOff x="2365409" y="745959"/>
            <a:chExt cx="1751798" cy="1795111"/>
          </a:xfrm>
        </p:grpSpPr>
        <p:sp>
          <p:nvSpPr>
            <p:cNvPr id="122" name="Organigramme : Terminateur 121"/>
            <p:cNvSpPr/>
            <p:nvPr/>
          </p:nvSpPr>
          <p:spPr>
            <a:xfrm>
              <a:off x="300147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Organigramme : Terminateur 122"/>
            <p:cNvSpPr/>
            <p:nvPr/>
          </p:nvSpPr>
          <p:spPr>
            <a:xfrm>
              <a:off x="300147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p:cNvSpPr/>
            <p:nvPr/>
          </p:nvSpPr>
          <p:spPr>
            <a:xfrm>
              <a:off x="300147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Organigramme : Terminateur 124"/>
            <p:cNvSpPr/>
            <p:nvPr/>
          </p:nvSpPr>
          <p:spPr>
            <a:xfrm>
              <a:off x="333675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Organigramme : Terminateur 125"/>
            <p:cNvSpPr/>
            <p:nvPr/>
          </p:nvSpPr>
          <p:spPr>
            <a:xfrm>
              <a:off x="333675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Rectangle 126"/>
            <p:cNvSpPr/>
            <p:nvPr/>
          </p:nvSpPr>
          <p:spPr>
            <a:xfrm>
              <a:off x="333675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p:cNvSpPr/>
            <p:nvPr/>
          </p:nvSpPr>
          <p:spPr>
            <a:xfrm>
              <a:off x="2365409" y="745959"/>
              <a:ext cx="1751798" cy="1795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29" name="Connecteur droit 128"/>
          <p:cNvCxnSpPr/>
          <p:nvPr/>
        </p:nvCxnSpPr>
        <p:spPr>
          <a:xfrm flipH="1">
            <a:off x="1987326" y="2625613"/>
            <a:ext cx="535967" cy="217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flipH="1">
            <a:off x="2040337" y="2879125"/>
            <a:ext cx="587101" cy="476621"/>
          </a:xfrm>
          <a:prstGeom prst="line">
            <a:avLst/>
          </a:prstGeom>
        </p:spPr>
        <p:style>
          <a:lnRef idx="1">
            <a:schemeClr val="accent1"/>
          </a:lnRef>
          <a:fillRef idx="0">
            <a:schemeClr val="accent1"/>
          </a:fillRef>
          <a:effectRef idx="0">
            <a:schemeClr val="accent1"/>
          </a:effectRef>
          <a:fontRef idx="minor">
            <a:schemeClr val="tx1"/>
          </a:fontRef>
        </p:style>
      </p:cxnSp>
      <p:sp>
        <p:nvSpPr>
          <p:cNvPr id="131" name="Interdiction 130"/>
          <p:cNvSpPr/>
          <p:nvPr/>
        </p:nvSpPr>
        <p:spPr>
          <a:xfrm>
            <a:off x="2846929" y="2541516"/>
            <a:ext cx="197318" cy="151598"/>
          </a:xfrm>
          <a:prstGeom prst="noSmoking">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solidFill>
                <a:schemeClr val="tx1"/>
              </a:solidFill>
            </a:endParaRPr>
          </a:p>
        </p:txBody>
      </p:sp>
      <p:pic>
        <p:nvPicPr>
          <p:cNvPr id="132" name="Image 131"/>
          <p:cNvPicPr>
            <a:picLocks noChangeAspect="1"/>
          </p:cNvPicPr>
          <p:nvPr/>
        </p:nvPicPr>
        <p:blipFill rotWithShape="1">
          <a:blip r:embed="rId2" cstate="print">
            <a:extLst>
              <a:ext uri="{28A0092B-C50C-407E-A947-70E740481C1C}">
                <a14:useLocalDpi xmlns:a14="http://schemas.microsoft.com/office/drawing/2010/main" val="0"/>
              </a:ext>
            </a:extLst>
          </a:blip>
          <a:srcRect r="65614"/>
          <a:stretch/>
        </p:blipFill>
        <p:spPr>
          <a:xfrm>
            <a:off x="4072486" y="2311270"/>
            <a:ext cx="642401" cy="1401156"/>
          </a:xfrm>
          <a:prstGeom prst="rect">
            <a:avLst/>
          </a:prstGeom>
        </p:spPr>
      </p:pic>
      <p:grpSp>
        <p:nvGrpSpPr>
          <p:cNvPr id="133" name="Groupe 132"/>
          <p:cNvGrpSpPr/>
          <p:nvPr/>
        </p:nvGrpSpPr>
        <p:grpSpPr>
          <a:xfrm>
            <a:off x="5173309" y="2052298"/>
            <a:ext cx="981812" cy="990800"/>
            <a:chOff x="2365409" y="745959"/>
            <a:chExt cx="1751798" cy="1795111"/>
          </a:xfrm>
        </p:grpSpPr>
        <p:sp>
          <p:nvSpPr>
            <p:cNvPr id="134" name="Organigramme : Terminateur 133"/>
            <p:cNvSpPr/>
            <p:nvPr/>
          </p:nvSpPr>
          <p:spPr>
            <a:xfrm>
              <a:off x="300147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Organigramme : Terminateur 134"/>
            <p:cNvSpPr/>
            <p:nvPr/>
          </p:nvSpPr>
          <p:spPr>
            <a:xfrm>
              <a:off x="300147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Rectangle 135"/>
            <p:cNvSpPr/>
            <p:nvPr/>
          </p:nvSpPr>
          <p:spPr>
            <a:xfrm>
              <a:off x="300147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Organigramme : Terminateur 136"/>
            <p:cNvSpPr/>
            <p:nvPr/>
          </p:nvSpPr>
          <p:spPr>
            <a:xfrm>
              <a:off x="333675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Organigramme : Terminateur 137"/>
            <p:cNvSpPr/>
            <p:nvPr/>
          </p:nvSpPr>
          <p:spPr>
            <a:xfrm>
              <a:off x="333675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333675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p:cNvSpPr/>
            <p:nvPr/>
          </p:nvSpPr>
          <p:spPr>
            <a:xfrm>
              <a:off x="2365409" y="745959"/>
              <a:ext cx="1751798" cy="1795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41" name="Connecteur droit 140"/>
          <p:cNvCxnSpPr/>
          <p:nvPr/>
        </p:nvCxnSpPr>
        <p:spPr>
          <a:xfrm flipH="1">
            <a:off x="4513132" y="2698018"/>
            <a:ext cx="535967" cy="217809"/>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oupe 141"/>
          <p:cNvGrpSpPr/>
          <p:nvPr/>
        </p:nvGrpSpPr>
        <p:grpSpPr>
          <a:xfrm>
            <a:off x="5173309" y="3129992"/>
            <a:ext cx="981812" cy="990800"/>
            <a:chOff x="2365409" y="745959"/>
            <a:chExt cx="1751798" cy="1795111"/>
          </a:xfrm>
        </p:grpSpPr>
        <p:sp>
          <p:nvSpPr>
            <p:cNvPr id="143" name="Organigramme : Terminateur 142"/>
            <p:cNvSpPr/>
            <p:nvPr/>
          </p:nvSpPr>
          <p:spPr>
            <a:xfrm>
              <a:off x="300147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Organigramme : Terminateur 143"/>
            <p:cNvSpPr/>
            <p:nvPr/>
          </p:nvSpPr>
          <p:spPr>
            <a:xfrm>
              <a:off x="300147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p:cNvSpPr/>
            <p:nvPr/>
          </p:nvSpPr>
          <p:spPr>
            <a:xfrm>
              <a:off x="300147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Organigramme : Terminateur 145"/>
            <p:cNvSpPr/>
            <p:nvPr/>
          </p:nvSpPr>
          <p:spPr>
            <a:xfrm>
              <a:off x="3336758" y="1333100"/>
              <a:ext cx="134754" cy="1058779"/>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Organigramme : Terminateur 146"/>
            <p:cNvSpPr/>
            <p:nvPr/>
          </p:nvSpPr>
          <p:spPr>
            <a:xfrm>
              <a:off x="3336758" y="909589"/>
              <a:ext cx="134754" cy="423511"/>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p:cNvSpPr/>
            <p:nvPr/>
          </p:nvSpPr>
          <p:spPr>
            <a:xfrm>
              <a:off x="3336758" y="1564107"/>
              <a:ext cx="134754" cy="77002"/>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Ellipse 148"/>
            <p:cNvSpPr/>
            <p:nvPr/>
          </p:nvSpPr>
          <p:spPr>
            <a:xfrm>
              <a:off x="2365409" y="745959"/>
              <a:ext cx="1751798" cy="1795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50" name="Connecteur droit 149"/>
          <p:cNvCxnSpPr/>
          <p:nvPr/>
        </p:nvCxnSpPr>
        <p:spPr>
          <a:xfrm>
            <a:off x="4532867" y="3381275"/>
            <a:ext cx="625598" cy="145738"/>
          </a:xfrm>
          <a:prstGeom prst="line">
            <a:avLst/>
          </a:prstGeom>
        </p:spPr>
        <p:style>
          <a:lnRef idx="1">
            <a:schemeClr val="accent1"/>
          </a:lnRef>
          <a:fillRef idx="0">
            <a:schemeClr val="accent1"/>
          </a:fillRef>
          <a:effectRef idx="0">
            <a:schemeClr val="accent1"/>
          </a:effectRef>
          <a:fontRef idx="minor">
            <a:schemeClr val="tx1"/>
          </a:fontRef>
        </p:style>
      </p:cxnSp>
      <p:sp>
        <p:nvSpPr>
          <p:cNvPr id="151" name="Éclair 150"/>
          <p:cNvSpPr/>
          <p:nvPr/>
        </p:nvSpPr>
        <p:spPr>
          <a:xfrm flipH="1">
            <a:off x="5793235" y="3352194"/>
            <a:ext cx="259883" cy="231007"/>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p>
        </p:txBody>
      </p:sp>
      <p:sp>
        <p:nvSpPr>
          <p:cNvPr id="152" name="Interdiction 151"/>
          <p:cNvSpPr/>
          <p:nvPr/>
        </p:nvSpPr>
        <p:spPr>
          <a:xfrm>
            <a:off x="5462895" y="2452102"/>
            <a:ext cx="197318" cy="151598"/>
          </a:xfrm>
          <a:prstGeom prst="noSmoking">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solidFill>
                <a:schemeClr val="tx1"/>
              </a:solidFill>
            </a:endParaRPr>
          </a:p>
        </p:txBody>
      </p:sp>
      <p:sp>
        <p:nvSpPr>
          <p:cNvPr id="153" name="Interdiction 152"/>
          <p:cNvSpPr/>
          <p:nvPr/>
        </p:nvSpPr>
        <p:spPr>
          <a:xfrm>
            <a:off x="5458205" y="3523143"/>
            <a:ext cx="197318" cy="151598"/>
          </a:xfrm>
          <a:prstGeom prst="noSmoking">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solidFill>
                <a:schemeClr val="tx1"/>
              </a:solidFill>
            </a:endParaRPr>
          </a:p>
        </p:txBody>
      </p:sp>
      <p:sp>
        <p:nvSpPr>
          <p:cNvPr id="154" name="Explosion 2 153"/>
          <p:cNvSpPr/>
          <p:nvPr/>
        </p:nvSpPr>
        <p:spPr>
          <a:xfrm>
            <a:off x="4396210" y="3277130"/>
            <a:ext cx="197311" cy="15012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p>
        </p:txBody>
      </p:sp>
      <p:sp>
        <p:nvSpPr>
          <p:cNvPr id="155" name="ZoneTexte 154"/>
          <p:cNvSpPr txBox="1"/>
          <p:nvPr/>
        </p:nvSpPr>
        <p:spPr>
          <a:xfrm>
            <a:off x="0" y="194914"/>
            <a:ext cx="9143999" cy="369330"/>
          </a:xfrm>
          <a:prstGeom prst="rect">
            <a:avLst/>
          </a:prstGeom>
          <a:noFill/>
        </p:spPr>
        <p:txBody>
          <a:bodyPr wrap="square" lIns="91438" tIns="45719" rIns="91438" bIns="45719" rtlCol="0">
            <a:spAutoFit/>
          </a:bodyPr>
          <a:lstStyle/>
          <a:p>
            <a:pPr algn="ctr"/>
            <a:r>
              <a:rPr lang="fr-FR" b="1" dirty="0" smtClean="0">
                <a:solidFill>
                  <a:srgbClr val="002060"/>
                </a:solidFill>
              </a:rPr>
              <a:t>MECANISMES DE SURVENUE DU CANCER DE L’OVAIRE </a:t>
            </a:r>
            <a:r>
              <a:rPr lang="fr-FR" b="1" i="1" dirty="0" smtClean="0">
                <a:solidFill>
                  <a:srgbClr val="002060"/>
                </a:solidFill>
              </a:rPr>
              <a:t>BRCA</a:t>
            </a:r>
            <a:r>
              <a:rPr lang="fr-FR" b="1" dirty="0" smtClean="0">
                <a:solidFill>
                  <a:srgbClr val="002060"/>
                </a:solidFill>
              </a:rPr>
              <a:t> MUTE </a:t>
            </a:r>
            <a:r>
              <a:rPr lang="fr-FR" b="1" dirty="0" smtClean="0">
                <a:solidFill>
                  <a:schemeClr val="accent6"/>
                </a:solidFill>
              </a:rPr>
              <a:t>(2)</a:t>
            </a:r>
            <a:endParaRPr lang="fr-FR" b="1" dirty="0">
              <a:solidFill>
                <a:schemeClr val="accent1"/>
              </a:solidFill>
            </a:endParaRPr>
          </a:p>
        </p:txBody>
      </p:sp>
      <p:sp>
        <p:nvSpPr>
          <p:cNvPr id="159" name="ZoneTexte 158"/>
          <p:cNvSpPr txBox="1"/>
          <p:nvPr/>
        </p:nvSpPr>
        <p:spPr>
          <a:xfrm>
            <a:off x="107504" y="1658736"/>
            <a:ext cx="2519934" cy="738662"/>
          </a:xfrm>
          <a:prstGeom prst="rect">
            <a:avLst/>
          </a:prstGeom>
          <a:noFill/>
        </p:spPr>
        <p:txBody>
          <a:bodyPr wrap="square" lIns="91438" tIns="45719" rIns="91438" bIns="45719" rtlCol="0">
            <a:spAutoFit/>
          </a:bodyPr>
          <a:lstStyle/>
          <a:p>
            <a:pPr algn="r"/>
            <a:r>
              <a:rPr lang="fr-FR" sz="1400" dirty="0" smtClean="0">
                <a:solidFill>
                  <a:srgbClr val="FF0000"/>
                </a:solidFill>
              </a:rPr>
              <a:t> 1 mutation constitutionnelle présente dès la naissance sur 1 allèle</a:t>
            </a:r>
            <a:endParaRPr lang="fr-FR" sz="1400" dirty="0">
              <a:solidFill>
                <a:srgbClr val="FF0000"/>
              </a:solidFill>
            </a:endParaRPr>
          </a:p>
        </p:txBody>
      </p:sp>
      <p:sp>
        <p:nvSpPr>
          <p:cNvPr id="160" name="ZoneTexte 159"/>
          <p:cNvSpPr txBox="1"/>
          <p:nvPr/>
        </p:nvSpPr>
        <p:spPr>
          <a:xfrm>
            <a:off x="6126967" y="3236864"/>
            <a:ext cx="974034" cy="461665"/>
          </a:xfrm>
          <a:prstGeom prst="rect">
            <a:avLst/>
          </a:prstGeom>
          <a:noFill/>
        </p:spPr>
        <p:txBody>
          <a:bodyPr wrap="square" lIns="91438" tIns="45719" rIns="91438" bIns="45719" rtlCol="0">
            <a:spAutoFit/>
          </a:bodyPr>
          <a:lstStyle/>
          <a:p>
            <a:pPr algn="r"/>
            <a:r>
              <a:rPr lang="fr-FR" sz="1200" dirty="0">
                <a:solidFill>
                  <a:srgbClr val="FF0000"/>
                </a:solidFill>
              </a:rPr>
              <a:t>évènement somatique</a:t>
            </a:r>
          </a:p>
        </p:txBody>
      </p:sp>
      <p:sp>
        <p:nvSpPr>
          <p:cNvPr id="162" name="ZoneTexte 161"/>
          <p:cNvSpPr txBox="1"/>
          <p:nvPr/>
        </p:nvSpPr>
        <p:spPr>
          <a:xfrm>
            <a:off x="2005" y="2390479"/>
            <a:ext cx="1691680" cy="1077218"/>
          </a:xfrm>
          <a:prstGeom prst="rect">
            <a:avLst/>
          </a:prstGeom>
          <a:noFill/>
        </p:spPr>
        <p:txBody>
          <a:bodyPr wrap="square" lIns="91438" tIns="45719" rIns="91438" bIns="45719" rtlCol="0">
            <a:spAutoFit/>
          </a:bodyPr>
          <a:lstStyle/>
          <a:p>
            <a:r>
              <a:rPr lang="fr-FR" sz="1600" dirty="0"/>
              <a:t>Mutation constitutionnelle + évènement somatique</a:t>
            </a:r>
          </a:p>
        </p:txBody>
      </p:sp>
      <p:sp>
        <p:nvSpPr>
          <p:cNvPr id="164" name="ZoneTexte 163"/>
          <p:cNvSpPr txBox="1"/>
          <p:nvPr/>
        </p:nvSpPr>
        <p:spPr>
          <a:xfrm>
            <a:off x="2550217" y="3078977"/>
            <a:ext cx="1159693" cy="584775"/>
          </a:xfrm>
          <a:prstGeom prst="rect">
            <a:avLst/>
          </a:prstGeom>
          <a:noFill/>
        </p:spPr>
        <p:txBody>
          <a:bodyPr wrap="square" lIns="91438" tIns="45719" rIns="91438" bIns="45719" rtlCol="0">
            <a:spAutoFit/>
          </a:bodyPr>
          <a:lstStyle/>
          <a:p>
            <a:pPr algn="ctr"/>
            <a:r>
              <a:rPr lang="fr-FR" sz="1600" dirty="0">
                <a:solidFill>
                  <a:srgbClr val="41719C"/>
                </a:solidFill>
              </a:rPr>
              <a:t>toutes les cellules</a:t>
            </a:r>
          </a:p>
        </p:txBody>
      </p:sp>
      <p:sp>
        <p:nvSpPr>
          <p:cNvPr id="165" name="Organigramme : Terminateur 164"/>
          <p:cNvSpPr/>
          <p:nvPr/>
        </p:nvSpPr>
        <p:spPr>
          <a:xfrm>
            <a:off x="8895249" y="2905039"/>
            <a:ext cx="75524" cy="584386"/>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Organigramme : Terminateur 165"/>
          <p:cNvSpPr/>
          <p:nvPr/>
        </p:nvSpPr>
        <p:spPr>
          <a:xfrm>
            <a:off x="8895249" y="2671285"/>
            <a:ext cx="75524" cy="233754"/>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Rectangle 166"/>
          <p:cNvSpPr/>
          <p:nvPr/>
        </p:nvSpPr>
        <p:spPr>
          <a:xfrm>
            <a:off x="8895249" y="3032542"/>
            <a:ext cx="75524" cy="42501"/>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ZoneTexte 167"/>
          <p:cNvSpPr txBox="1"/>
          <p:nvPr/>
        </p:nvSpPr>
        <p:spPr>
          <a:xfrm>
            <a:off x="7632510" y="2829501"/>
            <a:ext cx="1255482" cy="907939"/>
          </a:xfrm>
          <a:prstGeom prst="rect">
            <a:avLst/>
          </a:prstGeom>
          <a:noFill/>
        </p:spPr>
        <p:txBody>
          <a:bodyPr wrap="square" lIns="91438" tIns="45719" rIns="91438" bIns="45719" rtlCol="0">
            <a:spAutoFit/>
          </a:bodyPr>
          <a:lstStyle/>
          <a:p>
            <a:pPr algn="ctr"/>
            <a:r>
              <a:rPr lang="fr-FR" sz="1400" dirty="0" smtClean="0">
                <a:solidFill>
                  <a:srgbClr val="41719C"/>
                </a:solidFill>
              </a:rPr>
              <a:t>Gène (allèle) normal</a:t>
            </a:r>
          </a:p>
          <a:p>
            <a:pPr algn="ctr"/>
            <a:r>
              <a:rPr lang="fr-FR" sz="1100" i="1" dirty="0" smtClean="0">
                <a:solidFill>
                  <a:srgbClr val="FF66CC"/>
                </a:solidFill>
              </a:rPr>
              <a:t>(ex BRCA1)</a:t>
            </a:r>
          </a:p>
          <a:p>
            <a:pPr algn="ctr"/>
            <a:endParaRPr lang="fr-FR" sz="1400" dirty="0">
              <a:solidFill>
                <a:srgbClr val="41719C"/>
              </a:solidFill>
            </a:endParaRPr>
          </a:p>
        </p:txBody>
      </p:sp>
      <p:sp>
        <p:nvSpPr>
          <p:cNvPr id="171" name="Organigramme : Terminateur 170"/>
          <p:cNvSpPr/>
          <p:nvPr/>
        </p:nvSpPr>
        <p:spPr>
          <a:xfrm>
            <a:off x="8902507" y="3854813"/>
            <a:ext cx="75524" cy="584386"/>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Organigramme : Terminateur 171"/>
          <p:cNvSpPr/>
          <p:nvPr/>
        </p:nvSpPr>
        <p:spPr>
          <a:xfrm>
            <a:off x="8902507" y="3621059"/>
            <a:ext cx="75524" cy="233754"/>
          </a:xfrm>
          <a:prstGeom prst="flowChartTerminator">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p:cNvSpPr/>
          <p:nvPr/>
        </p:nvSpPr>
        <p:spPr>
          <a:xfrm>
            <a:off x="8902507" y="3982316"/>
            <a:ext cx="75524" cy="42501"/>
          </a:xfrm>
          <a:prstGeom prst="rect">
            <a:avLst/>
          </a:prstGeom>
          <a:solidFill>
            <a:srgbClr val="FF66CC"/>
          </a:solidFill>
          <a:ln>
            <a:solidFill>
              <a:srgbClr val="D95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ZoneTexte 173"/>
          <p:cNvSpPr txBox="1"/>
          <p:nvPr/>
        </p:nvSpPr>
        <p:spPr>
          <a:xfrm>
            <a:off x="7639767" y="3672786"/>
            <a:ext cx="1255482" cy="907939"/>
          </a:xfrm>
          <a:prstGeom prst="rect">
            <a:avLst/>
          </a:prstGeom>
          <a:noFill/>
        </p:spPr>
        <p:txBody>
          <a:bodyPr wrap="square" lIns="91438" tIns="45719" rIns="91438" bIns="45719" rtlCol="0">
            <a:spAutoFit/>
          </a:bodyPr>
          <a:lstStyle/>
          <a:p>
            <a:pPr algn="ctr"/>
            <a:r>
              <a:rPr lang="fr-FR" sz="1400" dirty="0" smtClean="0">
                <a:solidFill>
                  <a:srgbClr val="41719C"/>
                </a:solidFill>
              </a:rPr>
              <a:t>Gène (allèle) muté</a:t>
            </a:r>
          </a:p>
          <a:p>
            <a:pPr algn="ctr"/>
            <a:r>
              <a:rPr lang="fr-FR" sz="1100" i="1" dirty="0" smtClean="0">
                <a:solidFill>
                  <a:srgbClr val="FF0000"/>
                </a:solidFill>
              </a:rPr>
              <a:t>(ex BRCA1)</a:t>
            </a:r>
          </a:p>
          <a:p>
            <a:pPr algn="ctr"/>
            <a:endParaRPr lang="fr-FR" sz="1400" dirty="0">
              <a:solidFill>
                <a:srgbClr val="41719C"/>
              </a:solidFill>
            </a:endParaRPr>
          </a:p>
        </p:txBody>
      </p:sp>
      <p:sp>
        <p:nvSpPr>
          <p:cNvPr id="175" name="Interdiction 174"/>
          <p:cNvSpPr/>
          <p:nvPr/>
        </p:nvSpPr>
        <p:spPr>
          <a:xfrm>
            <a:off x="8845251" y="3943207"/>
            <a:ext cx="197318" cy="151598"/>
          </a:xfrm>
          <a:prstGeom prst="noSmoking">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solidFill>
                <a:schemeClr val="tx1"/>
              </a:solidFill>
            </a:endParaRPr>
          </a:p>
        </p:txBody>
      </p:sp>
      <p:sp>
        <p:nvSpPr>
          <p:cNvPr id="118" name="ZoneTexte 117"/>
          <p:cNvSpPr txBox="1"/>
          <p:nvPr/>
        </p:nvSpPr>
        <p:spPr>
          <a:xfrm>
            <a:off x="-14085" y="1187048"/>
            <a:ext cx="3485594" cy="276997"/>
          </a:xfrm>
          <a:prstGeom prst="rect">
            <a:avLst/>
          </a:prstGeom>
          <a:noFill/>
        </p:spPr>
        <p:txBody>
          <a:bodyPr wrap="square" lIns="91438" tIns="45719" rIns="91438" bIns="45719" rtlCol="0">
            <a:spAutoFit/>
          </a:bodyPr>
          <a:lstStyle/>
          <a:p>
            <a:pPr algn="r"/>
            <a:r>
              <a:rPr lang="fr-FR" sz="1200" i="1" dirty="0" smtClean="0">
                <a:solidFill>
                  <a:srgbClr val="FF66CC"/>
                </a:solidFill>
              </a:rPr>
              <a:t>(systèmes de réparation de l’ADN fonctionnent)</a:t>
            </a:r>
            <a:endParaRPr lang="fr-FR" sz="1200" i="1" dirty="0">
              <a:solidFill>
                <a:srgbClr val="FF66CC"/>
              </a:solidFill>
            </a:endParaRPr>
          </a:p>
        </p:txBody>
      </p:sp>
      <p:sp>
        <p:nvSpPr>
          <p:cNvPr id="169" name="Interdiction 168"/>
          <p:cNvSpPr/>
          <p:nvPr/>
        </p:nvSpPr>
        <p:spPr>
          <a:xfrm>
            <a:off x="5655523" y="3521188"/>
            <a:ext cx="197318" cy="151598"/>
          </a:xfrm>
          <a:prstGeom prst="noSmoking">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a:solidFill>
                <a:schemeClr val="tx1"/>
              </a:solidFill>
            </a:endParaRPr>
          </a:p>
        </p:txBody>
      </p:sp>
      <p:sp>
        <p:nvSpPr>
          <p:cNvPr id="177" name="ZoneTexte 176"/>
          <p:cNvSpPr txBox="1"/>
          <p:nvPr/>
        </p:nvSpPr>
        <p:spPr>
          <a:xfrm>
            <a:off x="4030482" y="4172240"/>
            <a:ext cx="1069965" cy="461663"/>
          </a:xfrm>
          <a:prstGeom prst="rect">
            <a:avLst/>
          </a:prstGeom>
          <a:noFill/>
        </p:spPr>
        <p:txBody>
          <a:bodyPr wrap="square" lIns="91438" tIns="45719" rIns="91438" bIns="45719" rtlCol="0">
            <a:spAutoFit/>
          </a:bodyPr>
          <a:lstStyle/>
          <a:p>
            <a:pPr algn="r"/>
            <a:r>
              <a:rPr lang="fr-FR" sz="1200" dirty="0" smtClean="0">
                <a:solidFill>
                  <a:srgbClr val="FF0000"/>
                </a:solidFill>
              </a:rPr>
              <a:t>instabilité génomique</a:t>
            </a:r>
            <a:endParaRPr lang="fr-FR" sz="1200" dirty="0">
              <a:solidFill>
                <a:srgbClr val="FF0000"/>
              </a:solidFill>
            </a:endParaRPr>
          </a:p>
        </p:txBody>
      </p:sp>
      <p:sp>
        <p:nvSpPr>
          <p:cNvPr id="178" name="ZoneTexte 177"/>
          <p:cNvSpPr txBox="1"/>
          <p:nvPr/>
        </p:nvSpPr>
        <p:spPr>
          <a:xfrm>
            <a:off x="4060147" y="3696000"/>
            <a:ext cx="867225" cy="276997"/>
          </a:xfrm>
          <a:prstGeom prst="rect">
            <a:avLst/>
          </a:prstGeom>
          <a:noFill/>
        </p:spPr>
        <p:txBody>
          <a:bodyPr wrap="square" lIns="91438" tIns="45719" rIns="91438" bIns="45719" rtlCol="0">
            <a:spAutoFit/>
          </a:bodyPr>
          <a:lstStyle/>
          <a:p>
            <a:pPr algn="r"/>
            <a:r>
              <a:rPr lang="fr-FR" sz="1200" dirty="0" smtClean="0">
                <a:solidFill>
                  <a:srgbClr val="FF0000"/>
                </a:solidFill>
              </a:rPr>
              <a:t>CANCER</a:t>
            </a:r>
            <a:endParaRPr lang="fr-FR" sz="1200" dirty="0">
              <a:solidFill>
                <a:srgbClr val="FF0000"/>
              </a:solidFill>
            </a:endParaRPr>
          </a:p>
        </p:txBody>
      </p:sp>
      <p:sp>
        <p:nvSpPr>
          <p:cNvPr id="179" name="Flèche courbée vers la gauche 178"/>
          <p:cNvSpPr/>
          <p:nvPr/>
        </p:nvSpPr>
        <p:spPr>
          <a:xfrm rot="2682982">
            <a:off x="5161180" y="4082855"/>
            <a:ext cx="227371" cy="495028"/>
          </a:xfrm>
          <a:prstGeom prst="curvedLeftArrow">
            <a:avLst/>
          </a:prstGeom>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0" name="Flèche vers le haut 179"/>
          <p:cNvSpPr/>
          <p:nvPr/>
        </p:nvSpPr>
        <p:spPr>
          <a:xfrm>
            <a:off x="4504514" y="3979384"/>
            <a:ext cx="332243" cy="199243"/>
          </a:xfrm>
          <a:prstGeom prst="upArrow">
            <a:avLst/>
          </a:prstGeom>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courbée vers le haut 1"/>
          <p:cNvSpPr/>
          <p:nvPr/>
        </p:nvSpPr>
        <p:spPr>
          <a:xfrm rot="17039955">
            <a:off x="2859441" y="1862591"/>
            <a:ext cx="1224136" cy="272341"/>
          </a:xfrm>
          <a:prstGeom prst="curvedUpArrow">
            <a:avLst/>
          </a:prstGeom>
          <a:ln w="127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1" name="ZoneTexte 180"/>
          <p:cNvSpPr txBox="1"/>
          <p:nvPr/>
        </p:nvSpPr>
        <p:spPr>
          <a:xfrm>
            <a:off x="4530761" y="4579849"/>
            <a:ext cx="2524948" cy="492440"/>
          </a:xfrm>
          <a:prstGeom prst="rect">
            <a:avLst/>
          </a:prstGeom>
          <a:noFill/>
        </p:spPr>
        <p:txBody>
          <a:bodyPr wrap="square" lIns="91438" tIns="45719" rIns="91438" bIns="45719" rtlCol="0">
            <a:spAutoFit/>
          </a:bodyPr>
          <a:lstStyle/>
          <a:p>
            <a:pPr algn="ctr"/>
            <a:r>
              <a:rPr lang="fr-FR" sz="1300" i="1" dirty="0" smtClean="0">
                <a:solidFill>
                  <a:srgbClr val="FF0000"/>
                </a:solidFill>
              </a:rPr>
              <a:t>(altération des mécanismes de réparation de l’ADN…)</a:t>
            </a:r>
            <a:endParaRPr lang="fr-FR" sz="1300" i="1" dirty="0">
              <a:solidFill>
                <a:srgbClr val="FF0000"/>
              </a:solidFill>
            </a:endParaRPr>
          </a:p>
        </p:txBody>
      </p:sp>
      <p:sp>
        <p:nvSpPr>
          <p:cNvPr id="182" name="ZoneTexte 181"/>
          <p:cNvSpPr txBox="1"/>
          <p:nvPr/>
        </p:nvSpPr>
        <p:spPr>
          <a:xfrm>
            <a:off x="3851920" y="771550"/>
            <a:ext cx="5091990" cy="769441"/>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fr-FR" sz="2200" b="1" dirty="0" smtClean="0"/>
              <a:t>CANCER lié à une </a:t>
            </a:r>
          </a:p>
          <a:p>
            <a:pPr algn="ctr"/>
            <a:r>
              <a:rPr lang="fr-FR" sz="2200" b="1" dirty="0" smtClean="0">
                <a:solidFill>
                  <a:schemeClr val="accent6"/>
                </a:solidFill>
              </a:rPr>
              <a:t>PREDISPOSITION GENETIQUE</a:t>
            </a:r>
          </a:p>
        </p:txBody>
      </p:sp>
      <p:sp>
        <p:nvSpPr>
          <p:cNvPr id="60" name="ZoneTexte 59"/>
          <p:cNvSpPr txBox="1"/>
          <p:nvPr/>
        </p:nvSpPr>
        <p:spPr>
          <a:xfrm>
            <a:off x="19960" y="4895553"/>
            <a:ext cx="3048130" cy="276999"/>
          </a:xfrm>
          <a:prstGeom prst="rect">
            <a:avLst/>
          </a:prstGeom>
          <a:noFill/>
        </p:spPr>
        <p:txBody>
          <a:bodyPr wrap="square" rtlCol="0">
            <a:spAutoFit/>
          </a:bodyPr>
          <a:lstStyle/>
          <a:p>
            <a:r>
              <a:rPr lang="fr-FR" sz="1200" i="1" dirty="0" smtClean="0"/>
              <a:t>Diapositive Dr H </a:t>
            </a:r>
            <a:r>
              <a:rPr lang="fr-FR" sz="1200" i="1" dirty="0" err="1" smtClean="0"/>
              <a:t>Zattara</a:t>
            </a:r>
            <a:r>
              <a:rPr lang="fr-FR" sz="1200" i="1" dirty="0" smtClean="0"/>
              <a:t> 6.6.18 modifiée</a:t>
            </a:r>
            <a:endParaRPr lang="fr-FR" sz="1200" i="1" dirty="0"/>
          </a:p>
        </p:txBody>
      </p:sp>
      <p:sp>
        <p:nvSpPr>
          <p:cNvPr id="62" name="ZoneTexte 61"/>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06737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7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51" grpId="0" animBg="1"/>
      <p:bldP spid="152" grpId="0" animBg="1"/>
      <p:bldP spid="153" grpId="0" animBg="1"/>
      <p:bldP spid="154" grpId="0" animBg="1"/>
      <p:bldP spid="159" grpId="0"/>
      <p:bldP spid="160" grpId="0"/>
      <p:bldP spid="164" grpId="0"/>
      <p:bldP spid="165" grpId="0" animBg="1"/>
      <p:bldP spid="167" grpId="0" animBg="1"/>
      <p:bldP spid="168" grpId="0"/>
      <p:bldP spid="171" grpId="0" animBg="1"/>
      <p:bldP spid="172" grpId="0" animBg="1"/>
      <p:bldP spid="173" grpId="0" animBg="1"/>
      <p:bldP spid="174" grpId="0"/>
      <p:bldP spid="175" grpId="0" animBg="1"/>
      <p:bldP spid="118" grpId="0"/>
      <p:bldP spid="169" grpId="0" animBg="1"/>
      <p:bldP spid="177" grpId="0"/>
      <p:bldP spid="178" grpId="0"/>
      <p:bldP spid="179" grpId="0" animBg="1"/>
      <p:bldP spid="180" grpId="0" animBg="1"/>
      <p:bldP spid="2" grpId="0" animBg="1"/>
      <p:bldP spid="181" grpId="0"/>
      <p:bldP spid="1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71950"/>
            <a:ext cx="2915816" cy="7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323528" y="1779662"/>
            <a:ext cx="7848872" cy="3168352"/>
          </a:xfrm>
        </p:spPr>
        <p:txBody>
          <a:bodyPr/>
          <a:lstStyle/>
          <a:p>
            <a:pPr>
              <a:buClr>
                <a:schemeClr val="accent6"/>
              </a:buClr>
            </a:pPr>
            <a:r>
              <a:rPr lang="fr-FR" sz="1900" dirty="0" smtClean="0"/>
              <a:t>FAUX </a:t>
            </a:r>
            <a:r>
              <a:rPr lang="fr-FR" sz="1900" dirty="0" smtClean="0">
                <a:solidFill>
                  <a:schemeClr val="accent6"/>
                </a:solidFill>
              </a:rPr>
              <a:t>!</a:t>
            </a:r>
          </a:p>
          <a:p>
            <a:pPr>
              <a:buClr>
                <a:schemeClr val="accent6"/>
              </a:buClr>
            </a:pPr>
            <a:r>
              <a:rPr lang="fr-FR" sz="1900" dirty="0" smtClean="0"/>
              <a:t>D’une manière générale, toutes les prédispositions génétiques à des cancers sont autosomiques, aucune ne dépend du sexe !</a:t>
            </a:r>
          </a:p>
          <a:p>
            <a:pPr>
              <a:buClr>
                <a:schemeClr val="accent6"/>
              </a:buClr>
              <a:buFont typeface="Wingdings" panose="05000000000000000000" pitchFamily="2" charset="2"/>
              <a:buChar char="à"/>
            </a:pPr>
            <a:r>
              <a:rPr lang="fr-FR" sz="1900" dirty="0" smtClean="0">
                <a:sym typeface="Wingdings" panose="05000000000000000000" pitchFamily="2" charset="2"/>
              </a:rPr>
              <a:t>Interroger sur les antécédents familiaux de cancers côté maternel  </a:t>
            </a:r>
          </a:p>
          <a:p>
            <a:pPr marL="0" indent="0">
              <a:buClr>
                <a:schemeClr val="accent6"/>
              </a:buClr>
              <a:buNone/>
            </a:pPr>
            <a:r>
              <a:rPr lang="fr-FR" sz="1900" b="1" dirty="0">
                <a:solidFill>
                  <a:schemeClr val="accent6"/>
                </a:solidFill>
                <a:sym typeface="Wingdings" panose="05000000000000000000" pitchFamily="2" charset="2"/>
              </a:rPr>
              <a:t> </a:t>
            </a:r>
            <a:r>
              <a:rPr lang="fr-FR" sz="1900" b="1" dirty="0" smtClean="0">
                <a:solidFill>
                  <a:schemeClr val="accent6"/>
                </a:solidFill>
                <a:sym typeface="Wingdings" panose="05000000000000000000" pitchFamily="2" charset="2"/>
              </a:rPr>
              <a:t>   ET</a:t>
            </a:r>
            <a:r>
              <a:rPr lang="fr-FR" sz="1900" dirty="0" smtClean="0">
                <a:sym typeface="Wingdings" panose="05000000000000000000" pitchFamily="2" charset="2"/>
              </a:rPr>
              <a:t> côté paternel !</a:t>
            </a:r>
            <a:endParaRPr lang="fr-FR" sz="1600" dirty="0"/>
          </a:p>
        </p:txBody>
      </p:sp>
      <p:sp>
        <p:nvSpPr>
          <p:cNvPr id="4" name="Titre 1"/>
          <p:cNvSpPr>
            <a:spLocks noGrp="1"/>
          </p:cNvSpPr>
          <p:nvPr>
            <p:ph type="title"/>
          </p:nvPr>
        </p:nvSpPr>
        <p:spPr>
          <a:xfrm>
            <a:off x="179512" y="205978"/>
            <a:ext cx="8280920" cy="1213644"/>
          </a:xfrm>
        </p:spPr>
        <p:txBody>
          <a:bodyPr/>
          <a:lstStyle/>
          <a:p>
            <a:r>
              <a:rPr lang="fr-FR" sz="2500" dirty="0" smtClean="0"/>
              <a:t>Idée reçue numéro  5</a:t>
            </a:r>
            <a:br>
              <a:rPr lang="fr-FR" sz="2500" dirty="0" smtClean="0"/>
            </a:br>
            <a:r>
              <a:rPr lang="fr-FR" sz="1600" b="0" i="1" dirty="0" smtClean="0"/>
              <a:t>(patients … et quelques professionnels de santé)</a:t>
            </a:r>
            <a:br>
              <a:rPr lang="fr-FR" sz="1600" b="0" i="1" dirty="0" smtClean="0"/>
            </a:br>
            <a:r>
              <a:rPr lang="fr-FR" sz="2100" dirty="0" smtClean="0">
                <a:solidFill>
                  <a:schemeClr val="accent6"/>
                </a:solidFill>
              </a:rPr>
              <a:t>« Les prédispositions aux cancers des seins et des ovaires ne concernent que la famille maternelle  »</a:t>
            </a:r>
            <a:endParaRPr lang="fr-FR" sz="2100" dirty="0">
              <a:solidFill>
                <a:schemeClr val="accent6"/>
              </a:solidFill>
            </a:endParaRPr>
          </a:p>
        </p:txBody>
      </p:sp>
      <p:sp>
        <p:nvSpPr>
          <p:cNvPr id="6" name="ZoneTexte 5"/>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589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16"/>
          <p:cNvSpPr>
            <a:spLocks/>
          </p:cNvSpPr>
          <p:nvPr/>
        </p:nvSpPr>
        <p:spPr bwMode="auto">
          <a:xfrm>
            <a:off x="2754719" y="939403"/>
            <a:ext cx="676275" cy="1343025"/>
          </a:xfrm>
          <a:custGeom>
            <a:avLst/>
            <a:gdLst>
              <a:gd name="T0" fmla="*/ 2147483647 w 568"/>
              <a:gd name="T1" fmla="*/ 2147483647 h 1128"/>
              <a:gd name="T2" fmla="*/ 2147483647 w 568"/>
              <a:gd name="T3" fmla="*/ 2147483647 h 1128"/>
              <a:gd name="T4" fmla="*/ 2147483647 w 568"/>
              <a:gd name="T5" fmla="*/ 2147483647 h 1128"/>
              <a:gd name="T6" fmla="*/ 2147483647 w 568"/>
              <a:gd name="T7" fmla="*/ 0 h 1128"/>
              <a:gd name="T8" fmla="*/ 2147483647 w 568"/>
              <a:gd name="T9" fmla="*/ 2147483647 h 1128"/>
              <a:gd name="T10" fmla="*/ 2147483647 w 568"/>
              <a:gd name="T11" fmla="*/ 2147483647 h 1128"/>
              <a:gd name="T12" fmla="*/ 2147483647 w 568"/>
              <a:gd name="T13" fmla="*/ 2147483647 h 1128"/>
              <a:gd name="T14" fmla="*/ 2147483647 w 568"/>
              <a:gd name="T15" fmla="*/ 2147483647 h 1128"/>
              <a:gd name="T16" fmla="*/ 2147483647 w 568"/>
              <a:gd name="T17" fmla="*/ 2147483647 h 1128"/>
              <a:gd name="T18" fmla="*/ 2147483647 w 568"/>
              <a:gd name="T19" fmla="*/ 2147483647 h 1128"/>
              <a:gd name="T20" fmla="*/ 2147483647 w 568"/>
              <a:gd name="T21" fmla="*/ 2147483647 h 1128"/>
              <a:gd name="T22" fmla="*/ 2147483647 w 568"/>
              <a:gd name="T23" fmla="*/ 2147483647 h 1128"/>
              <a:gd name="T24" fmla="*/ 2147483647 w 568"/>
              <a:gd name="T25" fmla="*/ 2147483647 h 1128"/>
              <a:gd name="T26" fmla="*/ 2147483647 w 568"/>
              <a:gd name="T27" fmla="*/ 2147483647 h 1128"/>
              <a:gd name="T28" fmla="*/ 2147483647 w 568"/>
              <a:gd name="T29" fmla="*/ 2147483647 h 1128"/>
              <a:gd name="T30" fmla="*/ 2147483647 w 568"/>
              <a:gd name="T31" fmla="*/ 2147483647 h 1128"/>
              <a:gd name="T32" fmla="*/ 2147483647 w 568"/>
              <a:gd name="T33" fmla="*/ 2147483647 h 1128"/>
              <a:gd name="T34" fmla="*/ 2147483647 w 568"/>
              <a:gd name="T35" fmla="*/ 2147483647 h 1128"/>
              <a:gd name="T36" fmla="*/ 2147483647 w 568"/>
              <a:gd name="T37" fmla="*/ 2147483647 h 1128"/>
              <a:gd name="T38" fmla="*/ 2147483647 w 568"/>
              <a:gd name="T39" fmla="*/ 2147483647 h 1128"/>
              <a:gd name="T40" fmla="*/ 2147483647 w 568"/>
              <a:gd name="T41" fmla="*/ 2147483647 h 1128"/>
              <a:gd name="T42" fmla="*/ 2147483647 w 568"/>
              <a:gd name="T43" fmla="*/ 2147483647 h 1128"/>
              <a:gd name="T44" fmla="*/ 2147483647 w 568"/>
              <a:gd name="T45" fmla="*/ 2147483647 h 1128"/>
              <a:gd name="T46" fmla="*/ 2147483647 w 568"/>
              <a:gd name="T47" fmla="*/ 2147483647 h 1128"/>
              <a:gd name="T48" fmla="*/ 2147483647 w 568"/>
              <a:gd name="T49" fmla="*/ 2147483647 h 1128"/>
              <a:gd name="T50" fmla="*/ 2147483647 w 568"/>
              <a:gd name="T51" fmla="*/ 2147483647 h 1128"/>
              <a:gd name="T52" fmla="*/ 2147483647 w 568"/>
              <a:gd name="T53" fmla="*/ 2147483647 h 1128"/>
              <a:gd name="T54" fmla="*/ 2147483647 w 568"/>
              <a:gd name="T55" fmla="*/ 2147483647 h 1128"/>
              <a:gd name="T56" fmla="*/ 2147483647 w 568"/>
              <a:gd name="T57" fmla="*/ 2147483647 h 1128"/>
              <a:gd name="T58" fmla="*/ 2147483647 w 568"/>
              <a:gd name="T59" fmla="*/ 2147483647 h 1128"/>
              <a:gd name="T60" fmla="*/ 2147483647 w 568"/>
              <a:gd name="T61" fmla="*/ 2147483647 h 1128"/>
              <a:gd name="T62" fmla="*/ 2147483647 w 568"/>
              <a:gd name="T63" fmla="*/ 2147483647 h 1128"/>
              <a:gd name="T64" fmla="*/ 2147483647 w 568"/>
              <a:gd name="T65" fmla="*/ 2147483647 h 1128"/>
              <a:gd name="T66" fmla="*/ 2147483647 w 568"/>
              <a:gd name="T67" fmla="*/ 2147483647 h 1128"/>
              <a:gd name="T68" fmla="*/ 2147483647 w 568"/>
              <a:gd name="T69" fmla="*/ 2147483647 h 1128"/>
              <a:gd name="T70" fmla="*/ 2147483647 w 568"/>
              <a:gd name="T71" fmla="*/ 2147483647 h 1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8" h="1128">
                <a:moveTo>
                  <a:pt x="355" y="208"/>
                </a:moveTo>
                <a:cubicBezTo>
                  <a:pt x="425" y="162"/>
                  <a:pt x="375" y="111"/>
                  <a:pt x="339" y="64"/>
                </a:cubicBezTo>
                <a:cubicBezTo>
                  <a:pt x="327" y="49"/>
                  <a:pt x="325" y="22"/>
                  <a:pt x="307" y="16"/>
                </a:cubicBezTo>
                <a:cubicBezTo>
                  <a:pt x="291" y="11"/>
                  <a:pt x="259" y="0"/>
                  <a:pt x="259" y="0"/>
                </a:cubicBezTo>
                <a:cubicBezTo>
                  <a:pt x="224" y="5"/>
                  <a:pt x="203" y="0"/>
                  <a:pt x="179" y="24"/>
                </a:cubicBezTo>
                <a:cubicBezTo>
                  <a:pt x="160" y="43"/>
                  <a:pt x="147" y="96"/>
                  <a:pt x="147" y="96"/>
                </a:cubicBezTo>
                <a:cubicBezTo>
                  <a:pt x="154" y="204"/>
                  <a:pt x="133" y="209"/>
                  <a:pt x="203" y="256"/>
                </a:cubicBezTo>
                <a:cubicBezTo>
                  <a:pt x="200" y="288"/>
                  <a:pt x="199" y="320"/>
                  <a:pt x="195" y="352"/>
                </a:cubicBezTo>
                <a:cubicBezTo>
                  <a:pt x="194" y="360"/>
                  <a:pt x="192" y="369"/>
                  <a:pt x="187" y="376"/>
                </a:cubicBezTo>
                <a:cubicBezTo>
                  <a:pt x="171" y="401"/>
                  <a:pt x="109" y="495"/>
                  <a:pt x="83" y="512"/>
                </a:cubicBezTo>
                <a:cubicBezTo>
                  <a:pt x="71" y="547"/>
                  <a:pt x="42" y="579"/>
                  <a:pt x="11" y="600"/>
                </a:cubicBezTo>
                <a:cubicBezTo>
                  <a:pt x="8" y="608"/>
                  <a:pt x="0" y="616"/>
                  <a:pt x="3" y="624"/>
                </a:cubicBezTo>
                <a:cubicBezTo>
                  <a:pt x="9" y="642"/>
                  <a:pt x="35" y="672"/>
                  <a:pt x="35" y="672"/>
                </a:cubicBezTo>
                <a:cubicBezTo>
                  <a:pt x="95" y="632"/>
                  <a:pt x="154" y="565"/>
                  <a:pt x="195" y="504"/>
                </a:cubicBezTo>
                <a:cubicBezTo>
                  <a:pt x="172" y="707"/>
                  <a:pt x="156" y="908"/>
                  <a:pt x="139" y="1112"/>
                </a:cubicBezTo>
                <a:cubicBezTo>
                  <a:pt x="147" y="1117"/>
                  <a:pt x="153" y="1128"/>
                  <a:pt x="163" y="1128"/>
                </a:cubicBezTo>
                <a:cubicBezTo>
                  <a:pt x="180" y="1128"/>
                  <a:pt x="211" y="1112"/>
                  <a:pt x="211" y="1112"/>
                </a:cubicBezTo>
                <a:cubicBezTo>
                  <a:pt x="249" y="1055"/>
                  <a:pt x="264" y="965"/>
                  <a:pt x="275" y="896"/>
                </a:cubicBezTo>
                <a:cubicBezTo>
                  <a:pt x="280" y="864"/>
                  <a:pt x="291" y="800"/>
                  <a:pt x="291" y="800"/>
                </a:cubicBezTo>
                <a:cubicBezTo>
                  <a:pt x="325" y="851"/>
                  <a:pt x="313" y="916"/>
                  <a:pt x="323" y="976"/>
                </a:cubicBezTo>
                <a:cubicBezTo>
                  <a:pt x="326" y="1019"/>
                  <a:pt x="322" y="1062"/>
                  <a:pt x="331" y="1104"/>
                </a:cubicBezTo>
                <a:cubicBezTo>
                  <a:pt x="333" y="1113"/>
                  <a:pt x="345" y="1120"/>
                  <a:pt x="355" y="1120"/>
                </a:cubicBezTo>
                <a:cubicBezTo>
                  <a:pt x="391" y="1120"/>
                  <a:pt x="444" y="1106"/>
                  <a:pt x="483" y="1096"/>
                </a:cubicBezTo>
                <a:cubicBezTo>
                  <a:pt x="465" y="1024"/>
                  <a:pt x="442" y="950"/>
                  <a:pt x="419" y="880"/>
                </a:cubicBezTo>
                <a:cubicBezTo>
                  <a:pt x="391" y="795"/>
                  <a:pt x="390" y="696"/>
                  <a:pt x="379" y="608"/>
                </a:cubicBezTo>
                <a:cubicBezTo>
                  <a:pt x="382" y="589"/>
                  <a:pt x="379" y="569"/>
                  <a:pt x="387" y="552"/>
                </a:cubicBezTo>
                <a:cubicBezTo>
                  <a:pt x="391" y="544"/>
                  <a:pt x="393" y="568"/>
                  <a:pt x="395" y="576"/>
                </a:cubicBezTo>
                <a:cubicBezTo>
                  <a:pt x="405" y="611"/>
                  <a:pt x="405" y="632"/>
                  <a:pt x="435" y="656"/>
                </a:cubicBezTo>
                <a:cubicBezTo>
                  <a:pt x="450" y="668"/>
                  <a:pt x="465" y="682"/>
                  <a:pt x="483" y="688"/>
                </a:cubicBezTo>
                <a:cubicBezTo>
                  <a:pt x="499" y="693"/>
                  <a:pt x="531" y="704"/>
                  <a:pt x="531" y="704"/>
                </a:cubicBezTo>
                <a:cubicBezTo>
                  <a:pt x="542" y="688"/>
                  <a:pt x="552" y="672"/>
                  <a:pt x="563" y="656"/>
                </a:cubicBezTo>
                <a:cubicBezTo>
                  <a:pt x="568" y="649"/>
                  <a:pt x="559" y="639"/>
                  <a:pt x="555" y="632"/>
                </a:cubicBezTo>
                <a:lnTo>
                  <a:pt x="475" y="536"/>
                </a:lnTo>
                <a:cubicBezTo>
                  <a:pt x="475" y="536"/>
                  <a:pt x="475" y="536"/>
                  <a:pt x="475" y="536"/>
                </a:cubicBezTo>
                <a:cubicBezTo>
                  <a:pt x="422" y="456"/>
                  <a:pt x="361" y="379"/>
                  <a:pt x="331" y="288"/>
                </a:cubicBezTo>
                <a:cubicBezTo>
                  <a:pt x="333" y="278"/>
                  <a:pt x="336" y="208"/>
                  <a:pt x="355" y="208"/>
                </a:cubicBezTo>
                <a:close/>
              </a:path>
            </a:pathLst>
          </a:custGeom>
          <a:gradFill rotWithShape="0">
            <a:gsLst>
              <a:gs pos="0">
                <a:srgbClr val="D1FCFF"/>
              </a:gs>
              <a:gs pos="100000">
                <a:srgbClr val="617576"/>
              </a:gs>
            </a:gsLst>
            <a:lin ang="5400000" scaled="1"/>
          </a:gra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 name="Freeform 77"/>
          <p:cNvSpPr>
            <a:spLocks/>
          </p:cNvSpPr>
          <p:nvPr/>
        </p:nvSpPr>
        <p:spPr bwMode="auto">
          <a:xfrm>
            <a:off x="5200752" y="1002857"/>
            <a:ext cx="857250" cy="1257300"/>
          </a:xfrm>
          <a:custGeom>
            <a:avLst/>
            <a:gdLst>
              <a:gd name="T0" fmla="*/ 1 w 1318"/>
              <a:gd name="T1" fmla="*/ 1 h 1987"/>
              <a:gd name="T2" fmla="*/ 1 w 1318"/>
              <a:gd name="T3" fmla="*/ 1 h 1987"/>
              <a:gd name="T4" fmla="*/ 1 w 1318"/>
              <a:gd name="T5" fmla="*/ 1 h 1987"/>
              <a:gd name="T6" fmla="*/ 1 w 1318"/>
              <a:gd name="T7" fmla="*/ 1 h 1987"/>
              <a:gd name="T8" fmla="*/ 1 w 1318"/>
              <a:gd name="T9" fmla="*/ 0 h 1987"/>
              <a:gd name="T10" fmla="*/ 1 w 1318"/>
              <a:gd name="T11" fmla="*/ 1 h 1987"/>
              <a:gd name="T12" fmla="*/ 1 w 1318"/>
              <a:gd name="T13" fmla="*/ 1 h 1987"/>
              <a:gd name="T14" fmla="*/ 1 w 1318"/>
              <a:gd name="T15" fmla="*/ 1 h 1987"/>
              <a:gd name="T16" fmla="*/ 1 w 1318"/>
              <a:gd name="T17" fmla="*/ 1 h 1987"/>
              <a:gd name="T18" fmla="*/ 1 w 1318"/>
              <a:gd name="T19" fmla="*/ 1 h 1987"/>
              <a:gd name="T20" fmla="*/ 1 w 1318"/>
              <a:gd name="T21" fmla="*/ 1 h 1987"/>
              <a:gd name="T22" fmla="*/ 1 w 1318"/>
              <a:gd name="T23" fmla="*/ 1 h 1987"/>
              <a:gd name="T24" fmla="*/ 1 w 1318"/>
              <a:gd name="T25" fmla="*/ 1 h 1987"/>
              <a:gd name="T26" fmla="*/ 1 w 1318"/>
              <a:gd name="T27" fmla="*/ 1 h 1987"/>
              <a:gd name="T28" fmla="*/ 1 w 1318"/>
              <a:gd name="T29" fmla="*/ 1 h 1987"/>
              <a:gd name="T30" fmla="*/ 1 w 1318"/>
              <a:gd name="T31" fmla="*/ 1 h 1987"/>
              <a:gd name="T32" fmla="*/ 1 w 1318"/>
              <a:gd name="T33" fmla="*/ 1 h 1987"/>
              <a:gd name="T34" fmla="*/ 1 w 1318"/>
              <a:gd name="T35" fmla="*/ 1 h 1987"/>
              <a:gd name="T36" fmla="*/ 1 w 1318"/>
              <a:gd name="T37" fmla="*/ 1 h 1987"/>
              <a:gd name="T38" fmla="*/ 1 w 1318"/>
              <a:gd name="T39" fmla="*/ 1 h 1987"/>
              <a:gd name="T40" fmla="*/ 1 w 1318"/>
              <a:gd name="T41" fmla="*/ 1 h 1987"/>
              <a:gd name="T42" fmla="*/ 1 w 1318"/>
              <a:gd name="T43" fmla="*/ 1 h 1987"/>
              <a:gd name="T44" fmla="*/ 1 w 1318"/>
              <a:gd name="T45" fmla="*/ 1 h 1987"/>
              <a:gd name="T46" fmla="*/ 1 w 1318"/>
              <a:gd name="T47" fmla="*/ 1 h 1987"/>
              <a:gd name="T48" fmla="*/ 1 w 1318"/>
              <a:gd name="T49" fmla="*/ 1 h 1987"/>
              <a:gd name="T50" fmla="*/ 1 w 1318"/>
              <a:gd name="T51" fmla="*/ 1 h 1987"/>
              <a:gd name="T52" fmla="*/ 1 w 1318"/>
              <a:gd name="T53" fmla="*/ 1 h 1987"/>
              <a:gd name="T54" fmla="*/ 1 w 1318"/>
              <a:gd name="T55" fmla="*/ 1 h 1987"/>
              <a:gd name="T56" fmla="*/ 1 w 1318"/>
              <a:gd name="T57" fmla="*/ 1 h 1987"/>
              <a:gd name="T58" fmla="*/ 1 w 1318"/>
              <a:gd name="T59" fmla="*/ 1 h 1987"/>
              <a:gd name="T60" fmla="*/ 1 w 1318"/>
              <a:gd name="T61" fmla="*/ 1 h 1987"/>
              <a:gd name="T62" fmla="*/ 1 w 1318"/>
              <a:gd name="T63" fmla="*/ 1 h 1987"/>
              <a:gd name="T64" fmla="*/ 1 w 1318"/>
              <a:gd name="T65" fmla="*/ 1 h 1987"/>
              <a:gd name="T66" fmla="*/ 1 w 1318"/>
              <a:gd name="T67" fmla="*/ 1 h 1987"/>
              <a:gd name="T68" fmla="*/ 1 w 1318"/>
              <a:gd name="T69" fmla="*/ 1 h 1987"/>
              <a:gd name="T70" fmla="*/ 1 w 1318"/>
              <a:gd name="T71" fmla="*/ 1 h 1987"/>
              <a:gd name="T72" fmla="*/ 1 w 1318"/>
              <a:gd name="T73" fmla="*/ 1 h 1987"/>
              <a:gd name="T74" fmla="*/ 1 w 1318"/>
              <a:gd name="T75" fmla="*/ 1 h 1987"/>
              <a:gd name="T76" fmla="*/ 1 w 1318"/>
              <a:gd name="T77" fmla="*/ 1 h 1987"/>
              <a:gd name="T78" fmla="*/ 1 w 1318"/>
              <a:gd name="T79" fmla="*/ 1 h 1987"/>
              <a:gd name="T80" fmla="*/ 1 w 1318"/>
              <a:gd name="T81" fmla="*/ 1 h 1987"/>
              <a:gd name="T82" fmla="*/ 1 w 1318"/>
              <a:gd name="T83" fmla="*/ 1 h 1987"/>
              <a:gd name="T84" fmla="*/ 1 w 1318"/>
              <a:gd name="T85" fmla="*/ 1 h 1987"/>
              <a:gd name="T86" fmla="*/ 1 w 1318"/>
              <a:gd name="T87" fmla="*/ 1 h 1987"/>
              <a:gd name="T88" fmla="*/ 1 w 1318"/>
              <a:gd name="T89" fmla="*/ 1 h 1987"/>
              <a:gd name="T90" fmla="*/ 1 w 1318"/>
              <a:gd name="T91" fmla="*/ 1 h 1987"/>
              <a:gd name="T92" fmla="*/ 1 w 1318"/>
              <a:gd name="T93" fmla="*/ 1 h 1987"/>
              <a:gd name="T94" fmla="*/ 1 w 1318"/>
              <a:gd name="T95" fmla="*/ 1 h 1987"/>
              <a:gd name="T96" fmla="*/ 1 w 1318"/>
              <a:gd name="T97" fmla="*/ 1 h 1987"/>
              <a:gd name="T98" fmla="*/ 1 w 1318"/>
              <a:gd name="T99" fmla="*/ 1 h 1987"/>
              <a:gd name="T100" fmla="*/ 1 w 1318"/>
              <a:gd name="T101" fmla="*/ 1 h 1987"/>
              <a:gd name="T102" fmla="*/ 1 w 1318"/>
              <a:gd name="T103" fmla="*/ 1 h 1987"/>
              <a:gd name="T104" fmla="*/ 1 w 1318"/>
              <a:gd name="T105" fmla="*/ 1 h 1987"/>
              <a:gd name="T106" fmla="*/ 1 w 1318"/>
              <a:gd name="T107" fmla="*/ 1 h 1987"/>
              <a:gd name="T108" fmla="*/ 1 w 1318"/>
              <a:gd name="T109" fmla="*/ 1 h 1987"/>
              <a:gd name="T110" fmla="*/ 1 w 1318"/>
              <a:gd name="T111" fmla="*/ 1 h 1987"/>
              <a:gd name="T112" fmla="*/ 1 w 1318"/>
              <a:gd name="T113" fmla="*/ 1 h 1987"/>
              <a:gd name="T114" fmla="*/ 1 w 1318"/>
              <a:gd name="T115" fmla="*/ 1 h 1987"/>
              <a:gd name="T116" fmla="*/ 1 w 1318"/>
              <a:gd name="T117" fmla="*/ 1 h 19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8" h="1987">
                <a:moveTo>
                  <a:pt x="485" y="378"/>
                </a:moveTo>
                <a:cubicBezTo>
                  <a:pt x="454" y="332"/>
                  <a:pt x="424" y="296"/>
                  <a:pt x="407" y="245"/>
                </a:cubicBezTo>
                <a:cubicBezTo>
                  <a:pt x="411" y="193"/>
                  <a:pt x="403" y="139"/>
                  <a:pt x="418" y="89"/>
                </a:cubicBezTo>
                <a:cubicBezTo>
                  <a:pt x="427" y="58"/>
                  <a:pt x="551" y="19"/>
                  <a:pt x="574" y="11"/>
                </a:cubicBezTo>
                <a:cubicBezTo>
                  <a:pt x="585" y="7"/>
                  <a:pt x="607" y="0"/>
                  <a:pt x="607" y="0"/>
                </a:cubicBezTo>
                <a:cubicBezTo>
                  <a:pt x="666" y="8"/>
                  <a:pt x="701" y="4"/>
                  <a:pt x="740" y="45"/>
                </a:cubicBezTo>
                <a:cubicBezTo>
                  <a:pt x="756" y="94"/>
                  <a:pt x="779" y="126"/>
                  <a:pt x="796" y="178"/>
                </a:cubicBezTo>
                <a:cubicBezTo>
                  <a:pt x="800" y="189"/>
                  <a:pt x="807" y="211"/>
                  <a:pt x="807" y="211"/>
                </a:cubicBezTo>
                <a:cubicBezTo>
                  <a:pt x="803" y="256"/>
                  <a:pt x="816" y="305"/>
                  <a:pt x="796" y="345"/>
                </a:cubicBezTo>
                <a:cubicBezTo>
                  <a:pt x="785" y="366"/>
                  <a:pt x="729" y="367"/>
                  <a:pt x="729" y="367"/>
                </a:cubicBezTo>
                <a:cubicBezTo>
                  <a:pt x="733" y="382"/>
                  <a:pt x="728" y="401"/>
                  <a:pt x="740" y="411"/>
                </a:cubicBezTo>
                <a:cubicBezTo>
                  <a:pt x="758" y="426"/>
                  <a:pt x="807" y="433"/>
                  <a:pt x="807" y="433"/>
                </a:cubicBezTo>
                <a:cubicBezTo>
                  <a:pt x="844" y="471"/>
                  <a:pt x="884" y="489"/>
                  <a:pt x="929" y="511"/>
                </a:cubicBezTo>
                <a:cubicBezTo>
                  <a:pt x="1055" y="573"/>
                  <a:pt x="889" y="496"/>
                  <a:pt x="985" y="556"/>
                </a:cubicBezTo>
                <a:cubicBezTo>
                  <a:pt x="995" y="562"/>
                  <a:pt x="1008" y="561"/>
                  <a:pt x="1018" y="567"/>
                </a:cubicBezTo>
                <a:cubicBezTo>
                  <a:pt x="1041" y="580"/>
                  <a:pt x="1063" y="596"/>
                  <a:pt x="1085" y="611"/>
                </a:cubicBezTo>
                <a:cubicBezTo>
                  <a:pt x="1100" y="621"/>
                  <a:pt x="1114" y="634"/>
                  <a:pt x="1129" y="645"/>
                </a:cubicBezTo>
                <a:cubicBezTo>
                  <a:pt x="1151" y="660"/>
                  <a:pt x="1196" y="689"/>
                  <a:pt x="1196" y="689"/>
                </a:cubicBezTo>
                <a:cubicBezTo>
                  <a:pt x="1209" y="709"/>
                  <a:pt x="1229" y="724"/>
                  <a:pt x="1240" y="745"/>
                </a:cubicBezTo>
                <a:cubicBezTo>
                  <a:pt x="1318" y="900"/>
                  <a:pt x="1221" y="748"/>
                  <a:pt x="1285" y="844"/>
                </a:cubicBezTo>
                <a:cubicBezTo>
                  <a:pt x="1219" y="913"/>
                  <a:pt x="1209" y="831"/>
                  <a:pt x="1185" y="789"/>
                </a:cubicBezTo>
                <a:cubicBezTo>
                  <a:pt x="1164" y="751"/>
                  <a:pt x="1140" y="717"/>
                  <a:pt x="1107" y="689"/>
                </a:cubicBezTo>
                <a:cubicBezTo>
                  <a:pt x="1050" y="642"/>
                  <a:pt x="959" y="642"/>
                  <a:pt x="896" y="622"/>
                </a:cubicBezTo>
                <a:cubicBezTo>
                  <a:pt x="852" y="608"/>
                  <a:pt x="808" y="598"/>
                  <a:pt x="762" y="589"/>
                </a:cubicBezTo>
                <a:cubicBezTo>
                  <a:pt x="741" y="651"/>
                  <a:pt x="772" y="624"/>
                  <a:pt x="796" y="678"/>
                </a:cubicBezTo>
                <a:cubicBezTo>
                  <a:pt x="811" y="712"/>
                  <a:pt x="820" y="753"/>
                  <a:pt x="829" y="789"/>
                </a:cubicBezTo>
                <a:cubicBezTo>
                  <a:pt x="841" y="1002"/>
                  <a:pt x="878" y="1195"/>
                  <a:pt x="929" y="1400"/>
                </a:cubicBezTo>
                <a:cubicBezTo>
                  <a:pt x="925" y="1415"/>
                  <a:pt x="932" y="1439"/>
                  <a:pt x="918" y="1444"/>
                </a:cubicBezTo>
                <a:cubicBezTo>
                  <a:pt x="734" y="1506"/>
                  <a:pt x="782" y="1396"/>
                  <a:pt x="751" y="1489"/>
                </a:cubicBezTo>
                <a:cubicBezTo>
                  <a:pt x="755" y="1522"/>
                  <a:pt x="757" y="1556"/>
                  <a:pt x="762" y="1589"/>
                </a:cubicBezTo>
                <a:cubicBezTo>
                  <a:pt x="765" y="1608"/>
                  <a:pt x="771" y="1625"/>
                  <a:pt x="774" y="1644"/>
                </a:cubicBezTo>
                <a:cubicBezTo>
                  <a:pt x="782" y="1696"/>
                  <a:pt x="796" y="1800"/>
                  <a:pt x="796" y="1800"/>
                </a:cubicBezTo>
                <a:cubicBezTo>
                  <a:pt x="782" y="1987"/>
                  <a:pt x="823" y="1947"/>
                  <a:pt x="696" y="1922"/>
                </a:cubicBezTo>
                <a:cubicBezTo>
                  <a:pt x="646" y="1890"/>
                  <a:pt x="669" y="1915"/>
                  <a:pt x="651" y="1856"/>
                </a:cubicBezTo>
                <a:cubicBezTo>
                  <a:pt x="644" y="1833"/>
                  <a:pt x="629" y="1789"/>
                  <a:pt x="629" y="1789"/>
                </a:cubicBezTo>
                <a:cubicBezTo>
                  <a:pt x="623" y="1704"/>
                  <a:pt x="623" y="1615"/>
                  <a:pt x="596" y="1533"/>
                </a:cubicBezTo>
                <a:cubicBezTo>
                  <a:pt x="535" y="1553"/>
                  <a:pt x="550" y="1566"/>
                  <a:pt x="562" y="1622"/>
                </a:cubicBezTo>
                <a:cubicBezTo>
                  <a:pt x="576" y="1687"/>
                  <a:pt x="586" y="1748"/>
                  <a:pt x="607" y="1811"/>
                </a:cubicBezTo>
                <a:cubicBezTo>
                  <a:pt x="593" y="1972"/>
                  <a:pt x="620" y="1936"/>
                  <a:pt x="474" y="1956"/>
                </a:cubicBezTo>
                <a:cubicBezTo>
                  <a:pt x="370" y="1852"/>
                  <a:pt x="426" y="1551"/>
                  <a:pt x="418" y="1478"/>
                </a:cubicBezTo>
                <a:cubicBezTo>
                  <a:pt x="417" y="1465"/>
                  <a:pt x="398" y="1458"/>
                  <a:pt x="385" y="1456"/>
                </a:cubicBezTo>
                <a:cubicBezTo>
                  <a:pt x="337" y="1447"/>
                  <a:pt x="288" y="1448"/>
                  <a:pt x="240" y="1444"/>
                </a:cubicBezTo>
                <a:cubicBezTo>
                  <a:pt x="253" y="1289"/>
                  <a:pt x="291" y="1148"/>
                  <a:pt x="340" y="1000"/>
                </a:cubicBezTo>
                <a:cubicBezTo>
                  <a:pt x="358" y="945"/>
                  <a:pt x="364" y="893"/>
                  <a:pt x="396" y="844"/>
                </a:cubicBezTo>
                <a:cubicBezTo>
                  <a:pt x="413" y="778"/>
                  <a:pt x="443" y="720"/>
                  <a:pt x="462" y="656"/>
                </a:cubicBezTo>
                <a:cubicBezTo>
                  <a:pt x="466" y="641"/>
                  <a:pt x="485" y="622"/>
                  <a:pt x="474" y="611"/>
                </a:cubicBezTo>
                <a:cubicBezTo>
                  <a:pt x="465" y="601"/>
                  <a:pt x="451" y="626"/>
                  <a:pt x="440" y="633"/>
                </a:cubicBezTo>
                <a:cubicBezTo>
                  <a:pt x="405" y="687"/>
                  <a:pt x="387" y="747"/>
                  <a:pt x="351" y="800"/>
                </a:cubicBezTo>
                <a:cubicBezTo>
                  <a:pt x="314" y="855"/>
                  <a:pt x="264" y="897"/>
                  <a:pt x="218" y="944"/>
                </a:cubicBezTo>
                <a:cubicBezTo>
                  <a:pt x="171" y="992"/>
                  <a:pt x="226" y="943"/>
                  <a:pt x="140" y="1000"/>
                </a:cubicBezTo>
                <a:cubicBezTo>
                  <a:pt x="113" y="1018"/>
                  <a:pt x="62" y="1056"/>
                  <a:pt x="62" y="1056"/>
                </a:cubicBezTo>
                <a:cubicBezTo>
                  <a:pt x="12" y="1021"/>
                  <a:pt x="0" y="1027"/>
                  <a:pt x="40" y="933"/>
                </a:cubicBezTo>
                <a:cubicBezTo>
                  <a:pt x="48" y="914"/>
                  <a:pt x="113" y="887"/>
                  <a:pt x="129" y="878"/>
                </a:cubicBezTo>
                <a:cubicBezTo>
                  <a:pt x="185" y="846"/>
                  <a:pt x="225" y="796"/>
                  <a:pt x="262" y="745"/>
                </a:cubicBezTo>
                <a:cubicBezTo>
                  <a:pt x="311" y="677"/>
                  <a:pt x="259" y="747"/>
                  <a:pt x="307" y="667"/>
                </a:cubicBezTo>
                <a:cubicBezTo>
                  <a:pt x="321" y="644"/>
                  <a:pt x="351" y="600"/>
                  <a:pt x="351" y="600"/>
                </a:cubicBezTo>
                <a:cubicBezTo>
                  <a:pt x="366" y="538"/>
                  <a:pt x="407" y="479"/>
                  <a:pt x="451" y="433"/>
                </a:cubicBezTo>
                <a:cubicBezTo>
                  <a:pt x="455" y="422"/>
                  <a:pt x="456" y="410"/>
                  <a:pt x="462" y="400"/>
                </a:cubicBezTo>
                <a:cubicBezTo>
                  <a:pt x="468" y="391"/>
                  <a:pt x="485" y="378"/>
                  <a:pt x="485" y="378"/>
                </a:cubicBezTo>
                <a:close/>
              </a:path>
            </a:pathLst>
          </a:custGeom>
          <a:gradFill rotWithShape="0">
            <a:gsLst>
              <a:gs pos="0">
                <a:srgbClr val="FFCCCC"/>
              </a:gs>
              <a:gs pos="100000">
                <a:srgbClr val="765E5E"/>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4" name="Rectangle 83"/>
          <p:cNvSpPr/>
          <p:nvPr/>
        </p:nvSpPr>
        <p:spPr>
          <a:xfrm>
            <a:off x="3285196" y="1075110"/>
            <a:ext cx="1551066" cy="369332"/>
          </a:xfrm>
          <a:prstGeom prst="rect">
            <a:avLst/>
          </a:prstGeom>
        </p:spPr>
        <p:txBody>
          <a:bodyPr wrap="none">
            <a:spAutoFit/>
          </a:bodyPr>
          <a:lstStyle/>
          <a:p>
            <a:pPr eaLnBrk="1" hangingPunct="1">
              <a:spcBef>
                <a:spcPct val="50000"/>
              </a:spcBef>
            </a:pPr>
            <a:r>
              <a:rPr lang="fr-FR" altLang="fr-FR" b="1" dirty="0">
                <a:solidFill>
                  <a:schemeClr val="folHlink"/>
                </a:solidFill>
                <a:latin typeface="Calibri" panose="020F0502020204030204" pitchFamily="34" charset="0"/>
                <a:ea typeface="ヒラギノ角ゴ Pro W3"/>
              </a:rPr>
              <a:t>Prédisposition</a:t>
            </a:r>
          </a:p>
        </p:txBody>
      </p:sp>
      <p:sp>
        <p:nvSpPr>
          <p:cNvPr id="80" name="Rectangle 79"/>
          <p:cNvSpPr/>
          <p:nvPr/>
        </p:nvSpPr>
        <p:spPr>
          <a:xfrm>
            <a:off x="0" y="4371950"/>
            <a:ext cx="2915816" cy="7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3330" name="Oval 2"/>
          <p:cNvSpPr>
            <a:spLocks noChangeArrowheads="1"/>
          </p:cNvSpPr>
          <p:nvPr/>
        </p:nvSpPr>
        <p:spPr bwMode="auto">
          <a:xfrm rot="10800000">
            <a:off x="6054587" y="2539603"/>
            <a:ext cx="1236812" cy="1800867"/>
          </a:xfrm>
          <a:prstGeom prst="ellipse">
            <a:avLst/>
          </a:prstGeom>
          <a:gradFill rotWithShape="0">
            <a:gsLst>
              <a:gs pos="0">
                <a:srgbClr val="D1FCFF"/>
              </a:gs>
              <a:gs pos="100000">
                <a:srgbClr val="617576"/>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31" name="Oval 3"/>
          <p:cNvSpPr>
            <a:spLocks noChangeArrowheads="1"/>
          </p:cNvSpPr>
          <p:nvPr/>
        </p:nvSpPr>
        <p:spPr bwMode="auto">
          <a:xfrm rot="10800000">
            <a:off x="4722152" y="2610097"/>
            <a:ext cx="1134665" cy="1620440"/>
          </a:xfrm>
          <a:prstGeom prst="ellipse">
            <a:avLst/>
          </a:prstGeom>
          <a:gradFill rotWithShape="0">
            <a:gsLst>
              <a:gs pos="0">
                <a:srgbClr val="D1FCFF"/>
              </a:gs>
              <a:gs pos="100000">
                <a:srgbClr val="617576"/>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32" name="Oval 4"/>
          <p:cNvSpPr>
            <a:spLocks noChangeArrowheads="1"/>
          </p:cNvSpPr>
          <p:nvPr/>
        </p:nvSpPr>
        <p:spPr bwMode="auto">
          <a:xfrm rot="10800000">
            <a:off x="3085764" y="2578952"/>
            <a:ext cx="1134665" cy="1620440"/>
          </a:xfrm>
          <a:prstGeom prst="ellipse">
            <a:avLst/>
          </a:prstGeom>
          <a:gradFill rotWithShape="0">
            <a:gsLst>
              <a:gs pos="0">
                <a:srgbClr val="765E5E"/>
              </a:gs>
              <a:gs pos="100000">
                <a:srgbClr val="FFCCCC">
                  <a:alpha val="6000"/>
                </a:srgbClr>
              </a:gs>
            </a:gsLst>
            <a:lin ang="5400000" scaled="1"/>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33" name="Oval 5"/>
          <p:cNvSpPr>
            <a:spLocks noChangeArrowheads="1"/>
          </p:cNvSpPr>
          <p:nvPr/>
        </p:nvSpPr>
        <p:spPr bwMode="auto">
          <a:xfrm rot="10800000">
            <a:off x="1895735" y="2594373"/>
            <a:ext cx="1134665" cy="1620440"/>
          </a:xfrm>
          <a:prstGeom prst="ellipse">
            <a:avLst/>
          </a:prstGeom>
          <a:gradFill rotWithShape="0">
            <a:gsLst>
              <a:gs pos="0">
                <a:srgbClr val="765E5E"/>
              </a:gs>
              <a:gs pos="100000">
                <a:srgbClr val="FFCCCC">
                  <a:alpha val="6000"/>
                </a:srgbClr>
              </a:gs>
            </a:gsLst>
            <a:lin ang="5400000" scaled="1"/>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23559" name="Rectangle 6"/>
          <p:cNvSpPr>
            <a:spLocks noGrp="1" noChangeArrowheads="1"/>
          </p:cNvSpPr>
          <p:nvPr>
            <p:ph type="title" idx="4294967295"/>
          </p:nvPr>
        </p:nvSpPr>
        <p:spPr>
          <a:xfrm>
            <a:off x="-29507" y="0"/>
            <a:ext cx="9144000" cy="583955"/>
          </a:xfrm>
          <a:ln algn="ctr">
            <a:miter lim="800000"/>
            <a:headEnd/>
            <a:tailEnd/>
          </a:ln>
        </p:spPr>
        <p:txBody>
          <a:bodyPr/>
          <a:lstStyle/>
          <a:p>
            <a:pPr algn="ctr" eaLnBrk="1" hangingPunct="1">
              <a:defRPr/>
            </a:pPr>
            <a:r>
              <a:rPr lang="fr-FR" sz="2800" dirty="0">
                <a:latin typeface="Arial" panose="020B0604020202020204" pitchFamily="34" charset="0"/>
                <a:cs typeface="Arial" panose="020B0604020202020204" pitchFamily="34" charset="0"/>
              </a:rPr>
              <a:t>Transmission autosomique </a:t>
            </a:r>
            <a:r>
              <a:rPr lang="fr-FR" sz="2800" dirty="0" smtClean="0">
                <a:latin typeface="Arial" panose="020B0604020202020204" pitchFamily="34" charset="0"/>
                <a:cs typeface="Arial" panose="020B0604020202020204" pitchFamily="34" charset="0"/>
              </a:rPr>
              <a:t>dominante </a:t>
            </a:r>
            <a:endParaRPr lang="fr-FR" sz="2800" dirty="0">
              <a:latin typeface="Arial" panose="020B0604020202020204" pitchFamily="34" charset="0"/>
              <a:cs typeface="Arial" panose="020B0604020202020204" pitchFamily="34" charset="0"/>
            </a:endParaRPr>
          </a:p>
        </p:txBody>
      </p:sp>
      <p:grpSp>
        <p:nvGrpSpPr>
          <p:cNvPr id="483335" name="Group 7"/>
          <p:cNvGrpSpPr>
            <a:grpSpLocks/>
          </p:cNvGrpSpPr>
          <p:nvPr/>
        </p:nvGrpSpPr>
        <p:grpSpPr bwMode="auto">
          <a:xfrm>
            <a:off x="2027894" y="1085851"/>
            <a:ext cx="691033" cy="1464673"/>
            <a:chOff x="768" y="1344"/>
            <a:chExt cx="650" cy="1540"/>
          </a:xfrm>
        </p:grpSpPr>
        <p:sp>
          <p:nvSpPr>
            <p:cNvPr id="44104" name="Rectangle 8"/>
            <p:cNvSpPr>
              <a:spLocks noChangeArrowheads="1"/>
            </p:cNvSpPr>
            <p:nvPr/>
          </p:nvSpPr>
          <p:spPr bwMode="auto">
            <a:xfrm>
              <a:off x="816" y="1344"/>
              <a:ext cx="144" cy="4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05" name="Rectangle 9"/>
            <p:cNvSpPr>
              <a:spLocks noChangeArrowheads="1"/>
            </p:cNvSpPr>
            <p:nvPr/>
          </p:nvSpPr>
          <p:spPr bwMode="auto">
            <a:xfrm>
              <a:off x="816" y="1968"/>
              <a:ext cx="144" cy="4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06" name="Rectangle 10"/>
            <p:cNvSpPr>
              <a:spLocks noChangeArrowheads="1"/>
            </p:cNvSpPr>
            <p:nvPr/>
          </p:nvSpPr>
          <p:spPr bwMode="auto">
            <a:xfrm>
              <a:off x="1152" y="1968"/>
              <a:ext cx="144" cy="4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07" name="Rectangle 11"/>
            <p:cNvSpPr>
              <a:spLocks noChangeArrowheads="1"/>
            </p:cNvSpPr>
            <p:nvPr/>
          </p:nvSpPr>
          <p:spPr bwMode="auto">
            <a:xfrm>
              <a:off x="1152" y="1344"/>
              <a:ext cx="144" cy="4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08" name="Rectangle 12"/>
            <p:cNvSpPr>
              <a:spLocks noChangeArrowheads="1"/>
            </p:cNvSpPr>
            <p:nvPr/>
          </p:nvSpPr>
          <p:spPr bwMode="auto">
            <a:xfrm>
              <a:off x="816" y="1824"/>
              <a:ext cx="144" cy="144"/>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09" name="Rectangle 13"/>
            <p:cNvSpPr>
              <a:spLocks noChangeArrowheads="1"/>
            </p:cNvSpPr>
            <p:nvPr/>
          </p:nvSpPr>
          <p:spPr bwMode="auto">
            <a:xfrm>
              <a:off x="1152" y="1824"/>
              <a:ext cx="144" cy="144"/>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10" name="Text Box 14"/>
            <p:cNvSpPr txBox="1">
              <a:spLocks noChangeArrowheads="1"/>
            </p:cNvSpPr>
            <p:nvPr/>
          </p:nvSpPr>
          <p:spPr bwMode="auto">
            <a:xfrm>
              <a:off x="1104" y="2496"/>
              <a:ext cx="31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sp>
          <p:nvSpPr>
            <p:cNvPr id="44111" name="Text Box 15"/>
            <p:cNvSpPr txBox="1">
              <a:spLocks noChangeArrowheads="1"/>
            </p:cNvSpPr>
            <p:nvPr/>
          </p:nvSpPr>
          <p:spPr bwMode="auto">
            <a:xfrm>
              <a:off x="768" y="2496"/>
              <a:ext cx="35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M</a:t>
              </a:r>
            </a:p>
          </p:txBody>
        </p:sp>
      </p:grpSp>
      <p:sp>
        <p:nvSpPr>
          <p:cNvPr id="483345" name="Rectangle 17"/>
          <p:cNvSpPr>
            <a:spLocks noChangeArrowheads="1"/>
          </p:cNvSpPr>
          <p:nvPr/>
        </p:nvSpPr>
        <p:spPr bwMode="auto">
          <a:xfrm>
            <a:off x="6251041" y="1085850"/>
            <a:ext cx="153590" cy="45601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46" name="Rectangle 18"/>
          <p:cNvSpPr>
            <a:spLocks noChangeArrowheads="1"/>
          </p:cNvSpPr>
          <p:nvPr/>
        </p:nvSpPr>
        <p:spPr bwMode="auto">
          <a:xfrm>
            <a:off x="6251041" y="1679972"/>
            <a:ext cx="153590" cy="45600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47" name="Rectangle 19"/>
          <p:cNvSpPr>
            <a:spLocks noChangeArrowheads="1"/>
          </p:cNvSpPr>
          <p:nvPr/>
        </p:nvSpPr>
        <p:spPr bwMode="auto">
          <a:xfrm>
            <a:off x="6608228" y="1679972"/>
            <a:ext cx="153590" cy="45600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48" name="Rectangle 20"/>
          <p:cNvSpPr>
            <a:spLocks noChangeArrowheads="1"/>
          </p:cNvSpPr>
          <p:nvPr/>
        </p:nvSpPr>
        <p:spPr bwMode="auto">
          <a:xfrm>
            <a:off x="6608228" y="1085850"/>
            <a:ext cx="153590" cy="45601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49" name="Rectangle 21"/>
          <p:cNvSpPr>
            <a:spLocks noChangeArrowheads="1"/>
          </p:cNvSpPr>
          <p:nvPr/>
        </p:nvSpPr>
        <p:spPr bwMode="auto">
          <a:xfrm>
            <a:off x="6251041" y="1541860"/>
            <a:ext cx="153590" cy="138113"/>
          </a:xfrm>
          <a:prstGeom prst="rect">
            <a:avLst/>
          </a:prstGeom>
          <a:solidFill>
            <a:srgbClr val="FFFF00"/>
          </a:solidFill>
          <a:ln w="12700">
            <a:solidFill>
              <a:schemeClr val="tx1"/>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50" name="Rectangle 22"/>
          <p:cNvSpPr>
            <a:spLocks noChangeArrowheads="1"/>
          </p:cNvSpPr>
          <p:nvPr/>
        </p:nvSpPr>
        <p:spPr bwMode="auto">
          <a:xfrm>
            <a:off x="6608228" y="1541860"/>
            <a:ext cx="153590" cy="138113"/>
          </a:xfrm>
          <a:prstGeom prst="rect">
            <a:avLst/>
          </a:prstGeom>
          <a:solidFill>
            <a:srgbClr val="FFFF00"/>
          </a:solidFill>
          <a:ln w="12700">
            <a:solidFill>
              <a:schemeClr val="tx1"/>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83351" name="Text Box 23"/>
          <p:cNvSpPr txBox="1">
            <a:spLocks noChangeArrowheads="1"/>
          </p:cNvSpPr>
          <p:nvPr/>
        </p:nvSpPr>
        <p:spPr bwMode="auto">
          <a:xfrm>
            <a:off x="6557030" y="2181225"/>
            <a:ext cx="3337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sp>
        <p:nvSpPr>
          <p:cNvPr id="483352" name="Text Box 24"/>
          <p:cNvSpPr txBox="1">
            <a:spLocks noChangeArrowheads="1"/>
          </p:cNvSpPr>
          <p:nvPr/>
        </p:nvSpPr>
        <p:spPr bwMode="auto">
          <a:xfrm>
            <a:off x="6199843" y="2181225"/>
            <a:ext cx="3337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grpSp>
        <p:nvGrpSpPr>
          <p:cNvPr id="483353" name="Group 25"/>
          <p:cNvGrpSpPr>
            <a:grpSpLocks/>
          </p:cNvGrpSpPr>
          <p:nvPr/>
        </p:nvGrpSpPr>
        <p:grpSpPr bwMode="auto">
          <a:xfrm>
            <a:off x="6671337" y="2743200"/>
            <a:ext cx="333375" cy="1464469"/>
            <a:chOff x="4668" y="2512"/>
            <a:chExt cx="280" cy="1230"/>
          </a:xfrm>
        </p:grpSpPr>
        <p:sp>
          <p:nvSpPr>
            <p:cNvPr id="44100" name="Rectangle 26"/>
            <p:cNvSpPr>
              <a:spLocks noChangeArrowheads="1"/>
            </p:cNvSpPr>
            <p:nvPr/>
          </p:nvSpPr>
          <p:spPr bwMode="auto">
            <a:xfrm>
              <a:off x="4711" y="3011"/>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01" name="Rectangle 27"/>
            <p:cNvSpPr>
              <a:spLocks noChangeArrowheads="1"/>
            </p:cNvSpPr>
            <p:nvPr/>
          </p:nvSpPr>
          <p:spPr bwMode="auto">
            <a:xfrm>
              <a:off x="4711" y="2512"/>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02" name="Rectangle 28"/>
            <p:cNvSpPr>
              <a:spLocks noChangeArrowheads="1"/>
            </p:cNvSpPr>
            <p:nvPr/>
          </p:nvSpPr>
          <p:spPr bwMode="auto">
            <a:xfrm>
              <a:off x="4711" y="2895"/>
              <a:ext cx="129" cy="11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103" name="Text Box 29"/>
            <p:cNvSpPr txBox="1">
              <a:spLocks noChangeArrowheads="1"/>
            </p:cNvSpPr>
            <p:nvPr/>
          </p:nvSpPr>
          <p:spPr bwMode="auto">
            <a:xfrm>
              <a:off x="4668" y="3432"/>
              <a:ext cx="2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grpSp>
      <p:grpSp>
        <p:nvGrpSpPr>
          <p:cNvPr id="483358" name="Group 30"/>
          <p:cNvGrpSpPr>
            <a:grpSpLocks/>
          </p:cNvGrpSpPr>
          <p:nvPr/>
        </p:nvGrpSpPr>
        <p:grpSpPr bwMode="auto">
          <a:xfrm>
            <a:off x="6314149" y="2743200"/>
            <a:ext cx="333375" cy="1464469"/>
            <a:chOff x="4368" y="2512"/>
            <a:chExt cx="280" cy="1230"/>
          </a:xfrm>
        </p:grpSpPr>
        <p:sp>
          <p:nvSpPr>
            <p:cNvPr id="44096" name="Rectangle 31"/>
            <p:cNvSpPr>
              <a:spLocks noChangeArrowheads="1"/>
            </p:cNvSpPr>
            <p:nvPr/>
          </p:nvSpPr>
          <p:spPr bwMode="auto">
            <a:xfrm>
              <a:off x="4411" y="2512"/>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97" name="Rectangle 32"/>
            <p:cNvSpPr>
              <a:spLocks noChangeArrowheads="1"/>
            </p:cNvSpPr>
            <p:nvPr/>
          </p:nvSpPr>
          <p:spPr bwMode="auto">
            <a:xfrm>
              <a:off x="4411" y="3011"/>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98" name="Rectangle 33"/>
            <p:cNvSpPr>
              <a:spLocks noChangeArrowheads="1"/>
            </p:cNvSpPr>
            <p:nvPr/>
          </p:nvSpPr>
          <p:spPr bwMode="auto">
            <a:xfrm>
              <a:off x="4411" y="2895"/>
              <a:ext cx="129" cy="11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99" name="Text Box 34"/>
            <p:cNvSpPr txBox="1">
              <a:spLocks noChangeArrowheads="1"/>
            </p:cNvSpPr>
            <p:nvPr/>
          </p:nvSpPr>
          <p:spPr bwMode="auto">
            <a:xfrm>
              <a:off x="4368" y="3432"/>
              <a:ext cx="2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grpSp>
      <p:grpSp>
        <p:nvGrpSpPr>
          <p:cNvPr id="483363" name="Group 35"/>
          <p:cNvGrpSpPr>
            <a:grpSpLocks/>
          </p:cNvGrpSpPr>
          <p:nvPr/>
        </p:nvGrpSpPr>
        <p:grpSpPr bwMode="auto">
          <a:xfrm>
            <a:off x="3642384" y="2743200"/>
            <a:ext cx="333375" cy="1464469"/>
            <a:chOff x="2124" y="2512"/>
            <a:chExt cx="280" cy="1230"/>
          </a:xfrm>
        </p:grpSpPr>
        <p:sp>
          <p:nvSpPr>
            <p:cNvPr id="44092" name="Rectangle 36"/>
            <p:cNvSpPr>
              <a:spLocks noChangeArrowheads="1"/>
            </p:cNvSpPr>
            <p:nvPr/>
          </p:nvSpPr>
          <p:spPr bwMode="auto">
            <a:xfrm>
              <a:off x="2167" y="3011"/>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93" name="Rectangle 37"/>
            <p:cNvSpPr>
              <a:spLocks noChangeArrowheads="1"/>
            </p:cNvSpPr>
            <p:nvPr/>
          </p:nvSpPr>
          <p:spPr bwMode="auto">
            <a:xfrm>
              <a:off x="2167" y="2512"/>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94" name="Rectangle 38"/>
            <p:cNvSpPr>
              <a:spLocks noChangeArrowheads="1"/>
            </p:cNvSpPr>
            <p:nvPr/>
          </p:nvSpPr>
          <p:spPr bwMode="auto">
            <a:xfrm>
              <a:off x="2167" y="2895"/>
              <a:ext cx="129" cy="11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95" name="Text Box 39"/>
            <p:cNvSpPr txBox="1">
              <a:spLocks noChangeArrowheads="1"/>
            </p:cNvSpPr>
            <p:nvPr/>
          </p:nvSpPr>
          <p:spPr bwMode="auto">
            <a:xfrm>
              <a:off x="2124" y="3432"/>
              <a:ext cx="2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grpSp>
      <p:grpSp>
        <p:nvGrpSpPr>
          <p:cNvPr id="483368" name="Group 40"/>
          <p:cNvGrpSpPr>
            <a:grpSpLocks/>
          </p:cNvGrpSpPr>
          <p:nvPr/>
        </p:nvGrpSpPr>
        <p:grpSpPr bwMode="auto">
          <a:xfrm>
            <a:off x="3285196" y="2743200"/>
            <a:ext cx="333375" cy="1464469"/>
            <a:chOff x="1824" y="2512"/>
            <a:chExt cx="280" cy="1230"/>
          </a:xfrm>
        </p:grpSpPr>
        <p:sp>
          <p:nvSpPr>
            <p:cNvPr id="44088" name="Rectangle 41"/>
            <p:cNvSpPr>
              <a:spLocks noChangeArrowheads="1"/>
            </p:cNvSpPr>
            <p:nvPr/>
          </p:nvSpPr>
          <p:spPr bwMode="auto">
            <a:xfrm>
              <a:off x="1867" y="2512"/>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89" name="Rectangle 42"/>
            <p:cNvSpPr>
              <a:spLocks noChangeArrowheads="1"/>
            </p:cNvSpPr>
            <p:nvPr/>
          </p:nvSpPr>
          <p:spPr bwMode="auto">
            <a:xfrm>
              <a:off x="1867" y="3011"/>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90" name="Rectangle 43"/>
            <p:cNvSpPr>
              <a:spLocks noChangeArrowheads="1"/>
            </p:cNvSpPr>
            <p:nvPr/>
          </p:nvSpPr>
          <p:spPr bwMode="auto">
            <a:xfrm>
              <a:off x="1867" y="2895"/>
              <a:ext cx="129" cy="11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91" name="Text Box 44"/>
            <p:cNvSpPr txBox="1">
              <a:spLocks noChangeArrowheads="1"/>
            </p:cNvSpPr>
            <p:nvPr/>
          </p:nvSpPr>
          <p:spPr bwMode="auto">
            <a:xfrm>
              <a:off x="1824" y="3432"/>
              <a:ext cx="2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grpSp>
      <p:grpSp>
        <p:nvGrpSpPr>
          <p:cNvPr id="483373" name="Group 45"/>
          <p:cNvGrpSpPr>
            <a:grpSpLocks/>
          </p:cNvGrpSpPr>
          <p:nvPr/>
        </p:nvGrpSpPr>
        <p:grpSpPr bwMode="auto">
          <a:xfrm>
            <a:off x="5324739" y="2743200"/>
            <a:ext cx="333375" cy="1464469"/>
            <a:chOff x="3537" y="2512"/>
            <a:chExt cx="280" cy="1230"/>
          </a:xfrm>
        </p:grpSpPr>
        <p:sp>
          <p:nvSpPr>
            <p:cNvPr id="44084" name="Rectangle 46"/>
            <p:cNvSpPr>
              <a:spLocks noChangeArrowheads="1"/>
            </p:cNvSpPr>
            <p:nvPr/>
          </p:nvSpPr>
          <p:spPr bwMode="auto">
            <a:xfrm>
              <a:off x="3580" y="3011"/>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85" name="Rectangle 47"/>
            <p:cNvSpPr>
              <a:spLocks noChangeArrowheads="1"/>
            </p:cNvSpPr>
            <p:nvPr/>
          </p:nvSpPr>
          <p:spPr bwMode="auto">
            <a:xfrm>
              <a:off x="3580" y="2512"/>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86" name="Rectangle 48"/>
            <p:cNvSpPr>
              <a:spLocks noChangeArrowheads="1"/>
            </p:cNvSpPr>
            <p:nvPr/>
          </p:nvSpPr>
          <p:spPr bwMode="auto">
            <a:xfrm>
              <a:off x="3580" y="2895"/>
              <a:ext cx="129" cy="11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87" name="Text Box 49"/>
            <p:cNvSpPr txBox="1">
              <a:spLocks noChangeArrowheads="1"/>
            </p:cNvSpPr>
            <p:nvPr/>
          </p:nvSpPr>
          <p:spPr bwMode="auto">
            <a:xfrm>
              <a:off x="3537" y="3432"/>
              <a:ext cx="2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grpSp>
      <p:grpSp>
        <p:nvGrpSpPr>
          <p:cNvPr id="483378" name="Group 50"/>
          <p:cNvGrpSpPr>
            <a:grpSpLocks/>
          </p:cNvGrpSpPr>
          <p:nvPr/>
        </p:nvGrpSpPr>
        <p:grpSpPr bwMode="auto">
          <a:xfrm>
            <a:off x="4967551" y="2743200"/>
            <a:ext cx="382191" cy="1464469"/>
            <a:chOff x="3237" y="2512"/>
            <a:chExt cx="321" cy="1230"/>
          </a:xfrm>
        </p:grpSpPr>
        <p:sp>
          <p:nvSpPr>
            <p:cNvPr id="44080" name="Rectangle 51"/>
            <p:cNvSpPr>
              <a:spLocks noChangeArrowheads="1"/>
            </p:cNvSpPr>
            <p:nvPr/>
          </p:nvSpPr>
          <p:spPr bwMode="auto">
            <a:xfrm>
              <a:off x="3280" y="2512"/>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81" name="Rectangle 52"/>
            <p:cNvSpPr>
              <a:spLocks noChangeArrowheads="1"/>
            </p:cNvSpPr>
            <p:nvPr/>
          </p:nvSpPr>
          <p:spPr bwMode="auto">
            <a:xfrm>
              <a:off x="3280" y="3011"/>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82" name="Rectangle 53"/>
            <p:cNvSpPr>
              <a:spLocks noChangeArrowheads="1"/>
            </p:cNvSpPr>
            <p:nvPr/>
          </p:nvSpPr>
          <p:spPr bwMode="auto">
            <a:xfrm>
              <a:off x="3280" y="2895"/>
              <a:ext cx="129" cy="116"/>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83" name="Text Box 54"/>
            <p:cNvSpPr txBox="1">
              <a:spLocks noChangeArrowheads="1"/>
            </p:cNvSpPr>
            <p:nvPr/>
          </p:nvSpPr>
          <p:spPr bwMode="auto">
            <a:xfrm>
              <a:off x="3237" y="3432"/>
              <a:ext cx="32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M</a:t>
              </a:r>
            </a:p>
          </p:txBody>
        </p:sp>
      </p:grpSp>
      <p:grpSp>
        <p:nvGrpSpPr>
          <p:cNvPr id="483383" name="Group 55"/>
          <p:cNvGrpSpPr>
            <a:grpSpLocks/>
          </p:cNvGrpSpPr>
          <p:nvPr/>
        </p:nvGrpSpPr>
        <p:grpSpPr bwMode="auto">
          <a:xfrm>
            <a:off x="2499382" y="2743200"/>
            <a:ext cx="333375" cy="1464469"/>
            <a:chOff x="1164" y="2512"/>
            <a:chExt cx="280" cy="1230"/>
          </a:xfrm>
        </p:grpSpPr>
        <p:sp>
          <p:nvSpPr>
            <p:cNvPr id="44076" name="Rectangle 56"/>
            <p:cNvSpPr>
              <a:spLocks noChangeArrowheads="1"/>
            </p:cNvSpPr>
            <p:nvPr/>
          </p:nvSpPr>
          <p:spPr bwMode="auto">
            <a:xfrm>
              <a:off x="1207" y="3011"/>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77" name="Rectangle 57"/>
            <p:cNvSpPr>
              <a:spLocks noChangeArrowheads="1"/>
            </p:cNvSpPr>
            <p:nvPr/>
          </p:nvSpPr>
          <p:spPr bwMode="auto">
            <a:xfrm>
              <a:off x="1207" y="2512"/>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78" name="Rectangle 58"/>
            <p:cNvSpPr>
              <a:spLocks noChangeArrowheads="1"/>
            </p:cNvSpPr>
            <p:nvPr/>
          </p:nvSpPr>
          <p:spPr bwMode="auto">
            <a:xfrm>
              <a:off x="1207" y="2895"/>
              <a:ext cx="129" cy="116"/>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79" name="Text Box 59"/>
            <p:cNvSpPr txBox="1">
              <a:spLocks noChangeArrowheads="1"/>
            </p:cNvSpPr>
            <p:nvPr/>
          </p:nvSpPr>
          <p:spPr bwMode="auto">
            <a:xfrm>
              <a:off x="1164" y="3432"/>
              <a:ext cx="2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N</a:t>
              </a:r>
            </a:p>
          </p:txBody>
        </p:sp>
      </p:grpSp>
      <p:grpSp>
        <p:nvGrpSpPr>
          <p:cNvPr id="483388" name="Group 60"/>
          <p:cNvGrpSpPr>
            <a:grpSpLocks/>
          </p:cNvGrpSpPr>
          <p:nvPr/>
        </p:nvGrpSpPr>
        <p:grpSpPr bwMode="auto">
          <a:xfrm>
            <a:off x="2142195" y="2743200"/>
            <a:ext cx="382191" cy="1464469"/>
            <a:chOff x="864" y="2512"/>
            <a:chExt cx="321" cy="1230"/>
          </a:xfrm>
        </p:grpSpPr>
        <p:sp>
          <p:nvSpPr>
            <p:cNvPr id="44072" name="Rectangle 61"/>
            <p:cNvSpPr>
              <a:spLocks noChangeArrowheads="1"/>
            </p:cNvSpPr>
            <p:nvPr/>
          </p:nvSpPr>
          <p:spPr bwMode="auto">
            <a:xfrm>
              <a:off x="907" y="2512"/>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73" name="Rectangle 62"/>
            <p:cNvSpPr>
              <a:spLocks noChangeArrowheads="1"/>
            </p:cNvSpPr>
            <p:nvPr/>
          </p:nvSpPr>
          <p:spPr bwMode="auto">
            <a:xfrm>
              <a:off x="907" y="3011"/>
              <a:ext cx="129" cy="38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74" name="Rectangle 63"/>
            <p:cNvSpPr>
              <a:spLocks noChangeArrowheads="1"/>
            </p:cNvSpPr>
            <p:nvPr/>
          </p:nvSpPr>
          <p:spPr bwMode="auto">
            <a:xfrm>
              <a:off x="907" y="2895"/>
              <a:ext cx="129" cy="116"/>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latin typeface="Calibri" panose="020F0502020204030204" pitchFamily="34" charset="0"/>
                <a:ea typeface="ヒラギノ角ゴ Pro W3"/>
              </a:endParaRPr>
            </a:p>
          </p:txBody>
        </p:sp>
        <p:sp>
          <p:nvSpPr>
            <p:cNvPr id="44075" name="Text Box 64"/>
            <p:cNvSpPr txBox="1">
              <a:spLocks noChangeArrowheads="1"/>
            </p:cNvSpPr>
            <p:nvPr/>
          </p:nvSpPr>
          <p:spPr bwMode="auto">
            <a:xfrm>
              <a:off x="864" y="3432"/>
              <a:ext cx="32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latin typeface="Calibri" panose="020F0502020204030204" pitchFamily="34" charset="0"/>
                  <a:ea typeface="ヒラギノ角ゴ Pro W3"/>
                </a:rPr>
                <a:t>M</a:t>
              </a:r>
            </a:p>
          </p:txBody>
        </p:sp>
      </p:grpSp>
      <p:sp>
        <p:nvSpPr>
          <p:cNvPr id="483393" name="Line 65"/>
          <p:cNvSpPr>
            <a:spLocks noChangeShapeType="1"/>
          </p:cNvSpPr>
          <p:nvPr/>
        </p:nvSpPr>
        <p:spPr bwMode="auto">
          <a:xfrm>
            <a:off x="2142193" y="1679973"/>
            <a:ext cx="90488" cy="10632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3394" name="Line 66"/>
          <p:cNvSpPr>
            <a:spLocks noChangeShapeType="1"/>
          </p:cNvSpPr>
          <p:nvPr/>
        </p:nvSpPr>
        <p:spPr bwMode="auto">
          <a:xfrm flipH="1">
            <a:off x="2589868" y="1679973"/>
            <a:ext cx="3724275" cy="10632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3395" name="Line 67"/>
          <p:cNvSpPr>
            <a:spLocks noChangeShapeType="1"/>
          </p:cNvSpPr>
          <p:nvPr/>
        </p:nvSpPr>
        <p:spPr bwMode="auto">
          <a:xfrm>
            <a:off x="2499381" y="1679973"/>
            <a:ext cx="990600" cy="10632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3397" name="Line 69"/>
          <p:cNvSpPr>
            <a:spLocks noChangeShapeType="1"/>
          </p:cNvSpPr>
          <p:nvPr/>
        </p:nvSpPr>
        <p:spPr bwMode="auto">
          <a:xfrm>
            <a:off x="2499381" y="1679973"/>
            <a:ext cx="3865960" cy="10632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3398" name="Line 70"/>
          <p:cNvSpPr>
            <a:spLocks noChangeShapeType="1"/>
          </p:cNvSpPr>
          <p:nvPr/>
        </p:nvSpPr>
        <p:spPr bwMode="auto">
          <a:xfrm flipH="1">
            <a:off x="3799543" y="1679973"/>
            <a:ext cx="2514600" cy="10632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3399" name="Line 71"/>
          <p:cNvSpPr>
            <a:spLocks noChangeShapeType="1"/>
          </p:cNvSpPr>
          <p:nvPr/>
        </p:nvSpPr>
        <p:spPr bwMode="auto">
          <a:xfrm>
            <a:off x="2142193" y="1679973"/>
            <a:ext cx="2939654" cy="10632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3400" name="Line 72"/>
          <p:cNvSpPr>
            <a:spLocks noChangeShapeType="1"/>
          </p:cNvSpPr>
          <p:nvPr/>
        </p:nvSpPr>
        <p:spPr bwMode="auto">
          <a:xfrm flipH="1">
            <a:off x="5529522" y="1679973"/>
            <a:ext cx="1141809" cy="10632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3401" name="Line 73"/>
          <p:cNvSpPr>
            <a:spLocks noChangeShapeType="1"/>
          </p:cNvSpPr>
          <p:nvPr/>
        </p:nvSpPr>
        <p:spPr bwMode="auto">
          <a:xfrm>
            <a:off x="6671330" y="1679973"/>
            <a:ext cx="90488" cy="10632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3402" name="Text Box 74"/>
          <p:cNvSpPr txBox="1">
            <a:spLocks noChangeArrowheads="1"/>
          </p:cNvSpPr>
          <p:nvPr/>
        </p:nvSpPr>
        <p:spPr bwMode="auto">
          <a:xfrm>
            <a:off x="1671299" y="4180903"/>
            <a:ext cx="19121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fr-FR" altLang="fr-FR" sz="1600" b="1" dirty="0">
                <a:solidFill>
                  <a:schemeClr val="folHlink"/>
                </a:solidFill>
                <a:latin typeface="Calibri" panose="020F0502020204030204" pitchFamily="34" charset="0"/>
                <a:ea typeface="ヒラギノ角ゴ Pro W3"/>
              </a:rPr>
              <a:t>Prédisposition</a:t>
            </a:r>
          </a:p>
        </p:txBody>
      </p:sp>
      <p:sp>
        <p:nvSpPr>
          <p:cNvPr id="483403" name="Text Box 75"/>
          <p:cNvSpPr txBox="1">
            <a:spLocks noChangeArrowheads="1"/>
          </p:cNvSpPr>
          <p:nvPr/>
        </p:nvSpPr>
        <p:spPr bwMode="auto">
          <a:xfrm>
            <a:off x="4565642" y="4216437"/>
            <a:ext cx="19897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fr-FR" altLang="fr-FR" sz="1600" b="1" dirty="0">
                <a:solidFill>
                  <a:schemeClr val="folHlink"/>
                </a:solidFill>
                <a:latin typeface="Calibri" panose="020F0502020204030204" pitchFamily="34" charset="0"/>
                <a:ea typeface="ヒラギノ角ゴ Pro W3"/>
              </a:rPr>
              <a:t>Prédisposition</a:t>
            </a:r>
          </a:p>
        </p:txBody>
      </p:sp>
      <p:sp>
        <p:nvSpPr>
          <p:cNvPr id="483396" name="Text Box 68"/>
          <p:cNvSpPr txBox="1">
            <a:spLocks noChangeArrowheads="1"/>
          </p:cNvSpPr>
          <p:nvPr/>
        </p:nvSpPr>
        <p:spPr bwMode="auto">
          <a:xfrm>
            <a:off x="11721" y="1955773"/>
            <a:ext cx="9144000" cy="1107996"/>
          </a:xfrm>
          <a:prstGeom prst="rect">
            <a:avLst/>
          </a:prstGeom>
          <a:solidFill>
            <a:schemeClr val="accent6"/>
          </a:solidFill>
          <a:ln w="9525">
            <a:noFill/>
            <a:miter lim="800000"/>
            <a:headEnd/>
            <a:tailEnd/>
          </a:ln>
          <a:effectLst/>
          <a:extLst/>
        </p:spPr>
        <p:txBody>
          <a:bodyPr wrap="square">
            <a:spAutoFit/>
          </a:bodyPr>
          <a:lstStyle>
            <a:lvl1pPr>
              <a:defRPr sz="2800" b="1">
                <a:solidFill>
                  <a:srgbClr val="FF5050"/>
                </a:solidFill>
                <a:latin typeface="Times New Roman" pitchFamily="18" charset="0"/>
              </a:defRPr>
            </a:lvl1pPr>
            <a:lvl2pPr marL="742950" indent="-285750">
              <a:defRPr sz="2800" b="1">
                <a:solidFill>
                  <a:srgbClr val="FF5050"/>
                </a:solidFill>
                <a:latin typeface="Times New Roman" pitchFamily="18" charset="0"/>
              </a:defRPr>
            </a:lvl2pPr>
            <a:lvl3pPr marL="1143000" indent="-228600">
              <a:defRPr sz="2800" b="1">
                <a:solidFill>
                  <a:srgbClr val="FF5050"/>
                </a:solidFill>
                <a:latin typeface="Times New Roman" pitchFamily="18" charset="0"/>
              </a:defRPr>
            </a:lvl3pPr>
            <a:lvl4pPr marL="1600200" indent="-228600">
              <a:defRPr sz="2800" b="1">
                <a:solidFill>
                  <a:srgbClr val="FF5050"/>
                </a:solidFill>
                <a:latin typeface="Times New Roman" pitchFamily="18" charset="0"/>
              </a:defRPr>
            </a:lvl4pPr>
            <a:lvl5pPr marL="2057400" indent="-228600">
              <a:defRPr sz="2800" b="1">
                <a:solidFill>
                  <a:srgbClr val="FF5050"/>
                </a:solidFill>
                <a:latin typeface="Times New Roman" pitchFamily="18" charset="0"/>
              </a:defRPr>
            </a:lvl5pPr>
            <a:lvl6pPr marL="2514600" indent="-228600" eaLnBrk="0" fontAlgn="base" hangingPunct="0">
              <a:spcBef>
                <a:spcPct val="0"/>
              </a:spcBef>
              <a:spcAft>
                <a:spcPct val="0"/>
              </a:spcAft>
              <a:defRPr sz="2800" b="1">
                <a:solidFill>
                  <a:srgbClr val="FF5050"/>
                </a:solidFill>
                <a:latin typeface="Times New Roman" pitchFamily="18" charset="0"/>
              </a:defRPr>
            </a:lvl6pPr>
            <a:lvl7pPr marL="2971800" indent="-228600" eaLnBrk="0" fontAlgn="base" hangingPunct="0">
              <a:spcBef>
                <a:spcPct val="0"/>
              </a:spcBef>
              <a:spcAft>
                <a:spcPct val="0"/>
              </a:spcAft>
              <a:defRPr sz="2800" b="1">
                <a:solidFill>
                  <a:srgbClr val="FF5050"/>
                </a:solidFill>
                <a:latin typeface="Times New Roman" pitchFamily="18" charset="0"/>
              </a:defRPr>
            </a:lvl7pPr>
            <a:lvl8pPr marL="3429000" indent="-228600" eaLnBrk="0" fontAlgn="base" hangingPunct="0">
              <a:spcBef>
                <a:spcPct val="0"/>
              </a:spcBef>
              <a:spcAft>
                <a:spcPct val="0"/>
              </a:spcAft>
              <a:defRPr sz="2800" b="1">
                <a:solidFill>
                  <a:srgbClr val="FF5050"/>
                </a:solidFill>
                <a:latin typeface="Times New Roman" pitchFamily="18" charset="0"/>
              </a:defRPr>
            </a:lvl8pPr>
            <a:lvl9pPr marL="3886200" indent="-228600" eaLnBrk="0" fontAlgn="base" hangingPunct="0">
              <a:spcBef>
                <a:spcPct val="0"/>
              </a:spcBef>
              <a:spcAft>
                <a:spcPct val="0"/>
              </a:spcAft>
              <a:defRPr sz="2800" b="1">
                <a:solidFill>
                  <a:srgbClr val="FF5050"/>
                </a:solidFill>
                <a:latin typeface="Times New Roman" pitchFamily="18" charset="0"/>
              </a:defRPr>
            </a:lvl9pPr>
          </a:lstStyle>
          <a:p>
            <a:pPr algn="ctr" eaLnBrk="1" hangingPunct="1">
              <a:defRPr/>
            </a:pPr>
            <a:endParaRPr lang="en-GB" sz="800" dirty="0" smtClean="0">
              <a:solidFill>
                <a:schemeClr val="bg1"/>
              </a:solidFill>
              <a:latin typeface="Calibri" pitchFamily="34" charset="0"/>
              <a:ea typeface="ＭＳ Ｐゴシック" charset="-128"/>
            </a:endParaRPr>
          </a:p>
          <a:p>
            <a:pPr algn="ctr" eaLnBrk="1" hangingPunct="1">
              <a:defRPr/>
            </a:pPr>
            <a:r>
              <a:rPr lang="en-GB" sz="2400" dirty="0" smtClean="0">
                <a:solidFill>
                  <a:schemeClr val="bg1"/>
                </a:solidFill>
                <a:latin typeface="Calibri" pitchFamily="34" charset="0"/>
                <a:ea typeface="ＭＳ Ｐゴシック" charset="-128"/>
              </a:rPr>
              <a:t>Tout </a:t>
            </a:r>
            <a:r>
              <a:rPr lang="en-GB" sz="2400" dirty="0" err="1">
                <a:solidFill>
                  <a:schemeClr val="bg1"/>
                </a:solidFill>
                <a:latin typeface="Calibri" pitchFamily="34" charset="0"/>
                <a:ea typeface="ＭＳ Ｐゴシック" charset="-128"/>
              </a:rPr>
              <a:t>apparenté</a:t>
            </a:r>
            <a:r>
              <a:rPr lang="en-GB" sz="2400" dirty="0">
                <a:solidFill>
                  <a:schemeClr val="bg1"/>
                </a:solidFill>
                <a:latin typeface="Calibri" pitchFamily="34" charset="0"/>
                <a:ea typeface="ＭＳ Ｐゴシック" charset="-128"/>
              </a:rPr>
              <a:t> au premier </a:t>
            </a:r>
            <a:r>
              <a:rPr lang="en-GB" sz="2400" dirty="0" err="1">
                <a:solidFill>
                  <a:schemeClr val="bg1"/>
                </a:solidFill>
                <a:latin typeface="Calibri" pitchFamily="34" charset="0"/>
                <a:ea typeface="ＭＳ Ｐゴシック" charset="-128"/>
              </a:rPr>
              <a:t>degré</a:t>
            </a:r>
            <a:r>
              <a:rPr lang="en-GB" sz="2400" dirty="0">
                <a:solidFill>
                  <a:schemeClr val="bg1"/>
                </a:solidFill>
                <a:latin typeface="Calibri" pitchFamily="34" charset="0"/>
                <a:ea typeface="ＭＳ Ｐゴシック" charset="-128"/>
              </a:rPr>
              <a:t> </a:t>
            </a:r>
            <a:r>
              <a:rPr lang="en-GB" sz="2400" dirty="0" smtClean="0">
                <a:solidFill>
                  <a:schemeClr val="bg1"/>
                </a:solidFill>
                <a:latin typeface="Calibri" pitchFamily="34" charset="0"/>
                <a:ea typeface="ＭＳ Ｐゴシック" charset="-128"/>
              </a:rPr>
              <a:t>a </a:t>
            </a:r>
            <a:r>
              <a:rPr lang="en-GB" sz="2400" dirty="0">
                <a:solidFill>
                  <a:schemeClr val="bg1"/>
                </a:solidFill>
                <a:latin typeface="Calibri" pitchFamily="34" charset="0"/>
                <a:ea typeface="ＭＳ Ｐゴシック" charset="-128"/>
              </a:rPr>
              <a:t>50% de </a:t>
            </a:r>
            <a:r>
              <a:rPr lang="en-GB" sz="2400" dirty="0" err="1">
                <a:solidFill>
                  <a:schemeClr val="bg1"/>
                </a:solidFill>
                <a:latin typeface="Calibri" pitchFamily="34" charset="0"/>
                <a:ea typeface="ＭＳ Ｐゴシック" charset="-128"/>
              </a:rPr>
              <a:t>risque</a:t>
            </a:r>
            <a:r>
              <a:rPr lang="en-GB" sz="2400" dirty="0">
                <a:solidFill>
                  <a:schemeClr val="bg1"/>
                </a:solidFill>
                <a:latin typeface="Calibri" pitchFamily="34" charset="0"/>
                <a:ea typeface="ＭＳ Ｐゴシック" charset="-128"/>
              </a:rPr>
              <a:t> d’être </a:t>
            </a:r>
            <a:r>
              <a:rPr lang="en-GB" sz="2400" dirty="0" err="1">
                <a:solidFill>
                  <a:schemeClr val="bg1"/>
                </a:solidFill>
                <a:latin typeface="Calibri" pitchFamily="34" charset="0"/>
                <a:ea typeface="ＭＳ Ｐゴシック" charset="-128"/>
              </a:rPr>
              <a:t>porteur</a:t>
            </a:r>
            <a:r>
              <a:rPr lang="en-GB" sz="2400" dirty="0">
                <a:solidFill>
                  <a:schemeClr val="bg1"/>
                </a:solidFill>
                <a:latin typeface="Calibri" pitchFamily="34" charset="0"/>
                <a:ea typeface="ＭＳ Ｐゴシック" charset="-128"/>
              </a:rPr>
              <a:t>, </a:t>
            </a:r>
            <a:endParaRPr lang="en-GB" sz="2400" dirty="0" smtClean="0">
              <a:solidFill>
                <a:schemeClr val="bg1"/>
              </a:solidFill>
              <a:latin typeface="Calibri" pitchFamily="34" charset="0"/>
              <a:ea typeface="ＭＳ Ｐゴシック" charset="-128"/>
            </a:endParaRPr>
          </a:p>
          <a:p>
            <a:pPr algn="ctr" eaLnBrk="1" hangingPunct="1">
              <a:defRPr/>
            </a:pPr>
            <a:r>
              <a:rPr lang="en-GB" sz="2400" dirty="0" err="1" smtClean="0">
                <a:solidFill>
                  <a:schemeClr val="bg1"/>
                </a:solidFill>
                <a:latin typeface="Calibri" pitchFamily="34" charset="0"/>
                <a:ea typeface="ＭＳ Ｐゴシック" charset="-128"/>
              </a:rPr>
              <a:t>quel</a:t>
            </a:r>
            <a:r>
              <a:rPr lang="en-GB" sz="2400" dirty="0" smtClean="0">
                <a:solidFill>
                  <a:schemeClr val="bg1"/>
                </a:solidFill>
                <a:latin typeface="Calibri" pitchFamily="34" charset="0"/>
                <a:ea typeface="ＭＳ Ｐゴシック" charset="-128"/>
              </a:rPr>
              <a:t> </a:t>
            </a:r>
            <a:r>
              <a:rPr lang="en-GB" sz="2400" dirty="0">
                <a:solidFill>
                  <a:schemeClr val="bg1"/>
                </a:solidFill>
                <a:latin typeface="Calibri" pitchFamily="34" charset="0"/>
                <a:ea typeface="ＭＳ Ｐゴシック" charset="-128"/>
              </a:rPr>
              <a:t>que </a:t>
            </a:r>
            <a:r>
              <a:rPr lang="en-GB" sz="2400" dirty="0" err="1">
                <a:solidFill>
                  <a:schemeClr val="bg1"/>
                </a:solidFill>
                <a:latin typeface="Calibri" pitchFamily="34" charset="0"/>
                <a:ea typeface="ＭＳ Ｐゴシック" charset="-128"/>
              </a:rPr>
              <a:t>soit</a:t>
            </a:r>
            <a:r>
              <a:rPr lang="en-GB" sz="2400" dirty="0">
                <a:solidFill>
                  <a:schemeClr val="bg1"/>
                </a:solidFill>
                <a:latin typeface="Calibri" pitchFamily="34" charset="0"/>
                <a:ea typeface="ＭＳ Ｐゴシック" charset="-128"/>
              </a:rPr>
              <a:t> son </a:t>
            </a:r>
            <a:r>
              <a:rPr lang="en-GB" sz="2400" dirty="0" err="1" smtClean="0">
                <a:solidFill>
                  <a:schemeClr val="bg1"/>
                </a:solidFill>
                <a:latin typeface="Calibri" pitchFamily="34" charset="0"/>
                <a:ea typeface="ＭＳ Ｐゴシック" charset="-128"/>
              </a:rPr>
              <a:t>sexe</a:t>
            </a:r>
            <a:endParaRPr lang="en-GB" sz="1000" dirty="0" smtClean="0">
              <a:solidFill>
                <a:schemeClr val="bg1"/>
              </a:solidFill>
              <a:latin typeface="Calibri" pitchFamily="34" charset="0"/>
              <a:ea typeface="ＭＳ Ｐゴシック" charset="-128"/>
            </a:endParaRPr>
          </a:p>
          <a:p>
            <a:pPr algn="ctr" eaLnBrk="1" hangingPunct="1">
              <a:defRPr/>
            </a:pPr>
            <a:endParaRPr lang="en-GB" sz="1000" dirty="0">
              <a:solidFill>
                <a:schemeClr val="bg1"/>
              </a:solidFill>
              <a:latin typeface="Calibri" pitchFamily="34" charset="0"/>
              <a:ea typeface="ＭＳ Ｐゴシック" charset="-128"/>
            </a:endParaRPr>
          </a:p>
        </p:txBody>
      </p:sp>
      <p:sp>
        <p:nvSpPr>
          <p:cNvPr id="85" name="ZoneTexte 8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40334282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33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33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33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33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33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33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33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33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33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33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338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833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338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8339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337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8340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33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8339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336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8339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336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8339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3358"/>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48340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335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33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33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340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34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333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33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83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0" grpId="0" animBg="1"/>
      <p:bldP spid="483331" grpId="0" animBg="1"/>
      <p:bldP spid="483332" grpId="0" animBg="1"/>
      <p:bldP spid="483333" grpId="0" animBg="1"/>
      <p:bldP spid="483345" grpId="0" animBg="1"/>
      <p:bldP spid="483346" grpId="0" animBg="1"/>
      <p:bldP spid="483347" grpId="0" animBg="1"/>
      <p:bldP spid="483348" grpId="0" animBg="1"/>
      <p:bldP spid="483349" grpId="0" animBg="1"/>
      <p:bldP spid="483350" grpId="0" animBg="1"/>
      <p:bldP spid="483351" grpId="0"/>
      <p:bldP spid="483352" grpId="0"/>
      <p:bldP spid="483402" grpId="0"/>
      <p:bldP spid="483403" grpId="0"/>
      <p:bldP spid="4833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974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https://geo.img.pmdstatic.net/fit/https.3A.2F.2Fwww.2Eneonmag.2Efr.2Fcontent.2Fuploads.2F2019.2F09.2Fillustration-discussions-et-debat-sur-les-fake-news_1-1557492152-1.2Ejpg/1162x554/quality/80/background-color/ffffff/background-alpha/100/focus-point/800%2C452/crop-zone/0%2C0-1600x900/fake-ne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6815" y="97221"/>
            <a:ext cx="1717183" cy="81834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323528" y="1779662"/>
            <a:ext cx="8712968" cy="2988332"/>
          </a:xfrm>
        </p:spPr>
        <p:txBody>
          <a:bodyPr/>
          <a:lstStyle/>
          <a:p>
            <a:r>
              <a:rPr lang="fr-FR" sz="2200" dirty="0" smtClean="0"/>
              <a:t>FAUX si:</a:t>
            </a:r>
          </a:p>
          <a:p>
            <a:endParaRPr lang="fr-FR" sz="1400" dirty="0" smtClean="0"/>
          </a:p>
          <a:p>
            <a:r>
              <a:rPr lang="fr-FR" sz="2200" dirty="0" smtClean="0"/>
              <a:t>Exemples : </a:t>
            </a:r>
          </a:p>
          <a:p>
            <a:pPr lvl="1"/>
            <a:r>
              <a:rPr lang="fr-FR" sz="1900" b="1" dirty="0" smtClean="0">
                <a:solidFill>
                  <a:schemeClr val="accent6"/>
                </a:solidFill>
              </a:rPr>
              <a:t>cancer du sein </a:t>
            </a:r>
            <a:r>
              <a:rPr lang="fr-FR" sz="1400" dirty="0" smtClean="0"/>
              <a:t>(mutation </a:t>
            </a:r>
            <a:r>
              <a:rPr lang="fr-FR" sz="1400" i="1" dirty="0" smtClean="0"/>
              <a:t>BRCA1 / BRCA2 / PALB2 / PTEN …) </a:t>
            </a:r>
            <a:r>
              <a:rPr lang="fr-FR" sz="1600" i="1" dirty="0" smtClean="0"/>
              <a:t>: </a:t>
            </a:r>
            <a:br>
              <a:rPr lang="fr-FR" sz="1600" i="1" dirty="0" smtClean="0"/>
            </a:br>
            <a:r>
              <a:rPr lang="fr-FR" sz="1600" i="1" dirty="0" smtClean="0">
                <a:solidFill>
                  <a:schemeClr val="accent6"/>
                </a:solidFill>
                <a:sym typeface="Wingdings" panose="05000000000000000000" pitchFamily="2" charset="2"/>
              </a:rPr>
              <a:t> </a:t>
            </a:r>
            <a:r>
              <a:rPr lang="fr-FR" sz="1700" b="1" i="1" dirty="0" smtClean="0">
                <a:solidFill>
                  <a:schemeClr val="accent6"/>
                </a:solidFill>
              </a:rPr>
              <a:t>Au choix de la patiente Dépistage mammaire intensifié </a:t>
            </a:r>
            <a:r>
              <a:rPr lang="fr-FR" sz="1700" b="1" i="1" dirty="0">
                <a:solidFill>
                  <a:schemeClr val="accent6"/>
                </a:solidFill>
              </a:rPr>
              <a:t> </a:t>
            </a:r>
            <a:r>
              <a:rPr lang="fr-FR" sz="1700" b="1" i="1" dirty="0" smtClean="0">
                <a:solidFill>
                  <a:schemeClr val="accent6"/>
                </a:solidFill>
              </a:rPr>
              <a:t>    OU </a:t>
            </a:r>
            <a:br>
              <a:rPr lang="fr-FR" sz="1700" b="1" i="1" dirty="0" smtClean="0">
                <a:solidFill>
                  <a:schemeClr val="accent6"/>
                </a:solidFill>
              </a:rPr>
            </a:br>
            <a:r>
              <a:rPr lang="fr-FR" sz="1700" b="1" i="1" dirty="0" smtClean="0">
                <a:solidFill>
                  <a:schemeClr val="accent6"/>
                </a:solidFill>
              </a:rPr>
              <a:t>			        Mastectomie prophylactique</a:t>
            </a:r>
          </a:p>
          <a:p>
            <a:pPr lvl="1"/>
            <a:r>
              <a:rPr lang="fr-FR" sz="1900" b="1" dirty="0" smtClean="0">
                <a:solidFill>
                  <a:schemeClr val="accent1"/>
                </a:solidFill>
              </a:rPr>
              <a:t>cancer colorectal </a:t>
            </a:r>
            <a:r>
              <a:rPr lang="fr-FR" sz="1600" dirty="0" smtClean="0"/>
              <a:t>(syndrome de Lynch) </a:t>
            </a:r>
            <a:r>
              <a:rPr lang="fr-FR" sz="1900" dirty="0" smtClean="0"/>
              <a:t>: </a:t>
            </a:r>
            <a:r>
              <a:rPr lang="fr-FR" sz="1700" dirty="0" err="1" smtClean="0"/>
              <a:t>chromoendoscopies</a:t>
            </a:r>
            <a:r>
              <a:rPr lang="fr-FR" sz="1700" dirty="0" smtClean="0"/>
              <a:t> permettent dépistage ET prophylaxie (exérèse d’adénomes avant dégénérescence)</a:t>
            </a:r>
            <a:endParaRPr lang="fr-FR" sz="1700" b="1" i="1" dirty="0">
              <a:solidFill>
                <a:schemeClr val="accent1"/>
              </a:solidFill>
            </a:endParaRPr>
          </a:p>
        </p:txBody>
      </p:sp>
      <p:sp>
        <p:nvSpPr>
          <p:cNvPr id="4" name="Titre 1"/>
          <p:cNvSpPr>
            <a:spLocks noGrp="1"/>
          </p:cNvSpPr>
          <p:nvPr>
            <p:ph type="title"/>
          </p:nvPr>
        </p:nvSpPr>
        <p:spPr>
          <a:xfrm>
            <a:off x="179512" y="195486"/>
            <a:ext cx="8640960" cy="1440160"/>
          </a:xfrm>
        </p:spPr>
        <p:txBody>
          <a:bodyPr/>
          <a:lstStyle/>
          <a:p>
            <a:r>
              <a:rPr lang="fr-FR" sz="2000" dirty="0" smtClean="0"/>
              <a:t>Idée reçue numéro 6 </a:t>
            </a:r>
            <a:r>
              <a:rPr lang="fr-FR" sz="2400" dirty="0" smtClean="0"/>
              <a:t/>
            </a:r>
            <a:br>
              <a:rPr lang="fr-FR" sz="2400" dirty="0" smtClean="0"/>
            </a:br>
            <a:r>
              <a:rPr lang="fr-FR" sz="1400" b="0" i="1" dirty="0" smtClean="0"/>
              <a:t>(patients … et certains professionnels de santé</a:t>
            </a:r>
            <a:r>
              <a:rPr lang="fr-FR" sz="1600" b="0" i="1" dirty="0" smtClean="0"/>
              <a:t>)</a:t>
            </a:r>
            <a:br>
              <a:rPr lang="fr-FR" sz="1600" b="0" i="1" dirty="0" smtClean="0"/>
            </a:br>
            <a:r>
              <a:rPr lang="fr-FR" sz="2000" dirty="0" smtClean="0">
                <a:solidFill>
                  <a:schemeClr val="accent6"/>
                </a:solidFill>
              </a:rPr>
              <a:t>« Une chirurgie prophylactique est indispensable en cas de prédisposition génétique avérée »</a:t>
            </a:r>
            <a:endParaRPr lang="fr-FR" sz="2000" dirty="0">
              <a:solidFill>
                <a:schemeClr val="accent6"/>
              </a:solidFill>
            </a:endParaRPr>
          </a:p>
        </p:txBody>
      </p:sp>
      <p:sp>
        <p:nvSpPr>
          <p:cNvPr id="6" name="ZoneTexte 5"/>
          <p:cNvSpPr txBox="1"/>
          <p:nvPr/>
        </p:nvSpPr>
        <p:spPr>
          <a:xfrm>
            <a:off x="2158210" y="1701397"/>
            <a:ext cx="6302221" cy="369332"/>
          </a:xfrm>
          <a:prstGeom prst="rect">
            <a:avLst/>
          </a:prstGeom>
          <a:noFill/>
        </p:spPr>
        <p:txBody>
          <a:bodyPr wrap="square" rtlCol="0">
            <a:spAutoFit/>
          </a:bodyPr>
          <a:lstStyle/>
          <a:p>
            <a:r>
              <a:rPr lang="fr-FR" i="1" dirty="0" smtClean="0"/>
              <a:t>Dépistage possible de cancers à un stade précoce </a:t>
            </a:r>
            <a:endParaRPr lang="fr-FR" dirty="0"/>
          </a:p>
        </p:txBody>
      </p:sp>
      <p:sp>
        <p:nvSpPr>
          <p:cNvPr id="7" name="ZoneTexte 6"/>
          <p:cNvSpPr txBox="1"/>
          <p:nvPr/>
        </p:nvSpPr>
        <p:spPr>
          <a:xfrm>
            <a:off x="2123728" y="2108344"/>
            <a:ext cx="6523884" cy="369332"/>
          </a:xfrm>
          <a:prstGeom prst="rect">
            <a:avLst/>
          </a:prstGeom>
          <a:noFill/>
        </p:spPr>
        <p:txBody>
          <a:bodyPr wrap="square" rtlCol="0">
            <a:spAutoFit/>
          </a:bodyPr>
          <a:lstStyle/>
          <a:p>
            <a:r>
              <a:rPr lang="fr-FR" i="1" dirty="0" smtClean="0"/>
              <a:t>Pronostic du cancer détecté non défavorable</a:t>
            </a:r>
            <a:endParaRPr lang="fr-FR" dirty="0"/>
          </a:p>
        </p:txBody>
      </p:sp>
      <p:cxnSp>
        <p:nvCxnSpPr>
          <p:cNvPr id="9" name="Connecteur droit avec flèche 8"/>
          <p:cNvCxnSpPr>
            <a:endCxn id="6" idx="1"/>
          </p:cNvCxnSpPr>
          <p:nvPr/>
        </p:nvCxnSpPr>
        <p:spPr>
          <a:xfrm flipV="1">
            <a:off x="1942187" y="1886063"/>
            <a:ext cx="216023" cy="134724"/>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endCxn id="7" idx="1"/>
          </p:cNvCxnSpPr>
          <p:nvPr/>
        </p:nvCxnSpPr>
        <p:spPr>
          <a:xfrm>
            <a:off x="1907704" y="2108344"/>
            <a:ext cx="216024" cy="184666"/>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8230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0" descr="http://rsc.maximis.fr/media/21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0111" y="40974"/>
            <a:ext cx="1626385" cy="101860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323528" y="1707654"/>
            <a:ext cx="8712968" cy="2664296"/>
          </a:xfrm>
        </p:spPr>
        <p:txBody>
          <a:bodyPr/>
          <a:lstStyle/>
          <a:p>
            <a:r>
              <a:rPr lang="fr-FR" sz="2200" dirty="0" smtClean="0"/>
              <a:t>VRAI si:</a:t>
            </a:r>
          </a:p>
          <a:p>
            <a:endParaRPr lang="fr-FR" sz="1400" dirty="0" smtClean="0"/>
          </a:p>
          <a:p>
            <a:endParaRPr lang="fr-FR" sz="1200" dirty="0" smtClean="0"/>
          </a:p>
          <a:p>
            <a:r>
              <a:rPr lang="fr-FR" sz="2200" dirty="0" smtClean="0"/>
              <a:t>Exemples : </a:t>
            </a:r>
          </a:p>
          <a:p>
            <a:pPr lvl="1"/>
            <a:r>
              <a:rPr lang="fr-FR" sz="1900" b="1" dirty="0" smtClean="0">
                <a:solidFill>
                  <a:schemeClr val="accent6"/>
                </a:solidFill>
              </a:rPr>
              <a:t>cancer ovarien </a:t>
            </a:r>
            <a:r>
              <a:rPr lang="fr-FR" sz="1300" dirty="0" smtClean="0"/>
              <a:t>(mutation </a:t>
            </a:r>
            <a:r>
              <a:rPr lang="fr-FR" sz="1300" i="1" dirty="0" smtClean="0"/>
              <a:t>BRCA1 / BRCA2 / RAD51C / RAD51D / </a:t>
            </a:r>
            <a:r>
              <a:rPr lang="fr-FR" sz="1300" i="1" dirty="0" err="1" smtClean="0"/>
              <a:t>sd</a:t>
            </a:r>
            <a:r>
              <a:rPr lang="fr-FR" sz="1300" i="1" dirty="0" smtClean="0"/>
              <a:t> de Lynch)</a:t>
            </a:r>
            <a:r>
              <a:rPr lang="fr-FR" sz="1400" i="1" dirty="0" smtClean="0"/>
              <a:t> : </a:t>
            </a:r>
            <a:br>
              <a:rPr lang="fr-FR" sz="1400" i="1" dirty="0" smtClean="0"/>
            </a:br>
            <a:r>
              <a:rPr lang="fr-FR" sz="1600" i="1" dirty="0" smtClean="0">
                <a:solidFill>
                  <a:schemeClr val="accent6"/>
                </a:solidFill>
                <a:sym typeface="Wingdings" panose="05000000000000000000" pitchFamily="2" charset="2"/>
              </a:rPr>
              <a:t> </a:t>
            </a:r>
            <a:r>
              <a:rPr lang="fr-FR" sz="1700" b="1" i="1" dirty="0" smtClean="0">
                <a:solidFill>
                  <a:schemeClr val="accent6"/>
                </a:solidFill>
              </a:rPr>
              <a:t>ANNEXECTOMIE PROPHYLACTIQUE</a:t>
            </a:r>
          </a:p>
          <a:p>
            <a:pPr lvl="1"/>
            <a:r>
              <a:rPr lang="fr-FR" sz="1900" b="1" dirty="0" smtClean="0">
                <a:solidFill>
                  <a:schemeClr val="accent1"/>
                </a:solidFill>
              </a:rPr>
              <a:t>cancer gastrique diffus </a:t>
            </a:r>
            <a:r>
              <a:rPr lang="fr-FR" sz="1400" dirty="0" smtClean="0"/>
              <a:t>(mutation </a:t>
            </a:r>
            <a:r>
              <a:rPr lang="fr-FR" sz="1400" i="1" dirty="0" smtClean="0"/>
              <a:t>CDH1</a:t>
            </a:r>
            <a:r>
              <a:rPr lang="fr-FR" sz="1400" dirty="0" smtClean="0"/>
              <a:t>) </a:t>
            </a:r>
            <a:r>
              <a:rPr lang="fr-FR" sz="1900" dirty="0" smtClean="0"/>
              <a:t>: </a:t>
            </a:r>
            <a:br>
              <a:rPr lang="fr-FR" sz="1900" dirty="0" smtClean="0"/>
            </a:br>
            <a:r>
              <a:rPr lang="fr-FR" sz="1600" dirty="0" smtClean="0">
                <a:solidFill>
                  <a:schemeClr val="accent1"/>
                </a:solidFill>
                <a:sym typeface="Wingdings" panose="05000000000000000000" pitchFamily="2" charset="2"/>
              </a:rPr>
              <a:t></a:t>
            </a:r>
            <a:r>
              <a:rPr lang="fr-FR" sz="1900" dirty="0" smtClean="0">
                <a:solidFill>
                  <a:schemeClr val="accent1"/>
                </a:solidFill>
                <a:sym typeface="Wingdings" panose="05000000000000000000" pitchFamily="2" charset="2"/>
              </a:rPr>
              <a:t> </a:t>
            </a:r>
            <a:r>
              <a:rPr lang="fr-FR" sz="1600" b="1" i="1" dirty="0" smtClean="0">
                <a:solidFill>
                  <a:schemeClr val="accent1"/>
                </a:solidFill>
              </a:rPr>
              <a:t>GASTRECTOMIE PROPHYLACTIQUE !</a:t>
            </a:r>
            <a:endParaRPr lang="fr-FR" sz="1600" b="1" i="1" dirty="0">
              <a:solidFill>
                <a:schemeClr val="accent1"/>
              </a:solidFill>
            </a:endParaRPr>
          </a:p>
        </p:txBody>
      </p:sp>
      <p:sp>
        <p:nvSpPr>
          <p:cNvPr id="4" name="Titre 1"/>
          <p:cNvSpPr>
            <a:spLocks noGrp="1"/>
          </p:cNvSpPr>
          <p:nvPr>
            <p:ph type="title"/>
          </p:nvPr>
        </p:nvSpPr>
        <p:spPr>
          <a:xfrm>
            <a:off x="179512" y="195486"/>
            <a:ext cx="8640960" cy="1296144"/>
          </a:xfrm>
        </p:spPr>
        <p:txBody>
          <a:bodyPr/>
          <a:lstStyle/>
          <a:p>
            <a:r>
              <a:rPr lang="fr-FR" sz="2000" dirty="0" smtClean="0"/>
              <a:t>Idée reçue numéro 6</a:t>
            </a:r>
            <a:r>
              <a:rPr lang="fr-FR" sz="2400" dirty="0" smtClean="0"/>
              <a:t/>
            </a:r>
            <a:br>
              <a:rPr lang="fr-FR" sz="2400" dirty="0" smtClean="0"/>
            </a:br>
            <a:r>
              <a:rPr lang="fr-FR" sz="1400" b="0" i="1" dirty="0" smtClean="0"/>
              <a:t>(patients … et certains professionnels de santé</a:t>
            </a:r>
            <a:r>
              <a:rPr lang="fr-FR" sz="1600" b="0" i="1" dirty="0" smtClean="0"/>
              <a:t>)</a:t>
            </a:r>
            <a:br>
              <a:rPr lang="fr-FR" sz="1600" b="0" i="1" dirty="0" smtClean="0"/>
            </a:br>
            <a:r>
              <a:rPr lang="fr-FR" sz="2000" dirty="0" smtClean="0">
                <a:solidFill>
                  <a:schemeClr val="accent6"/>
                </a:solidFill>
              </a:rPr>
              <a:t>« Une chirurgie prophylactique est indispensable en cas de prédisposition génétique avérée »</a:t>
            </a:r>
            <a:endParaRPr lang="fr-FR" sz="2000" dirty="0">
              <a:solidFill>
                <a:schemeClr val="accent6"/>
              </a:solidFill>
            </a:endParaRPr>
          </a:p>
        </p:txBody>
      </p:sp>
      <p:sp>
        <p:nvSpPr>
          <p:cNvPr id="6" name="ZoneTexte 5"/>
          <p:cNvSpPr txBox="1"/>
          <p:nvPr/>
        </p:nvSpPr>
        <p:spPr>
          <a:xfrm>
            <a:off x="2158211" y="1629389"/>
            <a:ext cx="3384376" cy="338554"/>
          </a:xfrm>
          <a:prstGeom prst="rect">
            <a:avLst/>
          </a:prstGeom>
          <a:noFill/>
        </p:spPr>
        <p:txBody>
          <a:bodyPr wrap="square" rtlCol="0">
            <a:spAutoFit/>
          </a:bodyPr>
          <a:lstStyle/>
          <a:p>
            <a:r>
              <a:rPr lang="fr-FR" sz="1600" i="1" dirty="0" smtClean="0"/>
              <a:t>Dépistage peu ou pas efficace</a:t>
            </a:r>
            <a:endParaRPr lang="fr-FR" sz="1600" dirty="0"/>
          </a:p>
        </p:txBody>
      </p:sp>
      <p:sp>
        <p:nvSpPr>
          <p:cNvPr id="7" name="ZoneTexte 6"/>
          <p:cNvSpPr txBox="1"/>
          <p:nvPr/>
        </p:nvSpPr>
        <p:spPr>
          <a:xfrm>
            <a:off x="2123728" y="2036336"/>
            <a:ext cx="6523884" cy="584775"/>
          </a:xfrm>
          <a:prstGeom prst="rect">
            <a:avLst/>
          </a:prstGeom>
          <a:noFill/>
        </p:spPr>
        <p:txBody>
          <a:bodyPr wrap="square" rtlCol="0">
            <a:spAutoFit/>
          </a:bodyPr>
          <a:lstStyle/>
          <a:p>
            <a:r>
              <a:rPr lang="fr-FR" sz="1600" i="1" dirty="0"/>
              <a:t>Risque significatif de détecter un cancer à un </a:t>
            </a:r>
            <a:r>
              <a:rPr lang="fr-FR" sz="1600" i="1" u="sng" dirty="0"/>
              <a:t>stade</a:t>
            </a:r>
            <a:r>
              <a:rPr lang="fr-FR" sz="1600" i="1" dirty="0"/>
              <a:t> </a:t>
            </a:r>
            <a:r>
              <a:rPr lang="fr-FR" sz="1600" i="1" u="sng" dirty="0" smtClean="0"/>
              <a:t>avancé</a:t>
            </a:r>
            <a:r>
              <a:rPr lang="fr-FR" sz="1600" i="1" dirty="0" smtClean="0"/>
              <a:t> et/ou de </a:t>
            </a:r>
            <a:r>
              <a:rPr lang="fr-FR" sz="1600" i="1" u="sng" dirty="0" smtClean="0"/>
              <a:t>pronostic défavorable</a:t>
            </a:r>
            <a:endParaRPr lang="fr-FR" sz="1600" u="sng" dirty="0"/>
          </a:p>
        </p:txBody>
      </p:sp>
      <p:cxnSp>
        <p:nvCxnSpPr>
          <p:cNvPr id="9" name="Connecteur droit avec flèche 8"/>
          <p:cNvCxnSpPr>
            <a:endCxn id="6" idx="1"/>
          </p:cNvCxnSpPr>
          <p:nvPr/>
        </p:nvCxnSpPr>
        <p:spPr>
          <a:xfrm flipV="1">
            <a:off x="1942187" y="1798666"/>
            <a:ext cx="216024" cy="150113"/>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endCxn id="7" idx="1"/>
          </p:cNvCxnSpPr>
          <p:nvPr/>
        </p:nvCxnSpPr>
        <p:spPr>
          <a:xfrm>
            <a:off x="1907704" y="2036336"/>
            <a:ext cx="216024" cy="292388"/>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08742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p:bldP spid="7"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re 1"/>
          <p:cNvSpPr>
            <a:spLocks noGrp="1"/>
          </p:cNvSpPr>
          <p:nvPr>
            <p:ph type="title"/>
          </p:nvPr>
        </p:nvSpPr>
        <p:spPr>
          <a:xfrm>
            <a:off x="539045" y="205979"/>
            <a:ext cx="7921978" cy="691753"/>
          </a:xfrm>
        </p:spPr>
        <p:txBody>
          <a:bodyPr/>
          <a:lstStyle/>
          <a:p>
            <a:pPr algn="ctr" eaLnBrk="1" hangingPunct="1"/>
            <a:r>
              <a:rPr lang="fr-FR" altLang="fr-FR" sz="2700" dirty="0">
                <a:solidFill>
                  <a:srgbClr val="002060"/>
                </a:solidFill>
              </a:rPr>
              <a:t>Agrégations familiales de cancers : </a:t>
            </a:r>
            <a:br>
              <a:rPr lang="fr-FR" altLang="fr-FR" sz="2700" dirty="0">
                <a:solidFill>
                  <a:srgbClr val="002060"/>
                </a:solidFill>
              </a:rPr>
            </a:br>
            <a:r>
              <a:rPr lang="fr-FR" altLang="fr-FR" sz="2700" dirty="0">
                <a:solidFill>
                  <a:srgbClr val="002060"/>
                </a:solidFill>
              </a:rPr>
              <a:t>Part de la génétique  ?</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655599169"/>
              </p:ext>
            </p:extLst>
          </p:nvPr>
        </p:nvGraphicFramePr>
        <p:xfrm>
          <a:off x="1523704" y="1563638"/>
          <a:ext cx="5952660"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1619672" y="1275605"/>
            <a:ext cx="936104" cy="830997"/>
          </a:xfrm>
          <a:prstGeom prst="rect">
            <a:avLst/>
          </a:prstGeom>
          <a:noFill/>
        </p:spPr>
        <p:txBody>
          <a:bodyPr wrap="square" rtlCol="0">
            <a:spAutoFit/>
          </a:bodyPr>
          <a:lstStyle/>
          <a:p>
            <a:pPr algn="ctr"/>
            <a:r>
              <a:rPr lang="fr-FR" sz="4800" b="1" dirty="0" smtClean="0">
                <a:solidFill>
                  <a:schemeClr val="bg1"/>
                </a:solidFill>
              </a:rPr>
              <a:t>?</a:t>
            </a:r>
            <a:endParaRPr lang="fr-FR" sz="4800" b="1" dirty="0">
              <a:solidFill>
                <a:schemeClr val="bg1"/>
              </a:solidFill>
            </a:endParaRPr>
          </a:p>
        </p:txBody>
      </p:sp>
      <p:sp>
        <p:nvSpPr>
          <p:cNvPr id="6" name="ZoneTexte 5"/>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3330670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637820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490"/>
            <a:ext cx="9144000" cy="903595"/>
          </a:xfrm>
        </p:spPr>
        <p:txBody>
          <a:bodyPr/>
          <a:lstStyle/>
          <a:p>
            <a:pPr algn="ctr"/>
            <a:r>
              <a:rPr lang="fr-FR" sz="2400" dirty="0" smtClean="0"/>
              <a:t>Les principales prédispositions héréditaires aux cancers</a:t>
            </a:r>
            <a:endParaRPr lang="fr-FR" sz="2400" dirty="0"/>
          </a:p>
        </p:txBody>
      </p:sp>
      <p:sp>
        <p:nvSpPr>
          <p:cNvPr id="4" name="Ellipse 3"/>
          <p:cNvSpPr/>
          <p:nvPr/>
        </p:nvSpPr>
        <p:spPr>
          <a:xfrm>
            <a:off x="3275856" y="2381618"/>
            <a:ext cx="2361866" cy="2186925"/>
          </a:xfrm>
          <a:prstGeom prst="ellipse">
            <a:avLst/>
          </a:prstGeom>
          <a:solidFill>
            <a:schemeClr val="accent2">
              <a:lumMod val="60000"/>
              <a:lumOff val="4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ovaires</a:t>
            </a:r>
            <a:endParaRPr lang="fr-FR" sz="2400" b="1" dirty="0"/>
          </a:p>
        </p:txBody>
      </p:sp>
      <p:sp>
        <p:nvSpPr>
          <p:cNvPr id="10" name="Ellipse 9"/>
          <p:cNvSpPr/>
          <p:nvPr/>
        </p:nvSpPr>
        <p:spPr>
          <a:xfrm>
            <a:off x="3275856" y="987574"/>
            <a:ext cx="1944978" cy="2173996"/>
          </a:xfrm>
          <a:prstGeom prst="ellipse">
            <a:avLst/>
          </a:prstGeom>
          <a:solidFill>
            <a:schemeClr val="accent2">
              <a:lumMod val="20000"/>
              <a:lumOff val="8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seins</a:t>
            </a:r>
            <a:endParaRPr lang="fr-FR" sz="2400" b="1" dirty="0">
              <a:solidFill>
                <a:schemeClr val="tx1"/>
              </a:solidFill>
            </a:endParaRPr>
          </a:p>
        </p:txBody>
      </p:sp>
      <p:sp>
        <p:nvSpPr>
          <p:cNvPr id="12" name="Ellipse 11"/>
          <p:cNvSpPr/>
          <p:nvPr/>
        </p:nvSpPr>
        <p:spPr>
          <a:xfrm rot="1019562">
            <a:off x="2380099" y="2381619"/>
            <a:ext cx="1591749" cy="450943"/>
          </a:xfrm>
          <a:prstGeom prst="ellipse">
            <a:avLst/>
          </a:prstGeom>
          <a:solidFill>
            <a:schemeClr val="accent4">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prostate</a:t>
            </a:r>
            <a:endParaRPr lang="fr-FR" dirty="0">
              <a:solidFill>
                <a:schemeClr val="tx1"/>
              </a:solidFill>
            </a:endParaRPr>
          </a:p>
        </p:txBody>
      </p:sp>
      <p:sp>
        <p:nvSpPr>
          <p:cNvPr id="7" name="Ellipse 6"/>
          <p:cNvSpPr/>
          <p:nvPr/>
        </p:nvSpPr>
        <p:spPr>
          <a:xfrm>
            <a:off x="2358250" y="2914454"/>
            <a:ext cx="1613598" cy="391131"/>
          </a:xfrm>
          <a:prstGeom prst="ellipse">
            <a:avLst/>
          </a:prstGeom>
          <a:solidFill>
            <a:srgbClr val="FFFF00"/>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pancréas</a:t>
            </a:r>
            <a:endParaRPr lang="fr-FR" sz="1600" dirty="0">
              <a:solidFill>
                <a:schemeClr val="tx1"/>
              </a:solidFill>
            </a:endParaRPr>
          </a:p>
        </p:txBody>
      </p:sp>
      <p:sp>
        <p:nvSpPr>
          <p:cNvPr id="17" name="Ellipse 16"/>
          <p:cNvSpPr/>
          <p:nvPr/>
        </p:nvSpPr>
        <p:spPr>
          <a:xfrm>
            <a:off x="2652902" y="1103855"/>
            <a:ext cx="1024293" cy="665282"/>
          </a:xfrm>
          <a:prstGeom prst="ellipse">
            <a:avLst/>
          </a:prstGeom>
          <a:solidFill>
            <a:srgbClr val="F9EEED"/>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a</a:t>
            </a:r>
            <a:r>
              <a:rPr lang="fr-FR" sz="1300" dirty="0" smtClean="0">
                <a:solidFill>
                  <a:schemeClr val="tx1"/>
                </a:solidFill>
              </a:rPr>
              <a:t>utres (rares)</a:t>
            </a:r>
            <a:endParaRPr lang="fr-FR" sz="1300" dirty="0">
              <a:solidFill>
                <a:schemeClr val="tx1"/>
              </a:solidFill>
            </a:endParaRPr>
          </a:p>
        </p:txBody>
      </p:sp>
      <p:cxnSp>
        <p:nvCxnSpPr>
          <p:cNvPr id="19" name="Connecteur droit avec flèche 18"/>
          <p:cNvCxnSpPr/>
          <p:nvPr/>
        </p:nvCxnSpPr>
        <p:spPr>
          <a:xfrm flipH="1">
            <a:off x="3857215" y="2597512"/>
            <a:ext cx="2442977" cy="316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300192" y="2333550"/>
            <a:ext cx="2808312" cy="1138773"/>
          </a:xfrm>
          <a:prstGeom prst="rect">
            <a:avLst/>
          </a:prstGeom>
          <a:noFill/>
        </p:spPr>
        <p:txBody>
          <a:bodyPr wrap="square" rtlCol="0">
            <a:spAutoFit/>
          </a:bodyPr>
          <a:lstStyle/>
          <a:p>
            <a:r>
              <a:rPr lang="fr-FR" b="1" i="1" dirty="0" smtClean="0">
                <a:solidFill>
                  <a:schemeClr val="accent6">
                    <a:lumMod val="75000"/>
                  </a:schemeClr>
                </a:solidFill>
              </a:rPr>
              <a:t>BRCA1/BRCA2</a:t>
            </a:r>
          </a:p>
          <a:p>
            <a:r>
              <a:rPr lang="fr-FR" b="1" i="1" dirty="0"/>
              <a:t>s</a:t>
            </a:r>
            <a:r>
              <a:rPr lang="fr-FR" b="1" i="1" dirty="0" smtClean="0"/>
              <a:t>ein +++++ </a:t>
            </a:r>
            <a:r>
              <a:rPr lang="fr-FR" sz="1400" i="1" dirty="0"/>
              <a:t>(&gt; 30 ans)</a:t>
            </a:r>
            <a:endParaRPr lang="fr-FR" sz="1600" i="1" dirty="0"/>
          </a:p>
          <a:p>
            <a:r>
              <a:rPr lang="fr-FR" b="1" i="1" dirty="0" smtClean="0"/>
              <a:t>ovaires +++ </a:t>
            </a:r>
            <a:r>
              <a:rPr lang="fr-FR" sz="1400" i="1" dirty="0" smtClean="0"/>
              <a:t>(&gt; 40/45 ans)</a:t>
            </a:r>
            <a:endParaRPr lang="fr-FR" i="1" dirty="0" smtClean="0"/>
          </a:p>
          <a:p>
            <a:r>
              <a:rPr lang="fr-FR" sz="1400" i="1" dirty="0" smtClean="0"/>
              <a:t>prostate/ pancréas +/-</a:t>
            </a:r>
            <a:endParaRPr lang="fr-FR" sz="1400" i="1" dirty="0"/>
          </a:p>
        </p:txBody>
      </p:sp>
      <p:cxnSp>
        <p:nvCxnSpPr>
          <p:cNvPr id="23" name="Connecteur droit avec flèche 22"/>
          <p:cNvCxnSpPr/>
          <p:nvPr/>
        </p:nvCxnSpPr>
        <p:spPr>
          <a:xfrm flipH="1">
            <a:off x="3978799" y="1271934"/>
            <a:ext cx="2465409" cy="15896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530021" y="919189"/>
            <a:ext cx="2613979" cy="1077218"/>
          </a:xfrm>
          <a:prstGeom prst="rect">
            <a:avLst/>
          </a:prstGeom>
          <a:noFill/>
        </p:spPr>
        <p:txBody>
          <a:bodyPr wrap="square" rtlCol="0">
            <a:spAutoFit/>
          </a:bodyPr>
          <a:lstStyle/>
          <a:p>
            <a:r>
              <a:rPr lang="fr-FR" b="1" i="1" dirty="0" smtClean="0">
                <a:solidFill>
                  <a:schemeClr val="accent6">
                    <a:lumMod val="75000"/>
                  </a:schemeClr>
                </a:solidFill>
              </a:rPr>
              <a:t>PALB2: </a:t>
            </a:r>
          </a:p>
          <a:p>
            <a:r>
              <a:rPr lang="fr-FR" b="1" i="1" dirty="0" smtClean="0"/>
              <a:t>sein +++++ </a:t>
            </a:r>
            <a:r>
              <a:rPr lang="fr-FR" sz="1400" i="1" dirty="0" smtClean="0"/>
              <a:t>(&gt; 30 ans)</a:t>
            </a:r>
            <a:endParaRPr lang="fr-FR" sz="1600" i="1" dirty="0" smtClean="0"/>
          </a:p>
          <a:p>
            <a:r>
              <a:rPr lang="fr-FR" sz="1600" i="1" dirty="0"/>
              <a:t>o</a:t>
            </a:r>
            <a:r>
              <a:rPr lang="fr-FR" sz="1600" i="1" dirty="0" smtClean="0"/>
              <a:t>vaires +/- </a:t>
            </a:r>
            <a:r>
              <a:rPr lang="fr-FR" sz="1200" i="1" dirty="0" smtClean="0"/>
              <a:t>(&gt; 50 ans)</a:t>
            </a:r>
          </a:p>
          <a:p>
            <a:r>
              <a:rPr lang="fr-FR" sz="1200" i="1" dirty="0"/>
              <a:t>pancréas </a:t>
            </a:r>
            <a:r>
              <a:rPr lang="fr-FR" sz="1200" i="1" dirty="0" smtClean="0"/>
              <a:t>+/-</a:t>
            </a:r>
            <a:endParaRPr lang="fr-FR" sz="1200" i="1" dirty="0"/>
          </a:p>
        </p:txBody>
      </p:sp>
      <p:cxnSp>
        <p:nvCxnSpPr>
          <p:cNvPr id="26" name="Connecteur droit avec flèche 25"/>
          <p:cNvCxnSpPr/>
          <p:nvPr/>
        </p:nvCxnSpPr>
        <p:spPr>
          <a:xfrm flipH="1">
            <a:off x="5076056" y="3894930"/>
            <a:ext cx="1453965" cy="316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602029" y="3723878"/>
            <a:ext cx="2362459" cy="923330"/>
          </a:xfrm>
          <a:prstGeom prst="rect">
            <a:avLst/>
          </a:prstGeom>
          <a:noFill/>
        </p:spPr>
        <p:txBody>
          <a:bodyPr wrap="square" rtlCol="0">
            <a:spAutoFit/>
          </a:bodyPr>
          <a:lstStyle/>
          <a:p>
            <a:r>
              <a:rPr lang="fr-FR" b="1" i="1" dirty="0" smtClean="0">
                <a:solidFill>
                  <a:schemeClr val="accent6">
                    <a:lumMod val="75000"/>
                  </a:schemeClr>
                </a:solidFill>
              </a:rPr>
              <a:t>RAD51C / RAD51D</a:t>
            </a:r>
          </a:p>
          <a:p>
            <a:pPr lvl="0"/>
            <a:r>
              <a:rPr lang="fr-FR" b="1" i="1" dirty="0"/>
              <a:t>o</a:t>
            </a:r>
            <a:r>
              <a:rPr lang="fr-FR" b="1" i="1" dirty="0" smtClean="0"/>
              <a:t>vaires </a:t>
            </a:r>
            <a:r>
              <a:rPr lang="fr-FR" sz="1400" i="1" dirty="0">
                <a:solidFill>
                  <a:prstClr val="black"/>
                </a:solidFill>
              </a:rPr>
              <a:t>(&gt; </a:t>
            </a:r>
            <a:r>
              <a:rPr lang="fr-FR" sz="1400" i="1" dirty="0" smtClean="0">
                <a:solidFill>
                  <a:prstClr val="black"/>
                </a:solidFill>
              </a:rPr>
              <a:t>45 </a:t>
            </a:r>
            <a:r>
              <a:rPr lang="fr-FR" sz="1400" i="1" dirty="0">
                <a:solidFill>
                  <a:prstClr val="black"/>
                </a:solidFill>
              </a:rPr>
              <a:t>ans)</a:t>
            </a:r>
            <a:endParaRPr lang="fr-FR" i="1" dirty="0">
              <a:solidFill>
                <a:prstClr val="black"/>
              </a:solidFill>
            </a:endParaRPr>
          </a:p>
          <a:p>
            <a:endParaRPr lang="fr-FR" b="1" i="1" dirty="0"/>
          </a:p>
        </p:txBody>
      </p:sp>
      <p:cxnSp>
        <p:nvCxnSpPr>
          <p:cNvPr id="31" name="Connecteur droit avec flèche 30"/>
          <p:cNvCxnSpPr/>
          <p:nvPr/>
        </p:nvCxnSpPr>
        <p:spPr>
          <a:xfrm flipV="1">
            <a:off x="2123728" y="1433378"/>
            <a:ext cx="662544" cy="322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07504" y="905575"/>
            <a:ext cx="2545398" cy="1600438"/>
          </a:xfrm>
          <a:prstGeom prst="rect">
            <a:avLst/>
          </a:prstGeom>
          <a:noFill/>
        </p:spPr>
        <p:txBody>
          <a:bodyPr wrap="square" rtlCol="0">
            <a:spAutoFit/>
          </a:bodyPr>
          <a:lstStyle/>
          <a:p>
            <a:r>
              <a:rPr lang="fr-FR" sz="1600" b="1" i="1" dirty="0" smtClean="0"/>
              <a:t>TP53</a:t>
            </a:r>
            <a:r>
              <a:rPr lang="fr-FR" sz="1700" b="1" i="1" dirty="0" smtClean="0"/>
              <a:t>: </a:t>
            </a:r>
            <a:r>
              <a:rPr lang="fr-FR" sz="1400" i="1" dirty="0" err="1" smtClean="0"/>
              <a:t>Sd</a:t>
            </a:r>
            <a:r>
              <a:rPr lang="fr-FR" sz="1400" i="1" dirty="0" smtClean="0"/>
              <a:t> Li </a:t>
            </a:r>
            <a:r>
              <a:rPr lang="fr-FR" sz="1400" i="1" dirty="0" err="1" smtClean="0"/>
              <a:t>Fraumeni</a:t>
            </a:r>
            <a:r>
              <a:rPr lang="fr-FR" sz="1400" i="1" dirty="0" smtClean="0">
                <a:solidFill>
                  <a:schemeClr val="bg1">
                    <a:lumMod val="50000"/>
                  </a:schemeClr>
                </a:solidFill>
              </a:rPr>
              <a:t/>
            </a:r>
            <a:br>
              <a:rPr lang="fr-FR" sz="1400" i="1" dirty="0" smtClean="0">
                <a:solidFill>
                  <a:schemeClr val="bg1">
                    <a:lumMod val="50000"/>
                  </a:schemeClr>
                </a:solidFill>
              </a:rPr>
            </a:br>
            <a:r>
              <a:rPr lang="fr-FR" sz="1200" i="1" dirty="0" smtClean="0">
                <a:solidFill>
                  <a:schemeClr val="bg1">
                    <a:lumMod val="50000"/>
                  </a:schemeClr>
                </a:solidFill>
              </a:rPr>
              <a:t>(sarcomes / </a:t>
            </a:r>
            <a:br>
              <a:rPr lang="fr-FR" sz="1200" i="1" dirty="0" smtClean="0">
                <a:solidFill>
                  <a:schemeClr val="bg1">
                    <a:lumMod val="50000"/>
                  </a:schemeClr>
                </a:solidFill>
              </a:rPr>
            </a:br>
            <a:r>
              <a:rPr lang="fr-FR" sz="1200" i="1" dirty="0" smtClean="0">
                <a:solidFill>
                  <a:schemeClr val="bg1">
                    <a:lumMod val="50000"/>
                  </a:schemeClr>
                </a:solidFill>
              </a:rPr>
              <a:t>tumeurs cérébrales…)</a:t>
            </a:r>
          </a:p>
          <a:p>
            <a:r>
              <a:rPr lang="fr-FR" sz="1600" b="1" i="1" dirty="0" smtClean="0"/>
              <a:t>PTEN</a:t>
            </a:r>
            <a:r>
              <a:rPr lang="fr-FR" sz="1700" b="1" i="1" dirty="0" smtClean="0"/>
              <a:t>: </a:t>
            </a:r>
            <a:r>
              <a:rPr lang="fr-FR" sz="1400" i="1" dirty="0" smtClean="0"/>
              <a:t>Maladie de </a:t>
            </a:r>
            <a:r>
              <a:rPr lang="fr-FR" sz="1400" i="1" dirty="0" err="1" smtClean="0"/>
              <a:t>Cowden</a:t>
            </a:r>
            <a:r>
              <a:rPr lang="fr-FR" sz="1400" i="1" dirty="0" smtClean="0">
                <a:solidFill>
                  <a:schemeClr val="bg1">
                    <a:lumMod val="50000"/>
                  </a:schemeClr>
                </a:solidFill>
              </a:rPr>
              <a:t/>
            </a:r>
            <a:br>
              <a:rPr lang="fr-FR" sz="1400" i="1" dirty="0" smtClean="0">
                <a:solidFill>
                  <a:schemeClr val="bg1">
                    <a:lumMod val="50000"/>
                  </a:schemeClr>
                </a:solidFill>
              </a:rPr>
            </a:br>
            <a:r>
              <a:rPr lang="fr-FR" sz="1200" i="1" dirty="0" smtClean="0">
                <a:solidFill>
                  <a:schemeClr val="bg1">
                    <a:lumMod val="50000"/>
                  </a:schemeClr>
                </a:solidFill>
              </a:rPr>
              <a:t>(thyroïde / côlon / rein / </a:t>
            </a:r>
            <a:br>
              <a:rPr lang="fr-FR" sz="1200" i="1" dirty="0" smtClean="0">
                <a:solidFill>
                  <a:schemeClr val="bg1">
                    <a:lumMod val="50000"/>
                  </a:schemeClr>
                </a:solidFill>
              </a:rPr>
            </a:br>
            <a:r>
              <a:rPr lang="fr-FR" sz="1200" i="1" dirty="0" smtClean="0">
                <a:solidFill>
                  <a:schemeClr val="bg1">
                    <a:lumMod val="50000"/>
                  </a:schemeClr>
                </a:solidFill>
              </a:rPr>
              <a:t>endomètre etc…)</a:t>
            </a:r>
          </a:p>
          <a:p>
            <a:r>
              <a:rPr lang="fr-FR" sz="1600" b="1" i="1" dirty="0" smtClean="0"/>
              <a:t>CDH1</a:t>
            </a:r>
            <a:r>
              <a:rPr lang="fr-FR" sz="1400" i="1" dirty="0" smtClean="0"/>
              <a:t>: K gastrique diffus</a:t>
            </a:r>
            <a:endParaRPr lang="fr-FR" sz="1400" i="1" dirty="0"/>
          </a:p>
        </p:txBody>
      </p:sp>
      <p:sp>
        <p:nvSpPr>
          <p:cNvPr id="36" name="Ellipse 35"/>
          <p:cNvSpPr/>
          <p:nvPr/>
        </p:nvSpPr>
        <p:spPr>
          <a:xfrm>
            <a:off x="3927141" y="3007059"/>
            <a:ext cx="108012" cy="1243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3703195" y="2852254"/>
            <a:ext cx="108012" cy="1243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4829837" y="4087473"/>
            <a:ext cx="108012" cy="1243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4982237" y="4239873"/>
            <a:ext cx="108012" cy="1243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3870787" y="2906787"/>
            <a:ext cx="108012" cy="1243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2786272" y="1240834"/>
            <a:ext cx="54006" cy="62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2833731" y="1403438"/>
            <a:ext cx="54006" cy="62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2840278" y="1563638"/>
            <a:ext cx="54006" cy="62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8976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7" grpId="0" animBg="1"/>
      <p:bldP spid="17" grpId="0" animBg="1"/>
      <p:bldP spid="20" grpId="0"/>
      <p:bldP spid="24" grpId="0"/>
      <p:bldP spid="27" grpId="0"/>
      <p:bldP spid="32" grpId="0"/>
      <p:bldP spid="36" grpId="0" animBg="1"/>
      <p:bldP spid="37" grpId="0" animBg="1"/>
      <p:bldP spid="41" grpId="0" animBg="1"/>
      <p:bldP spid="42" grpId="0" animBg="1"/>
      <p:bldP spid="43" grpId="0" animBg="1"/>
      <p:bldP spid="44" grpId="0" animBg="1"/>
      <p:bldP spid="45"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6138440" y="2018730"/>
            <a:ext cx="1271711" cy="1278890"/>
          </a:xfrm>
          <a:prstGeom prst="ellipse">
            <a:avLst/>
          </a:prstGeom>
          <a:solidFill>
            <a:schemeClr val="accent5">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côlon </a:t>
            </a:r>
            <a:endParaRPr lang="fr-FR" b="1" dirty="0"/>
          </a:p>
        </p:txBody>
      </p:sp>
      <p:sp>
        <p:nvSpPr>
          <p:cNvPr id="2" name="Titre 1"/>
          <p:cNvSpPr>
            <a:spLocks noGrp="1"/>
          </p:cNvSpPr>
          <p:nvPr>
            <p:ph type="title"/>
          </p:nvPr>
        </p:nvSpPr>
        <p:spPr>
          <a:xfrm>
            <a:off x="0" y="-22490"/>
            <a:ext cx="9144000" cy="903595"/>
          </a:xfrm>
        </p:spPr>
        <p:txBody>
          <a:bodyPr/>
          <a:lstStyle/>
          <a:p>
            <a:pPr algn="ctr"/>
            <a:r>
              <a:rPr lang="fr-FR" sz="2400" dirty="0" smtClean="0"/>
              <a:t>Les principales prédispositions héréditaires aux cancers</a:t>
            </a:r>
            <a:endParaRPr lang="fr-FR" sz="2400" dirty="0"/>
          </a:p>
        </p:txBody>
      </p:sp>
      <p:sp>
        <p:nvSpPr>
          <p:cNvPr id="4" name="Ellipse 3"/>
          <p:cNvSpPr/>
          <p:nvPr/>
        </p:nvSpPr>
        <p:spPr>
          <a:xfrm>
            <a:off x="3275856" y="2381618"/>
            <a:ext cx="2361866" cy="2186925"/>
          </a:xfrm>
          <a:prstGeom prst="ellipse">
            <a:avLst/>
          </a:prstGeom>
          <a:solidFill>
            <a:schemeClr val="accent2">
              <a:lumMod val="60000"/>
              <a:lumOff val="4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ovaires</a:t>
            </a:r>
            <a:endParaRPr lang="fr-FR" sz="2400" b="1" dirty="0"/>
          </a:p>
        </p:txBody>
      </p:sp>
      <p:sp>
        <p:nvSpPr>
          <p:cNvPr id="5" name="Ellipse 4"/>
          <p:cNvSpPr/>
          <p:nvPr/>
        </p:nvSpPr>
        <p:spPr>
          <a:xfrm>
            <a:off x="5220835" y="2026696"/>
            <a:ext cx="1107999" cy="1278890"/>
          </a:xfrm>
          <a:prstGeom prst="ellipse">
            <a:avLst/>
          </a:prstGeom>
          <a:solidFill>
            <a:schemeClr val="accent5">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err="1" smtClean="0"/>
              <a:t>endo-mètre</a:t>
            </a:r>
            <a:endParaRPr lang="fr-FR" sz="1700" b="1" dirty="0"/>
          </a:p>
        </p:txBody>
      </p:sp>
      <p:sp>
        <p:nvSpPr>
          <p:cNvPr id="10" name="Ellipse 9"/>
          <p:cNvSpPr/>
          <p:nvPr/>
        </p:nvSpPr>
        <p:spPr>
          <a:xfrm>
            <a:off x="3275856" y="987574"/>
            <a:ext cx="1944978" cy="2173996"/>
          </a:xfrm>
          <a:prstGeom prst="ellipse">
            <a:avLst/>
          </a:prstGeom>
          <a:solidFill>
            <a:schemeClr val="accent2">
              <a:lumMod val="20000"/>
              <a:lumOff val="8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seins</a:t>
            </a:r>
            <a:endParaRPr lang="fr-FR" sz="2400" b="1" dirty="0">
              <a:solidFill>
                <a:schemeClr val="tx1"/>
              </a:solidFill>
            </a:endParaRPr>
          </a:p>
        </p:txBody>
      </p:sp>
      <p:sp>
        <p:nvSpPr>
          <p:cNvPr id="12" name="Ellipse 11"/>
          <p:cNvSpPr/>
          <p:nvPr/>
        </p:nvSpPr>
        <p:spPr>
          <a:xfrm rot="1019562">
            <a:off x="2380099" y="2381619"/>
            <a:ext cx="1591749" cy="450943"/>
          </a:xfrm>
          <a:prstGeom prst="ellipse">
            <a:avLst/>
          </a:prstGeom>
          <a:solidFill>
            <a:schemeClr val="accent4">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prostate</a:t>
            </a:r>
            <a:endParaRPr lang="fr-FR" dirty="0">
              <a:solidFill>
                <a:schemeClr val="tx1"/>
              </a:solidFill>
            </a:endParaRPr>
          </a:p>
        </p:txBody>
      </p:sp>
      <p:sp>
        <p:nvSpPr>
          <p:cNvPr id="6" name="Ellipse 5"/>
          <p:cNvSpPr/>
          <p:nvPr/>
        </p:nvSpPr>
        <p:spPr>
          <a:xfrm>
            <a:off x="4931507" y="1769137"/>
            <a:ext cx="3036223" cy="354922"/>
          </a:xfrm>
          <a:prstGeom prst="ellipse">
            <a:avLst/>
          </a:prstGeom>
          <a:solidFill>
            <a:srgbClr val="92D05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estomac</a:t>
            </a:r>
            <a:endParaRPr lang="fr-FR" sz="1600" dirty="0"/>
          </a:p>
        </p:txBody>
      </p:sp>
      <p:sp>
        <p:nvSpPr>
          <p:cNvPr id="7" name="Ellipse 6"/>
          <p:cNvSpPr/>
          <p:nvPr/>
        </p:nvSpPr>
        <p:spPr>
          <a:xfrm>
            <a:off x="2358250" y="2914454"/>
            <a:ext cx="1613598" cy="391131"/>
          </a:xfrm>
          <a:prstGeom prst="ellipse">
            <a:avLst/>
          </a:prstGeom>
          <a:solidFill>
            <a:srgbClr val="FFFF00"/>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pancréas</a:t>
            </a:r>
            <a:endParaRPr lang="fr-FR" sz="1600" dirty="0">
              <a:solidFill>
                <a:schemeClr val="tx1"/>
              </a:solidFill>
            </a:endParaRPr>
          </a:p>
        </p:txBody>
      </p:sp>
      <p:sp>
        <p:nvSpPr>
          <p:cNvPr id="17" name="Ellipse 16"/>
          <p:cNvSpPr/>
          <p:nvPr/>
        </p:nvSpPr>
        <p:spPr>
          <a:xfrm>
            <a:off x="2652902" y="1103855"/>
            <a:ext cx="1024293" cy="665282"/>
          </a:xfrm>
          <a:prstGeom prst="ellipse">
            <a:avLst/>
          </a:prstGeom>
          <a:solidFill>
            <a:srgbClr val="F9EEED"/>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a</a:t>
            </a:r>
            <a:r>
              <a:rPr lang="fr-FR" sz="1300" dirty="0" smtClean="0">
                <a:solidFill>
                  <a:schemeClr val="tx1"/>
                </a:solidFill>
              </a:rPr>
              <a:t>utres (rares)</a:t>
            </a:r>
            <a:endParaRPr lang="fr-FR" sz="1300" dirty="0">
              <a:solidFill>
                <a:schemeClr val="tx1"/>
              </a:solidFill>
            </a:endParaRPr>
          </a:p>
        </p:txBody>
      </p:sp>
      <p:sp>
        <p:nvSpPr>
          <p:cNvPr id="27" name="Rogner un rectangle avec un coin diagonal 26"/>
          <p:cNvSpPr/>
          <p:nvPr/>
        </p:nvSpPr>
        <p:spPr>
          <a:xfrm rot="16200000">
            <a:off x="5007874" y="912501"/>
            <a:ext cx="4032448" cy="3606528"/>
          </a:xfrm>
          <a:prstGeom prst="snip2Diag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5535818" y="843558"/>
            <a:ext cx="3291544" cy="861774"/>
          </a:xfrm>
          <a:prstGeom prst="rect">
            <a:avLst/>
          </a:prstGeom>
          <a:noFill/>
        </p:spPr>
        <p:txBody>
          <a:bodyPr wrap="square" rtlCol="0">
            <a:spAutoFit/>
          </a:bodyPr>
          <a:lstStyle/>
          <a:p>
            <a:r>
              <a:rPr lang="fr-FR" sz="2200" b="1" dirty="0" smtClean="0"/>
              <a:t>SYNDROME DE LYNCH</a:t>
            </a:r>
          </a:p>
          <a:p>
            <a:r>
              <a:rPr lang="fr-FR" sz="1500" dirty="0" smtClean="0">
                <a:solidFill>
                  <a:srgbClr val="FF0000"/>
                </a:solidFill>
              </a:rPr>
              <a:t>Gènes MMR</a:t>
            </a:r>
          </a:p>
          <a:p>
            <a:r>
              <a:rPr lang="fr-FR" sz="1300" i="1" dirty="0" smtClean="0">
                <a:solidFill>
                  <a:srgbClr val="FF0000"/>
                </a:solidFill>
              </a:rPr>
              <a:t>(MLH1 MSH2 MSH6 PMS2 EPCAM)</a:t>
            </a:r>
            <a:endParaRPr lang="fr-FR" sz="1300" i="1" dirty="0">
              <a:solidFill>
                <a:srgbClr val="FF0000"/>
              </a:solidFill>
            </a:endParaRPr>
          </a:p>
        </p:txBody>
      </p:sp>
      <p:sp>
        <p:nvSpPr>
          <p:cNvPr id="3" name="ZoneTexte 2"/>
          <p:cNvSpPr txBox="1"/>
          <p:nvPr/>
        </p:nvSpPr>
        <p:spPr>
          <a:xfrm>
            <a:off x="5535818" y="3641110"/>
            <a:ext cx="1196422" cy="492443"/>
          </a:xfrm>
          <a:prstGeom prst="rect">
            <a:avLst/>
          </a:prstGeom>
          <a:noFill/>
        </p:spPr>
        <p:txBody>
          <a:bodyPr wrap="square" rtlCol="0">
            <a:spAutoFit/>
          </a:bodyPr>
          <a:lstStyle/>
          <a:p>
            <a:pPr algn="r"/>
            <a:r>
              <a:rPr lang="fr-FR" sz="1300" dirty="0" smtClean="0">
                <a:solidFill>
                  <a:srgbClr val="FF0000"/>
                </a:solidFill>
              </a:rPr>
              <a:t>+ </a:t>
            </a:r>
            <a:r>
              <a:rPr lang="fr-FR" sz="1300" dirty="0" err="1" smtClean="0">
                <a:solidFill>
                  <a:srgbClr val="FF0000"/>
                </a:solidFill>
              </a:rPr>
              <a:t>carc</a:t>
            </a:r>
            <a:r>
              <a:rPr lang="fr-FR" sz="1300" dirty="0" smtClean="0">
                <a:solidFill>
                  <a:srgbClr val="FF0000"/>
                </a:solidFill>
              </a:rPr>
              <a:t>. </a:t>
            </a:r>
            <a:r>
              <a:rPr lang="fr-FR" sz="1300" dirty="0" err="1" smtClean="0">
                <a:solidFill>
                  <a:srgbClr val="FF0000"/>
                </a:solidFill>
              </a:rPr>
              <a:t>urothéliaux</a:t>
            </a:r>
            <a:endParaRPr lang="fr-FR" sz="1300" dirty="0">
              <a:solidFill>
                <a:srgbClr val="FF0000"/>
              </a:solidFill>
            </a:endParaRPr>
          </a:p>
        </p:txBody>
      </p:sp>
      <p:sp>
        <p:nvSpPr>
          <p:cNvPr id="22" name="ZoneTexte 21"/>
          <p:cNvSpPr txBox="1"/>
          <p:nvPr/>
        </p:nvSpPr>
        <p:spPr>
          <a:xfrm>
            <a:off x="6804248" y="3641110"/>
            <a:ext cx="2303914" cy="661720"/>
          </a:xfrm>
          <a:prstGeom prst="rect">
            <a:avLst/>
          </a:prstGeom>
          <a:noFill/>
        </p:spPr>
        <p:txBody>
          <a:bodyPr wrap="square" rtlCol="0">
            <a:spAutoFit/>
          </a:bodyPr>
          <a:lstStyle/>
          <a:p>
            <a:r>
              <a:rPr lang="fr-FR" sz="1300" dirty="0" smtClean="0">
                <a:solidFill>
                  <a:srgbClr val="FF0000"/>
                </a:solidFill>
              </a:rPr>
              <a:t>+ </a:t>
            </a:r>
            <a:r>
              <a:rPr lang="fr-FR" sz="1300" dirty="0" err="1" smtClean="0">
                <a:solidFill>
                  <a:srgbClr val="FF0000"/>
                </a:solidFill>
              </a:rPr>
              <a:t>Adk</a:t>
            </a:r>
            <a:r>
              <a:rPr lang="fr-FR" sz="1300" dirty="0" smtClean="0">
                <a:solidFill>
                  <a:srgbClr val="FF0000"/>
                </a:solidFill>
              </a:rPr>
              <a:t> grêle </a:t>
            </a:r>
            <a:r>
              <a:rPr lang="fr-FR" sz="1200" dirty="0" smtClean="0">
                <a:solidFill>
                  <a:srgbClr val="FF0000"/>
                </a:solidFill>
              </a:rPr>
              <a:t>/ </a:t>
            </a:r>
          </a:p>
          <a:p>
            <a:r>
              <a:rPr lang="fr-FR" sz="1200" dirty="0" smtClean="0">
                <a:solidFill>
                  <a:srgbClr val="FF0000"/>
                </a:solidFill>
              </a:rPr>
              <a:t>lésions cutanées sébacées </a:t>
            </a:r>
          </a:p>
          <a:p>
            <a:r>
              <a:rPr lang="fr-FR" sz="1200" dirty="0" smtClean="0">
                <a:solidFill>
                  <a:srgbClr val="FF0000"/>
                </a:solidFill>
              </a:rPr>
              <a:t>C. spinocellulaires</a:t>
            </a:r>
            <a:endParaRPr lang="fr-FR" sz="1200" dirty="0">
              <a:solidFill>
                <a:srgbClr val="FF0000"/>
              </a:solidFill>
            </a:endParaRPr>
          </a:p>
        </p:txBody>
      </p:sp>
      <p:sp>
        <p:nvSpPr>
          <p:cNvPr id="20" name="ZoneTexte 19"/>
          <p:cNvSpPr txBox="1"/>
          <p:nvPr/>
        </p:nvSpPr>
        <p:spPr>
          <a:xfrm>
            <a:off x="5452894" y="3325367"/>
            <a:ext cx="2808313" cy="307777"/>
          </a:xfrm>
          <a:prstGeom prst="rect">
            <a:avLst/>
          </a:prstGeom>
          <a:noFill/>
        </p:spPr>
        <p:txBody>
          <a:bodyPr wrap="square" rtlCol="0">
            <a:spAutoFit/>
          </a:bodyPr>
          <a:lstStyle/>
          <a:p>
            <a:pPr algn="ctr"/>
            <a:r>
              <a:rPr lang="fr-FR" sz="1400" dirty="0" smtClean="0">
                <a:solidFill>
                  <a:srgbClr val="FF0000"/>
                </a:solidFill>
              </a:rPr>
              <a:t>+ pancréas / voies biliaires</a:t>
            </a:r>
            <a:endParaRPr lang="fr-FR" sz="1400" dirty="0">
              <a:solidFill>
                <a:srgbClr val="FF0000"/>
              </a:solidFill>
            </a:endParaRPr>
          </a:p>
        </p:txBody>
      </p:sp>
      <p:sp>
        <p:nvSpPr>
          <p:cNvPr id="19" name="ZoneTexte 18"/>
          <p:cNvSpPr txBox="1"/>
          <p:nvPr/>
        </p:nvSpPr>
        <p:spPr>
          <a:xfrm rot="16200000">
            <a:off x="-1051979" y="2216366"/>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68324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30" grpId="0"/>
      <p:bldP spid="3" grpId="0"/>
      <p:bldP spid="22"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rot="16200000">
            <a:off x="-1051979" y="2216366"/>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
        <p:nvSpPr>
          <p:cNvPr id="14" name="Ellipse 13"/>
          <p:cNvSpPr/>
          <p:nvPr/>
        </p:nvSpPr>
        <p:spPr>
          <a:xfrm>
            <a:off x="6138440" y="2018730"/>
            <a:ext cx="1271711" cy="1278890"/>
          </a:xfrm>
          <a:prstGeom prst="ellipse">
            <a:avLst/>
          </a:prstGeom>
          <a:solidFill>
            <a:schemeClr val="accent5">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côlon </a:t>
            </a:r>
            <a:endParaRPr lang="fr-FR" b="1" dirty="0"/>
          </a:p>
        </p:txBody>
      </p:sp>
      <p:sp>
        <p:nvSpPr>
          <p:cNvPr id="2" name="Titre 1"/>
          <p:cNvSpPr>
            <a:spLocks noGrp="1"/>
          </p:cNvSpPr>
          <p:nvPr>
            <p:ph type="title"/>
          </p:nvPr>
        </p:nvSpPr>
        <p:spPr>
          <a:xfrm>
            <a:off x="0" y="-22490"/>
            <a:ext cx="9144000" cy="903595"/>
          </a:xfrm>
        </p:spPr>
        <p:txBody>
          <a:bodyPr/>
          <a:lstStyle/>
          <a:p>
            <a:pPr algn="ctr"/>
            <a:r>
              <a:rPr lang="fr-FR" sz="2400" dirty="0" smtClean="0"/>
              <a:t>Les principales prédispositions héréditaires aux cancers</a:t>
            </a:r>
            <a:endParaRPr lang="fr-FR" sz="2400" dirty="0"/>
          </a:p>
        </p:txBody>
      </p:sp>
      <p:sp>
        <p:nvSpPr>
          <p:cNvPr id="4" name="Ellipse 3"/>
          <p:cNvSpPr/>
          <p:nvPr/>
        </p:nvSpPr>
        <p:spPr>
          <a:xfrm>
            <a:off x="3275856" y="2381618"/>
            <a:ext cx="2361866" cy="2186925"/>
          </a:xfrm>
          <a:prstGeom prst="ellipse">
            <a:avLst/>
          </a:prstGeom>
          <a:solidFill>
            <a:schemeClr val="accent2">
              <a:lumMod val="60000"/>
              <a:lumOff val="4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ovaires</a:t>
            </a:r>
            <a:endParaRPr lang="fr-FR" sz="2400" b="1" dirty="0"/>
          </a:p>
        </p:txBody>
      </p:sp>
      <p:sp>
        <p:nvSpPr>
          <p:cNvPr id="5" name="Ellipse 4"/>
          <p:cNvSpPr/>
          <p:nvPr/>
        </p:nvSpPr>
        <p:spPr>
          <a:xfrm>
            <a:off x="5220835" y="2026696"/>
            <a:ext cx="1107999" cy="1278890"/>
          </a:xfrm>
          <a:prstGeom prst="ellipse">
            <a:avLst/>
          </a:prstGeom>
          <a:solidFill>
            <a:schemeClr val="accent5">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err="1" smtClean="0"/>
              <a:t>endo-mètre</a:t>
            </a:r>
            <a:endParaRPr lang="fr-FR" sz="1700" b="1" dirty="0"/>
          </a:p>
        </p:txBody>
      </p:sp>
      <p:sp>
        <p:nvSpPr>
          <p:cNvPr id="10" name="Ellipse 9"/>
          <p:cNvSpPr/>
          <p:nvPr/>
        </p:nvSpPr>
        <p:spPr>
          <a:xfrm>
            <a:off x="3275856" y="987574"/>
            <a:ext cx="1944978" cy="2173996"/>
          </a:xfrm>
          <a:prstGeom prst="ellipse">
            <a:avLst/>
          </a:prstGeom>
          <a:solidFill>
            <a:schemeClr val="accent2">
              <a:lumMod val="20000"/>
              <a:lumOff val="8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seins</a:t>
            </a:r>
            <a:endParaRPr lang="fr-FR" sz="2400" b="1" dirty="0">
              <a:solidFill>
                <a:schemeClr val="tx1"/>
              </a:solidFill>
            </a:endParaRPr>
          </a:p>
        </p:txBody>
      </p:sp>
      <p:sp>
        <p:nvSpPr>
          <p:cNvPr id="12" name="Ellipse 11"/>
          <p:cNvSpPr/>
          <p:nvPr/>
        </p:nvSpPr>
        <p:spPr>
          <a:xfrm rot="1019562">
            <a:off x="2380099" y="2381619"/>
            <a:ext cx="1591749" cy="450943"/>
          </a:xfrm>
          <a:prstGeom prst="ellipse">
            <a:avLst/>
          </a:prstGeom>
          <a:solidFill>
            <a:schemeClr val="accent4">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prostate</a:t>
            </a:r>
            <a:endParaRPr lang="fr-FR" b="1" dirty="0">
              <a:solidFill>
                <a:schemeClr val="tx1"/>
              </a:solidFill>
            </a:endParaRPr>
          </a:p>
        </p:txBody>
      </p:sp>
      <p:sp>
        <p:nvSpPr>
          <p:cNvPr id="6" name="Ellipse 5"/>
          <p:cNvSpPr/>
          <p:nvPr/>
        </p:nvSpPr>
        <p:spPr>
          <a:xfrm>
            <a:off x="4929901" y="1920227"/>
            <a:ext cx="3036223" cy="354922"/>
          </a:xfrm>
          <a:prstGeom prst="ellipse">
            <a:avLst/>
          </a:prstGeom>
          <a:solidFill>
            <a:srgbClr val="92D05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estomac</a:t>
            </a:r>
            <a:endParaRPr lang="fr-FR" sz="1600" b="1" dirty="0"/>
          </a:p>
        </p:txBody>
      </p:sp>
      <p:sp>
        <p:nvSpPr>
          <p:cNvPr id="13" name="Ellipse 12"/>
          <p:cNvSpPr/>
          <p:nvPr/>
        </p:nvSpPr>
        <p:spPr>
          <a:xfrm>
            <a:off x="5465172" y="3194299"/>
            <a:ext cx="1613598" cy="391131"/>
          </a:xfrm>
          <a:prstGeom prst="ellipse">
            <a:avLst/>
          </a:prstGeom>
          <a:solidFill>
            <a:srgbClr val="FFFF00"/>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schemeClr val="tx1"/>
                </a:solidFill>
              </a:rPr>
              <a:t>panc</a:t>
            </a:r>
            <a:r>
              <a:rPr lang="fr-FR" sz="1600" b="1" dirty="0" smtClean="0">
                <a:solidFill>
                  <a:schemeClr val="tx1"/>
                </a:solidFill>
              </a:rPr>
              <a:t>/</a:t>
            </a:r>
            <a:r>
              <a:rPr lang="fr-FR" sz="1600" b="1" dirty="0" err="1" smtClean="0">
                <a:solidFill>
                  <a:schemeClr val="tx1"/>
                </a:solidFill>
              </a:rPr>
              <a:t>v.bil</a:t>
            </a:r>
            <a:endParaRPr lang="fr-FR" sz="1600" b="1" dirty="0">
              <a:solidFill>
                <a:schemeClr val="tx1"/>
              </a:solidFill>
            </a:endParaRPr>
          </a:p>
        </p:txBody>
      </p:sp>
      <p:sp>
        <p:nvSpPr>
          <p:cNvPr id="15" name="Ellipse 14"/>
          <p:cNvSpPr/>
          <p:nvPr/>
        </p:nvSpPr>
        <p:spPr>
          <a:xfrm rot="16200000">
            <a:off x="6551850" y="2547434"/>
            <a:ext cx="2048799" cy="506284"/>
          </a:xfrm>
          <a:prstGeom prst="ellipse">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algn="ctr"/>
            <a:r>
              <a:rPr lang="fr-FR" sz="1500" b="1" dirty="0" smtClean="0">
                <a:solidFill>
                  <a:schemeClr val="tx1"/>
                </a:solidFill>
              </a:rPr>
              <a:t>polyposes</a:t>
            </a:r>
            <a:endParaRPr lang="fr-FR" sz="1500" b="1" dirty="0">
              <a:solidFill>
                <a:schemeClr val="tx1"/>
              </a:solidFill>
            </a:endParaRPr>
          </a:p>
        </p:txBody>
      </p:sp>
      <p:sp>
        <p:nvSpPr>
          <p:cNvPr id="7" name="Ellipse 6"/>
          <p:cNvSpPr/>
          <p:nvPr/>
        </p:nvSpPr>
        <p:spPr>
          <a:xfrm>
            <a:off x="2348951" y="2918030"/>
            <a:ext cx="1613598" cy="391131"/>
          </a:xfrm>
          <a:prstGeom prst="ellipse">
            <a:avLst/>
          </a:prstGeom>
          <a:solidFill>
            <a:srgbClr val="FFFF00"/>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pancréas</a:t>
            </a:r>
            <a:endParaRPr lang="fr-FR" sz="1600" b="1" dirty="0">
              <a:solidFill>
                <a:schemeClr val="tx1"/>
              </a:solidFill>
            </a:endParaRPr>
          </a:p>
        </p:txBody>
      </p:sp>
      <p:sp>
        <p:nvSpPr>
          <p:cNvPr id="17" name="Ellipse 16"/>
          <p:cNvSpPr/>
          <p:nvPr/>
        </p:nvSpPr>
        <p:spPr>
          <a:xfrm>
            <a:off x="2652902" y="1103855"/>
            <a:ext cx="1024293" cy="665282"/>
          </a:xfrm>
          <a:prstGeom prst="ellipse">
            <a:avLst/>
          </a:prstGeom>
          <a:solidFill>
            <a:srgbClr val="F9EEED"/>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a</a:t>
            </a:r>
            <a:r>
              <a:rPr lang="fr-FR" sz="1300" dirty="0" smtClean="0">
                <a:solidFill>
                  <a:schemeClr val="tx1"/>
                </a:solidFill>
              </a:rPr>
              <a:t>utres (rares)</a:t>
            </a:r>
            <a:endParaRPr lang="fr-FR" sz="1300" dirty="0">
              <a:solidFill>
                <a:schemeClr val="tx1"/>
              </a:solidFill>
            </a:endParaRPr>
          </a:p>
        </p:txBody>
      </p:sp>
      <p:sp>
        <p:nvSpPr>
          <p:cNvPr id="31" name="ZoneTexte 30"/>
          <p:cNvSpPr txBox="1"/>
          <p:nvPr/>
        </p:nvSpPr>
        <p:spPr>
          <a:xfrm>
            <a:off x="6228183" y="3996339"/>
            <a:ext cx="2915817" cy="707886"/>
          </a:xfrm>
          <a:prstGeom prst="rect">
            <a:avLst/>
          </a:prstGeom>
          <a:noFill/>
        </p:spPr>
        <p:txBody>
          <a:bodyPr wrap="square" rtlCol="0">
            <a:spAutoFit/>
          </a:bodyPr>
          <a:lstStyle/>
          <a:p>
            <a:pPr algn="ctr"/>
            <a:r>
              <a:rPr lang="fr-FR" sz="2000" b="1" dirty="0" smtClean="0"/>
              <a:t>Polyposes </a:t>
            </a:r>
            <a:r>
              <a:rPr lang="fr-FR" sz="2000" b="1" dirty="0" err="1" smtClean="0"/>
              <a:t>Adénomateuses</a:t>
            </a:r>
            <a:r>
              <a:rPr lang="fr-FR" sz="2000" b="1" dirty="0" smtClean="0"/>
              <a:t>, </a:t>
            </a:r>
            <a:r>
              <a:rPr lang="fr-FR" sz="2000" dirty="0" err="1" smtClean="0"/>
              <a:t>etc</a:t>
            </a:r>
            <a:endParaRPr lang="fr-FR" sz="2000" dirty="0"/>
          </a:p>
        </p:txBody>
      </p:sp>
      <p:sp>
        <p:nvSpPr>
          <p:cNvPr id="22" name="ZoneTexte 21"/>
          <p:cNvSpPr txBox="1"/>
          <p:nvPr/>
        </p:nvSpPr>
        <p:spPr>
          <a:xfrm>
            <a:off x="8014219" y="2256752"/>
            <a:ext cx="1081317" cy="1323439"/>
          </a:xfrm>
          <a:prstGeom prst="rect">
            <a:avLst/>
          </a:prstGeom>
          <a:noFill/>
        </p:spPr>
        <p:txBody>
          <a:bodyPr wrap="square" rtlCol="0">
            <a:spAutoFit/>
          </a:bodyPr>
          <a:lstStyle/>
          <a:p>
            <a:r>
              <a:rPr lang="fr-FR" sz="1600" dirty="0" smtClean="0"/>
              <a:t>(gènes </a:t>
            </a:r>
            <a:r>
              <a:rPr lang="fr-FR" sz="1600" i="1" dirty="0" smtClean="0"/>
              <a:t>APC,</a:t>
            </a:r>
          </a:p>
          <a:p>
            <a:r>
              <a:rPr lang="fr-FR" sz="1600" i="1" dirty="0" smtClean="0"/>
              <a:t>MUTYH</a:t>
            </a:r>
            <a:r>
              <a:rPr lang="fr-FR" sz="1600" dirty="0" smtClean="0"/>
              <a:t>)</a:t>
            </a:r>
          </a:p>
          <a:p>
            <a:r>
              <a:rPr lang="fr-FR" sz="1600" dirty="0" err="1" smtClean="0"/>
              <a:t>etc</a:t>
            </a:r>
            <a:endParaRPr lang="fr-FR" sz="1600" dirty="0" smtClean="0"/>
          </a:p>
          <a:p>
            <a:endParaRPr lang="fr-FR" sz="1600" dirty="0"/>
          </a:p>
        </p:txBody>
      </p:sp>
      <p:sp>
        <p:nvSpPr>
          <p:cNvPr id="21" name="Carré corné 7"/>
          <p:cNvSpPr>
            <a:spLocks noChangeArrowheads="1"/>
          </p:cNvSpPr>
          <p:nvPr/>
        </p:nvSpPr>
        <p:spPr bwMode="auto">
          <a:xfrm rot="20591285">
            <a:off x="308300" y="2082411"/>
            <a:ext cx="2726066" cy="2147249"/>
          </a:xfrm>
          <a:prstGeom prst="foldedCorner">
            <a:avLst>
              <a:gd name="adj" fmla="val 16667"/>
            </a:avLst>
          </a:prstGeom>
          <a:solidFill>
            <a:srgbClr val="FF0000"/>
          </a:solidFill>
          <a:ln w="9525">
            <a:noFill/>
            <a:round/>
            <a:headEnd/>
            <a:tailEnd/>
          </a:ln>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563" lvl="1"/>
            <a:r>
              <a:rPr lang="fr-FR" altLang="fr-FR" sz="2000" b="1" dirty="0" smtClean="0">
                <a:solidFill>
                  <a:schemeClr val="bg1"/>
                </a:solidFill>
                <a:cs typeface="Arial" panose="020B0604020202020204" pitchFamily="34" charset="0"/>
              </a:rPr>
              <a:t>Pas de prédisposition génétique commune majeure</a:t>
            </a:r>
          </a:p>
          <a:p>
            <a:pPr marL="182563" lvl="1"/>
            <a:r>
              <a:rPr lang="fr-FR" altLang="fr-FR" sz="2000" b="1" dirty="0" smtClean="0">
                <a:cs typeface="Arial" panose="020B0604020202020204" pitchFamily="34" charset="0"/>
              </a:rPr>
              <a:t>sein / côlon</a:t>
            </a:r>
          </a:p>
          <a:p>
            <a:pPr marL="182563" lvl="1"/>
            <a:r>
              <a:rPr lang="fr-FR" altLang="fr-FR" sz="2000" b="1" dirty="0">
                <a:cs typeface="Arial" panose="020B0604020202020204" pitchFamily="34" charset="0"/>
              </a:rPr>
              <a:t>p</a:t>
            </a:r>
            <a:r>
              <a:rPr lang="fr-FR" altLang="fr-FR" sz="2000" b="1" dirty="0" smtClean="0">
                <a:cs typeface="Arial" panose="020B0604020202020204" pitchFamily="34" charset="0"/>
              </a:rPr>
              <a:t>rostate / côlon</a:t>
            </a:r>
          </a:p>
          <a:p>
            <a:pPr marL="182563" lvl="1"/>
            <a:r>
              <a:rPr lang="fr-FR" altLang="fr-FR" dirty="0">
                <a:solidFill>
                  <a:schemeClr val="bg1"/>
                </a:solidFill>
                <a:cs typeface="Arial" panose="020B0604020202020204" pitchFamily="34" charset="0"/>
              </a:rPr>
              <a:t>?</a:t>
            </a:r>
          </a:p>
        </p:txBody>
      </p:sp>
    </p:spTree>
    <p:extLst>
      <p:ext uri="{BB962C8B-B14F-4D97-AF65-F5344CB8AC3E}">
        <p14:creationId xmlns:p14="http://schemas.microsoft.com/office/powerpoint/2010/main" val="23580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178283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6138440" y="2018730"/>
            <a:ext cx="1271711" cy="1278890"/>
          </a:xfrm>
          <a:prstGeom prst="ellipse">
            <a:avLst/>
          </a:prstGeom>
          <a:solidFill>
            <a:schemeClr val="accent5">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côlon </a:t>
            </a:r>
            <a:endParaRPr lang="fr-FR" b="1" dirty="0"/>
          </a:p>
        </p:txBody>
      </p:sp>
      <p:sp>
        <p:nvSpPr>
          <p:cNvPr id="2" name="Titre 1"/>
          <p:cNvSpPr>
            <a:spLocks noGrp="1"/>
          </p:cNvSpPr>
          <p:nvPr>
            <p:ph type="title"/>
          </p:nvPr>
        </p:nvSpPr>
        <p:spPr>
          <a:xfrm>
            <a:off x="0" y="-22490"/>
            <a:ext cx="9144000" cy="903595"/>
          </a:xfrm>
        </p:spPr>
        <p:txBody>
          <a:bodyPr/>
          <a:lstStyle/>
          <a:p>
            <a:pPr algn="ctr"/>
            <a:r>
              <a:rPr lang="fr-FR" sz="2400" dirty="0" smtClean="0"/>
              <a:t>Les principales prédispositions héréditaires aux cancers</a:t>
            </a:r>
            <a:endParaRPr lang="fr-FR" sz="2400" dirty="0"/>
          </a:p>
        </p:txBody>
      </p:sp>
      <p:sp>
        <p:nvSpPr>
          <p:cNvPr id="4" name="Ellipse 3"/>
          <p:cNvSpPr/>
          <p:nvPr/>
        </p:nvSpPr>
        <p:spPr>
          <a:xfrm>
            <a:off x="3275856" y="2381618"/>
            <a:ext cx="2361866" cy="2186925"/>
          </a:xfrm>
          <a:prstGeom prst="ellipse">
            <a:avLst/>
          </a:prstGeom>
          <a:solidFill>
            <a:schemeClr val="accent2">
              <a:lumMod val="60000"/>
              <a:lumOff val="4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ovaires</a:t>
            </a:r>
            <a:endParaRPr lang="fr-FR" sz="2400" b="1" dirty="0"/>
          </a:p>
        </p:txBody>
      </p:sp>
      <p:sp>
        <p:nvSpPr>
          <p:cNvPr id="5" name="Ellipse 4"/>
          <p:cNvSpPr/>
          <p:nvPr/>
        </p:nvSpPr>
        <p:spPr>
          <a:xfrm>
            <a:off x="5220835" y="2026696"/>
            <a:ext cx="1107999" cy="1278890"/>
          </a:xfrm>
          <a:prstGeom prst="ellipse">
            <a:avLst/>
          </a:prstGeom>
          <a:solidFill>
            <a:schemeClr val="accent5">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err="1" smtClean="0"/>
              <a:t>endo-mètre</a:t>
            </a:r>
            <a:endParaRPr lang="fr-FR" sz="1700" b="1" dirty="0"/>
          </a:p>
        </p:txBody>
      </p:sp>
      <p:sp>
        <p:nvSpPr>
          <p:cNvPr id="8" name="Ellipse 7"/>
          <p:cNvSpPr/>
          <p:nvPr/>
        </p:nvSpPr>
        <p:spPr>
          <a:xfrm>
            <a:off x="885194" y="2976578"/>
            <a:ext cx="1721386" cy="329007"/>
          </a:xfrm>
          <a:prstGeom prst="ellipse">
            <a:avLst/>
          </a:prstGeom>
          <a:solidFill>
            <a:schemeClr val="bg2">
              <a:lumMod val="75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mélanome</a:t>
            </a:r>
            <a:endParaRPr lang="fr-FR" sz="1600" b="1" dirty="0">
              <a:solidFill>
                <a:schemeClr val="tx1"/>
              </a:solidFill>
            </a:endParaRPr>
          </a:p>
        </p:txBody>
      </p:sp>
      <p:sp>
        <p:nvSpPr>
          <p:cNvPr id="9" name="Ellipse 8"/>
          <p:cNvSpPr/>
          <p:nvPr/>
        </p:nvSpPr>
        <p:spPr>
          <a:xfrm>
            <a:off x="2010164" y="3226681"/>
            <a:ext cx="840753" cy="377910"/>
          </a:xfrm>
          <a:prstGeom prst="ellipse">
            <a:avLst/>
          </a:prstGeom>
          <a:solidFill>
            <a:schemeClr val="accent4">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smtClean="0">
                <a:solidFill>
                  <a:schemeClr val="tx1"/>
                </a:solidFill>
              </a:rPr>
              <a:t>rein</a:t>
            </a:r>
            <a:endParaRPr lang="fr-FR" sz="1700" b="1" dirty="0">
              <a:solidFill>
                <a:schemeClr val="tx1"/>
              </a:solidFill>
            </a:endParaRPr>
          </a:p>
        </p:txBody>
      </p:sp>
      <p:sp>
        <p:nvSpPr>
          <p:cNvPr id="10" name="Ellipse 9"/>
          <p:cNvSpPr/>
          <p:nvPr/>
        </p:nvSpPr>
        <p:spPr>
          <a:xfrm>
            <a:off x="3275856" y="987574"/>
            <a:ext cx="1944978" cy="2173996"/>
          </a:xfrm>
          <a:prstGeom prst="ellipse">
            <a:avLst/>
          </a:prstGeom>
          <a:solidFill>
            <a:schemeClr val="accent2">
              <a:lumMod val="20000"/>
              <a:lumOff val="8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seins</a:t>
            </a:r>
            <a:endParaRPr lang="fr-FR" sz="2400" b="1" dirty="0">
              <a:solidFill>
                <a:schemeClr val="tx1"/>
              </a:solidFill>
            </a:endParaRPr>
          </a:p>
        </p:txBody>
      </p:sp>
      <p:sp>
        <p:nvSpPr>
          <p:cNvPr id="11" name="Ellipse 10"/>
          <p:cNvSpPr/>
          <p:nvPr/>
        </p:nvSpPr>
        <p:spPr>
          <a:xfrm>
            <a:off x="7443245" y="3994003"/>
            <a:ext cx="1221465" cy="870095"/>
          </a:xfrm>
          <a:prstGeom prst="ellipse">
            <a:avLst/>
          </a:prstGeom>
          <a:solidFill>
            <a:schemeClr val="accent4">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NEM</a:t>
            </a:r>
            <a:endParaRPr lang="fr-FR" sz="2000" b="1" dirty="0">
              <a:solidFill>
                <a:schemeClr val="tx1"/>
              </a:solidFill>
            </a:endParaRPr>
          </a:p>
        </p:txBody>
      </p:sp>
      <p:sp>
        <p:nvSpPr>
          <p:cNvPr id="12" name="Ellipse 11"/>
          <p:cNvSpPr/>
          <p:nvPr/>
        </p:nvSpPr>
        <p:spPr>
          <a:xfrm rot="1019562">
            <a:off x="2380099" y="2381619"/>
            <a:ext cx="1591749" cy="450943"/>
          </a:xfrm>
          <a:prstGeom prst="ellipse">
            <a:avLst/>
          </a:prstGeom>
          <a:solidFill>
            <a:schemeClr val="accent4">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prostate</a:t>
            </a:r>
            <a:endParaRPr lang="fr-FR" b="1" dirty="0">
              <a:solidFill>
                <a:schemeClr val="tx1"/>
              </a:solidFill>
            </a:endParaRPr>
          </a:p>
        </p:txBody>
      </p:sp>
      <p:sp>
        <p:nvSpPr>
          <p:cNvPr id="6" name="Ellipse 5"/>
          <p:cNvSpPr/>
          <p:nvPr/>
        </p:nvSpPr>
        <p:spPr>
          <a:xfrm>
            <a:off x="4929901" y="1920227"/>
            <a:ext cx="3036223" cy="354922"/>
          </a:xfrm>
          <a:prstGeom prst="ellipse">
            <a:avLst/>
          </a:prstGeom>
          <a:solidFill>
            <a:srgbClr val="92D05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estomac</a:t>
            </a:r>
            <a:endParaRPr lang="fr-FR" sz="1600" b="1" dirty="0"/>
          </a:p>
        </p:txBody>
      </p:sp>
      <p:sp>
        <p:nvSpPr>
          <p:cNvPr id="13" name="Ellipse 12"/>
          <p:cNvSpPr/>
          <p:nvPr/>
        </p:nvSpPr>
        <p:spPr>
          <a:xfrm>
            <a:off x="5465172" y="3194299"/>
            <a:ext cx="1613598" cy="391131"/>
          </a:xfrm>
          <a:prstGeom prst="ellipse">
            <a:avLst/>
          </a:prstGeom>
          <a:solidFill>
            <a:srgbClr val="FFFF00"/>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schemeClr val="tx1"/>
                </a:solidFill>
              </a:rPr>
              <a:t>panc</a:t>
            </a:r>
            <a:r>
              <a:rPr lang="fr-FR" sz="1600" b="1" dirty="0" smtClean="0">
                <a:solidFill>
                  <a:schemeClr val="tx1"/>
                </a:solidFill>
              </a:rPr>
              <a:t>/</a:t>
            </a:r>
            <a:r>
              <a:rPr lang="fr-FR" sz="1600" b="1" dirty="0" err="1" smtClean="0">
                <a:solidFill>
                  <a:schemeClr val="tx1"/>
                </a:solidFill>
              </a:rPr>
              <a:t>v.bil</a:t>
            </a:r>
            <a:endParaRPr lang="fr-FR" sz="1600" b="1" dirty="0">
              <a:solidFill>
                <a:schemeClr val="tx1"/>
              </a:solidFill>
            </a:endParaRPr>
          </a:p>
        </p:txBody>
      </p:sp>
      <p:sp>
        <p:nvSpPr>
          <p:cNvPr id="15" name="Ellipse 14"/>
          <p:cNvSpPr/>
          <p:nvPr/>
        </p:nvSpPr>
        <p:spPr>
          <a:xfrm rot="16200000">
            <a:off x="6551850" y="2547434"/>
            <a:ext cx="2048799" cy="506284"/>
          </a:xfrm>
          <a:prstGeom prst="ellipse">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algn="ctr"/>
            <a:r>
              <a:rPr lang="fr-FR" sz="1500" b="1" dirty="0" smtClean="0">
                <a:solidFill>
                  <a:schemeClr val="tx1"/>
                </a:solidFill>
              </a:rPr>
              <a:t>polyposes</a:t>
            </a:r>
            <a:endParaRPr lang="fr-FR" sz="1500" b="1" dirty="0">
              <a:solidFill>
                <a:schemeClr val="tx1"/>
              </a:solidFill>
            </a:endParaRPr>
          </a:p>
        </p:txBody>
      </p:sp>
      <p:sp>
        <p:nvSpPr>
          <p:cNvPr id="7" name="Ellipse 6"/>
          <p:cNvSpPr/>
          <p:nvPr/>
        </p:nvSpPr>
        <p:spPr>
          <a:xfrm>
            <a:off x="2358250" y="2914454"/>
            <a:ext cx="1613598" cy="391131"/>
          </a:xfrm>
          <a:prstGeom prst="ellipse">
            <a:avLst/>
          </a:prstGeom>
          <a:solidFill>
            <a:srgbClr val="FFFF00"/>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pancréas</a:t>
            </a:r>
            <a:endParaRPr lang="fr-FR" sz="1600" b="1" dirty="0">
              <a:solidFill>
                <a:schemeClr val="tx1"/>
              </a:solidFill>
            </a:endParaRPr>
          </a:p>
        </p:txBody>
      </p:sp>
      <p:sp>
        <p:nvSpPr>
          <p:cNvPr id="16" name="Ellipse 15"/>
          <p:cNvSpPr/>
          <p:nvPr/>
        </p:nvSpPr>
        <p:spPr>
          <a:xfrm>
            <a:off x="479339" y="980049"/>
            <a:ext cx="1388488" cy="755821"/>
          </a:xfrm>
          <a:prstGeom prst="ellipse">
            <a:avLst/>
          </a:prstGeom>
          <a:solidFill>
            <a:schemeClr val="accent4">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a</a:t>
            </a:r>
            <a:r>
              <a:rPr lang="fr-FR" sz="1400" b="1" dirty="0" smtClean="0">
                <a:solidFill>
                  <a:schemeClr val="tx1"/>
                </a:solidFill>
              </a:rPr>
              <a:t>utres (rares)</a:t>
            </a:r>
            <a:endParaRPr lang="fr-FR" sz="1400" b="1" dirty="0">
              <a:solidFill>
                <a:schemeClr val="tx1"/>
              </a:solidFill>
            </a:endParaRPr>
          </a:p>
        </p:txBody>
      </p:sp>
      <p:sp>
        <p:nvSpPr>
          <p:cNvPr id="17" name="Ellipse 16"/>
          <p:cNvSpPr/>
          <p:nvPr/>
        </p:nvSpPr>
        <p:spPr>
          <a:xfrm>
            <a:off x="2652902" y="1103855"/>
            <a:ext cx="1024293" cy="665282"/>
          </a:xfrm>
          <a:prstGeom prst="ellipse">
            <a:avLst/>
          </a:prstGeom>
          <a:solidFill>
            <a:srgbClr val="F9EEED"/>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a</a:t>
            </a:r>
            <a:r>
              <a:rPr lang="fr-FR" sz="1300" dirty="0" smtClean="0">
                <a:solidFill>
                  <a:schemeClr val="tx1"/>
                </a:solidFill>
              </a:rPr>
              <a:t>utres (rares)</a:t>
            </a:r>
            <a:endParaRPr lang="fr-FR" sz="1300" dirty="0">
              <a:solidFill>
                <a:schemeClr val="tx1"/>
              </a:solidFill>
            </a:endParaRPr>
          </a:p>
        </p:txBody>
      </p:sp>
      <p:cxnSp>
        <p:nvCxnSpPr>
          <p:cNvPr id="19" name="Connecteur droit avec flèche 18"/>
          <p:cNvCxnSpPr>
            <a:stCxn id="20" idx="0"/>
            <a:endCxn id="21" idx="2"/>
          </p:cNvCxnSpPr>
          <p:nvPr/>
        </p:nvCxnSpPr>
        <p:spPr>
          <a:xfrm flipV="1">
            <a:off x="1583668" y="3141081"/>
            <a:ext cx="756955" cy="6838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51520" y="3824976"/>
            <a:ext cx="2664296" cy="369332"/>
          </a:xfrm>
          <a:prstGeom prst="rect">
            <a:avLst/>
          </a:prstGeom>
          <a:noFill/>
        </p:spPr>
        <p:txBody>
          <a:bodyPr wrap="square" rtlCol="0">
            <a:spAutoFit/>
          </a:bodyPr>
          <a:lstStyle/>
          <a:p>
            <a:r>
              <a:rPr lang="fr-FR" b="1" i="1" dirty="0" smtClean="0"/>
              <a:t>CDKN2A, CDK4 </a:t>
            </a:r>
            <a:r>
              <a:rPr lang="fr-FR" b="1" i="1" dirty="0" err="1" smtClean="0"/>
              <a:t>etc</a:t>
            </a:r>
            <a:endParaRPr lang="fr-FR" b="1" i="1" dirty="0"/>
          </a:p>
        </p:txBody>
      </p:sp>
      <p:sp>
        <p:nvSpPr>
          <p:cNvPr id="21" name="Ellipse 20"/>
          <p:cNvSpPr/>
          <p:nvPr/>
        </p:nvSpPr>
        <p:spPr>
          <a:xfrm>
            <a:off x="2340623" y="3078881"/>
            <a:ext cx="108012" cy="1243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2865147" y="4987906"/>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82942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6" grpId="0" animBg="1"/>
      <p:bldP spid="20"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71950"/>
            <a:ext cx="2915816" cy="7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9552" y="123478"/>
            <a:ext cx="7920880" cy="720080"/>
          </a:xfrm>
        </p:spPr>
        <p:txBody>
          <a:bodyPr/>
          <a:lstStyle/>
          <a:p>
            <a:r>
              <a:rPr lang="fr-FR" sz="2800" dirty="0" smtClean="0"/>
              <a:t>Une prédisposition héréditaire aux cancers c’est</a:t>
            </a:r>
            <a:endParaRPr lang="fr-FR" sz="2800" dirty="0"/>
          </a:p>
        </p:txBody>
      </p:sp>
      <p:sp>
        <p:nvSpPr>
          <p:cNvPr id="4" name="Espace réservé du contenu 3"/>
          <p:cNvSpPr>
            <a:spLocks noGrp="1"/>
          </p:cNvSpPr>
          <p:nvPr>
            <p:ph sz="half" idx="1"/>
          </p:nvPr>
        </p:nvSpPr>
        <p:spPr>
          <a:xfrm>
            <a:off x="179512" y="1059582"/>
            <a:ext cx="4896544" cy="3211004"/>
          </a:xfrm>
        </p:spPr>
        <p:txBody>
          <a:bodyPr/>
          <a:lstStyle/>
          <a:p>
            <a:pPr>
              <a:buClr>
                <a:schemeClr val="accent6"/>
              </a:buClr>
              <a:buFont typeface="Wingdings" panose="05000000000000000000" pitchFamily="2" charset="2"/>
              <a:buChar char="ü"/>
            </a:pPr>
            <a:r>
              <a:rPr lang="fr-FR" sz="1800" b="1" dirty="0"/>
              <a:t>FREQUENCE ELEVEE DU CANCER</a:t>
            </a:r>
          </a:p>
          <a:p>
            <a:pPr marL="0" indent="0">
              <a:buNone/>
            </a:pPr>
            <a:r>
              <a:rPr lang="fr-FR" sz="1800" b="1" dirty="0">
                <a:solidFill>
                  <a:schemeClr val="accent6"/>
                </a:solidFill>
              </a:rPr>
              <a:t>risque</a:t>
            </a:r>
            <a:r>
              <a:rPr lang="fr-FR" sz="1800" dirty="0">
                <a:solidFill>
                  <a:schemeClr val="accent6"/>
                </a:solidFill>
              </a:rPr>
              <a:t> </a:t>
            </a:r>
            <a:r>
              <a:rPr lang="fr-FR" sz="1800" dirty="0"/>
              <a:t>de cancer &gt;&gt;&gt; </a:t>
            </a:r>
            <a:r>
              <a:rPr lang="fr-FR" sz="1800" dirty="0" smtClean="0"/>
              <a:t/>
            </a:r>
            <a:br>
              <a:rPr lang="fr-FR" sz="1800" dirty="0" smtClean="0"/>
            </a:br>
            <a:r>
              <a:rPr lang="fr-FR" sz="1800" dirty="0" smtClean="0"/>
              <a:t>risque </a:t>
            </a:r>
            <a:r>
              <a:rPr lang="fr-FR" sz="1800" dirty="0"/>
              <a:t>en population </a:t>
            </a:r>
            <a:r>
              <a:rPr lang="fr-FR" sz="1800" dirty="0" smtClean="0"/>
              <a:t>générale</a:t>
            </a:r>
          </a:p>
          <a:p>
            <a:pPr marL="0" indent="0">
              <a:buNone/>
            </a:pPr>
            <a:endParaRPr lang="fr-FR" sz="900" dirty="0" smtClean="0"/>
          </a:p>
          <a:p>
            <a:pPr>
              <a:buClr>
                <a:schemeClr val="accent6"/>
              </a:buClr>
              <a:buFont typeface="Wingdings" panose="05000000000000000000" pitchFamily="2" charset="2"/>
              <a:buChar char="ü"/>
            </a:pPr>
            <a:r>
              <a:rPr lang="fr-FR" sz="1800" b="1" dirty="0" smtClean="0"/>
              <a:t>PÉNÉTRANCE </a:t>
            </a:r>
            <a:r>
              <a:rPr lang="fr-FR" sz="1800" b="1" dirty="0" smtClean="0">
                <a:solidFill>
                  <a:schemeClr val="accent6"/>
                </a:solidFill>
              </a:rPr>
              <a:t>INCOMPLÈTE</a:t>
            </a:r>
          </a:p>
          <a:p>
            <a:pPr marL="0" indent="0">
              <a:buNone/>
            </a:pPr>
            <a:r>
              <a:rPr lang="fr-FR" sz="1800" b="1" dirty="0"/>
              <a:t>e</a:t>
            </a:r>
            <a:r>
              <a:rPr lang="fr-FR" sz="1800" b="1" dirty="0" smtClean="0"/>
              <a:t>xpressivité variable </a:t>
            </a:r>
            <a:r>
              <a:rPr lang="fr-FR" sz="1800" dirty="0" smtClean="0"/>
              <a:t>inter et intra familles</a:t>
            </a:r>
          </a:p>
          <a:p>
            <a:pPr>
              <a:buFont typeface="Wingdings" panose="05000000000000000000" pitchFamily="2" charset="2"/>
              <a:buChar char="ü"/>
            </a:pPr>
            <a:endParaRPr lang="fr-FR" sz="2000" dirty="0"/>
          </a:p>
        </p:txBody>
      </p:sp>
      <p:sp>
        <p:nvSpPr>
          <p:cNvPr id="5" name="Espace réservé du contenu 4"/>
          <p:cNvSpPr>
            <a:spLocks noGrp="1"/>
          </p:cNvSpPr>
          <p:nvPr>
            <p:ph sz="half" idx="2"/>
          </p:nvPr>
        </p:nvSpPr>
        <p:spPr>
          <a:xfrm>
            <a:off x="5220072" y="1059582"/>
            <a:ext cx="3744416" cy="3211004"/>
          </a:xfrm>
        </p:spPr>
        <p:txBody>
          <a:bodyPr/>
          <a:lstStyle/>
          <a:p>
            <a:pPr>
              <a:buClr>
                <a:schemeClr val="accent6"/>
              </a:buClr>
              <a:buFont typeface="Wingdings" panose="05000000000000000000" pitchFamily="2" charset="2"/>
              <a:buChar char="ü"/>
            </a:pPr>
            <a:r>
              <a:rPr lang="fr-FR" sz="1800" b="1" dirty="0" smtClean="0">
                <a:solidFill>
                  <a:schemeClr val="accent6"/>
                </a:solidFill>
              </a:rPr>
              <a:t>PRECOCITE</a:t>
            </a:r>
            <a:r>
              <a:rPr lang="fr-FR" sz="1800" b="1" dirty="0" smtClean="0"/>
              <a:t> DU CANCER</a:t>
            </a:r>
          </a:p>
          <a:p>
            <a:pPr marL="0" indent="0">
              <a:buNone/>
            </a:pPr>
            <a:r>
              <a:rPr lang="fr-FR" sz="2000" dirty="0" smtClean="0"/>
              <a:t>    </a:t>
            </a:r>
            <a:r>
              <a:rPr lang="fr-FR" sz="1600" dirty="0" smtClean="0"/>
              <a:t>Ex âges médians: </a:t>
            </a:r>
          </a:p>
          <a:p>
            <a:pPr lvl="1">
              <a:buSzPct val="80000"/>
              <a:buFont typeface="Wingdings" panose="05000000000000000000" pitchFamily="2" charset="2"/>
              <a:buChar char="Ø"/>
            </a:pPr>
            <a:r>
              <a:rPr lang="fr-FR" sz="1600" dirty="0" smtClean="0"/>
              <a:t>Sein 40/45 </a:t>
            </a:r>
            <a:r>
              <a:rPr lang="fr-FR" sz="1200" dirty="0" smtClean="0"/>
              <a:t>ans </a:t>
            </a:r>
            <a:r>
              <a:rPr lang="fr-FR" sz="1600" dirty="0" smtClean="0"/>
              <a:t>vs 61 </a:t>
            </a:r>
            <a:r>
              <a:rPr lang="fr-FR" sz="1200" dirty="0" smtClean="0"/>
              <a:t>ans</a:t>
            </a:r>
            <a:endParaRPr lang="fr-FR" sz="1600" dirty="0" smtClean="0"/>
          </a:p>
          <a:p>
            <a:pPr lvl="1">
              <a:buSzPct val="80000"/>
              <a:buFont typeface="Wingdings" panose="05000000000000000000" pitchFamily="2" charset="2"/>
              <a:buChar char="Ø"/>
            </a:pPr>
            <a:r>
              <a:rPr lang="fr-FR" sz="1600" dirty="0" smtClean="0"/>
              <a:t>Ovaire 45/50 </a:t>
            </a:r>
            <a:r>
              <a:rPr lang="fr-FR" sz="1200" dirty="0" smtClean="0"/>
              <a:t>ans </a:t>
            </a:r>
            <a:r>
              <a:rPr lang="fr-FR" sz="1600" dirty="0" smtClean="0"/>
              <a:t>vs 70 </a:t>
            </a:r>
            <a:r>
              <a:rPr lang="fr-FR" sz="1200" dirty="0" smtClean="0"/>
              <a:t>ans</a:t>
            </a:r>
            <a:endParaRPr lang="fr-FR" sz="1600" dirty="0" smtClean="0"/>
          </a:p>
          <a:p>
            <a:pPr lvl="1">
              <a:buSzPct val="80000"/>
              <a:buFont typeface="Wingdings" panose="05000000000000000000" pitchFamily="2" charset="2"/>
              <a:buChar char="Ø"/>
            </a:pPr>
            <a:r>
              <a:rPr lang="fr-FR" sz="1600" dirty="0" smtClean="0"/>
              <a:t>Côlon  &lt; 50/60 </a:t>
            </a:r>
            <a:r>
              <a:rPr lang="fr-FR" sz="1200" dirty="0" smtClean="0"/>
              <a:t>ans </a:t>
            </a:r>
            <a:r>
              <a:rPr lang="fr-FR" sz="1600" dirty="0" smtClean="0"/>
              <a:t>vs 70 </a:t>
            </a:r>
            <a:r>
              <a:rPr lang="fr-FR" sz="1200" dirty="0" smtClean="0"/>
              <a:t>ans</a:t>
            </a:r>
            <a:endParaRPr lang="fr-FR" sz="1600" dirty="0"/>
          </a:p>
        </p:txBody>
      </p:sp>
      <p:sp>
        <p:nvSpPr>
          <p:cNvPr id="6" name="ZoneTexte 5"/>
          <p:cNvSpPr txBox="1"/>
          <p:nvPr/>
        </p:nvSpPr>
        <p:spPr>
          <a:xfrm>
            <a:off x="0" y="3147814"/>
            <a:ext cx="9144000" cy="1200329"/>
          </a:xfrm>
          <a:prstGeom prst="rect">
            <a:avLst/>
          </a:prstGeom>
          <a:noFill/>
        </p:spPr>
        <p:txBody>
          <a:bodyPr wrap="square" rtlCol="0">
            <a:spAutoFit/>
          </a:bodyPr>
          <a:lstStyle/>
          <a:p>
            <a:pPr algn="ctr"/>
            <a:r>
              <a:rPr lang="fr-FR" dirty="0" smtClean="0"/>
              <a:t>Et: </a:t>
            </a:r>
          </a:p>
          <a:p>
            <a:pPr marL="285750" indent="-285750" algn="ctr">
              <a:buClr>
                <a:schemeClr val="accent6"/>
              </a:buClr>
              <a:buFont typeface="Wingdings" panose="05000000000000000000" pitchFamily="2" charset="2"/>
              <a:buChar char="ü"/>
            </a:pPr>
            <a:r>
              <a:rPr lang="fr-FR" dirty="0" smtClean="0"/>
              <a:t>cancers </a:t>
            </a:r>
            <a:r>
              <a:rPr lang="fr-FR" dirty="0"/>
              <a:t>+ </a:t>
            </a:r>
            <a:r>
              <a:rPr lang="fr-FR" dirty="0" smtClean="0"/>
              <a:t>souvent </a:t>
            </a:r>
            <a:r>
              <a:rPr lang="fr-FR" b="1" dirty="0" smtClean="0"/>
              <a:t>multiples</a:t>
            </a:r>
            <a:r>
              <a:rPr lang="fr-FR" dirty="0" smtClean="0"/>
              <a:t> synchrones ou </a:t>
            </a:r>
            <a:r>
              <a:rPr lang="fr-FR" dirty="0" err="1" smtClean="0"/>
              <a:t>métachrones</a:t>
            </a:r>
            <a:r>
              <a:rPr lang="fr-FR" dirty="0" smtClean="0"/>
              <a:t> </a:t>
            </a:r>
            <a:r>
              <a:rPr lang="fr-FR" dirty="0"/>
              <a:t>(ex: côlon )</a:t>
            </a:r>
          </a:p>
          <a:p>
            <a:pPr algn="ctr"/>
            <a:r>
              <a:rPr lang="fr-FR" b="1" dirty="0" smtClean="0"/>
              <a:t>    /  bilatéraux</a:t>
            </a:r>
            <a:r>
              <a:rPr lang="fr-FR" dirty="0" smtClean="0"/>
              <a:t> (ex: sein / rein)</a:t>
            </a:r>
          </a:p>
          <a:p>
            <a:pPr marL="285750" indent="-285750" algn="ctr">
              <a:buClr>
                <a:schemeClr val="accent6"/>
              </a:buClr>
              <a:buFont typeface="Wingdings" panose="05000000000000000000" pitchFamily="2" charset="2"/>
              <a:buChar char="ü"/>
            </a:pPr>
            <a:r>
              <a:rPr lang="fr-FR" dirty="0" smtClean="0"/>
              <a:t>Transmission autosomique dominante le + souvent</a:t>
            </a:r>
            <a:endParaRPr lang="fr-FR" dirty="0"/>
          </a:p>
        </p:txBody>
      </p:sp>
      <p:sp>
        <p:nvSpPr>
          <p:cNvPr id="8" name="ZoneTexte 7"/>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4545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71950"/>
            <a:ext cx="2915816" cy="7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9552" y="123478"/>
            <a:ext cx="7920880" cy="720080"/>
          </a:xfrm>
        </p:spPr>
        <p:txBody>
          <a:bodyPr/>
          <a:lstStyle/>
          <a:p>
            <a:r>
              <a:rPr lang="fr-FR" sz="2800" dirty="0" smtClean="0"/>
              <a:t>Une prédisposition héréditaire aux cancers c’est</a:t>
            </a:r>
            <a:endParaRPr lang="fr-FR" sz="2800" dirty="0"/>
          </a:p>
        </p:txBody>
      </p:sp>
      <p:sp>
        <p:nvSpPr>
          <p:cNvPr id="4" name="Espace réservé du contenu 3"/>
          <p:cNvSpPr>
            <a:spLocks noGrp="1"/>
          </p:cNvSpPr>
          <p:nvPr>
            <p:ph sz="half" idx="1"/>
          </p:nvPr>
        </p:nvSpPr>
        <p:spPr>
          <a:xfrm>
            <a:off x="179512" y="1059582"/>
            <a:ext cx="4896544" cy="3211004"/>
          </a:xfrm>
        </p:spPr>
        <p:txBody>
          <a:bodyPr/>
          <a:lstStyle/>
          <a:p>
            <a:pPr>
              <a:buClr>
                <a:schemeClr val="accent6"/>
              </a:buClr>
              <a:buFont typeface="Wingdings" panose="05000000000000000000" pitchFamily="2" charset="2"/>
              <a:buChar char="ü"/>
            </a:pPr>
            <a:r>
              <a:rPr lang="fr-FR" sz="1800" b="1" dirty="0"/>
              <a:t>FREQUENCE ELEVEE DU CANCER</a:t>
            </a:r>
          </a:p>
          <a:p>
            <a:pPr marL="0" indent="0">
              <a:buNone/>
            </a:pPr>
            <a:r>
              <a:rPr lang="fr-FR" sz="1800" b="1" dirty="0"/>
              <a:t>risque</a:t>
            </a:r>
            <a:r>
              <a:rPr lang="fr-FR" sz="1800" dirty="0"/>
              <a:t> de cancer &gt;&gt;&gt; </a:t>
            </a:r>
            <a:r>
              <a:rPr lang="fr-FR" sz="1800" dirty="0" smtClean="0"/>
              <a:t/>
            </a:r>
            <a:br>
              <a:rPr lang="fr-FR" sz="1800" dirty="0" smtClean="0"/>
            </a:br>
            <a:r>
              <a:rPr lang="fr-FR" sz="1800" dirty="0" smtClean="0"/>
              <a:t>risque </a:t>
            </a:r>
            <a:r>
              <a:rPr lang="fr-FR" sz="1800" dirty="0"/>
              <a:t>en population </a:t>
            </a:r>
            <a:r>
              <a:rPr lang="fr-FR" sz="1800" dirty="0" smtClean="0"/>
              <a:t>générale</a:t>
            </a:r>
          </a:p>
          <a:p>
            <a:pPr marL="0" indent="0">
              <a:buNone/>
            </a:pPr>
            <a:endParaRPr lang="fr-FR" sz="900" dirty="0" smtClean="0"/>
          </a:p>
          <a:p>
            <a:pPr>
              <a:buClr>
                <a:schemeClr val="accent6"/>
              </a:buClr>
              <a:buFont typeface="Wingdings" panose="05000000000000000000" pitchFamily="2" charset="2"/>
              <a:buChar char="ü"/>
            </a:pPr>
            <a:r>
              <a:rPr lang="fr-FR" sz="1800" b="1" dirty="0" smtClean="0"/>
              <a:t>PÉNÉTRANCE INCOMPLÈTE</a:t>
            </a:r>
          </a:p>
          <a:p>
            <a:pPr marL="0" indent="0">
              <a:buNone/>
            </a:pPr>
            <a:r>
              <a:rPr lang="fr-FR" sz="1800" b="1" dirty="0"/>
              <a:t>e</a:t>
            </a:r>
            <a:r>
              <a:rPr lang="fr-FR" sz="1800" b="1" dirty="0" smtClean="0"/>
              <a:t>xpressivité variable </a:t>
            </a:r>
            <a:r>
              <a:rPr lang="fr-FR" sz="1800" dirty="0" smtClean="0"/>
              <a:t>inter et intra familles</a:t>
            </a:r>
          </a:p>
          <a:p>
            <a:pPr>
              <a:buFont typeface="Wingdings" panose="05000000000000000000" pitchFamily="2" charset="2"/>
              <a:buChar char="ü"/>
            </a:pPr>
            <a:endParaRPr lang="fr-FR" sz="2000" dirty="0"/>
          </a:p>
        </p:txBody>
      </p:sp>
      <p:sp>
        <p:nvSpPr>
          <p:cNvPr id="5" name="Espace réservé du contenu 4"/>
          <p:cNvSpPr>
            <a:spLocks noGrp="1"/>
          </p:cNvSpPr>
          <p:nvPr>
            <p:ph sz="half" idx="2"/>
          </p:nvPr>
        </p:nvSpPr>
        <p:spPr>
          <a:xfrm>
            <a:off x="5220072" y="1059582"/>
            <a:ext cx="3744416" cy="3211004"/>
          </a:xfrm>
        </p:spPr>
        <p:txBody>
          <a:bodyPr/>
          <a:lstStyle/>
          <a:p>
            <a:pPr>
              <a:buClr>
                <a:schemeClr val="accent6"/>
              </a:buClr>
              <a:buFont typeface="Wingdings" panose="05000000000000000000" pitchFamily="2" charset="2"/>
              <a:buChar char="ü"/>
            </a:pPr>
            <a:r>
              <a:rPr lang="fr-FR" sz="1800" b="1" dirty="0" smtClean="0"/>
              <a:t>PRECOCITE DU CANCER</a:t>
            </a:r>
          </a:p>
          <a:p>
            <a:pPr marL="0" indent="0">
              <a:buNone/>
            </a:pPr>
            <a:r>
              <a:rPr lang="fr-FR" sz="2000" dirty="0" smtClean="0"/>
              <a:t>    </a:t>
            </a:r>
            <a:r>
              <a:rPr lang="fr-FR" sz="1600" dirty="0" smtClean="0"/>
              <a:t>Ex âges médians: </a:t>
            </a:r>
          </a:p>
          <a:p>
            <a:pPr lvl="1">
              <a:buSzPct val="80000"/>
              <a:buFont typeface="Wingdings" panose="05000000000000000000" pitchFamily="2" charset="2"/>
              <a:buChar char="Ø"/>
            </a:pPr>
            <a:r>
              <a:rPr lang="fr-FR" sz="1600" dirty="0" smtClean="0"/>
              <a:t>Sein 40/45 vs 61</a:t>
            </a:r>
          </a:p>
          <a:p>
            <a:pPr lvl="1">
              <a:buSzPct val="80000"/>
              <a:buFont typeface="Wingdings" panose="05000000000000000000" pitchFamily="2" charset="2"/>
              <a:buChar char="Ø"/>
            </a:pPr>
            <a:r>
              <a:rPr lang="fr-FR" sz="1600" dirty="0" smtClean="0"/>
              <a:t>Ovaire 45/50 vs 70</a:t>
            </a:r>
          </a:p>
          <a:p>
            <a:pPr lvl="1">
              <a:buSzPct val="80000"/>
              <a:buFont typeface="Wingdings" panose="05000000000000000000" pitchFamily="2" charset="2"/>
              <a:buChar char="Ø"/>
            </a:pPr>
            <a:r>
              <a:rPr lang="fr-FR" sz="1600" dirty="0" smtClean="0"/>
              <a:t>Côlon  &lt; 50/60 vs 70</a:t>
            </a:r>
            <a:endParaRPr lang="fr-FR" sz="1600" dirty="0"/>
          </a:p>
        </p:txBody>
      </p:sp>
      <p:sp>
        <p:nvSpPr>
          <p:cNvPr id="6" name="ZoneTexte 5"/>
          <p:cNvSpPr txBox="1"/>
          <p:nvPr/>
        </p:nvSpPr>
        <p:spPr>
          <a:xfrm>
            <a:off x="0" y="3147814"/>
            <a:ext cx="9144000" cy="1200329"/>
          </a:xfrm>
          <a:prstGeom prst="rect">
            <a:avLst/>
          </a:prstGeom>
          <a:noFill/>
        </p:spPr>
        <p:txBody>
          <a:bodyPr wrap="square" rtlCol="0">
            <a:spAutoFit/>
          </a:bodyPr>
          <a:lstStyle/>
          <a:p>
            <a:pPr algn="ctr"/>
            <a:r>
              <a:rPr lang="fr-FR" dirty="0" smtClean="0"/>
              <a:t>Et: </a:t>
            </a:r>
          </a:p>
          <a:p>
            <a:pPr marL="285750" indent="-285750" algn="ctr">
              <a:buClr>
                <a:schemeClr val="accent6"/>
              </a:buClr>
              <a:buFont typeface="Wingdings" panose="05000000000000000000" pitchFamily="2" charset="2"/>
              <a:buChar char="ü"/>
            </a:pPr>
            <a:r>
              <a:rPr lang="fr-FR" dirty="0" smtClean="0"/>
              <a:t>cancers </a:t>
            </a:r>
            <a:r>
              <a:rPr lang="fr-FR" dirty="0"/>
              <a:t>+ </a:t>
            </a:r>
            <a:r>
              <a:rPr lang="fr-FR" dirty="0" smtClean="0"/>
              <a:t>souvent </a:t>
            </a:r>
            <a:r>
              <a:rPr lang="fr-FR" b="1" dirty="0" smtClean="0"/>
              <a:t>multiples</a:t>
            </a:r>
            <a:r>
              <a:rPr lang="fr-FR" dirty="0" smtClean="0"/>
              <a:t> synchrones ou </a:t>
            </a:r>
            <a:r>
              <a:rPr lang="fr-FR" dirty="0" err="1" smtClean="0"/>
              <a:t>métachrones</a:t>
            </a:r>
            <a:r>
              <a:rPr lang="fr-FR" dirty="0" smtClean="0"/>
              <a:t> </a:t>
            </a:r>
            <a:r>
              <a:rPr lang="fr-FR" dirty="0"/>
              <a:t>(ex: côlon )</a:t>
            </a:r>
          </a:p>
          <a:p>
            <a:pPr algn="ctr"/>
            <a:r>
              <a:rPr lang="fr-FR" b="1" dirty="0" smtClean="0"/>
              <a:t>    /  bilatéraux</a:t>
            </a:r>
            <a:r>
              <a:rPr lang="fr-FR" dirty="0" smtClean="0"/>
              <a:t> (ex: sein / rein)</a:t>
            </a:r>
          </a:p>
          <a:p>
            <a:pPr marL="285750" indent="-285750" algn="ctr">
              <a:buClr>
                <a:schemeClr val="accent6"/>
              </a:buClr>
              <a:buFont typeface="Wingdings" panose="05000000000000000000" pitchFamily="2" charset="2"/>
              <a:buChar char="ü"/>
            </a:pPr>
            <a:r>
              <a:rPr lang="fr-FR" dirty="0" smtClean="0"/>
              <a:t>Transmission autosomique dominante le + souvent</a:t>
            </a:r>
            <a:endParaRPr lang="fr-FR" dirty="0"/>
          </a:p>
        </p:txBody>
      </p:sp>
      <p:sp>
        <p:nvSpPr>
          <p:cNvPr id="8" name="Rectangle 7"/>
          <p:cNvSpPr/>
          <p:nvPr/>
        </p:nvSpPr>
        <p:spPr>
          <a:xfrm>
            <a:off x="0" y="123478"/>
            <a:ext cx="9144000" cy="834740"/>
          </a:xfrm>
          <a:prstGeom prst="rect">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50D69"/>
                </a:solidFill>
                <a:latin typeface="Arial" panose="020B0604020202020204" pitchFamily="34" charset="0"/>
                <a:cs typeface="Arial" panose="020B0604020202020204" pitchFamily="34" charset="0"/>
                <a:sym typeface="Symbol"/>
              </a:rPr>
              <a:t> </a:t>
            </a:r>
            <a:r>
              <a:rPr lang="fr-FR" sz="2400" b="1" dirty="0">
                <a:solidFill>
                  <a:schemeClr val="bg1"/>
                </a:solidFill>
                <a:latin typeface="Arial" panose="020B0604020202020204" pitchFamily="34" charset="0"/>
                <a:cs typeface="Arial" panose="020B0604020202020204" pitchFamily="34" charset="0"/>
                <a:sym typeface="Symbol"/>
              </a:rPr>
              <a:t> </a:t>
            </a:r>
            <a:r>
              <a:rPr lang="fr-FR" sz="2400" b="1" dirty="0" smtClean="0"/>
              <a:t>QUAND EVOQUER UNE PREDISPOSITION HEREDITAIRE?</a:t>
            </a:r>
            <a:endParaRPr lang="fr-FR" sz="2400" b="1" dirty="0"/>
          </a:p>
        </p:txBody>
      </p:sp>
      <p:sp>
        <p:nvSpPr>
          <p:cNvPr id="10" name="ZoneTexte 9"/>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86969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71950"/>
            <a:ext cx="2915816" cy="7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75000"/>
                </a:schemeClr>
              </a:solidFill>
            </a:endParaRPr>
          </a:p>
        </p:txBody>
      </p:sp>
      <p:sp>
        <p:nvSpPr>
          <p:cNvPr id="2" name="Titre 1"/>
          <p:cNvSpPr>
            <a:spLocks noGrp="1"/>
          </p:cNvSpPr>
          <p:nvPr>
            <p:ph type="title"/>
          </p:nvPr>
        </p:nvSpPr>
        <p:spPr>
          <a:xfrm>
            <a:off x="0" y="0"/>
            <a:ext cx="9144000" cy="720080"/>
          </a:xfrm>
        </p:spPr>
        <p:txBody>
          <a:bodyPr/>
          <a:lstStyle/>
          <a:p>
            <a:pPr algn="ctr"/>
            <a:r>
              <a:rPr lang="fr-FR" sz="2600" dirty="0" smtClean="0">
                <a:solidFill>
                  <a:schemeClr val="tx2"/>
                </a:solidFill>
              </a:rPr>
              <a:t>Evoquer une prédisposition héréditaire aux cancers:</a:t>
            </a:r>
            <a:endParaRPr lang="fr-FR" sz="2600" dirty="0">
              <a:solidFill>
                <a:schemeClr val="tx2"/>
              </a:solidFill>
            </a:endParaRPr>
          </a:p>
        </p:txBody>
      </p:sp>
      <p:sp>
        <p:nvSpPr>
          <p:cNvPr id="4" name="Espace réservé du contenu 3"/>
          <p:cNvSpPr>
            <a:spLocks noGrp="1"/>
          </p:cNvSpPr>
          <p:nvPr>
            <p:ph sz="half" idx="1"/>
          </p:nvPr>
        </p:nvSpPr>
        <p:spPr>
          <a:xfrm>
            <a:off x="179512" y="1059582"/>
            <a:ext cx="4896544" cy="3211004"/>
          </a:xfrm>
        </p:spPr>
        <p:txBody>
          <a:bodyPr/>
          <a:lstStyle/>
          <a:p>
            <a:pPr>
              <a:buFont typeface="Wingdings" panose="05000000000000000000" pitchFamily="2" charset="2"/>
              <a:buChar char="ü"/>
            </a:pPr>
            <a:r>
              <a:rPr lang="fr-FR" sz="2000" b="1" dirty="0">
                <a:solidFill>
                  <a:schemeClr val="bg1">
                    <a:lumMod val="75000"/>
                  </a:schemeClr>
                </a:solidFill>
              </a:rPr>
              <a:t>FREQUENCE ELEVEE DU CANCER</a:t>
            </a:r>
          </a:p>
          <a:p>
            <a:pPr marL="0" indent="0">
              <a:buNone/>
            </a:pPr>
            <a:r>
              <a:rPr lang="fr-FR" sz="1900" b="1" dirty="0">
                <a:solidFill>
                  <a:schemeClr val="bg1">
                    <a:lumMod val="75000"/>
                  </a:schemeClr>
                </a:solidFill>
              </a:rPr>
              <a:t>risque</a:t>
            </a:r>
            <a:r>
              <a:rPr lang="fr-FR" sz="1900" dirty="0">
                <a:solidFill>
                  <a:schemeClr val="bg1">
                    <a:lumMod val="75000"/>
                  </a:schemeClr>
                </a:solidFill>
              </a:rPr>
              <a:t> de cancer &gt;&gt;&gt; </a:t>
            </a:r>
            <a:r>
              <a:rPr lang="fr-FR" sz="1900" dirty="0" smtClean="0">
                <a:solidFill>
                  <a:schemeClr val="bg1">
                    <a:lumMod val="75000"/>
                  </a:schemeClr>
                </a:solidFill>
              </a:rPr>
              <a:t/>
            </a:r>
            <a:br>
              <a:rPr lang="fr-FR" sz="1900" dirty="0" smtClean="0">
                <a:solidFill>
                  <a:schemeClr val="bg1">
                    <a:lumMod val="75000"/>
                  </a:schemeClr>
                </a:solidFill>
              </a:rPr>
            </a:br>
            <a:r>
              <a:rPr lang="fr-FR" sz="1900" dirty="0" smtClean="0">
                <a:solidFill>
                  <a:schemeClr val="bg1">
                    <a:lumMod val="75000"/>
                  </a:schemeClr>
                </a:solidFill>
              </a:rPr>
              <a:t>risque </a:t>
            </a:r>
            <a:r>
              <a:rPr lang="fr-FR" sz="1900" dirty="0">
                <a:solidFill>
                  <a:schemeClr val="bg1">
                    <a:lumMod val="75000"/>
                  </a:schemeClr>
                </a:solidFill>
              </a:rPr>
              <a:t>en population </a:t>
            </a:r>
            <a:r>
              <a:rPr lang="fr-FR" sz="1900" dirty="0" smtClean="0">
                <a:solidFill>
                  <a:schemeClr val="bg1">
                    <a:lumMod val="75000"/>
                  </a:schemeClr>
                </a:solidFill>
              </a:rPr>
              <a:t>générale</a:t>
            </a:r>
          </a:p>
          <a:p>
            <a:pPr marL="0" indent="0">
              <a:buNone/>
            </a:pPr>
            <a:endParaRPr lang="fr-FR" sz="1200" dirty="0" smtClean="0">
              <a:solidFill>
                <a:schemeClr val="bg1">
                  <a:lumMod val="75000"/>
                </a:schemeClr>
              </a:solidFill>
            </a:endParaRPr>
          </a:p>
          <a:p>
            <a:pPr>
              <a:buFont typeface="Wingdings" panose="05000000000000000000" pitchFamily="2" charset="2"/>
              <a:buChar char="ü"/>
            </a:pPr>
            <a:r>
              <a:rPr lang="fr-FR" sz="2000" b="1" dirty="0" smtClean="0">
                <a:solidFill>
                  <a:schemeClr val="bg1">
                    <a:lumMod val="75000"/>
                  </a:schemeClr>
                </a:solidFill>
              </a:rPr>
              <a:t>PÉNÉTRANCE INCOMPLÈTE</a:t>
            </a:r>
          </a:p>
          <a:p>
            <a:pPr marL="0" indent="0">
              <a:buNone/>
            </a:pPr>
            <a:r>
              <a:rPr lang="fr-FR" sz="1900" b="1" dirty="0">
                <a:solidFill>
                  <a:schemeClr val="bg1">
                    <a:lumMod val="75000"/>
                  </a:schemeClr>
                </a:solidFill>
              </a:rPr>
              <a:t>e</a:t>
            </a:r>
            <a:r>
              <a:rPr lang="fr-FR" sz="1900" b="1" dirty="0" smtClean="0">
                <a:solidFill>
                  <a:schemeClr val="bg1">
                    <a:lumMod val="75000"/>
                  </a:schemeClr>
                </a:solidFill>
              </a:rPr>
              <a:t>xpressivité variable </a:t>
            </a:r>
            <a:r>
              <a:rPr lang="fr-FR" sz="1900" dirty="0" smtClean="0">
                <a:solidFill>
                  <a:schemeClr val="bg1">
                    <a:lumMod val="75000"/>
                  </a:schemeClr>
                </a:solidFill>
              </a:rPr>
              <a:t>inter et intra familles</a:t>
            </a:r>
          </a:p>
          <a:p>
            <a:pPr>
              <a:buFont typeface="Wingdings" panose="05000000000000000000" pitchFamily="2" charset="2"/>
              <a:buChar char="ü"/>
            </a:pPr>
            <a:endParaRPr lang="fr-FR" dirty="0">
              <a:solidFill>
                <a:schemeClr val="bg1">
                  <a:lumMod val="75000"/>
                </a:schemeClr>
              </a:solidFill>
            </a:endParaRPr>
          </a:p>
        </p:txBody>
      </p:sp>
      <p:sp>
        <p:nvSpPr>
          <p:cNvPr id="5" name="Espace réservé du contenu 4"/>
          <p:cNvSpPr>
            <a:spLocks noGrp="1"/>
          </p:cNvSpPr>
          <p:nvPr>
            <p:ph sz="half" idx="2"/>
          </p:nvPr>
        </p:nvSpPr>
        <p:spPr>
          <a:xfrm>
            <a:off x="5220072" y="1059582"/>
            <a:ext cx="3744416" cy="3211004"/>
          </a:xfrm>
        </p:spPr>
        <p:txBody>
          <a:bodyPr/>
          <a:lstStyle/>
          <a:p>
            <a:pPr>
              <a:buFont typeface="Wingdings" panose="05000000000000000000" pitchFamily="2" charset="2"/>
              <a:buChar char="ü"/>
            </a:pPr>
            <a:r>
              <a:rPr lang="fr-FR" sz="2000" b="1" dirty="0" smtClean="0">
                <a:solidFill>
                  <a:schemeClr val="bg1">
                    <a:lumMod val="85000"/>
                  </a:schemeClr>
                </a:solidFill>
              </a:rPr>
              <a:t>PRECOCITE DU CANCER</a:t>
            </a:r>
          </a:p>
          <a:p>
            <a:pPr marL="0" indent="0">
              <a:buNone/>
            </a:pPr>
            <a:r>
              <a:rPr lang="fr-FR" dirty="0" smtClean="0">
                <a:solidFill>
                  <a:schemeClr val="bg1">
                    <a:lumMod val="85000"/>
                  </a:schemeClr>
                </a:solidFill>
              </a:rPr>
              <a:t>   Ex âges médians: </a:t>
            </a:r>
          </a:p>
          <a:p>
            <a:pPr lvl="1">
              <a:buFont typeface="Wingdings" panose="05000000000000000000" pitchFamily="2" charset="2"/>
              <a:buChar char="Ø"/>
            </a:pPr>
            <a:r>
              <a:rPr lang="fr-FR" dirty="0" smtClean="0">
                <a:solidFill>
                  <a:schemeClr val="bg1">
                    <a:lumMod val="85000"/>
                  </a:schemeClr>
                </a:solidFill>
              </a:rPr>
              <a:t>Sein 40/45 vs 61</a:t>
            </a:r>
          </a:p>
          <a:p>
            <a:pPr lvl="1">
              <a:buFont typeface="Wingdings" panose="05000000000000000000" pitchFamily="2" charset="2"/>
              <a:buChar char="Ø"/>
            </a:pPr>
            <a:r>
              <a:rPr lang="fr-FR" dirty="0" smtClean="0">
                <a:solidFill>
                  <a:schemeClr val="bg1">
                    <a:lumMod val="85000"/>
                  </a:schemeClr>
                </a:solidFill>
              </a:rPr>
              <a:t>Ovaire 45/50 vs 70</a:t>
            </a:r>
          </a:p>
          <a:p>
            <a:pPr lvl="1">
              <a:buFont typeface="Wingdings" panose="05000000000000000000" pitchFamily="2" charset="2"/>
              <a:buChar char="Ø"/>
            </a:pPr>
            <a:r>
              <a:rPr lang="fr-FR" dirty="0" smtClean="0">
                <a:solidFill>
                  <a:schemeClr val="bg1">
                    <a:lumMod val="85000"/>
                  </a:schemeClr>
                </a:solidFill>
              </a:rPr>
              <a:t>Côlon  &lt; 50/60 vs 70</a:t>
            </a:r>
            <a:endParaRPr lang="fr-FR" dirty="0">
              <a:solidFill>
                <a:schemeClr val="bg1">
                  <a:lumMod val="85000"/>
                </a:schemeClr>
              </a:solidFill>
            </a:endParaRPr>
          </a:p>
        </p:txBody>
      </p:sp>
      <p:sp>
        <p:nvSpPr>
          <p:cNvPr id="6" name="ZoneTexte 5"/>
          <p:cNvSpPr txBox="1"/>
          <p:nvPr/>
        </p:nvSpPr>
        <p:spPr>
          <a:xfrm>
            <a:off x="0" y="3507854"/>
            <a:ext cx="9147412" cy="1554272"/>
          </a:xfrm>
          <a:prstGeom prst="rect">
            <a:avLst/>
          </a:prstGeom>
          <a:noFill/>
        </p:spPr>
        <p:txBody>
          <a:bodyPr wrap="square" rtlCol="0">
            <a:spAutoFit/>
          </a:bodyPr>
          <a:lstStyle/>
          <a:p>
            <a:pPr algn="ctr"/>
            <a:r>
              <a:rPr lang="fr-FR" sz="1900" dirty="0" smtClean="0">
                <a:solidFill>
                  <a:schemeClr val="bg1">
                    <a:lumMod val="85000"/>
                  </a:schemeClr>
                </a:solidFill>
              </a:rPr>
              <a:t>Et: </a:t>
            </a:r>
          </a:p>
          <a:p>
            <a:pPr marL="285750" indent="-285750" algn="ctr">
              <a:buFont typeface="Wingdings" panose="05000000000000000000" pitchFamily="2" charset="2"/>
              <a:buChar char="ü"/>
            </a:pPr>
            <a:r>
              <a:rPr lang="fr-FR" sz="1900" dirty="0" smtClean="0">
                <a:solidFill>
                  <a:schemeClr val="bg1">
                    <a:lumMod val="85000"/>
                  </a:schemeClr>
                </a:solidFill>
              </a:rPr>
              <a:t>cancers </a:t>
            </a:r>
            <a:r>
              <a:rPr lang="fr-FR" sz="1900" dirty="0">
                <a:solidFill>
                  <a:schemeClr val="bg1">
                    <a:lumMod val="85000"/>
                  </a:schemeClr>
                </a:solidFill>
              </a:rPr>
              <a:t>+ </a:t>
            </a:r>
            <a:r>
              <a:rPr lang="fr-FR" sz="1900" dirty="0" smtClean="0">
                <a:solidFill>
                  <a:schemeClr val="bg1">
                    <a:lumMod val="85000"/>
                  </a:schemeClr>
                </a:solidFill>
              </a:rPr>
              <a:t>souvent </a:t>
            </a:r>
            <a:r>
              <a:rPr lang="fr-FR" sz="1900" b="1" dirty="0" smtClean="0">
                <a:solidFill>
                  <a:schemeClr val="bg1">
                    <a:lumMod val="85000"/>
                  </a:schemeClr>
                </a:solidFill>
              </a:rPr>
              <a:t>multiples</a:t>
            </a:r>
            <a:r>
              <a:rPr lang="fr-FR" sz="1900" dirty="0" smtClean="0">
                <a:solidFill>
                  <a:schemeClr val="bg1">
                    <a:lumMod val="85000"/>
                  </a:schemeClr>
                </a:solidFill>
              </a:rPr>
              <a:t> synchrones ou </a:t>
            </a:r>
            <a:r>
              <a:rPr lang="fr-FR" sz="1900" dirty="0" err="1" smtClean="0">
                <a:solidFill>
                  <a:schemeClr val="bg1">
                    <a:lumMod val="85000"/>
                  </a:schemeClr>
                </a:solidFill>
              </a:rPr>
              <a:t>métachrones</a:t>
            </a:r>
            <a:r>
              <a:rPr lang="fr-FR" sz="1900" dirty="0" smtClean="0">
                <a:solidFill>
                  <a:schemeClr val="bg1">
                    <a:lumMod val="85000"/>
                  </a:schemeClr>
                </a:solidFill>
              </a:rPr>
              <a:t> </a:t>
            </a:r>
            <a:r>
              <a:rPr lang="fr-FR" sz="1900" dirty="0">
                <a:solidFill>
                  <a:schemeClr val="bg1">
                    <a:lumMod val="85000"/>
                  </a:schemeClr>
                </a:solidFill>
              </a:rPr>
              <a:t>(ex: côlon )</a:t>
            </a:r>
          </a:p>
          <a:p>
            <a:pPr algn="ctr"/>
            <a:r>
              <a:rPr lang="fr-FR" sz="1900" b="1" dirty="0" smtClean="0">
                <a:solidFill>
                  <a:schemeClr val="bg1">
                    <a:lumMod val="85000"/>
                  </a:schemeClr>
                </a:solidFill>
              </a:rPr>
              <a:t>    /  bilatéraux</a:t>
            </a:r>
            <a:r>
              <a:rPr lang="fr-FR" sz="1900" dirty="0" smtClean="0">
                <a:solidFill>
                  <a:schemeClr val="bg1">
                    <a:lumMod val="85000"/>
                  </a:schemeClr>
                </a:solidFill>
              </a:rPr>
              <a:t> (ex: sein / rein)</a:t>
            </a:r>
          </a:p>
          <a:p>
            <a:pPr marL="285750" indent="-285750" algn="ctr">
              <a:buFont typeface="Wingdings" panose="05000000000000000000" pitchFamily="2" charset="2"/>
              <a:buChar char="ü"/>
            </a:pPr>
            <a:r>
              <a:rPr lang="fr-FR" sz="1900" dirty="0" smtClean="0">
                <a:solidFill>
                  <a:schemeClr val="bg1">
                    <a:lumMod val="85000"/>
                  </a:schemeClr>
                </a:solidFill>
              </a:rPr>
              <a:t>Transmission autosomique dominante le + souvent</a:t>
            </a:r>
          </a:p>
          <a:p>
            <a:pPr algn="ctr"/>
            <a:endParaRPr lang="fr-FR" sz="1900" dirty="0">
              <a:solidFill>
                <a:schemeClr val="bg1">
                  <a:lumMod val="85000"/>
                </a:schemeClr>
              </a:solidFill>
            </a:endParaRPr>
          </a:p>
        </p:txBody>
      </p:sp>
      <p:cxnSp>
        <p:nvCxnSpPr>
          <p:cNvPr id="15" name="Connecteur droit 14"/>
          <p:cNvCxnSpPr/>
          <p:nvPr/>
        </p:nvCxnSpPr>
        <p:spPr>
          <a:xfrm>
            <a:off x="9540552" y="264375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7504" y="720080"/>
            <a:ext cx="4968552" cy="2911252"/>
          </a:xfrm>
          <a:prstGeom prst="rect">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Arial" panose="020B0604020202020204" pitchFamily="34" charset="0"/>
                <a:cs typeface="Arial" panose="020B0604020202020204" pitchFamily="34" charset="0"/>
                <a:sym typeface="Symbol"/>
              </a:rPr>
              <a:t>Plusieurs cas </a:t>
            </a:r>
            <a:r>
              <a:rPr lang="fr-FR" sz="2000" b="1" u="sng" dirty="0" smtClean="0">
                <a:solidFill>
                  <a:schemeClr val="bg1"/>
                </a:solidFill>
                <a:latin typeface="Arial" panose="020B0604020202020204" pitchFamily="34" charset="0"/>
                <a:cs typeface="Arial" panose="020B0604020202020204" pitchFamily="34" charset="0"/>
                <a:sym typeface="Symbol"/>
              </a:rPr>
              <a:t>familiaux</a:t>
            </a:r>
            <a:r>
              <a:rPr lang="fr-FR" sz="2000" b="1" dirty="0" smtClean="0">
                <a:solidFill>
                  <a:schemeClr val="bg1"/>
                </a:solidFill>
                <a:latin typeface="Arial" panose="020B0604020202020204" pitchFamily="34" charset="0"/>
                <a:cs typeface="Arial" panose="020B0604020202020204" pitchFamily="34" charset="0"/>
                <a:sym typeface="Symbol"/>
              </a:rPr>
              <a:t> du même k</a:t>
            </a:r>
          </a:p>
          <a:p>
            <a:pPr algn="ctr"/>
            <a:r>
              <a:rPr lang="fr-FR" sz="2000" b="1" dirty="0">
                <a:solidFill>
                  <a:schemeClr val="bg1"/>
                </a:solidFill>
                <a:latin typeface="Arial" panose="020B0604020202020204" pitchFamily="34" charset="0"/>
                <a:cs typeface="Arial" panose="020B0604020202020204" pitchFamily="34" charset="0"/>
                <a:sym typeface="Symbol"/>
              </a:rPr>
              <a:t>n</a:t>
            </a:r>
            <a:r>
              <a:rPr lang="fr-FR" sz="2000" b="1" dirty="0" smtClean="0">
                <a:solidFill>
                  <a:schemeClr val="bg1"/>
                </a:solidFill>
                <a:latin typeface="Arial" panose="020B0604020202020204" pitchFamily="34" charset="0"/>
                <a:cs typeface="Arial" panose="020B0604020202020204" pitchFamily="34" charset="0"/>
                <a:sym typeface="Symbol"/>
              </a:rPr>
              <a:t>on </a:t>
            </a:r>
            <a:r>
              <a:rPr lang="fr-FR" sz="2000" b="1" dirty="0">
                <a:solidFill>
                  <a:schemeClr val="bg1"/>
                </a:solidFill>
                <a:latin typeface="Arial" panose="020B0604020202020204" pitchFamily="34" charset="0"/>
                <a:cs typeface="Arial" panose="020B0604020202020204" pitchFamily="34" charset="0"/>
                <a:sym typeface="Symbol"/>
              </a:rPr>
              <a:t>t</a:t>
            </a:r>
            <a:r>
              <a:rPr lang="fr-FR" sz="2000" b="1" dirty="0" smtClean="0">
                <a:solidFill>
                  <a:schemeClr val="bg1"/>
                </a:solidFill>
                <a:latin typeface="Arial" panose="020B0604020202020204" pitchFamily="34" charset="0"/>
                <a:cs typeface="Arial" panose="020B0604020202020204" pitchFamily="34" charset="0"/>
                <a:sym typeface="Symbol"/>
              </a:rPr>
              <a:t>ardifs !      </a:t>
            </a:r>
            <a:r>
              <a:rPr lang="fr-FR" b="1" dirty="0" smtClean="0">
                <a:solidFill>
                  <a:schemeClr val="tx1"/>
                </a:solidFill>
                <a:latin typeface="Arial" panose="020B0604020202020204" pitchFamily="34" charset="0"/>
                <a:cs typeface="Arial" panose="020B0604020202020204" pitchFamily="34" charset="0"/>
                <a:sym typeface="Symbol"/>
              </a:rPr>
              <a:t>exemples: </a:t>
            </a:r>
          </a:p>
          <a:p>
            <a:r>
              <a:rPr lang="fr-FR" b="1" dirty="0" smtClean="0">
                <a:solidFill>
                  <a:schemeClr val="tx1"/>
                </a:solidFill>
                <a:latin typeface="Arial" panose="020B0604020202020204" pitchFamily="34" charset="0"/>
                <a:cs typeface="Arial" panose="020B0604020202020204" pitchFamily="34" charset="0"/>
                <a:sym typeface="Symbol"/>
              </a:rPr>
              <a:t>	&gt;3 k sein     /     &gt;3 k prostate</a:t>
            </a:r>
          </a:p>
          <a:p>
            <a:r>
              <a:rPr lang="fr-FR" b="1" dirty="0" smtClean="0">
                <a:solidFill>
                  <a:schemeClr val="tx1"/>
                </a:solidFill>
                <a:latin typeface="Arial" panose="020B0604020202020204" pitchFamily="34" charset="0"/>
                <a:cs typeface="Arial" panose="020B0604020202020204" pitchFamily="34" charset="0"/>
                <a:sym typeface="Symbol"/>
              </a:rPr>
              <a:t> &gt;2 / 3 k côlon  /   &gt;2 k rein   /   &gt;2 </a:t>
            </a:r>
            <a:r>
              <a:rPr lang="fr-FR" b="1" dirty="0" err="1" smtClean="0">
                <a:solidFill>
                  <a:schemeClr val="tx1"/>
                </a:solidFill>
                <a:latin typeface="Arial" panose="020B0604020202020204" pitchFamily="34" charset="0"/>
                <a:cs typeface="Arial" panose="020B0604020202020204" pitchFamily="34" charset="0"/>
                <a:sym typeface="Symbol"/>
              </a:rPr>
              <a:t>adk</a:t>
            </a:r>
            <a:r>
              <a:rPr lang="fr-FR" b="1" dirty="0" smtClean="0">
                <a:solidFill>
                  <a:schemeClr val="tx1"/>
                </a:solidFill>
                <a:latin typeface="Arial" panose="020B0604020202020204" pitchFamily="34" charset="0"/>
                <a:cs typeface="Arial" panose="020B0604020202020204" pitchFamily="34" charset="0"/>
                <a:sym typeface="Symbol"/>
              </a:rPr>
              <a:t> </a:t>
            </a:r>
            <a:r>
              <a:rPr lang="fr-FR" b="1" dirty="0" err="1" smtClean="0">
                <a:solidFill>
                  <a:schemeClr val="tx1"/>
                </a:solidFill>
                <a:latin typeface="Arial" panose="020B0604020202020204" pitchFamily="34" charset="0"/>
                <a:cs typeface="Arial" panose="020B0604020202020204" pitchFamily="34" charset="0"/>
                <a:sym typeface="Symbol"/>
              </a:rPr>
              <a:t>pancr</a:t>
            </a:r>
            <a:endParaRPr lang="fr-FR" b="1" dirty="0" smtClean="0">
              <a:solidFill>
                <a:schemeClr val="tx1"/>
              </a:solidFill>
              <a:latin typeface="Arial" panose="020B0604020202020204" pitchFamily="34" charset="0"/>
              <a:cs typeface="Arial" panose="020B0604020202020204" pitchFamily="34" charset="0"/>
              <a:sym typeface="Symbol"/>
            </a:endParaRPr>
          </a:p>
          <a:p>
            <a:endParaRPr lang="fr-FR" sz="1100" b="1" dirty="0">
              <a:solidFill>
                <a:schemeClr val="bg1"/>
              </a:solidFill>
              <a:latin typeface="Arial" panose="020B0604020202020204" pitchFamily="34" charset="0"/>
              <a:cs typeface="Arial" panose="020B0604020202020204" pitchFamily="34" charset="0"/>
              <a:sym typeface="Symbol"/>
            </a:endParaRPr>
          </a:p>
          <a:p>
            <a:pPr algn="ctr"/>
            <a:r>
              <a:rPr lang="fr-FR" sz="2000" b="1" u="sng" dirty="0" smtClean="0">
                <a:solidFill>
                  <a:schemeClr val="bg1"/>
                </a:solidFill>
                <a:latin typeface="Arial" panose="020B0604020202020204" pitchFamily="34" charset="0"/>
                <a:cs typeface="Arial" panose="020B0604020202020204" pitchFamily="34" charset="0"/>
                <a:sym typeface="Symbol"/>
              </a:rPr>
              <a:t>Associations évocatrices </a:t>
            </a:r>
            <a:r>
              <a:rPr lang="fr-FR" sz="1400" dirty="0" smtClean="0">
                <a:solidFill>
                  <a:schemeClr val="bg1"/>
                </a:solidFill>
                <a:latin typeface="Arial" panose="020B0604020202020204" pitchFamily="34" charset="0"/>
                <a:cs typeface="Arial" panose="020B0604020202020204" pitchFamily="34" charset="0"/>
                <a:sym typeface="Symbol"/>
              </a:rPr>
              <a:t>(perso ou familiales)</a:t>
            </a:r>
            <a:endParaRPr lang="fr-FR" sz="2000" dirty="0" smtClean="0">
              <a:solidFill>
                <a:schemeClr val="bg1"/>
              </a:solidFill>
              <a:latin typeface="Arial" panose="020B0604020202020204" pitchFamily="34" charset="0"/>
              <a:cs typeface="Arial" panose="020B0604020202020204" pitchFamily="34" charset="0"/>
              <a:sym typeface="Symbol"/>
            </a:endParaRPr>
          </a:p>
          <a:p>
            <a:pPr algn="ctr"/>
            <a:r>
              <a:rPr lang="fr-FR" b="1" dirty="0" smtClean="0">
                <a:solidFill>
                  <a:schemeClr val="tx1"/>
                </a:solidFill>
                <a:latin typeface="Arial" panose="020B0604020202020204" pitchFamily="34" charset="0"/>
                <a:cs typeface="Arial" panose="020B0604020202020204" pitchFamily="34" charset="0"/>
                <a:sym typeface="Symbol"/>
              </a:rPr>
              <a:t>k sein + </a:t>
            </a:r>
            <a:r>
              <a:rPr lang="fr-FR" b="1" dirty="0" err="1" smtClean="0">
                <a:solidFill>
                  <a:schemeClr val="tx1"/>
                </a:solidFill>
                <a:latin typeface="Arial" panose="020B0604020202020204" pitchFamily="34" charset="0"/>
                <a:cs typeface="Arial" panose="020B0604020202020204" pitchFamily="34" charset="0"/>
                <a:sym typeface="Symbol"/>
              </a:rPr>
              <a:t>adk</a:t>
            </a:r>
            <a:r>
              <a:rPr lang="fr-FR" b="1" dirty="0" smtClean="0">
                <a:solidFill>
                  <a:schemeClr val="tx1"/>
                </a:solidFill>
                <a:latin typeface="Arial" panose="020B0604020202020204" pitchFamily="34" charset="0"/>
                <a:cs typeface="Arial" panose="020B0604020202020204" pitchFamily="34" charset="0"/>
                <a:sym typeface="Symbol"/>
              </a:rPr>
              <a:t> ovaire</a:t>
            </a:r>
          </a:p>
          <a:p>
            <a:pPr algn="ctr"/>
            <a:r>
              <a:rPr lang="fr-FR" b="1" dirty="0" smtClean="0">
                <a:solidFill>
                  <a:schemeClr val="tx1"/>
                </a:solidFill>
                <a:latin typeface="Arial" panose="020B0604020202020204" pitchFamily="34" charset="0"/>
                <a:cs typeface="Arial" panose="020B0604020202020204" pitchFamily="34" charset="0"/>
                <a:sym typeface="Symbol"/>
              </a:rPr>
              <a:t> k côlon +  </a:t>
            </a:r>
            <a:r>
              <a:rPr lang="fr-FR" b="1" dirty="0" err="1" smtClean="0">
                <a:solidFill>
                  <a:schemeClr val="tx1"/>
                </a:solidFill>
                <a:latin typeface="Arial" panose="020B0604020202020204" pitchFamily="34" charset="0"/>
                <a:cs typeface="Arial" panose="020B0604020202020204" pitchFamily="34" charset="0"/>
                <a:sym typeface="Symbol"/>
              </a:rPr>
              <a:t>adk</a:t>
            </a:r>
            <a:r>
              <a:rPr lang="fr-FR" b="1" dirty="0" smtClean="0">
                <a:solidFill>
                  <a:schemeClr val="tx1"/>
                </a:solidFill>
                <a:latin typeface="Arial" panose="020B0604020202020204" pitchFamily="34" charset="0"/>
                <a:cs typeface="Arial" panose="020B0604020202020204" pitchFamily="34" charset="0"/>
                <a:sym typeface="Symbol"/>
              </a:rPr>
              <a:t> endomètre</a:t>
            </a:r>
          </a:p>
          <a:p>
            <a:pPr algn="ctr"/>
            <a:r>
              <a:rPr lang="fr-FR" b="1" dirty="0" err="1" smtClean="0">
                <a:solidFill>
                  <a:schemeClr val="tx1"/>
                </a:solidFill>
                <a:latin typeface="Arial" panose="020B0604020202020204" pitchFamily="34" charset="0"/>
                <a:cs typeface="Arial" panose="020B0604020202020204" pitchFamily="34" charset="0"/>
                <a:sym typeface="Symbol"/>
              </a:rPr>
              <a:t>adk</a:t>
            </a:r>
            <a:r>
              <a:rPr lang="fr-FR" b="1" dirty="0" smtClean="0">
                <a:solidFill>
                  <a:schemeClr val="tx1"/>
                </a:solidFill>
                <a:latin typeface="Arial" panose="020B0604020202020204" pitchFamily="34" charset="0"/>
                <a:cs typeface="Arial" panose="020B0604020202020204" pitchFamily="34" charset="0"/>
                <a:sym typeface="Symbol"/>
              </a:rPr>
              <a:t> pancréas +  mélanome</a:t>
            </a:r>
          </a:p>
          <a:p>
            <a:pPr algn="ctr"/>
            <a:r>
              <a:rPr lang="fr-FR" b="1" dirty="0">
                <a:solidFill>
                  <a:schemeClr val="tx1"/>
                </a:solidFill>
                <a:latin typeface="Arial" panose="020B0604020202020204" pitchFamily="34" charset="0"/>
                <a:cs typeface="Arial" panose="020B0604020202020204" pitchFamily="34" charset="0"/>
                <a:sym typeface="Symbol"/>
              </a:rPr>
              <a:t>k</a:t>
            </a:r>
            <a:r>
              <a:rPr lang="fr-FR" b="1" dirty="0" smtClean="0">
                <a:solidFill>
                  <a:schemeClr val="tx1"/>
                </a:solidFill>
                <a:latin typeface="Arial" panose="020B0604020202020204" pitchFamily="34" charset="0"/>
                <a:cs typeface="Arial" panose="020B0604020202020204" pitchFamily="34" charset="0"/>
                <a:sym typeface="Symbol"/>
              </a:rPr>
              <a:t> sein + sarcome ou T cérébrale précoces</a:t>
            </a:r>
            <a:endParaRPr lang="fr-FR" b="1" dirty="0">
              <a:solidFill>
                <a:schemeClr val="tx1"/>
              </a:solidFill>
            </a:endParaRPr>
          </a:p>
        </p:txBody>
      </p:sp>
      <p:sp>
        <p:nvSpPr>
          <p:cNvPr id="23" name="Rectangle 22"/>
          <p:cNvSpPr/>
          <p:nvPr/>
        </p:nvSpPr>
        <p:spPr>
          <a:xfrm>
            <a:off x="5201816" y="915567"/>
            <a:ext cx="3816424" cy="2376264"/>
          </a:xfrm>
          <a:prstGeom prst="rect">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Arial" panose="020B0604020202020204" pitchFamily="34" charset="0"/>
                <a:cs typeface="Arial" panose="020B0604020202020204" pitchFamily="34" charset="0"/>
                <a:sym typeface="Symbol"/>
              </a:rPr>
              <a:t>1 k particulièrement </a:t>
            </a:r>
            <a:r>
              <a:rPr lang="fr-FR" sz="2000" b="1" u="sng" dirty="0" smtClean="0">
                <a:solidFill>
                  <a:schemeClr val="bg1"/>
                </a:solidFill>
                <a:latin typeface="Arial" panose="020B0604020202020204" pitchFamily="34" charset="0"/>
                <a:cs typeface="Arial" panose="020B0604020202020204" pitchFamily="34" charset="0"/>
                <a:sym typeface="Symbol"/>
              </a:rPr>
              <a:t>précoce</a:t>
            </a:r>
          </a:p>
          <a:p>
            <a:pPr algn="ctr"/>
            <a:endParaRPr lang="fr-FR" sz="1050" b="1" dirty="0" smtClean="0">
              <a:solidFill>
                <a:schemeClr val="bg1"/>
              </a:solidFill>
              <a:latin typeface="Arial" panose="020B0604020202020204" pitchFamily="34" charset="0"/>
              <a:cs typeface="Arial" panose="020B0604020202020204" pitchFamily="34" charset="0"/>
              <a:sym typeface="Symbol"/>
            </a:endParaRPr>
          </a:p>
          <a:p>
            <a:pPr algn="ctr"/>
            <a:endParaRPr lang="fr-FR" sz="1050" b="1" dirty="0" smtClean="0">
              <a:solidFill>
                <a:schemeClr val="bg1"/>
              </a:solidFill>
              <a:latin typeface="Arial" panose="020B0604020202020204" pitchFamily="34" charset="0"/>
              <a:cs typeface="Arial" panose="020B0604020202020204" pitchFamily="34" charset="0"/>
              <a:sym typeface="Symbol"/>
            </a:endParaRPr>
          </a:p>
          <a:p>
            <a:pPr algn="ctr"/>
            <a:endParaRPr lang="fr-FR" b="1" dirty="0" smtClean="0">
              <a:solidFill>
                <a:schemeClr val="tx1"/>
              </a:solidFill>
              <a:latin typeface="Arial" panose="020B0604020202020204" pitchFamily="34" charset="0"/>
              <a:cs typeface="Arial" panose="020B0604020202020204" pitchFamily="34" charset="0"/>
              <a:sym typeface="Symbol"/>
            </a:endParaRPr>
          </a:p>
          <a:p>
            <a:pPr algn="ctr"/>
            <a:endParaRPr lang="fr-FR" b="1" dirty="0">
              <a:solidFill>
                <a:schemeClr val="tx1"/>
              </a:solidFill>
              <a:latin typeface="Arial" panose="020B0604020202020204" pitchFamily="34" charset="0"/>
              <a:cs typeface="Arial" panose="020B0604020202020204" pitchFamily="34" charset="0"/>
              <a:sym typeface="Symbol"/>
            </a:endParaRPr>
          </a:p>
          <a:p>
            <a:pPr algn="ctr"/>
            <a:endParaRPr lang="fr-FR" b="1" dirty="0" smtClean="0">
              <a:solidFill>
                <a:schemeClr val="tx1"/>
              </a:solidFill>
              <a:latin typeface="Arial" panose="020B0604020202020204" pitchFamily="34" charset="0"/>
              <a:cs typeface="Arial" panose="020B0604020202020204" pitchFamily="34" charset="0"/>
              <a:sym typeface="Symbol"/>
            </a:endParaRPr>
          </a:p>
          <a:p>
            <a:pPr algn="ctr"/>
            <a:endParaRPr lang="fr-FR" b="1" dirty="0">
              <a:solidFill>
                <a:schemeClr val="tx1"/>
              </a:solidFill>
              <a:latin typeface="Arial" panose="020B0604020202020204" pitchFamily="34" charset="0"/>
              <a:cs typeface="Arial" panose="020B0604020202020204" pitchFamily="34" charset="0"/>
              <a:sym typeface="Symbol"/>
            </a:endParaRPr>
          </a:p>
          <a:p>
            <a:pPr algn="ctr"/>
            <a:endParaRPr lang="fr-FR" b="1" dirty="0">
              <a:solidFill>
                <a:schemeClr val="tx1"/>
              </a:solidFill>
              <a:latin typeface="Arial" panose="020B0604020202020204" pitchFamily="34" charset="0"/>
              <a:cs typeface="Arial" panose="020B0604020202020204" pitchFamily="34" charset="0"/>
              <a:sym typeface="Symbol"/>
            </a:endParaRPr>
          </a:p>
        </p:txBody>
      </p:sp>
      <p:sp>
        <p:nvSpPr>
          <p:cNvPr id="12" name="Rectangle 11"/>
          <p:cNvSpPr/>
          <p:nvPr/>
        </p:nvSpPr>
        <p:spPr>
          <a:xfrm>
            <a:off x="107504" y="3749747"/>
            <a:ext cx="8928992" cy="1054252"/>
          </a:xfrm>
          <a:prstGeom prst="rect">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Arial" panose="020B0604020202020204" pitchFamily="34" charset="0"/>
                <a:cs typeface="Arial" panose="020B0604020202020204" pitchFamily="34" charset="0"/>
                <a:sym typeface="Symbol"/>
              </a:rPr>
              <a:t>Formes personnelles potentiellement évocatrices </a:t>
            </a:r>
            <a:r>
              <a:rPr lang="fr-FR" sz="2000" b="1" u="sng" dirty="0" smtClean="0">
                <a:solidFill>
                  <a:schemeClr val="bg1"/>
                </a:solidFill>
                <a:latin typeface="Arial" panose="020B0604020202020204" pitchFamily="34" charset="0"/>
                <a:cs typeface="Arial" panose="020B0604020202020204" pitchFamily="34" charset="0"/>
                <a:sym typeface="Symbol"/>
              </a:rPr>
              <a:t>non</a:t>
            </a:r>
            <a:r>
              <a:rPr lang="fr-FR" sz="2000" b="1" dirty="0" smtClean="0">
                <a:solidFill>
                  <a:schemeClr val="bg1"/>
                </a:solidFill>
                <a:latin typeface="Arial" panose="020B0604020202020204" pitchFamily="34" charset="0"/>
                <a:cs typeface="Arial" panose="020B0604020202020204" pitchFamily="34" charset="0"/>
                <a:sym typeface="Symbol"/>
              </a:rPr>
              <a:t> </a:t>
            </a:r>
            <a:r>
              <a:rPr lang="fr-FR" sz="2000" b="1" u="sng" dirty="0" smtClean="0">
                <a:solidFill>
                  <a:schemeClr val="bg1"/>
                </a:solidFill>
                <a:latin typeface="Arial" panose="020B0604020202020204" pitchFamily="34" charset="0"/>
                <a:cs typeface="Arial" panose="020B0604020202020204" pitchFamily="34" charset="0"/>
                <a:sym typeface="Symbol"/>
              </a:rPr>
              <a:t>tardives</a:t>
            </a:r>
            <a:r>
              <a:rPr lang="fr-FR" sz="2000" b="1" dirty="0" smtClean="0">
                <a:solidFill>
                  <a:schemeClr val="bg1"/>
                </a:solidFill>
                <a:latin typeface="Arial" panose="020B0604020202020204" pitchFamily="34" charset="0"/>
                <a:cs typeface="Arial" panose="020B0604020202020204" pitchFamily="34" charset="0"/>
                <a:sym typeface="Symbol"/>
              </a:rPr>
              <a:t> !</a:t>
            </a:r>
          </a:p>
          <a:p>
            <a:pPr algn="ctr"/>
            <a:r>
              <a:rPr lang="fr-FR" b="1" dirty="0" smtClean="0">
                <a:solidFill>
                  <a:schemeClr val="tx1"/>
                </a:solidFill>
                <a:latin typeface="Arial" panose="020B0604020202020204" pitchFamily="34" charset="0"/>
                <a:cs typeface="Arial" panose="020B0604020202020204" pitchFamily="34" charset="0"/>
                <a:sym typeface="Symbol"/>
              </a:rPr>
              <a:t>k </a:t>
            </a:r>
            <a:r>
              <a:rPr lang="fr-FR" b="1" dirty="0">
                <a:solidFill>
                  <a:schemeClr val="tx1"/>
                </a:solidFill>
                <a:latin typeface="Arial" panose="020B0604020202020204" pitchFamily="34" charset="0"/>
                <a:cs typeface="Arial" panose="020B0604020202020204" pitchFamily="34" charset="0"/>
                <a:sym typeface="Symbol"/>
              </a:rPr>
              <a:t>sein masculin</a:t>
            </a:r>
          </a:p>
          <a:p>
            <a:pPr algn="ctr"/>
            <a:r>
              <a:rPr lang="fr-FR" b="1" dirty="0" smtClean="0">
                <a:solidFill>
                  <a:schemeClr val="tx1"/>
                </a:solidFill>
                <a:latin typeface="Arial" panose="020B0604020202020204" pitchFamily="34" charset="0"/>
                <a:cs typeface="Arial" panose="020B0604020202020204" pitchFamily="34" charset="0"/>
                <a:sym typeface="Symbol"/>
              </a:rPr>
              <a:t>k </a:t>
            </a:r>
            <a:r>
              <a:rPr lang="fr-FR" b="1" dirty="0">
                <a:solidFill>
                  <a:schemeClr val="tx1"/>
                </a:solidFill>
                <a:latin typeface="Arial" panose="020B0604020202020204" pitchFamily="34" charset="0"/>
                <a:cs typeface="Arial" panose="020B0604020202020204" pitchFamily="34" charset="0"/>
                <a:sym typeface="Symbol"/>
              </a:rPr>
              <a:t>multiples </a:t>
            </a:r>
            <a:r>
              <a:rPr lang="fr-FR" dirty="0">
                <a:solidFill>
                  <a:schemeClr val="tx1"/>
                </a:solidFill>
                <a:latin typeface="Arial" panose="020B0604020202020204" pitchFamily="34" charset="0"/>
                <a:cs typeface="Arial" panose="020B0604020202020204" pitchFamily="34" charset="0"/>
                <a:sym typeface="Symbol"/>
              </a:rPr>
              <a:t>(ex: côlon</a:t>
            </a:r>
            <a:r>
              <a:rPr lang="fr-FR" dirty="0" smtClean="0">
                <a:solidFill>
                  <a:schemeClr val="tx1"/>
                </a:solidFill>
                <a:latin typeface="Arial" panose="020B0604020202020204" pitchFamily="34" charset="0"/>
                <a:cs typeface="Arial" panose="020B0604020202020204" pitchFamily="34" charset="0"/>
                <a:sym typeface="Symbol"/>
              </a:rPr>
              <a:t>) /  </a:t>
            </a:r>
            <a:r>
              <a:rPr lang="fr-FR" b="1" dirty="0" smtClean="0">
                <a:solidFill>
                  <a:schemeClr val="tx1"/>
                </a:solidFill>
                <a:latin typeface="Arial" panose="020B0604020202020204" pitchFamily="34" charset="0"/>
                <a:cs typeface="Arial" panose="020B0604020202020204" pitchFamily="34" charset="0"/>
                <a:sym typeface="Symbol"/>
              </a:rPr>
              <a:t>k bilatéral </a:t>
            </a:r>
            <a:r>
              <a:rPr lang="fr-FR" dirty="0" smtClean="0">
                <a:solidFill>
                  <a:schemeClr val="tx1"/>
                </a:solidFill>
                <a:latin typeface="Arial" panose="020B0604020202020204" pitchFamily="34" charset="0"/>
                <a:cs typeface="Arial" panose="020B0604020202020204" pitchFamily="34" charset="0"/>
                <a:sym typeface="Symbol"/>
              </a:rPr>
              <a:t>(k sein </a:t>
            </a:r>
            <a:r>
              <a:rPr lang="fr-FR" dirty="0" err="1" smtClean="0">
                <a:solidFill>
                  <a:schemeClr val="tx1"/>
                </a:solidFill>
                <a:latin typeface="Arial" panose="020B0604020202020204" pitchFamily="34" charset="0"/>
                <a:cs typeface="Arial" panose="020B0604020202020204" pitchFamily="34" charset="0"/>
                <a:sym typeface="Symbol"/>
              </a:rPr>
              <a:t>bilat</a:t>
            </a:r>
            <a:r>
              <a:rPr lang="fr-FR" dirty="0" smtClean="0">
                <a:solidFill>
                  <a:schemeClr val="tx1"/>
                </a:solidFill>
                <a:latin typeface="Arial" panose="020B0604020202020204" pitchFamily="34" charset="0"/>
                <a:cs typeface="Arial" panose="020B0604020202020204" pitchFamily="34" charset="0"/>
                <a:sym typeface="Symbol"/>
              </a:rPr>
              <a:t> &lt; 50 ans  ; k rein </a:t>
            </a:r>
            <a:r>
              <a:rPr lang="fr-FR" dirty="0" err="1" smtClean="0">
                <a:solidFill>
                  <a:schemeClr val="tx1"/>
                </a:solidFill>
                <a:latin typeface="Arial" panose="020B0604020202020204" pitchFamily="34" charset="0"/>
                <a:cs typeface="Arial" panose="020B0604020202020204" pitchFamily="34" charset="0"/>
                <a:sym typeface="Symbol"/>
              </a:rPr>
              <a:t>bilat</a:t>
            </a:r>
            <a:r>
              <a:rPr lang="fr-FR" dirty="0" smtClean="0">
                <a:solidFill>
                  <a:schemeClr val="tx1"/>
                </a:solidFill>
                <a:latin typeface="Arial" panose="020B0604020202020204" pitchFamily="34" charset="0"/>
                <a:cs typeface="Arial" panose="020B0604020202020204" pitchFamily="34" charset="0"/>
                <a:sym typeface="Symbol"/>
              </a:rPr>
              <a:t>)</a:t>
            </a:r>
            <a:endParaRPr lang="fr-FR" sz="800" dirty="0" smtClean="0">
              <a:solidFill>
                <a:schemeClr val="tx1"/>
              </a:solidFill>
              <a:latin typeface="Arial" panose="020B0604020202020204" pitchFamily="34" charset="0"/>
              <a:cs typeface="Arial" panose="020B0604020202020204" pitchFamily="34" charset="0"/>
              <a:sym typeface="Symbol"/>
            </a:endParaRPr>
          </a:p>
          <a:p>
            <a:pPr algn="ctr"/>
            <a:endParaRPr lang="fr-FR" sz="800" b="1" dirty="0" smtClean="0">
              <a:solidFill>
                <a:schemeClr val="tx1"/>
              </a:solidFill>
              <a:latin typeface="Arial" panose="020B0604020202020204" pitchFamily="34" charset="0"/>
              <a:cs typeface="Arial" panose="020B0604020202020204" pitchFamily="34" charset="0"/>
              <a:sym typeface="Symbol"/>
            </a:endParaRPr>
          </a:p>
        </p:txBody>
      </p:sp>
      <p:sp>
        <p:nvSpPr>
          <p:cNvPr id="3" name="ZoneTexte 2"/>
          <p:cNvSpPr txBox="1"/>
          <p:nvPr/>
        </p:nvSpPr>
        <p:spPr>
          <a:xfrm>
            <a:off x="7308304" y="1666000"/>
            <a:ext cx="1656184" cy="1200329"/>
          </a:xfrm>
          <a:prstGeom prst="rect">
            <a:avLst/>
          </a:prstGeom>
          <a:noFill/>
        </p:spPr>
        <p:txBody>
          <a:bodyPr wrap="square" rtlCol="0">
            <a:spAutoFit/>
          </a:bodyPr>
          <a:lstStyle/>
          <a:p>
            <a:pPr marL="285750" indent="-285750" algn="ctr">
              <a:buFont typeface="Wingdings" panose="05000000000000000000" pitchFamily="2" charset="2"/>
              <a:buChar char="§"/>
            </a:pPr>
            <a:r>
              <a:rPr lang="fr-FR" b="1" dirty="0">
                <a:latin typeface="Arial" panose="020B0604020202020204" pitchFamily="34" charset="0"/>
                <a:cs typeface="Arial" panose="020B0604020202020204" pitchFamily="34" charset="0"/>
                <a:sym typeface="Symbol"/>
              </a:rPr>
              <a:t>k &lt; 50 ans: </a:t>
            </a:r>
          </a:p>
          <a:p>
            <a:pPr algn="ctr"/>
            <a:r>
              <a:rPr lang="fr-FR" b="1" dirty="0">
                <a:latin typeface="Arial" panose="020B0604020202020204" pitchFamily="34" charset="0"/>
                <a:cs typeface="Arial" panose="020B0604020202020204" pitchFamily="34" charset="0"/>
                <a:sym typeface="Symbol"/>
              </a:rPr>
              <a:t>rein, </a:t>
            </a:r>
            <a:endParaRPr lang="fr-FR" b="1" dirty="0" smtClean="0">
              <a:latin typeface="Arial" panose="020B0604020202020204" pitchFamily="34" charset="0"/>
              <a:cs typeface="Arial" panose="020B0604020202020204" pitchFamily="34" charset="0"/>
              <a:sym typeface="Symbol"/>
            </a:endParaRPr>
          </a:p>
          <a:p>
            <a:pPr algn="ctr"/>
            <a:r>
              <a:rPr lang="fr-FR" b="1" dirty="0" smtClean="0">
                <a:latin typeface="Arial" panose="020B0604020202020204" pitchFamily="34" charset="0"/>
                <a:cs typeface="Arial" panose="020B0604020202020204" pitchFamily="34" charset="0"/>
                <a:sym typeface="Symbol"/>
              </a:rPr>
              <a:t>prostate</a:t>
            </a:r>
            <a:endParaRPr lang="fr-FR" b="1" dirty="0">
              <a:latin typeface="Arial" panose="020B0604020202020204" pitchFamily="34" charset="0"/>
              <a:cs typeface="Arial" panose="020B0604020202020204" pitchFamily="34" charset="0"/>
              <a:sym typeface="Symbol"/>
            </a:endParaRPr>
          </a:p>
          <a:p>
            <a:endParaRPr lang="fr-FR" dirty="0"/>
          </a:p>
        </p:txBody>
      </p:sp>
      <p:sp>
        <p:nvSpPr>
          <p:cNvPr id="9" name="ZoneTexte 8"/>
          <p:cNvSpPr txBox="1"/>
          <p:nvPr/>
        </p:nvSpPr>
        <p:spPr>
          <a:xfrm>
            <a:off x="5201816" y="1666000"/>
            <a:ext cx="1977315" cy="1477328"/>
          </a:xfrm>
          <a:prstGeom prst="rect">
            <a:avLst/>
          </a:prstGeom>
          <a:noFill/>
        </p:spPr>
        <p:txBody>
          <a:bodyPr wrap="square" rtlCol="0">
            <a:spAutoFit/>
          </a:bodyPr>
          <a:lstStyle/>
          <a:p>
            <a:pPr marL="285750" indent="-285750" algn="ctr">
              <a:buFont typeface="Wingdings" panose="05000000000000000000" pitchFamily="2" charset="2"/>
              <a:buChar char="§"/>
            </a:pPr>
            <a:r>
              <a:rPr lang="fr-FR" b="1" dirty="0">
                <a:latin typeface="Arial" panose="020B0604020202020204" pitchFamily="34" charset="0"/>
                <a:cs typeface="Arial" panose="020B0604020202020204" pitchFamily="34" charset="0"/>
                <a:sym typeface="Symbol"/>
              </a:rPr>
              <a:t>k &lt; 35/40 ans</a:t>
            </a:r>
            <a:r>
              <a:rPr lang="fr-FR" b="1" dirty="0" smtClean="0">
                <a:latin typeface="Arial" panose="020B0604020202020204" pitchFamily="34" charset="0"/>
                <a:cs typeface="Arial" panose="020B0604020202020204" pitchFamily="34" charset="0"/>
                <a:sym typeface="Symbol"/>
              </a:rPr>
              <a:t>:</a:t>
            </a:r>
          </a:p>
          <a:p>
            <a:pPr algn="ctr"/>
            <a:r>
              <a:rPr lang="fr-FR" b="1" dirty="0" smtClean="0">
                <a:latin typeface="Arial" panose="020B0604020202020204" pitchFamily="34" charset="0"/>
                <a:cs typeface="Arial" panose="020B0604020202020204" pitchFamily="34" charset="0"/>
                <a:sym typeface="Symbol"/>
              </a:rPr>
              <a:t> sein</a:t>
            </a:r>
            <a:r>
              <a:rPr lang="fr-FR" b="1" dirty="0">
                <a:latin typeface="Arial" panose="020B0604020202020204" pitchFamily="34" charset="0"/>
                <a:cs typeface="Arial" panose="020B0604020202020204" pitchFamily="34" charset="0"/>
                <a:sym typeface="Symbol"/>
              </a:rPr>
              <a:t>, </a:t>
            </a:r>
            <a:endParaRPr lang="fr-FR" b="1" dirty="0" smtClean="0">
              <a:latin typeface="Arial" panose="020B0604020202020204" pitchFamily="34" charset="0"/>
              <a:cs typeface="Arial" panose="020B0604020202020204" pitchFamily="34" charset="0"/>
              <a:sym typeface="Symbol"/>
            </a:endParaRPr>
          </a:p>
          <a:p>
            <a:pPr algn="ctr"/>
            <a:r>
              <a:rPr lang="fr-FR" b="1" dirty="0" smtClean="0">
                <a:latin typeface="Arial" panose="020B0604020202020204" pitchFamily="34" charset="0"/>
                <a:cs typeface="Arial" panose="020B0604020202020204" pitchFamily="34" charset="0"/>
                <a:sym typeface="Symbol"/>
              </a:rPr>
              <a:t>estomac</a:t>
            </a:r>
            <a:r>
              <a:rPr lang="fr-FR" b="1" dirty="0">
                <a:latin typeface="Arial" panose="020B0604020202020204" pitchFamily="34" charset="0"/>
                <a:cs typeface="Arial" panose="020B0604020202020204" pitchFamily="34" charset="0"/>
                <a:sym typeface="Symbol"/>
              </a:rPr>
              <a:t>, </a:t>
            </a:r>
            <a:endParaRPr lang="fr-FR" b="1" dirty="0" smtClean="0">
              <a:latin typeface="Arial" panose="020B0604020202020204" pitchFamily="34" charset="0"/>
              <a:cs typeface="Arial" panose="020B0604020202020204" pitchFamily="34" charset="0"/>
              <a:sym typeface="Symbol"/>
            </a:endParaRPr>
          </a:p>
          <a:p>
            <a:pPr algn="ctr"/>
            <a:r>
              <a:rPr lang="fr-FR" b="1" dirty="0" smtClean="0">
                <a:latin typeface="Arial" panose="020B0604020202020204" pitchFamily="34" charset="0"/>
                <a:cs typeface="Arial" panose="020B0604020202020204" pitchFamily="34" charset="0"/>
                <a:sym typeface="Symbol"/>
              </a:rPr>
              <a:t>côlon</a:t>
            </a:r>
            <a:r>
              <a:rPr lang="fr-FR" b="1" dirty="0">
                <a:latin typeface="Arial" panose="020B0604020202020204" pitchFamily="34" charset="0"/>
                <a:cs typeface="Arial" panose="020B0604020202020204" pitchFamily="34" charset="0"/>
                <a:sym typeface="Symbol"/>
              </a:rPr>
              <a:t>, </a:t>
            </a:r>
            <a:r>
              <a:rPr lang="fr-FR" b="1" dirty="0" smtClean="0">
                <a:latin typeface="Arial" panose="020B0604020202020204" pitchFamily="34" charset="0"/>
                <a:cs typeface="Arial" panose="020B0604020202020204" pitchFamily="34" charset="0"/>
                <a:sym typeface="Symbol"/>
              </a:rPr>
              <a:t>endomètre</a:t>
            </a:r>
            <a:endParaRPr lang="fr-FR" b="1" dirty="0">
              <a:latin typeface="Arial" panose="020B0604020202020204" pitchFamily="34" charset="0"/>
              <a:cs typeface="Arial" panose="020B0604020202020204" pitchFamily="34" charset="0"/>
              <a:sym typeface="Symbol"/>
            </a:endParaRPr>
          </a:p>
        </p:txBody>
      </p:sp>
    </p:spTree>
    <p:extLst>
      <p:ext uri="{BB962C8B-B14F-4D97-AF65-F5344CB8AC3E}">
        <p14:creationId xmlns:p14="http://schemas.microsoft.com/office/powerpoint/2010/main" val="22187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animBg="1"/>
      <p:bldP spid="3"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71950"/>
            <a:ext cx="2915816" cy="7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323528" y="1635646"/>
            <a:ext cx="8496944" cy="3312368"/>
          </a:xfrm>
        </p:spPr>
        <p:txBody>
          <a:bodyPr/>
          <a:lstStyle/>
          <a:p>
            <a:pPr>
              <a:buClr>
                <a:schemeClr val="accent6"/>
              </a:buClr>
            </a:pPr>
            <a:r>
              <a:rPr lang="fr-FR" sz="1900" dirty="0" smtClean="0"/>
              <a:t>Techniquement: presque oui (séquençage haut débit …)</a:t>
            </a:r>
          </a:p>
          <a:p>
            <a:pPr>
              <a:buClr>
                <a:schemeClr val="accent6"/>
              </a:buClr>
            </a:pPr>
            <a:r>
              <a:rPr lang="fr-FR" sz="1900" dirty="0" smtClean="0"/>
              <a:t>Mais</a:t>
            </a:r>
            <a:r>
              <a:rPr lang="fr-FR" sz="1800" dirty="0" smtClean="0"/>
              <a:t>…</a:t>
            </a:r>
          </a:p>
          <a:p>
            <a:pPr marL="363538" lvl="1" indent="-93663">
              <a:buClr>
                <a:schemeClr val="accent6"/>
              </a:buClr>
            </a:pPr>
            <a:r>
              <a:rPr lang="fr-FR" sz="1600" b="1" dirty="0" smtClean="0"/>
              <a:t> Interprétation biologique des résultats </a:t>
            </a:r>
            <a:r>
              <a:rPr lang="fr-FR" sz="1600" dirty="0" smtClean="0"/>
              <a:t>dépend du phénotype: quel type de cancer? À quel âge? Si indemne </a:t>
            </a:r>
            <a:r>
              <a:rPr lang="fr-FR" sz="1400" dirty="0" smtClean="0">
                <a:sym typeface="Wingdings" panose="05000000000000000000" pitchFamily="2" charset="2"/>
              </a:rPr>
              <a:t></a:t>
            </a:r>
            <a:r>
              <a:rPr lang="fr-FR" sz="1600" dirty="0" smtClean="0">
                <a:sym typeface="Wingdings" panose="05000000000000000000" pitchFamily="2" charset="2"/>
              </a:rPr>
              <a:t> comment interpréter les variations génomiques retrouvées?</a:t>
            </a:r>
          </a:p>
          <a:p>
            <a:pPr marL="363538" lvl="1" indent="-93663">
              <a:buClr>
                <a:schemeClr val="accent6"/>
              </a:buClr>
            </a:pPr>
            <a:r>
              <a:rPr lang="fr-FR" sz="1600" b="1" dirty="0" smtClean="0">
                <a:sym typeface="Wingdings" panose="05000000000000000000" pitchFamily="2" charset="2"/>
              </a:rPr>
              <a:t> Estimation clinique du risque résiduel</a:t>
            </a:r>
            <a:r>
              <a:rPr lang="fr-FR" sz="1600" dirty="0" smtClean="0">
                <a:sym typeface="Wingdings" panose="05000000000000000000" pitchFamily="2" charset="2"/>
              </a:rPr>
              <a:t> (évaluation du risque familial de cancer malgré un test génétique négatif: </a:t>
            </a:r>
            <a:r>
              <a:rPr lang="fr-FR" sz="1600" b="1" dirty="0" smtClean="0">
                <a:sym typeface="Wingdings" panose="05000000000000000000" pitchFamily="2" charset="2"/>
              </a:rPr>
              <a:t>90% </a:t>
            </a:r>
            <a:r>
              <a:rPr lang="fr-FR" sz="1600" dirty="0" smtClean="0">
                <a:sym typeface="Wingdings" panose="05000000000000000000" pitchFamily="2" charset="2"/>
              </a:rPr>
              <a:t>des situations!) dépend du statut du patient et de sa configuration familiale</a:t>
            </a:r>
          </a:p>
          <a:p>
            <a:pPr>
              <a:buClr>
                <a:schemeClr val="accent6"/>
              </a:buClr>
            </a:pPr>
            <a:r>
              <a:rPr lang="fr-FR" sz="1900" b="1" dirty="0" smtClean="0">
                <a:sym typeface="Wingdings" panose="05000000000000000000" pitchFamily="2" charset="2"/>
              </a:rPr>
              <a:t>Démographie médicale / Ressources</a:t>
            </a:r>
            <a:r>
              <a:rPr lang="fr-FR" sz="1900" dirty="0" smtClean="0">
                <a:sym typeface="Wingdings" panose="05000000000000000000" pitchFamily="2" charset="2"/>
              </a:rPr>
              <a:t>: </a:t>
            </a:r>
          </a:p>
          <a:p>
            <a:pPr marL="363538" lvl="1" indent="-93663">
              <a:buClr>
                <a:schemeClr val="accent6"/>
              </a:buClr>
            </a:pPr>
            <a:r>
              <a:rPr lang="fr-FR" sz="1600" dirty="0" smtClean="0">
                <a:sym typeface="Wingdings" panose="05000000000000000000" pitchFamily="2" charset="2"/>
              </a:rPr>
              <a:t> </a:t>
            </a:r>
            <a:r>
              <a:rPr lang="fr-FR" sz="1600" dirty="0" err="1" smtClean="0">
                <a:sym typeface="Wingdings" panose="05000000000000000000" pitchFamily="2" charset="2"/>
              </a:rPr>
              <a:t>Oncogénéticiens</a:t>
            </a:r>
            <a:r>
              <a:rPr lang="fr-FR" sz="1600" dirty="0" smtClean="0">
                <a:sym typeface="Wingdings" panose="05000000000000000000" pitchFamily="2" charset="2"/>
              </a:rPr>
              <a:t> cliniciens / Biologistes / Laboratoires</a:t>
            </a:r>
          </a:p>
          <a:p>
            <a:pPr marL="363538" lvl="1" indent="-93663">
              <a:buClr>
                <a:schemeClr val="accent6"/>
              </a:buClr>
            </a:pPr>
            <a:r>
              <a:rPr lang="fr-FR" sz="1600" dirty="0" smtClean="0">
                <a:sym typeface="Wingdings" panose="05000000000000000000" pitchFamily="2" charset="2"/>
              </a:rPr>
              <a:t> Délais de consultation / Délais de résultats</a:t>
            </a:r>
          </a:p>
          <a:p>
            <a:pPr>
              <a:buClr>
                <a:schemeClr val="accent6"/>
              </a:buClr>
            </a:pPr>
            <a:endParaRPr lang="fr-FR" sz="1600" dirty="0"/>
          </a:p>
        </p:txBody>
      </p:sp>
      <p:sp>
        <p:nvSpPr>
          <p:cNvPr id="4" name="Titre 1"/>
          <p:cNvSpPr>
            <a:spLocks noGrp="1"/>
          </p:cNvSpPr>
          <p:nvPr>
            <p:ph type="title"/>
          </p:nvPr>
        </p:nvSpPr>
        <p:spPr>
          <a:xfrm>
            <a:off x="179512" y="205978"/>
            <a:ext cx="8280920" cy="1069628"/>
          </a:xfrm>
        </p:spPr>
        <p:txBody>
          <a:bodyPr/>
          <a:lstStyle/>
          <a:p>
            <a:r>
              <a:rPr lang="fr-FR" sz="2500" dirty="0" smtClean="0"/>
              <a:t>Idée reçue numéro  7</a:t>
            </a:r>
            <a:br>
              <a:rPr lang="fr-FR" sz="2500" dirty="0" smtClean="0"/>
            </a:br>
            <a:r>
              <a:rPr lang="fr-FR" sz="1600" b="0" i="1" dirty="0" smtClean="0"/>
              <a:t>(patients … et nombreux professionnels de santé)</a:t>
            </a:r>
            <a:br>
              <a:rPr lang="fr-FR" sz="1600" b="0" i="1" dirty="0" smtClean="0"/>
            </a:br>
            <a:r>
              <a:rPr lang="fr-FR" sz="2100" dirty="0" smtClean="0">
                <a:solidFill>
                  <a:schemeClr val="accent6"/>
                </a:solidFill>
              </a:rPr>
              <a:t>« On peut faire un test génétique à tout le monde dès </a:t>
            </a:r>
            <a:br>
              <a:rPr lang="fr-FR" sz="2100" dirty="0" smtClean="0">
                <a:solidFill>
                  <a:schemeClr val="accent6"/>
                </a:solidFill>
              </a:rPr>
            </a:br>
            <a:r>
              <a:rPr lang="fr-FR" sz="2100" dirty="0" smtClean="0">
                <a:solidFill>
                  <a:schemeClr val="accent6"/>
                </a:solidFill>
              </a:rPr>
              <a:t>qu’on suspecte une prédisposition aux cancers »</a:t>
            </a:r>
            <a:endParaRPr lang="fr-FR" sz="2100" dirty="0">
              <a:solidFill>
                <a:schemeClr val="accent6"/>
              </a:solidFill>
            </a:endParaRPr>
          </a:p>
        </p:txBody>
      </p:sp>
      <p:pic>
        <p:nvPicPr>
          <p:cNvPr id="5" name="Picture 6" descr="https://encrypted-tbn0.gstatic.com/images?q=tbn:ANd9GcQmJsuYVdKiUktG8VW4oWZMzvqu3WnDEikmmo4eYKmqpO65syCB&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104" y="123478"/>
            <a:ext cx="1316682" cy="131668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6797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179689" y="457200"/>
            <a:ext cx="6913034" cy="2655094"/>
          </a:xfrm>
        </p:spPr>
      </p:pic>
      <p:pic>
        <p:nvPicPr>
          <p:cNvPr id="1710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845" y="2756298"/>
            <a:ext cx="1933222" cy="22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4241848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0346" y="0"/>
            <a:ext cx="4222306" cy="411511"/>
          </a:xfrm>
        </p:spPr>
        <p:txBody>
          <a:bodyPr/>
          <a:lstStyle/>
          <a:p>
            <a:pPr marL="0" indent="0" algn="ctr">
              <a:buNone/>
            </a:pPr>
            <a:r>
              <a:rPr lang="fr-FR" sz="2200" dirty="0" smtClean="0">
                <a:solidFill>
                  <a:schemeClr val="tx1"/>
                </a:solidFill>
              </a:rPr>
              <a:t>Beaucoup de consultations…</a:t>
            </a:r>
          </a:p>
          <a:p>
            <a:pPr marL="0" indent="0" algn="ctr">
              <a:buNone/>
            </a:pPr>
            <a:endParaRPr lang="fr-FR" sz="2200" dirty="0">
              <a:solidFill>
                <a:schemeClr val="tx1"/>
              </a:solidFill>
            </a:endParaRPr>
          </a:p>
        </p:txBody>
      </p:sp>
      <p:sp>
        <p:nvSpPr>
          <p:cNvPr id="5" name="Espace réservé du contenu 4"/>
          <p:cNvSpPr>
            <a:spLocks noGrp="1"/>
          </p:cNvSpPr>
          <p:nvPr>
            <p:ph sz="half" idx="2"/>
          </p:nvPr>
        </p:nvSpPr>
        <p:spPr>
          <a:xfrm>
            <a:off x="3864833" y="525337"/>
            <a:ext cx="5132183" cy="432048"/>
          </a:xfrm>
        </p:spPr>
        <p:txBody>
          <a:bodyPr/>
          <a:lstStyle/>
          <a:p>
            <a:pPr marL="0" indent="0" algn="ctr">
              <a:buNone/>
            </a:pPr>
            <a:r>
              <a:rPr lang="fr-FR" sz="2200" dirty="0" smtClean="0">
                <a:solidFill>
                  <a:schemeClr val="tx1"/>
                </a:solidFill>
              </a:rPr>
              <a:t>Beaucoup d’analyses génétiques… </a:t>
            </a:r>
            <a:endParaRPr lang="fr-FR" sz="2200" dirty="0">
              <a:solidFill>
                <a:schemeClr val="tx1"/>
              </a:solidFill>
            </a:endParaRPr>
          </a:p>
          <a:p>
            <a:pPr marL="0" indent="0" algn="ctr">
              <a:buNone/>
            </a:pPr>
            <a:endParaRPr lang="fr-FR" sz="2200" dirty="0"/>
          </a:p>
        </p:txBody>
      </p:sp>
      <p:sp>
        <p:nvSpPr>
          <p:cNvPr id="8" name="ZoneTexte 7"/>
          <p:cNvSpPr txBox="1"/>
          <p:nvPr/>
        </p:nvSpPr>
        <p:spPr>
          <a:xfrm>
            <a:off x="4427984" y="4803850"/>
            <a:ext cx="4716016" cy="261610"/>
          </a:xfrm>
          <a:prstGeom prst="rect">
            <a:avLst/>
          </a:prstGeom>
          <a:noFill/>
        </p:spPr>
        <p:txBody>
          <a:bodyPr wrap="square" rtlCol="0">
            <a:spAutoFit/>
          </a:bodyPr>
          <a:lstStyle/>
          <a:p>
            <a:r>
              <a:rPr lang="fr-FR" sz="1100" i="1" dirty="0">
                <a:solidFill>
                  <a:schemeClr val="bg1">
                    <a:lumMod val="50000"/>
                  </a:schemeClr>
                </a:solidFill>
              </a:rPr>
              <a:t>© Oncogénétique en </a:t>
            </a:r>
            <a:r>
              <a:rPr lang="fr-FR" sz="1100" i="1" dirty="0" smtClean="0">
                <a:solidFill>
                  <a:schemeClr val="bg1">
                    <a:lumMod val="50000"/>
                  </a:schemeClr>
                </a:solidFill>
              </a:rPr>
              <a:t>2019 / consultations </a:t>
            </a:r>
            <a:r>
              <a:rPr lang="fr-FR" sz="1100" i="1" dirty="0">
                <a:solidFill>
                  <a:schemeClr val="bg1">
                    <a:lumMod val="50000"/>
                  </a:schemeClr>
                </a:solidFill>
              </a:rPr>
              <a:t>et laboratoires, </a:t>
            </a:r>
            <a:r>
              <a:rPr lang="fr-FR" sz="1100" i="1" dirty="0" err="1">
                <a:solidFill>
                  <a:schemeClr val="bg1">
                    <a:lumMod val="50000"/>
                  </a:schemeClr>
                </a:solidFill>
              </a:rPr>
              <a:t>INCa</a:t>
            </a:r>
            <a:r>
              <a:rPr lang="fr-FR" sz="1100" i="1" dirty="0">
                <a:solidFill>
                  <a:schemeClr val="bg1">
                    <a:lumMod val="50000"/>
                  </a:schemeClr>
                </a:solidFill>
              </a:rPr>
              <a:t>, </a:t>
            </a:r>
            <a:r>
              <a:rPr lang="fr-FR" sz="1100" i="1" dirty="0" smtClean="0">
                <a:solidFill>
                  <a:schemeClr val="bg1">
                    <a:lumMod val="50000"/>
                  </a:schemeClr>
                </a:solidFill>
              </a:rPr>
              <a:t>juin 2021</a:t>
            </a:r>
            <a:endParaRPr lang="fr-FR" sz="1100" i="1" dirty="0">
              <a:solidFill>
                <a:schemeClr val="bg1">
                  <a:lumMod val="50000"/>
                </a:scheme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0" y="2600282"/>
            <a:ext cx="4011156" cy="254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07" y="996866"/>
            <a:ext cx="3760977" cy="254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Ellipse 15"/>
          <p:cNvSpPr/>
          <p:nvPr/>
        </p:nvSpPr>
        <p:spPr>
          <a:xfrm>
            <a:off x="7591303" y="2052924"/>
            <a:ext cx="437081" cy="437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contenu 2"/>
          <p:cNvSpPr txBox="1">
            <a:spLocks/>
          </p:cNvSpPr>
          <p:nvPr/>
        </p:nvSpPr>
        <p:spPr bwMode="auto">
          <a:xfrm>
            <a:off x="7956608" y="2361634"/>
            <a:ext cx="1178576" cy="244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8" tIns="45719" rIns="91438" bIns="45719" numCol="1" anchor="t" anchorCtr="0" compatLnSpc="1">
            <a:prstTxWarp prst="textNoShape">
              <a:avLst/>
            </a:prstTxWarp>
          </a:bodyPr>
          <a:lstStyle>
            <a:lvl1pPr marL="342892" indent="-342892" algn="l" rtl="0" fontAlgn="base">
              <a:spcBef>
                <a:spcPct val="20000"/>
              </a:spcBef>
              <a:spcAft>
                <a:spcPct val="0"/>
              </a:spcAft>
              <a:buFont typeface="Arial" charset="0"/>
              <a:buChar char="•"/>
              <a:defRPr sz="2800" kern="1200">
                <a:solidFill>
                  <a:schemeClr val="bg1"/>
                </a:solidFill>
                <a:latin typeface="+mn-lt"/>
                <a:ea typeface="+mn-ea"/>
                <a:cs typeface="+mn-cs"/>
              </a:defRPr>
            </a:lvl1pPr>
            <a:lvl2pPr marL="742931" indent="-285743" algn="l" rtl="0" fontAlgn="base">
              <a:spcBef>
                <a:spcPct val="20000"/>
              </a:spcBef>
              <a:spcAft>
                <a:spcPct val="0"/>
              </a:spcAft>
              <a:buFont typeface="Arial" charset="0"/>
              <a:buChar char="–"/>
              <a:defRPr sz="2400" kern="1200">
                <a:solidFill>
                  <a:schemeClr val="bg1"/>
                </a:solidFill>
                <a:latin typeface="+mn-lt"/>
                <a:ea typeface="+mn-ea"/>
                <a:cs typeface="+mn-cs"/>
              </a:defRPr>
            </a:lvl2pPr>
            <a:lvl3pPr marL="1142972" indent="-228594" algn="l" rtl="0" fontAlgn="base">
              <a:spcBef>
                <a:spcPct val="20000"/>
              </a:spcBef>
              <a:spcAft>
                <a:spcPct val="0"/>
              </a:spcAft>
              <a:buFont typeface="Arial" charset="0"/>
              <a:buChar char="•"/>
              <a:defRPr sz="2000" kern="1200">
                <a:solidFill>
                  <a:schemeClr val="bg1"/>
                </a:solidFill>
                <a:latin typeface="+mn-lt"/>
                <a:ea typeface="+mn-ea"/>
                <a:cs typeface="+mn-cs"/>
              </a:defRPr>
            </a:lvl3pPr>
            <a:lvl4pPr marL="1600160" indent="-228594" algn="l" rtl="0" fontAlgn="base">
              <a:spcBef>
                <a:spcPct val="20000"/>
              </a:spcBef>
              <a:spcAft>
                <a:spcPct val="0"/>
              </a:spcAft>
              <a:buFont typeface="Arial" charset="0"/>
              <a:buChar char="–"/>
              <a:defRPr sz="1800" kern="1200">
                <a:solidFill>
                  <a:schemeClr val="bg1"/>
                </a:solidFill>
                <a:latin typeface="+mn-lt"/>
                <a:ea typeface="+mn-ea"/>
                <a:cs typeface="+mn-cs"/>
              </a:defRPr>
            </a:lvl4pPr>
            <a:lvl5pPr marL="2057348" indent="-228594" algn="l" rtl="0" fontAlgn="base">
              <a:spcBef>
                <a:spcPct val="20000"/>
              </a:spcBef>
              <a:spcAft>
                <a:spcPct val="0"/>
              </a:spcAft>
              <a:buFont typeface="Arial" charset="0"/>
              <a:buChar char="»"/>
              <a:defRPr sz="1800" kern="1200">
                <a:solidFill>
                  <a:schemeClr val="bg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eaLnBrk="1" hangingPunct="1">
              <a:buNone/>
            </a:pPr>
            <a:r>
              <a:rPr lang="fr-FR" sz="1600" dirty="0" smtClean="0">
                <a:solidFill>
                  <a:schemeClr val="accent6"/>
                </a:solidFill>
              </a:rPr>
              <a:t>Taux de </a:t>
            </a:r>
          </a:p>
          <a:p>
            <a:pPr marL="0" indent="0" algn="ctr" eaLnBrk="1" hangingPunct="1">
              <a:buNone/>
            </a:pPr>
            <a:r>
              <a:rPr lang="fr-FR" sz="1600" dirty="0" smtClean="0">
                <a:solidFill>
                  <a:schemeClr val="accent6"/>
                </a:solidFill>
              </a:rPr>
              <a:t>mutations </a:t>
            </a:r>
          </a:p>
          <a:p>
            <a:pPr marL="0" indent="0" algn="ctr" eaLnBrk="1" hangingPunct="1">
              <a:buNone/>
            </a:pPr>
            <a:r>
              <a:rPr lang="fr-FR" sz="1600" dirty="0" smtClean="0">
                <a:solidFill>
                  <a:schemeClr val="accent6"/>
                </a:solidFill>
              </a:rPr>
              <a:t>détectées</a:t>
            </a:r>
          </a:p>
          <a:p>
            <a:pPr marL="0" indent="0" algn="ctr" eaLnBrk="1" hangingPunct="1">
              <a:buNone/>
            </a:pPr>
            <a:r>
              <a:rPr lang="fr-FR" sz="1600" b="1" dirty="0" smtClean="0">
                <a:solidFill>
                  <a:schemeClr val="accent6"/>
                </a:solidFill>
              </a:rPr>
              <a:t>8 %</a:t>
            </a:r>
          </a:p>
          <a:p>
            <a:pPr marL="0" indent="0" algn="ctr" eaLnBrk="1" hangingPunct="1">
              <a:buNone/>
            </a:pPr>
            <a:r>
              <a:rPr lang="fr-FR" sz="1100" i="1" dirty="0" smtClean="0">
                <a:solidFill>
                  <a:schemeClr val="accent6"/>
                </a:solidFill>
              </a:rPr>
              <a:t>(toutes indications sein/ovaire)</a:t>
            </a:r>
          </a:p>
          <a:p>
            <a:pPr marL="0" indent="0" algn="ctr" eaLnBrk="1" hangingPunct="1">
              <a:buNone/>
            </a:pPr>
            <a:endParaRPr lang="fr-FR" sz="1800" dirty="0">
              <a:solidFill>
                <a:schemeClr val="accent6"/>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5" y="411511"/>
            <a:ext cx="3181266" cy="223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683568" y="688357"/>
            <a:ext cx="3960440" cy="646331"/>
          </a:xfrm>
          <a:prstGeom prst="rect">
            <a:avLst/>
          </a:prstGeom>
          <a:noFill/>
        </p:spPr>
        <p:txBody>
          <a:bodyPr wrap="square" rtlCol="0">
            <a:spAutoFit/>
          </a:bodyPr>
          <a:lstStyle/>
          <a:p>
            <a:r>
              <a:rPr lang="fr-FR" dirty="0">
                <a:solidFill>
                  <a:schemeClr val="accent6"/>
                </a:solidFill>
              </a:rPr>
              <a:t>Nb </a:t>
            </a:r>
            <a:r>
              <a:rPr lang="fr-FR" dirty="0" err="1">
                <a:solidFill>
                  <a:schemeClr val="accent6"/>
                </a:solidFill>
              </a:rPr>
              <a:t>cs</a:t>
            </a:r>
            <a:r>
              <a:rPr lang="fr-FR" dirty="0">
                <a:solidFill>
                  <a:schemeClr val="accent6"/>
                </a:solidFill>
              </a:rPr>
              <a:t> oncogénétique: </a:t>
            </a:r>
            <a:endParaRPr lang="fr-FR" dirty="0" smtClean="0">
              <a:solidFill>
                <a:schemeClr val="accent6"/>
              </a:solidFill>
            </a:endParaRPr>
          </a:p>
          <a:p>
            <a:r>
              <a:rPr lang="fr-FR" dirty="0" smtClean="0">
                <a:solidFill>
                  <a:schemeClr val="accent6"/>
                </a:solidFill>
              </a:rPr>
              <a:t>x </a:t>
            </a:r>
            <a:r>
              <a:rPr lang="fr-FR" dirty="0">
                <a:solidFill>
                  <a:schemeClr val="accent6"/>
                </a:solidFill>
              </a:rPr>
              <a:t>7 en 16 ans</a:t>
            </a:r>
          </a:p>
        </p:txBody>
      </p:sp>
    </p:spTree>
    <p:extLst>
      <p:ext uri="{BB962C8B-B14F-4D97-AF65-F5344CB8AC3E}">
        <p14:creationId xmlns:p14="http://schemas.microsoft.com/office/powerpoint/2010/main" val="39109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39552" y="205978"/>
            <a:ext cx="7920880" cy="565572"/>
          </a:xfrm>
        </p:spPr>
        <p:txBody>
          <a:bodyPr/>
          <a:lstStyle/>
          <a:p>
            <a:endParaRPr lang="fr-FR" dirty="0"/>
          </a:p>
        </p:txBody>
      </p:sp>
      <p:sp>
        <p:nvSpPr>
          <p:cNvPr id="6" name="Espace réservé du contenu 5"/>
          <p:cNvSpPr>
            <a:spLocks noGrp="1"/>
          </p:cNvSpPr>
          <p:nvPr>
            <p:ph idx="1"/>
          </p:nvPr>
        </p:nvSpPr>
        <p:spPr>
          <a:xfrm>
            <a:off x="539552" y="987574"/>
            <a:ext cx="7920880" cy="3528393"/>
          </a:xfrm>
        </p:spPr>
        <p:txBody>
          <a:bodyPr/>
          <a:lstStyle/>
          <a:p>
            <a:r>
              <a:rPr lang="fr-FR" dirty="0" smtClean="0"/>
              <a:t>Peu de centres spécialisés / peu d’</a:t>
            </a:r>
            <a:r>
              <a:rPr lang="fr-FR" dirty="0" err="1" smtClean="0"/>
              <a:t>oncogénéticiens</a:t>
            </a:r>
            <a:endParaRPr lang="fr-FR" dirty="0" smtClean="0"/>
          </a:p>
          <a:p>
            <a:r>
              <a:rPr lang="fr-FR" dirty="0" smtClean="0"/>
              <a:t>Plannings saturés (délai moyen actuel IPC : 8 mois)</a:t>
            </a:r>
          </a:p>
          <a:p>
            <a:r>
              <a:rPr lang="fr-FR" dirty="0" smtClean="0"/>
              <a:t>Démarche lourde:</a:t>
            </a:r>
          </a:p>
        </p:txBody>
      </p:sp>
      <p:sp>
        <p:nvSpPr>
          <p:cNvPr id="7" name="ZoneTexte 6"/>
          <p:cNvSpPr txBox="1"/>
          <p:nvPr/>
        </p:nvSpPr>
        <p:spPr>
          <a:xfrm>
            <a:off x="539552" y="2787774"/>
            <a:ext cx="3312368" cy="1277273"/>
          </a:xfrm>
          <a:prstGeom prst="rect">
            <a:avLst/>
          </a:prstGeom>
          <a:noFill/>
        </p:spPr>
        <p:txBody>
          <a:bodyPr wrap="square" rtlCol="0">
            <a:spAutoFit/>
          </a:bodyPr>
          <a:lstStyle/>
          <a:p>
            <a:r>
              <a:rPr lang="fr-FR" sz="2000" b="1" dirty="0" smtClean="0">
                <a:solidFill>
                  <a:schemeClr val="accent6"/>
                </a:solidFill>
              </a:rPr>
              <a:t>Pour les patients</a:t>
            </a:r>
          </a:p>
          <a:p>
            <a:r>
              <a:rPr lang="fr-FR" sz="1900" dirty="0" smtClean="0">
                <a:solidFill>
                  <a:srgbClr val="002060"/>
                </a:solidFill>
              </a:rPr>
              <a:t>Long délai attente</a:t>
            </a:r>
          </a:p>
          <a:p>
            <a:r>
              <a:rPr lang="fr-FR" sz="1900" dirty="0" smtClean="0">
                <a:solidFill>
                  <a:srgbClr val="002060"/>
                </a:solidFill>
              </a:rPr>
              <a:t>Informations préparatoires</a:t>
            </a:r>
          </a:p>
          <a:p>
            <a:r>
              <a:rPr lang="fr-FR" sz="1900" dirty="0" smtClean="0">
                <a:solidFill>
                  <a:srgbClr val="002060"/>
                </a:solidFill>
              </a:rPr>
              <a:t>Anxiété vis-à-vis des enjeux</a:t>
            </a:r>
            <a:endParaRPr lang="fr-FR" sz="1900" dirty="0">
              <a:solidFill>
                <a:srgbClr val="002060"/>
              </a:solidFill>
            </a:endParaRPr>
          </a:p>
        </p:txBody>
      </p:sp>
      <p:sp>
        <p:nvSpPr>
          <p:cNvPr id="8" name="ZoneTexte 7"/>
          <p:cNvSpPr txBox="1"/>
          <p:nvPr/>
        </p:nvSpPr>
        <p:spPr>
          <a:xfrm>
            <a:off x="4644008" y="2787774"/>
            <a:ext cx="4320480" cy="1569660"/>
          </a:xfrm>
          <a:prstGeom prst="rect">
            <a:avLst/>
          </a:prstGeom>
          <a:noFill/>
        </p:spPr>
        <p:txBody>
          <a:bodyPr wrap="square" rtlCol="0">
            <a:spAutoFit/>
          </a:bodyPr>
          <a:lstStyle/>
          <a:p>
            <a:r>
              <a:rPr lang="fr-FR" sz="2000" b="1" dirty="0" smtClean="0">
                <a:solidFill>
                  <a:schemeClr val="accent6"/>
                </a:solidFill>
              </a:rPr>
              <a:t>Pour les équipes d’oncogénétique</a:t>
            </a:r>
          </a:p>
          <a:p>
            <a:r>
              <a:rPr lang="fr-FR" sz="1900" dirty="0" smtClean="0">
                <a:solidFill>
                  <a:srgbClr val="002060"/>
                </a:solidFill>
              </a:rPr>
              <a:t>Travail préparatoire à la </a:t>
            </a:r>
            <a:r>
              <a:rPr lang="fr-FR" sz="1900" dirty="0" err="1" smtClean="0">
                <a:solidFill>
                  <a:srgbClr val="002060"/>
                </a:solidFill>
              </a:rPr>
              <a:t>cs</a:t>
            </a:r>
            <a:endParaRPr lang="fr-FR" sz="1900" dirty="0" smtClean="0">
              <a:solidFill>
                <a:srgbClr val="002060"/>
              </a:solidFill>
            </a:endParaRPr>
          </a:p>
          <a:p>
            <a:r>
              <a:rPr lang="fr-FR" sz="1900" dirty="0" smtClean="0">
                <a:solidFill>
                  <a:srgbClr val="002060"/>
                </a:solidFill>
              </a:rPr>
              <a:t>Questionnaires</a:t>
            </a:r>
          </a:p>
          <a:p>
            <a:r>
              <a:rPr lang="fr-FR" sz="1900" dirty="0" smtClean="0">
                <a:solidFill>
                  <a:srgbClr val="002060"/>
                </a:solidFill>
              </a:rPr>
              <a:t>Relances </a:t>
            </a:r>
          </a:p>
          <a:p>
            <a:r>
              <a:rPr lang="fr-FR" sz="1900" dirty="0" smtClean="0">
                <a:solidFill>
                  <a:srgbClr val="002060"/>
                </a:solidFill>
              </a:rPr>
              <a:t>Synthèse des données…</a:t>
            </a:r>
            <a:endParaRPr lang="fr-FR" sz="1900" dirty="0">
              <a:solidFill>
                <a:srgbClr val="002060"/>
              </a:solidFill>
            </a:endParaRPr>
          </a:p>
        </p:txBody>
      </p:sp>
      <p:cxnSp>
        <p:nvCxnSpPr>
          <p:cNvPr id="10" name="Connecteur droit avec flèche 9"/>
          <p:cNvCxnSpPr/>
          <p:nvPr/>
        </p:nvCxnSpPr>
        <p:spPr>
          <a:xfrm flipH="1">
            <a:off x="1763688" y="2355726"/>
            <a:ext cx="360040" cy="36004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347864" y="2283718"/>
            <a:ext cx="2448272" cy="43204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6822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195486"/>
            <a:ext cx="8712968" cy="565572"/>
          </a:xfrm>
        </p:spPr>
        <p:txBody>
          <a:bodyPr/>
          <a:lstStyle/>
          <a:p>
            <a:r>
              <a:rPr lang="fr-FR" sz="2800" dirty="0" smtClean="0"/>
              <a:t>Vous suspectez une prédisposition héréditaire…</a:t>
            </a:r>
            <a:endParaRPr lang="fr-FR" sz="2800" dirty="0"/>
          </a:p>
        </p:txBody>
      </p:sp>
      <p:sp>
        <p:nvSpPr>
          <p:cNvPr id="7" name="ZoneTexte 6"/>
          <p:cNvSpPr txBox="1"/>
          <p:nvPr/>
        </p:nvSpPr>
        <p:spPr>
          <a:xfrm>
            <a:off x="35496" y="1131590"/>
            <a:ext cx="2880320" cy="1815882"/>
          </a:xfrm>
          <a:prstGeom prst="rect">
            <a:avLst/>
          </a:prstGeom>
          <a:noFill/>
        </p:spPr>
        <p:txBody>
          <a:bodyPr wrap="square" rtlCol="0">
            <a:spAutoFit/>
          </a:bodyPr>
          <a:lstStyle/>
          <a:p>
            <a:r>
              <a:rPr lang="fr-FR" sz="1900" b="1" dirty="0" smtClean="0">
                <a:solidFill>
                  <a:schemeClr val="accent6"/>
                </a:solidFill>
              </a:rPr>
              <a:t>Mon patient(e) est-il le bon « Cas index »?</a:t>
            </a:r>
          </a:p>
          <a:p>
            <a:r>
              <a:rPr lang="fr-FR" dirty="0" smtClean="0">
                <a:solidFill>
                  <a:srgbClr val="002060"/>
                </a:solidFill>
              </a:rPr>
              <a:t>= la personne de la famille ayant l’histoire </a:t>
            </a:r>
          </a:p>
          <a:p>
            <a:r>
              <a:rPr lang="fr-FR" dirty="0" smtClean="0">
                <a:solidFill>
                  <a:srgbClr val="002060"/>
                </a:solidFill>
              </a:rPr>
              <a:t>la + évocatrice d’une prédisposition</a:t>
            </a:r>
          </a:p>
        </p:txBody>
      </p:sp>
      <p:sp>
        <p:nvSpPr>
          <p:cNvPr id="8" name="ZoneTexte 7"/>
          <p:cNvSpPr txBox="1"/>
          <p:nvPr/>
        </p:nvSpPr>
        <p:spPr>
          <a:xfrm>
            <a:off x="3110724" y="1142512"/>
            <a:ext cx="2269916" cy="1261884"/>
          </a:xfrm>
          <a:prstGeom prst="rect">
            <a:avLst/>
          </a:prstGeom>
          <a:noFill/>
        </p:spPr>
        <p:txBody>
          <a:bodyPr wrap="square" rtlCol="0">
            <a:spAutoFit/>
          </a:bodyPr>
          <a:lstStyle/>
          <a:p>
            <a:r>
              <a:rPr lang="fr-FR" sz="1900" b="1" dirty="0" smtClean="0">
                <a:solidFill>
                  <a:schemeClr val="accent5"/>
                </a:solidFill>
              </a:rPr>
              <a:t>Une anomalie génétique a-t-elle </a:t>
            </a:r>
          </a:p>
          <a:p>
            <a:r>
              <a:rPr lang="fr-FR" sz="1900" b="1" dirty="0" smtClean="0">
                <a:solidFill>
                  <a:schemeClr val="accent5"/>
                </a:solidFill>
              </a:rPr>
              <a:t>déjà été identifiée </a:t>
            </a:r>
          </a:p>
          <a:p>
            <a:r>
              <a:rPr lang="fr-FR" sz="1900" b="1" dirty="0" smtClean="0">
                <a:solidFill>
                  <a:schemeClr val="accent5"/>
                </a:solidFill>
              </a:rPr>
              <a:t>dans sa famille?</a:t>
            </a:r>
          </a:p>
        </p:txBody>
      </p:sp>
      <p:cxnSp>
        <p:nvCxnSpPr>
          <p:cNvPr id="10" name="Connecteur droit avec flèche 9"/>
          <p:cNvCxnSpPr/>
          <p:nvPr/>
        </p:nvCxnSpPr>
        <p:spPr>
          <a:xfrm flipH="1">
            <a:off x="1701848" y="695618"/>
            <a:ext cx="360040" cy="36004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572000" y="782834"/>
            <a:ext cx="0" cy="36004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1055658"/>
            <a:ext cx="3563888" cy="3770263"/>
          </a:xfrm>
          <a:prstGeom prst="rect">
            <a:avLst/>
          </a:prstGeom>
          <a:noFill/>
        </p:spPr>
        <p:txBody>
          <a:bodyPr wrap="square" rtlCol="0">
            <a:spAutoFit/>
          </a:bodyPr>
          <a:lstStyle/>
          <a:p>
            <a:r>
              <a:rPr lang="fr-FR" sz="2000" b="1" dirty="0" smtClean="0">
                <a:solidFill>
                  <a:schemeClr val="accent4"/>
                </a:solidFill>
              </a:rPr>
              <a:t>Quelles infos lui donner?</a:t>
            </a:r>
          </a:p>
          <a:p>
            <a:r>
              <a:rPr lang="fr-FR" dirty="0" smtClean="0">
                <a:solidFill>
                  <a:srgbClr val="002060"/>
                </a:solidFill>
              </a:rPr>
              <a:t>- Orienter à une </a:t>
            </a:r>
            <a:r>
              <a:rPr lang="fr-FR" b="1" u="sng" dirty="0" err="1" smtClean="0">
                <a:solidFill>
                  <a:srgbClr val="002060"/>
                </a:solidFill>
              </a:rPr>
              <a:t>cs</a:t>
            </a:r>
            <a:r>
              <a:rPr lang="fr-FR" dirty="0" smtClean="0">
                <a:solidFill>
                  <a:srgbClr val="002060"/>
                </a:solidFill>
              </a:rPr>
              <a:t> et non à un test génétique !</a:t>
            </a:r>
          </a:p>
          <a:p>
            <a:r>
              <a:rPr lang="fr-FR" dirty="0" smtClean="0">
                <a:solidFill>
                  <a:srgbClr val="002060"/>
                </a:solidFill>
              </a:rPr>
              <a:t>- Buts de la </a:t>
            </a:r>
            <a:r>
              <a:rPr lang="fr-FR" dirty="0" err="1" smtClean="0">
                <a:solidFill>
                  <a:srgbClr val="002060"/>
                </a:solidFill>
              </a:rPr>
              <a:t>cs</a:t>
            </a:r>
            <a:r>
              <a:rPr lang="fr-FR" dirty="0" smtClean="0">
                <a:solidFill>
                  <a:srgbClr val="002060"/>
                </a:solidFill>
              </a:rPr>
              <a:t>: </a:t>
            </a:r>
          </a:p>
          <a:p>
            <a:pPr marL="285750" indent="-285750">
              <a:buClr>
                <a:schemeClr val="accent4"/>
              </a:buClr>
              <a:buFont typeface="Wingdings" panose="05000000000000000000" pitchFamily="2" charset="2"/>
              <a:buChar char="ü"/>
            </a:pPr>
            <a:r>
              <a:rPr lang="fr-FR" sz="1500" dirty="0" smtClean="0">
                <a:solidFill>
                  <a:srgbClr val="002060"/>
                </a:solidFill>
              </a:rPr>
              <a:t>Évaluer le risque familial de k</a:t>
            </a:r>
          </a:p>
          <a:p>
            <a:pPr marL="285750" indent="-285750">
              <a:buClr>
                <a:schemeClr val="accent4"/>
              </a:buClr>
              <a:buFont typeface="Wingdings" panose="05000000000000000000" pitchFamily="2" charset="2"/>
              <a:buChar char="ü"/>
            </a:pPr>
            <a:r>
              <a:rPr lang="fr-FR" sz="1500" dirty="0">
                <a:solidFill>
                  <a:srgbClr val="002060"/>
                </a:solidFill>
              </a:rPr>
              <a:t>Éventuellement test génétique</a:t>
            </a:r>
          </a:p>
          <a:p>
            <a:pPr marL="285750" indent="-285750">
              <a:buClr>
                <a:schemeClr val="accent4"/>
              </a:buClr>
              <a:buFont typeface="Wingdings" panose="05000000000000000000" pitchFamily="2" charset="2"/>
              <a:buChar char="ü"/>
            </a:pPr>
            <a:r>
              <a:rPr lang="fr-FR" sz="1500" dirty="0" smtClean="0">
                <a:solidFill>
                  <a:srgbClr val="002060"/>
                </a:solidFill>
              </a:rPr>
              <a:t>Délivrer des préconisations de suivi</a:t>
            </a:r>
          </a:p>
          <a:p>
            <a:pPr marL="90488" indent="-90488">
              <a:buFontTx/>
              <a:buChar char="-"/>
            </a:pPr>
            <a:r>
              <a:rPr lang="fr-FR" dirty="0" smtClean="0">
                <a:solidFill>
                  <a:srgbClr val="002060"/>
                </a:solidFill>
              </a:rPr>
              <a:t> Long délai : optimiser l’attente!! </a:t>
            </a:r>
            <a:r>
              <a:rPr lang="fr-FR" sz="1700" dirty="0" smtClean="0">
                <a:solidFill>
                  <a:srgbClr val="002060"/>
                </a:solidFill>
              </a:rPr>
              <a:t>Récupérer toutes infos familiales médicales : </a:t>
            </a:r>
            <a:r>
              <a:rPr lang="fr-FR" sz="1700" b="1" dirty="0" smtClean="0">
                <a:solidFill>
                  <a:srgbClr val="002060"/>
                </a:solidFill>
              </a:rPr>
              <a:t>CR médicaux </a:t>
            </a:r>
            <a:r>
              <a:rPr lang="fr-FR" sz="1700" dirty="0" smtClean="0">
                <a:solidFill>
                  <a:srgbClr val="002060"/>
                </a:solidFill>
              </a:rPr>
              <a:t>+++ </a:t>
            </a:r>
            <a:r>
              <a:rPr lang="fr-FR" sz="1700" b="1" dirty="0" smtClean="0">
                <a:solidFill>
                  <a:schemeClr val="accent4"/>
                </a:solidFill>
              </a:rPr>
              <a:t>Fiabilisation </a:t>
            </a:r>
            <a:r>
              <a:rPr lang="fr-FR" sz="1700" b="1" dirty="0">
                <a:solidFill>
                  <a:schemeClr val="accent4"/>
                </a:solidFill>
              </a:rPr>
              <a:t>des </a:t>
            </a:r>
            <a:r>
              <a:rPr lang="fr-FR" sz="1700" b="1" dirty="0" smtClean="0">
                <a:solidFill>
                  <a:schemeClr val="accent4"/>
                </a:solidFill>
              </a:rPr>
              <a:t>diagnostics</a:t>
            </a:r>
            <a:r>
              <a:rPr lang="fr-FR" sz="1700" dirty="0" smtClean="0">
                <a:solidFill>
                  <a:srgbClr val="002060"/>
                </a:solidFill>
              </a:rPr>
              <a:t> </a:t>
            </a:r>
            <a:r>
              <a:rPr lang="fr-FR" sz="1700" dirty="0" smtClean="0">
                <a:solidFill>
                  <a:schemeClr val="accent4"/>
                </a:solidFill>
              </a:rPr>
              <a:t>!! </a:t>
            </a:r>
          </a:p>
          <a:p>
            <a:r>
              <a:rPr lang="fr-FR" sz="1700" dirty="0">
                <a:solidFill>
                  <a:srgbClr val="002060"/>
                </a:solidFill>
              </a:rPr>
              <a:t>Solliciter les archives +++ </a:t>
            </a:r>
            <a:endParaRPr lang="fr-FR" sz="1700" dirty="0" smtClean="0">
              <a:solidFill>
                <a:schemeClr val="accent4"/>
              </a:solidFill>
            </a:endParaRPr>
          </a:p>
          <a:p>
            <a:r>
              <a:rPr lang="fr-FR" sz="1700" dirty="0" smtClean="0">
                <a:solidFill>
                  <a:srgbClr val="002060"/>
                </a:solidFill>
              </a:rPr>
              <a:t>k </a:t>
            </a:r>
            <a:r>
              <a:rPr lang="fr-FR" sz="1700" dirty="0">
                <a:solidFill>
                  <a:srgbClr val="002060"/>
                </a:solidFill>
              </a:rPr>
              <a:t>/ pas k ! </a:t>
            </a:r>
            <a:r>
              <a:rPr lang="fr-FR" sz="1700" dirty="0" smtClean="0">
                <a:solidFill>
                  <a:srgbClr val="002060"/>
                </a:solidFill>
              </a:rPr>
              <a:t>   organe </a:t>
            </a:r>
            <a:r>
              <a:rPr lang="fr-FR" sz="1700" dirty="0">
                <a:solidFill>
                  <a:srgbClr val="002060"/>
                </a:solidFill>
              </a:rPr>
              <a:t>primitif ! </a:t>
            </a:r>
            <a:r>
              <a:rPr lang="fr-FR" sz="1700" dirty="0" smtClean="0">
                <a:solidFill>
                  <a:srgbClr val="002060"/>
                </a:solidFill>
              </a:rPr>
              <a:t/>
            </a:r>
            <a:br>
              <a:rPr lang="fr-FR" sz="1700" dirty="0" smtClean="0">
                <a:solidFill>
                  <a:srgbClr val="002060"/>
                </a:solidFill>
              </a:rPr>
            </a:br>
            <a:r>
              <a:rPr lang="fr-FR" sz="1700" dirty="0" smtClean="0">
                <a:solidFill>
                  <a:srgbClr val="002060"/>
                </a:solidFill>
              </a:rPr>
              <a:t>sous-type </a:t>
            </a:r>
            <a:r>
              <a:rPr lang="fr-FR" sz="1700" dirty="0" err="1" smtClean="0">
                <a:solidFill>
                  <a:srgbClr val="002060"/>
                </a:solidFill>
              </a:rPr>
              <a:t>anapath</a:t>
            </a:r>
            <a:r>
              <a:rPr lang="fr-FR" sz="1700" dirty="0" smtClean="0">
                <a:solidFill>
                  <a:srgbClr val="002060"/>
                </a:solidFill>
              </a:rPr>
              <a:t> </a:t>
            </a:r>
          </a:p>
        </p:txBody>
      </p:sp>
      <p:sp>
        <p:nvSpPr>
          <p:cNvPr id="11" name="Rectangle 10"/>
          <p:cNvSpPr/>
          <p:nvPr/>
        </p:nvSpPr>
        <p:spPr>
          <a:xfrm>
            <a:off x="0" y="4371950"/>
            <a:ext cx="2915816" cy="7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006552" y="2671485"/>
            <a:ext cx="2374088" cy="646331"/>
          </a:xfrm>
          <a:prstGeom prst="rect">
            <a:avLst/>
          </a:prstGeom>
          <a:noFill/>
        </p:spPr>
        <p:txBody>
          <a:bodyPr wrap="square" rtlCol="0">
            <a:spAutoFit/>
          </a:bodyPr>
          <a:lstStyle/>
          <a:p>
            <a:r>
              <a:rPr lang="fr-FR" dirty="0" smtClean="0">
                <a:solidFill>
                  <a:srgbClr val="002060"/>
                </a:solidFill>
              </a:rPr>
              <a:t>Tests génétiques pré symptomatiques</a:t>
            </a:r>
            <a:endParaRPr lang="fr-FR" dirty="0"/>
          </a:p>
        </p:txBody>
      </p:sp>
      <p:cxnSp>
        <p:nvCxnSpPr>
          <p:cNvPr id="17" name="Connecteur droit avec flèche 16"/>
          <p:cNvCxnSpPr/>
          <p:nvPr/>
        </p:nvCxnSpPr>
        <p:spPr>
          <a:xfrm>
            <a:off x="6660232" y="782834"/>
            <a:ext cx="360040" cy="36004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467544" y="2887395"/>
            <a:ext cx="0" cy="37034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26848" y="3305731"/>
            <a:ext cx="2662120" cy="1754326"/>
          </a:xfrm>
          <a:prstGeom prst="rect">
            <a:avLst/>
          </a:prstGeom>
          <a:noFill/>
          <a:ln>
            <a:solidFill>
              <a:schemeClr val="accent6"/>
            </a:solidFill>
          </a:ln>
        </p:spPr>
        <p:txBody>
          <a:bodyPr wrap="square" rtlCol="0">
            <a:spAutoFit/>
          </a:bodyPr>
          <a:lstStyle/>
          <a:p>
            <a:r>
              <a:rPr lang="fr-FR" b="1" dirty="0">
                <a:solidFill>
                  <a:srgbClr val="002060"/>
                </a:solidFill>
              </a:rPr>
              <a:t>Atteint de K </a:t>
            </a:r>
            <a:r>
              <a:rPr lang="fr-FR" dirty="0">
                <a:solidFill>
                  <a:schemeClr val="accent6"/>
                </a:solidFill>
              </a:rPr>
              <a:t>&gt;</a:t>
            </a:r>
            <a:r>
              <a:rPr lang="fr-FR" dirty="0">
                <a:solidFill>
                  <a:srgbClr val="002060"/>
                </a:solidFill>
              </a:rPr>
              <a:t> </a:t>
            </a:r>
            <a:r>
              <a:rPr lang="fr-FR" dirty="0" smtClean="0">
                <a:solidFill>
                  <a:srgbClr val="002060"/>
                </a:solidFill>
              </a:rPr>
              <a:t>Indemne</a:t>
            </a:r>
          </a:p>
          <a:p>
            <a:r>
              <a:rPr lang="fr-FR" b="1" dirty="0" smtClean="0">
                <a:solidFill>
                  <a:srgbClr val="002060"/>
                </a:solidFill>
              </a:rPr>
              <a:t>Précoce</a:t>
            </a:r>
            <a:r>
              <a:rPr lang="fr-FR" dirty="0" smtClean="0">
                <a:solidFill>
                  <a:srgbClr val="002060"/>
                </a:solidFill>
              </a:rPr>
              <a:t> </a:t>
            </a:r>
            <a:r>
              <a:rPr lang="fr-FR" dirty="0" smtClean="0">
                <a:solidFill>
                  <a:schemeClr val="accent6"/>
                </a:solidFill>
              </a:rPr>
              <a:t>&gt;</a:t>
            </a:r>
            <a:r>
              <a:rPr lang="fr-FR" dirty="0" smtClean="0">
                <a:solidFill>
                  <a:srgbClr val="002060"/>
                </a:solidFill>
              </a:rPr>
              <a:t> Tardif</a:t>
            </a:r>
          </a:p>
          <a:p>
            <a:r>
              <a:rPr lang="fr-FR" b="1" dirty="0" smtClean="0">
                <a:solidFill>
                  <a:srgbClr val="002060"/>
                </a:solidFill>
              </a:rPr>
              <a:t>K </a:t>
            </a:r>
            <a:r>
              <a:rPr lang="fr-FR" dirty="0">
                <a:solidFill>
                  <a:srgbClr val="002060"/>
                </a:solidFill>
              </a:rPr>
              <a:t> "</a:t>
            </a:r>
            <a:r>
              <a:rPr lang="fr-FR" b="1" dirty="0" smtClean="0">
                <a:solidFill>
                  <a:srgbClr val="002060"/>
                </a:solidFill>
              </a:rPr>
              <a:t>rare</a:t>
            </a:r>
            <a:r>
              <a:rPr lang="fr-FR" dirty="0">
                <a:solidFill>
                  <a:srgbClr val="002060"/>
                </a:solidFill>
              </a:rPr>
              <a:t> </a:t>
            </a:r>
            <a:r>
              <a:rPr lang="fr-FR" dirty="0" smtClean="0">
                <a:solidFill>
                  <a:srgbClr val="002060"/>
                </a:solidFill>
              </a:rPr>
              <a:t>"</a:t>
            </a:r>
            <a:r>
              <a:rPr lang="fr-FR" b="1" dirty="0" smtClean="0">
                <a:solidFill>
                  <a:srgbClr val="002060"/>
                </a:solidFill>
              </a:rPr>
              <a:t> </a:t>
            </a:r>
            <a:r>
              <a:rPr lang="fr-FR" dirty="0" smtClean="0">
                <a:solidFill>
                  <a:schemeClr val="accent6"/>
                </a:solidFill>
              </a:rPr>
              <a:t>&gt;</a:t>
            </a:r>
            <a:r>
              <a:rPr lang="fr-FR" dirty="0" smtClean="0">
                <a:solidFill>
                  <a:srgbClr val="002060"/>
                </a:solidFill>
              </a:rPr>
              <a:t> K fréquent</a:t>
            </a:r>
          </a:p>
          <a:p>
            <a:r>
              <a:rPr lang="fr-FR" dirty="0" smtClean="0">
                <a:solidFill>
                  <a:srgbClr val="002060"/>
                </a:solidFill>
              </a:rPr>
              <a:t>Indemne jeune</a:t>
            </a:r>
            <a:r>
              <a:rPr lang="fr-FR" dirty="0" smtClean="0">
                <a:solidFill>
                  <a:schemeClr val="accent6"/>
                </a:solidFill>
              </a:rPr>
              <a:t> &gt; </a:t>
            </a:r>
            <a:r>
              <a:rPr lang="fr-FR" dirty="0" smtClean="0">
                <a:solidFill>
                  <a:srgbClr val="002060"/>
                </a:solidFill>
              </a:rPr>
              <a:t>Indemne âgé</a:t>
            </a:r>
            <a:endParaRPr lang="fr-FR" dirty="0">
              <a:solidFill>
                <a:srgbClr val="002060"/>
              </a:solidFill>
            </a:endParaRPr>
          </a:p>
          <a:p>
            <a:endParaRPr lang="fr-FR" dirty="0"/>
          </a:p>
        </p:txBody>
      </p:sp>
      <p:cxnSp>
        <p:nvCxnSpPr>
          <p:cNvPr id="26" name="Connecteur droit avec flèche 25"/>
          <p:cNvCxnSpPr/>
          <p:nvPr/>
        </p:nvCxnSpPr>
        <p:spPr>
          <a:xfrm>
            <a:off x="3418364" y="2404396"/>
            <a:ext cx="0" cy="36004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3804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195486"/>
            <a:ext cx="8712968" cy="565572"/>
          </a:xfrm>
        </p:spPr>
        <p:txBody>
          <a:bodyPr/>
          <a:lstStyle/>
          <a:p>
            <a:r>
              <a:rPr lang="fr-FR" sz="2800" dirty="0" smtClean="0"/>
              <a:t>Vous suspectez une prédisposition héréditaire…</a:t>
            </a:r>
            <a:endParaRPr lang="fr-FR" sz="2800" dirty="0"/>
          </a:p>
        </p:txBody>
      </p:sp>
      <p:sp>
        <p:nvSpPr>
          <p:cNvPr id="7" name="ZoneTexte 6"/>
          <p:cNvSpPr txBox="1"/>
          <p:nvPr/>
        </p:nvSpPr>
        <p:spPr>
          <a:xfrm>
            <a:off x="35496" y="1131590"/>
            <a:ext cx="2880320" cy="1815882"/>
          </a:xfrm>
          <a:prstGeom prst="rect">
            <a:avLst/>
          </a:prstGeom>
          <a:noFill/>
        </p:spPr>
        <p:txBody>
          <a:bodyPr wrap="square" rtlCol="0">
            <a:spAutoFit/>
          </a:bodyPr>
          <a:lstStyle/>
          <a:p>
            <a:r>
              <a:rPr lang="fr-FR" sz="1900" b="1" dirty="0" smtClean="0">
                <a:solidFill>
                  <a:schemeClr val="bg1">
                    <a:lumMod val="65000"/>
                  </a:schemeClr>
                </a:solidFill>
              </a:rPr>
              <a:t>Mon patient(e) est-il le bon « Cas index »?</a:t>
            </a:r>
          </a:p>
          <a:p>
            <a:r>
              <a:rPr lang="fr-FR" dirty="0" smtClean="0">
                <a:solidFill>
                  <a:schemeClr val="bg1">
                    <a:lumMod val="65000"/>
                  </a:schemeClr>
                </a:solidFill>
              </a:rPr>
              <a:t>= la personne de la famille ayant l’histoire </a:t>
            </a:r>
          </a:p>
          <a:p>
            <a:r>
              <a:rPr lang="fr-FR" dirty="0" smtClean="0">
                <a:solidFill>
                  <a:schemeClr val="bg1">
                    <a:lumMod val="65000"/>
                  </a:schemeClr>
                </a:solidFill>
              </a:rPr>
              <a:t>la + évocatrice d’une prédisposition</a:t>
            </a:r>
          </a:p>
        </p:txBody>
      </p:sp>
      <p:sp>
        <p:nvSpPr>
          <p:cNvPr id="8" name="ZoneTexte 7"/>
          <p:cNvSpPr txBox="1"/>
          <p:nvPr/>
        </p:nvSpPr>
        <p:spPr>
          <a:xfrm>
            <a:off x="3110724" y="1142512"/>
            <a:ext cx="2269916" cy="1261884"/>
          </a:xfrm>
          <a:prstGeom prst="rect">
            <a:avLst/>
          </a:prstGeom>
          <a:noFill/>
        </p:spPr>
        <p:txBody>
          <a:bodyPr wrap="square" rtlCol="0">
            <a:spAutoFit/>
          </a:bodyPr>
          <a:lstStyle/>
          <a:p>
            <a:r>
              <a:rPr lang="fr-FR" sz="1900" b="1" dirty="0" smtClean="0">
                <a:solidFill>
                  <a:schemeClr val="bg1">
                    <a:lumMod val="65000"/>
                  </a:schemeClr>
                </a:solidFill>
              </a:rPr>
              <a:t>Une anomalie génétique a-t-elle </a:t>
            </a:r>
          </a:p>
          <a:p>
            <a:r>
              <a:rPr lang="fr-FR" sz="1900" b="1" dirty="0" smtClean="0">
                <a:solidFill>
                  <a:schemeClr val="bg1">
                    <a:lumMod val="65000"/>
                  </a:schemeClr>
                </a:solidFill>
              </a:rPr>
              <a:t>déjà été identifiée </a:t>
            </a:r>
          </a:p>
          <a:p>
            <a:r>
              <a:rPr lang="fr-FR" sz="1900" b="1" dirty="0" smtClean="0">
                <a:solidFill>
                  <a:schemeClr val="bg1">
                    <a:lumMod val="65000"/>
                  </a:schemeClr>
                </a:solidFill>
              </a:rPr>
              <a:t>dans sa famille?</a:t>
            </a:r>
          </a:p>
        </p:txBody>
      </p:sp>
      <p:cxnSp>
        <p:nvCxnSpPr>
          <p:cNvPr id="10" name="Connecteur droit avec flèche 9"/>
          <p:cNvCxnSpPr/>
          <p:nvPr/>
        </p:nvCxnSpPr>
        <p:spPr>
          <a:xfrm flipH="1">
            <a:off x="1701848" y="695618"/>
            <a:ext cx="360040" cy="36004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572000" y="782834"/>
            <a:ext cx="0" cy="36004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1055658"/>
            <a:ext cx="3528392" cy="4062651"/>
          </a:xfrm>
          <a:prstGeom prst="rect">
            <a:avLst/>
          </a:prstGeom>
          <a:noFill/>
        </p:spPr>
        <p:txBody>
          <a:bodyPr wrap="square" rtlCol="0">
            <a:spAutoFit/>
          </a:bodyPr>
          <a:lstStyle/>
          <a:p>
            <a:r>
              <a:rPr lang="fr-FR" sz="2000" b="1" dirty="0" smtClean="0">
                <a:solidFill>
                  <a:schemeClr val="bg1">
                    <a:lumMod val="65000"/>
                  </a:schemeClr>
                </a:solidFill>
              </a:rPr>
              <a:t>Quelles infos lui donner?</a:t>
            </a:r>
          </a:p>
          <a:p>
            <a:r>
              <a:rPr lang="fr-FR" dirty="0" smtClean="0">
                <a:solidFill>
                  <a:schemeClr val="bg1">
                    <a:lumMod val="65000"/>
                  </a:schemeClr>
                </a:solidFill>
              </a:rPr>
              <a:t>- Orienter à une </a:t>
            </a:r>
            <a:r>
              <a:rPr lang="fr-FR" b="1" u="sng" dirty="0" err="1" smtClean="0">
                <a:solidFill>
                  <a:schemeClr val="bg1">
                    <a:lumMod val="65000"/>
                  </a:schemeClr>
                </a:solidFill>
              </a:rPr>
              <a:t>cs</a:t>
            </a:r>
            <a:r>
              <a:rPr lang="fr-FR" dirty="0" smtClean="0">
                <a:solidFill>
                  <a:schemeClr val="bg1">
                    <a:lumMod val="65000"/>
                  </a:schemeClr>
                </a:solidFill>
              </a:rPr>
              <a:t> et non à un test génétique !</a:t>
            </a:r>
          </a:p>
          <a:p>
            <a:r>
              <a:rPr lang="fr-FR" dirty="0" smtClean="0">
                <a:solidFill>
                  <a:schemeClr val="bg1">
                    <a:lumMod val="65000"/>
                  </a:schemeClr>
                </a:solidFill>
              </a:rPr>
              <a:t>- Buts de la </a:t>
            </a:r>
            <a:r>
              <a:rPr lang="fr-FR" dirty="0" err="1" smtClean="0">
                <a:solidFill>
                  <a:schemeClr val="bg1">
                    <a:lumMod val="65000"/>
                  </a:schemeClr>
                </a:solidFill>
              </a:rPr>
              <a:t>cs</a:t>
            </a:r>
            <a:r>
              <a:rPr lang="fr-FR" dirty="0" smtClean="0">
                <a:solidFill>
                  <a:schemeClr val="bg1">
                    <a:lumMod val="65000"/>
                  </a:schemeClr>
                </a:solidFill>
              </a:rPr>
              <a:t>: </a:t>
            </a:r>
          </a:p>
          <a:p>
            <a:pPr marL="285750" indent="-285750">
              <a:buFont typeface="Wingdings" panose="05000000000000000000" pitchFamily="2" charset="2"/>
              <a:buChar char="ü"/>
            </a:pPr>
            <a:r>
              <a:rPr lang="fr-FR" sz="1600" dirty="0" smtClean="0">
                <a:solidFill>
                  <a:schemeClr val="bg1">
                    <a:lumMod val="65000"/>
                  </a:schemeClr>
                </a:solidFill>
              </a:rPr>
              <a:t>Évaluer le risque familial de k</a:t>
            </a:r>
          </a:p>
          <a:p>
            <a:pPr marL="285750" indent="-285750">
              <a:buFont typeface="Wingdings" panose="05000000000000000000" pitchFamily="2" charset="2"/>
              <a:buChar char="ü"/>
            </a:pPr>
            <a:r>
              <a:rPr lang="fr-FR" sz="1600" dirty="0" smtClean="0">
                <a:solidFill>
                  <a:schemeClr val="bg1">
                    <a:lumMod val="65000"/>
                  </a:schemeClr>
                </a:solidFill>
              </a:rPr>
              <a:t>Délivrer des préconisations de suivi</a:t>
            </a:r>
          </a:p>
          <a:p>
            <a:pPr marL="285750" indent="-285750">
              <a:buFont typeface="Wingdings" panose="05000000000000000000" pitchFamily="2" charset="2"/>
              <a:buChar char="ü"/>
            </a:pPr>
            <a:r>
              <a:rPr lang="fr-FR" sz="1600" dirty="0" smtClean="0">
                <a:solidFill>
                  <a:schemeClr val="bg1">
                    <a:lumMod val="65000"/>
                  </a:schemeClr>
                </a:solidFill>
              </a:rPr>
              <a:t>Éventuellement test génétique</a:t>
            </a:r>
          </a:p>
          <a:p>
            <a:r>
              <a:rPr lang="fr-FR" dirty="0" smtClean="0">
                <a:solidFill>
                  <a:schemeClr val="bg1">
                    <a:lumMod val="65000"/>
                  </a:schemeClr>
                </a:solidFill>
              </a:rPr>
              <a:t>- Long délai : optimiser l’attente!! </a:t>
            </a:r>
            <a:r>
              <a:rPr lang="fr-FR" sz="1700" dirty="0" smtClean="0">
                <a:solidFill>
                  <a:schemeClr val="bg1">
                    <a:lumMod val="65000"/>
                  </a:schemeClr>
                </a:solidFill>
              </a:rPr>
              <a:t>Récupérer toutes infos familiales médicales : </a:t>
            </a:r>
            <a:r>
              <a:rPr lang="fr-FR" sz="1700" b="1" dirty="0" smtClean="0">
                <a:solidFill>
                  <a:schemeClr val="bg1">
                    <a:lumMod val="65000"/>
                  </a:schemeClr>
                </a:solidFill>
              </a:rPr>
              <a:t>CR médicaux </a:t>
            </a:r>
            <a:r>
              <a:rPr lang="fr-FR" sz="1700" dirty="0" smtClean="0">
                <a:solidFill>
                  <a:schemeClr val="bg1">
                    <a:lumMod val="65000"/>
                  </a:schemeClr>
                </a:solidFill>
              </a:rPr>
              <a:t>+++ </a:t>
            </a:r>
            <a:r>
              <a:rPr lang="fr-FR" sz="1700" b="1" dirty="0" smtClean="0">
                <a:solidFill>
                  <a:schemeClr val="bg1">
                    <a:lumMod val="65000"/>
                  </a:schemeClr>
                </a:solidFill>
              </a:rPr>
              <a:t>Fiabilisation </a:t>
            </a:r>
            <a:r>
              <a:rPr lang="fr-FR" sz="1700" b="1" dirty="0">
                <a:solidFill>
                  <a:schemeClr val="bg1">
                    <a:lumMod val="65000"/>
                  </a:schemeClr>
                </a:solidFill>
              </a:rPr>
              <a:t>des </a:t>
            </a:r>
            <a:r>
              <a:rPr lang="fr-FR" sz="1700" b="1" dirty="0" smtClean="0">
                <a:solidFill>
                  <a:schemeClr val="bg1">
                    <a:lumMod val="65000"/>
                  </a:schemeClr>
                </a:solidFill>
              </a:rPr>
              <a:t>diagnostics</a:t>
            </a:r>
            <a:r>
              <a:rPr lang="fr-FR" sz="1700" dirty="0" smtClean="0">
                <a:solidFill>
                  <a:schemeClr val="bg1">
                    <a:lumMod val="65000"/>
                  </a:schemeClr>
                </a:solidFill>
              </a:rPr>
              <a:t> !! </a:t>
            </a:r>
          </a:p>
          <a:p>
            <a:r>
              <a:rPr lang="fr-FR" sz="1700" dirty="0" smtClean="0">
                <a:solidFill>
                  <a:schemeClr val="bg1">
                    <a:lumMod val="65000"/>
                  </a:schemeClr>
                </a:solidFill>
              </a:rPr>
              <a:t>k </a:t>
            </a:r>
            <a:r>
              <a:rPr lang="fr-FR" sz="1700" dirty="0">
                <a:solidFill>
                  <a:schemeClr val="bg1">
                    <a:lumMod val="65000"/>
                  </a:schemeClr>
                </a:solidFill>
              </a:rPr>
              <a:t>/ pas k ! </a:t>
            </a:r>
            <a:r>
              <a:rPr lang="fr-FR" sz="1700" dirty="0" smtClean="0">
                <a:solidFill>
                  <a:schemeClr val="bg1">
                    <a:lumMod val="65000"/>
                  </a:schemeClr>
                </a:solidFill>
              </a:rPr>
              <a:t>   organe </a:t>
            </a:r>
            <a:r>
              <a:rPr lang="fr-FR" sz="1700" dirty="0">
                <a:solidFill>
                  <a:schemeClr val="bg1">
                    <a:lumMod val="65000"/>
                  </a:schemeClr>
                </a:solidFill>
              </a:rPr>
              <a:t>primitif ! </a:t>
            </a:r>
            <a:r>
              <a:rPr lang="fr-FR" sz="1700" dirty="0" smtClean="0">
                <a:solidFill>
                  <a:schemeClr val="bg1">
                    <a:lumMod val="65000"/>
                  </a:schemeClr>
                </a:solidFill>
              </a:rPr>
              <a:t/>
            </a:r>
            <a:br>
              <a:rPr lang="fr-FR" sz="1700" dirty="0" smtClean="0">
                <a:solidFill>
                  <a:schemeClr val="bg1">
                    <a:lumMod val="65000"/>
                  </a:schemeClr>
                </a:solidFill>
              </a:rPr>
            </a:br>
            <a:r>
              <a:rPr lang="fr-FR" sz="1700" dirty="0" smtClean="0">
                <a:solidFill>
                  <a:schemeClr val="bg1">
                    <a:lumMod val="65000"/>
                  </a:schemeClr>
                </a:solidFill>
              </a:rPr>
              <a:t>sous-type anapath </a:t>
            </a:r>
          </a:p>
          <a:p>
            <a:r>
              <a:rPr lang="fr-FR" sz="1700" dirty="0" smtClean="0">
                <a:solidFill>
                  <a:schemeClr val="bg1">
                    <a:lumMod val="65000"/>
                  </a:schemeClr>
                </a:solidFill>
              </a:rPr>
              <a:t>Solliciter les archives +++ </a:t>
            </a:r>
            <a:endParaRPr lang="fr-FR" sz="1700" dirty="0">
              <a:solidFill>
                <a:schemeClr val="bg1">
                  <a:lumMod val="65000"/>
                </a:schemeClr>
              </a:solidFill>
            </a:endParaRPr>
          </a:p>
        </p:txBody>
      </p:sp>
      <p:sp>
        <p:nvSpPr>
          <p:cNvPr id="11" name="Rectangle 10"/>
          <p:cNvSpPr/>
          <p:nvPr/>
        </p:nvSpPr>
        <p:spPr>
          <a:xfrm>
            <a:off x="0" y="4371950"/>
            <a:ext cx="2915816" cy="7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65000"/>
                </a:schemeClr>
              </a:solidFill>
            </a:endParaRPr>
          </a:p>
        </p:txBody>
      </p:sp>
      <p:sp>
        <p:nvSpPr>
          <p:cNvPr id="13" name="ZoneTexte 12"/>
          <p:cNvSpPr txBox="1"/>
          <p:nvPr/>
        </p:nvSpPr>
        <p:spPr>
          <a:xfrm>
            <a:off x="3006552" y="2671485"/>
            <a:ext cx="2374088" cy="646331"/>
          </a:xfrm>
          <a:prstGeom prst="rect">
            <a:avLst/>
          </a:prstGeom>
          <a:noFill/>
        </p:spPr>
        <p:txBody>
          <a:bodyPr wrap="square" rtlCol="0">
            <a:spAutoFit/>
          </a:bodyPr>
          <a:lstStyle/>
          <a:p>
            <a:r>
              <a:rPr lang="fr-FR" dirty="0" smtClean="0">
                <a:solidFill>
                  <a:schemeClr val="bg1">
                    <a:lumMod val="65000"/>
                  </a:schemeClr>
                </a:solidFill>
              </a:rPr>
              <a:t>Tests génétiques pré symptomatiques</a:t>
            </a:r>
            <a:endParaRPr lang="fr-FR" dirty="0">
              <a:solidFill>
                <a:schemeClr val="bg1">
                  <a:lumMod val="65000"/>
                </a:schemeClr>
              </a:solidFill>
            </a:endParaRPr>
          </a:p>
        </p:txBody>
      </p:sp>
      <p:cxnSp>
        <p:nvCxnSpPr>
          <p:cNvPr id="17" name="Connecteur droit avec flèche 16"/>
          <p:cNvCxnSpPr/>
          <p:nvPr/>
        </p:nvCxnSpPr>
        <p:spPr>
          <a:xfrm>
            <a:off x="6660232" y="782834"/>
            <a:ext cx="360040" cy="36004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467544" y="2887395"/>
            <a:ext cx="0" cy="37034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26848" y="3305731"/>
            <a:ext cx="2662120" cy="1754326"/>
          </a:xfrm>
          <a:prstGeom prst="rect">
            <a:avLst/>
          </a:prstGeom>
          <a:noFill/>
          <a:ln>
            <a:solidFill>
              <a:schemeClr val="accent6"/>
            </a:solidFill>
          </a:ln>
        </p:spPr>
        <p:txBody>
          <a:bodyPr wrap="square" rtlCol="0">
            <a:spAutoFit/>
          </a:bodyPr>
          <a:lstStyle/>
          <a:p>
            <a:r>
              <a:rPr lang="fr-FR" b="1" dirty="0">
                <a:solidFill>
                  <a:schemeClr val="bg1">
                    <a:lumMod val="65000"/>
                  </a:schemeClr>
                </a:solidFill>
              </a:rPr>
              <a:t>Atteint de K </a:t>
            </a:r>
            <a:r>
              <a:rPr lang="fr-FR" dirty="0">
                <a:solidFill>
                  <a:schemeClr val="bg1">
                    <a:lumMod val="65000"/>
                  </a:schemeClr>
                </a:solidFill>
              </a:rPr>
              <a:t>&gt; </a:t>
            </a:r>
            <a:r>
              <a:rPr lang="fr-FR" dirty="0" smtClean="0">
                <a:solidFill>
                  <a:schemeClr val="bg1">
                    <a:lumMod val="65000"/>
                  </a:schemeClr>
                </a:solidFill>
              </a:rPr>
              <a:t>Indemne</a:t>
            </a:r>
          </a:p>
          <a:p>
            <a:r>
              <a:rPr lang="fr-FR" b="1" dirty="0" smtClean="0">
                <a:solidFill>
                  <a:schemeClr val="bg1">
                    <a:lumMod val="65000"/>
                  </a:schemeClr>
                </a:solidFill>
              </a:rPr>
              <a:t>Précoce</a:t>
            </a:r>
            <a:r>
              <a:rPr lang="fr-FR" dirty="0" smtClean="0">
                <a:solidFill>
                  <a:schemeClr val="bg1">
                    <a:lumMod val="65000"/>
                  </a:schemeClr>
                </a:solidFill>
              </a:rPr>
              <a:t> &gt; Tardif</a:t>
            </a:r>
          </a:p>
          <a:p>
            <a:r>
              <a:rPr lang="fr-FR" b="1" dirty="0" smtClean="0">
                <a:solidFill>
                  <a:schemeClr val="bg1">
                    <a:lumMod val="65000"/>
                  </a:schemeClr>
                </a:solidFill>
              </a:rPr>
              <a:t>K </a:t>
            </a:r>
            <a:r>
              <a:rPr lang="fr-FR" dirty="0">
                <a:solidFill>
                  <a:schemeClr val="bg1">
                    <a:lumMod val="65000"/>
                  </a:schemeClr>
                </a:solidFill>
              </a:rPr>
              <a:t> "</a:t>
            </a:r>
            <a:r>
              <a:rPr lang="fr-FR" b="1" dirty="0" smtClean="0">
                <a:solidFill>
                  <a:schemeClr val="bg1">
                    <a:lumMod val="65000"/>
                  </a:schemeClr>
                </a:solidFill>
              </a:rPr>
              <a:t>rare</a:t>
            </a:r>
            <a:r>
              <a:rPr lang="fr-FR" dirty="0">
                <a:solidFill>
                  <a:schemeClr val="bg1">
                    <a:lumMod val="65000"/>
                  </a:schemeClr>
                </a:solidFill>
              </a:rPr>
              <a:t> </a:t>
            </a:r>
            <a:r>
              <a:rPr lang="fr-FR" dirty="0" smtClean="0">
                <a:solidFill>
                  <a:schemeClr val="bg1">
                    <a:lumMod val="65000"/>
                  </a:schemeClr>
                </a:solidFill>
              </a:rPr>
              <a:t>"</a:t>
            </a:r>
            <a:r>
              <a:rPr lang="fr-FR" b="1" dirty="0" smtClean="0">
                <a:solidFill>
                  <a:schemeClr val="bg1">
                    <a:lumMod val="65000"/>
                  </a:schemeClr>
                </a:solidFill>
              </a:rPr>
              <a:t> </a:t>
            </a:r>
            <a:r>
              <a:rPr lang="fr-FR" dirty="0" smtClean="0">
                <a:solidFill>
                  <a:schemeClr val="bg1">
                    <a:lumMod val="65000"/>
                  </a:schemeClr>
                </a:solidFill>
              </a:rPr>
              <a:t>&gt; K fréquent</a:t>
            </a:r>
          </a:p>
          <a:p>
            <a:r>
              <a:rPr lang="fr-FR" dirty="0" smtClean="0">
                <a:solidFill>
                  <a:schemeClr val="bg1">
                    <a:lumMod val="65000"/>
                  </a:schemeClr>
                </a:solidFill>
              </a:rPr>
              <a:t>Indemne jeune &gt; Indemne âgé</a:t>
            </a:r>
            <a:endParaRPr lang="fr-FR" dirty="0">
              <a:solidFill>
                <a:schemeClr val="bg1">
                  <a:lumMod val="65000"/>
                </a:schemeClr>
              </a:solidFill>
            </a:endParaRPr>
          </a:p>
          <a:p>
            <a:endParaRPr lang="fr-FR" dirty="0">
              <a:solidFill>
                <a:schemeClr val="bg1">
                  <a:lumMod val="65000"/>
                </a:schemeClr>
              </a:solidFill>
            </a:endParaRPr>
          </a:p>
        </p:txBody>
      </p:sp>
      <p:cxnSp>
        <p:nvCxnSpPr>
          <p:cNvPr id="26" name="Connecteur droit avec flèche 25"/>
          <p:cNvCxnSpPr/>
          <p:nvPr/>
        </p:nvCxnSpPr>
        <p:spPr>
          <a:xfrm>
            <a:off x="3418364" y="2404396"/>
            <a:ext cx="0" cy="36004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915816" y="3582729"/>
            <a:ext cx="2464824" cy="1231106"/>
          </a:xfrm>
          <a:prstGeom prst="rect">
            <a:avLst/>
          </a:prstGeom>
          <a:solidFill>
            <a:srgbClr val="FF0000"/>
          </a:solidFill>
        </p:spPr>
        <p:txBody>
          <a:bodyPr wrap="square" rtlCol="0">
            <a:spAutoFit/>
          </a:bodyPr>
          <a:lstStyle/>
          <a:p>
            <a:pPr algn="ctr"/>
            <a:r>
              <a:rPr lang="fr-FR" sz="2000" dirty="0" smtClean="0">
                <a:solidFill>
                  <a:schemeClr val="bg1"/>
                </a:solidFill>
              </a:rPr>
              <a:t>Pas d’urgence !</a:t>
            </a:r>
          </a:p>
          <a:p>
            <a:pPr algn="ctr"/>
            <a:r>
              <a:rPr lang="fr-FR" dirty="0" smtClean="0"/>
              <a:t>Objectifs = </a:t>
            </a:r>
            <a:r>
              <a:rPr lang="fr-FR" dirty="0" smtClean="0">
                <a:solidFill>
                  <a:schemeClr val="bg1"/>
                </a:solidFill>
              </a:rPr>
              <a:t>prévention / dépistage</a:t>
            </a:r>
          </a:p>
          <a:p>
            <a:pPr algn="ctr"/>
            <a:r>
              <a:rPr lang="fr-FR" dirty="0">
                <a:solidFill>
                  <a:schemeClr val="bg1"/>
                </a:solidFill>
              </a:rPr>
              <a:t>a</a:t>
            </a:r>
            <a:r>
              <a:rPr lang="fr-FR" dirty="0" smtClean="0">
                <a:solidFill>
                  <a:schemeClr val="bg1"/>
                </a:solidFill>
              </a:rPr>
              <a:t>venir…</a:t>
            </a:r>
            <a:endParaRPr lang="fr-FR" dirty="0">
              <a:solidFill>
                <a:schemeClr val="bg1"/>
              </a:solidFill>
            </a:endParaRPr>
          </a:p>
        </p:txBody>
      </p:sp>
    </p:spTree>
    <p:extLst>
      <p:ext uri="{BB962C8B-B14F-4D97-AF65-F5344CB8AC3E}">
        <p14:creationId xmlns:p14="http://schemas.microsoft.com/office/powerpoint/2010/main" val="1410466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222" y="123478"/>
            <a:ext cx="9036496" cy="648072"/>
          </a:xfrm>
        </p:spPr>
        <p:txBody>
          <a:bodyPr/>
          <a:lstStyle/>
          <a:p>
            <a:pPr algn="ctr"/>
            <a:r>
              <a:rPr lang="fr-FR" sz="2600" b="0" dirty="0">
                <a:solidFill>
                  <a:srgbClr val="002060"/>
                </a:solidFill>
              </a:rPr>
              <a:t>Consultation Oncogénétique</a:t>
            </a:r>
          </a:p>
        </p:txBody>
      </p:sp>
      <p:sp>
        <p:nvSpPr>
          <p:cNvPr id="3" name="Espace réservé du contenu 2"/>
          <p:cNvSpPr>
            <a:spLocks noGrp="1"/>
          </p:cNvSpPr>
          <p:nvPr>
            <p:ph idx="1"/>
          </p:nvPr>
        </p:nvSpPr>
        <p:spPr>
          <a:xfrm>
            <a:off x="251520" y="987574"/>
            <a:ext cx="8784976" cy="3528391"/>
          </a:xfrm>
        </p:spPr>
        <p:txBody>
          <a:bodyPr/>
          <a:lstStyle/>
          <a:p>
            <a:pPr marL="269875" lvl="0" indent="-269875" defTabSz="685800" fontAlgn="auto">
              <a:lnSpc>
                <a:spcPct val="90000"/>
              </a:lnSpc>
              <a:spcBef>
                <a:spcPts val="750"/>
              </a:spcBef>
              <a:spcAft>
                <a:spcPts val="0"/>
              </a:spcAft>
              <a:buClr>
                <a:schemeClr val="accent6"/>
              </a:buClr>
              <a:buFont typeface="Arial" panose="020B0604020202020204" pitchFamily="34" charset="0"/>
              <a:buChar char="•"/>
            </a:pPr>
            <a:r>
              <a:rPr lang="fr-FR" sz="1800" dirty="0">
                <a:solidFill>
                  <a:prstClr val="black"/>
                </a:solidFill>
                <a:latin typeface="+mj-lt"/>
              </a:rPr>
              <a:t>Interrogatoire : histoire personnelle et familiale </a:t>
            </a:r>
          </a:p>
          <a:p>
            <a:pPr marL="269875" lvl="0" indent="-269875" defTabSz="685800" fontAlgn="auto">
              <a:lnSpc>
                <a:spcPct val="90000"/>
              </a:lnSpc>
              <a:spcBef>
                <a:spcPts val="750"/>
              </a:spcBef>
              <a:spcAft>
                <a:spcPts val="0"/>
              </a:spcAft>
              <a:buClr>
                <a:schemeClr val="accent6"/>
              </a:buClr>
              <a:buFont typeface="Arial" panose="020B0604020202020204" pitchFamily="34" charset="0"/>
              <a:buChar char="•"/>
            </a:pPr>
            <a:r>
              <a:rPr lang="fr-FR" sz="1800" b="1" dirty="0">
                <a:solidFill>
                  <a:prstClr val="black"/>
                </a:solidFill>
                <a:latin typeface="+mj-lt"/>
                <a:ea typeface="MS PGothic" panose="020B0600070205080204" pitchFamily="34" charset="-128"/>
                <a:cs typeface="Arial" panose="020B0604020202020204" pitchFamily="34" charset="0"/>
              </a:rPr>
              <a:t>É</a:t>
            </a:r>
            <a:r>
              <a:rPr lang="fr-FR" sz="1800" b="1" dirty="0">
                <a:solidFill>
                  <a:prstClr val="black"/>
                </a:solidFill>
                <a:latin typeface="+mj-lt"/>
                <a:cs typeface="Arial" panose="020B0604020202020204" pitchFamily="34" charset="0"/>
              </a:rPr>
              <a:t>laboration d’un arbre généalogique</a:t>
            </a:r>
            <a:endParaRPr lang="fr-FR" sz="1800" b="1" dirty="0">
              <a:solidFill>
                <a:prstClr val="black"/>
              </a:solidFill>
              <a:latin typeface="+mj-lt"/>
            </a:endParaRPr>
          </a:p>
          <a:p>
            <a:pPr marL="269875" indent="-269875" defTabSz="685800" fontAlgn="auto">
              <a:lnSpc>
                <a:spcPct val="90000"/>
              </a:lnSpc>
              <a:spcBef>
                <a:spcPts val="750"/>
              </a:spcBef>
              <a:spcAft>
                <a:spcPts val="0"/>
              </a:spcAft>
              <a:buClr>
                <a:schemeClr val="accent6"/>
              </a:buClr>
              <a:buFont typeface="Arial" panose="020B0604020202020204" pitchFamily="34" charset="0"/>
              <a:buChar char="•"/>
            </a:pPr>
            <a:r>
              <a:rPr lang="fr-FR" sz="1800" dirty="0" smtClean="0">
                <a:solidFill>
                  <a:prstClr val="black"/>
                </a:solidFill>
                <a:latin typeface="+mj-lt"/>
              </a:rPr>
              <a:t>Evaluation </a:t>
            </a:r>
            <a:r>
              <a:rPr lang="fr-FR" sz="1800" dirty="0">
                <a:solidFill>
                  <a:prstClr val="black"/>
                </a:solidFill>
                <a:latin typeface="+mj-lt"/>
              </a:rPr>
              <a:t>probabilité de </a:t>
            </a:r>
            <a:r>
              <a:rPr lang="fr-FR" sz="1800" dirty="0" smtClean="0">
                <a:solidFill>
                  <a:prstClr val="black"/>
                </a:solidFill>
                <a:latin typeface="+mj-lt"/>
              </a:rPr>
              <a:t>mutation / Validation </a:t>
            </a:r>
            <a:r>
              <a:rPr lang="fr-FR" sz="1800" dirty="0">
                <a:solidFill>
                  <a:prstClr val="black"/>
                </a:solidFill>
                <a:latin typeface="+mj-lt"/>
              </a:rPr>
              <a:t>de l’indication d’analyse </a:t>
            </a:r>
            <a:endParaRPr lang="fr-FR" sz="1800" dirty="0" smtClean="0">
              <a:solidFill>
                <a:prstClr val="black"/>
              </a:solidFill>
              <a:latin typeface="+mj-lt"/>
            </a:endParaRPr>
          </a:p>
          <a:p>
            <a:pPr marL="269875" indent="-269875" defTabSz="685800" fontAlgn="auto">
              <a:lnSpc>
                <a:spcPct val="90000"/>
              </a:lnSpc>
              <a:spcBef>
                <a:spcPts val="750"/>
              </a:spcBef>
              <a:spcAft>
                <a:spcPts val="0"/>
              </a:spcAft>
              <a:buClr>
                <a:schemeClr val="accent6"/>
              </a:buClr>
              <a:buFont typeface="Arial" panose="020B0604020202020204" pitchFamily="34" charset="0"/>
              <a:buChar char="•"/>
            </a:pPr>
            <a:r>
              <a:rPr lang="fr-FR" sz="1800" dirty="0" smtClean="0">
                <a:solidFill>
                  <a:prstClr val="black"/>
                </a:solidFill>
                <a:latin typeface="+mj-lt"/>
              </a:rPr>
              <a:t>Information </a:t>
            </a:r>
            <a:r>
              <a:rPr lang="fr-FR" sz="1800" dirty="0">
                <a:solidFill>
                  <a:prstClr val="black"/>
                </a:solidFill>
                <a:latin typeface="+mj-lt"/>
              </a:rPr>
              <a:t>sur le test et </a:t>
            </a:r>
            <a:r>
              <a:rPr lang="fr-FR" sz="1800" b="1" u="sng" dirty="0">
                <a:solidFill>
                  <a:prstClr val="black"/>
                </a:solidFill>
                <a:latin typeface="+mj-lt"/>
              </a:rPr>
              <a:t>ses conséquences</a:t>
            </a:r>
            <a:r>
              <a:rPr lang="fr-FR" sz="1800" b="1" dirty="0">
                <a:solidFill>
                  <a:prstClr val="black"/>
                </a:solidFill>
                <a:latin typeface="+mj-lt"/>
              </a:rPr>
              <a:t> </a:t>
            </a:r>
            <a:r>
              <a:rPr lang="fr-FR" sz="1800" b="1" dirty="0" smtClean="0">
                <a:solidFill>
                  <a:prstClr val="black"/>
                </a:solidFill>
                <a:latin typeface="+mj-lt"/>
              </a:rPr>
              <a:t> </a:t>
            </a:r>
            <a:r>
              <a:rPr lang="fr-FR" sz="1800" dirty="0" smtClean="0">
                <a:solidFill>
                  <a:prstClr val="black"/>
                </a:solidFill>
                <a:latin typeface="+mj-lt"/>
              </a:rPr>
              <a:t>(</a:t>
            </a:r>
            <a:r>
              <a:rPr lang="fr-FR" sz="1800" dirty="0">
                <a:solidFill>
                  <a:prstClr val="black"/>
                </a:solidFill>
                <a:latin typeface="+mj-lt"/>
              </a:rPr>
              <a:t>devoir d’information familiale en cas de mutation</a:t>
            </a:r>
            <a:r>
              <a:rPr lang="fr-FR" sz="1800" dirty="0" smtClean="0">
                <a:solidFill>
                  <a:prstClr val="black"/>
                </a:solidFill>
                <a:latin typeface="+mj-lt"/>
              </a:rPr>
              <a:t>…). Délai réflexion?</a:t>
            </a:r>
            <a:endParaRPr lang="fr-FR" sz="1800" dirty="0">
              <a:solidFill>
                <a:prstClr val="black"/>
              </a:solidFill>
              <a:latin typeface="+mj-lt"/>
            </a:endParaRPr>
          </a:p>
          <a:p>
            <a:pPr marL="269875" lvl="0" indent="-269875" defTabSz="685800" fontAlgn="auto">
              <a:lnSpc>
                <a:spcPct val="90000"/>
              </a:lnSpc>
              <a:spcBef>
                <a:spcPts val="750"/>
              </a:spcBef>
              <a:spcAft>
                <a:spcPts val="0"/>
              </a:spcAft>
              <a:buClr>
                <a:schemeClr val="accent6"/>
              </a:buClr>
              <a:buFont typeface="Arial" panose="020B0604020202020204" pitchFamily="34" charset="0"/>
              <a:buChar char="•"/>
            </a:pPr>
            <a:r>
              <a:rPr lang="fr-FR" sz="1800" b="1" u="sng" dirty="0">
                <a:solidFill>
                  <a:prstClr val="black"/>
                </a:solidFill>
                <a:latin typeface="+mj-lt"/>
              </a:rPr>
              <a:t>Signature d’un consentement éclairé</a:t>
            </a:r>
          </a:p>
          <a:p>
            <a:pPr marL="269875" lvl="0" indent="-269875" defTabSz="685800" fontAlgn="auto">
              <a:lnSpc>
                <a:spcPct val="90000"/>
              </a:lnSpc>
              <a:spcBef>
                <a:spcPts val="750"/>
              </a:spcBef>
              <a:spcAft>
                <a:spcPts val="0"/>
              </a:spcAft>
              <a:buClr>
                <a:schemeClr val="accent6"/>
              </a:buClr>
              <a:buFont typeface="Arial" panose="020B0604020202020204" pitchFamily="34" charset="0"/>
              <a:buChar char="•"/>
            </a:pPr>
            <a:r>
              <a:rPr lang="fr-FR" sz="1800" dirty="0">
                <a:solidFill>
                  <a:prstClr val="black"/>
                </a:solidFill>
                <a:latin typeface="+mj-lt"/>
              </a:rPr>
              <a:t>Prescription / prélèvement sanguin</a:t>
            </a:r>
          </a:p>
          <a:p>
            <a:pPr marL="269875" lvl="0" indent="-269875" defTabSz="685800" fontAlgn="auto">
              <a:lnSpc>
                <a:spcPct val="90000"/>
              </a:lnSpc>
              <a:spcBef>
                <a:spcPts val="750"/>
              </a:spcBef>
              <a:spcAft>
                <a:spcPts val="0"/>
              </a:spcAft>
              <a:buClr>
                <a:schemeClr val="accent6"/>
              </a:buClr>
              <a:buFont typeface="Arial" panose="020B0604020202020204" pitchFamily="34" charset="0"/>
              <a:buChar char="•"/>
            </a:pPr>
            <a:r>
              <a:rPr lang="fr-FR" sz="1800" dirty="0" smtClean="0">
                <a:solidFill>
                  <a:prstClr val="black"/>
                </a:solidFill>
                <a:latin typeface="+mj-lt"/>
              </a:rPr>
              <a:t>+/- Proposition </a:t>
            </a:r>
            <a:r>
              <a:rPr lang="fr-FR" sz="1800" dirty="0">
                <a:solidFill>
                  <a:prstClr val="black"/>
                </a:solidFill>
                <a:latin typeface="+mj-lt"/>
              </a:rPr>
              <a:t>d’accompagnement </a:t>
            </a:r>
            <a:r>
              <a:rPr lang="fr-FR" sz="1800" dirty="0" smtClean="0">
                <a:solidFill>
                  <a:prstClr val="black"/>
                </a:solidFill>
                <a:latin typeface="+mj-lt"/>
              </a:rPr>
              <a:t>psychologique</a:t>
            </a:r>
            <a:endParaRPr lang="fr-FR" sz="1800" dirty="0">
              <a:latin typeface="+mj-lt"/>
            </a:endParaRPr>
          </a:p>
        </p:txBody>
      </p:sp>
      <p:sp>
        <p:nvSpPr>
          <p:cNvPr id="5" name="ZoneTexte 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3755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1480"/>
            <a:ext cx="9144000" cy="594066"/>
          </a:xfrm>
        </p:spPr>
        <p:txBody>
          <a:bodyPr>
            <a:normAutofit/>
          </a:bodyPr>
          <a:lstStyle/>
          <a:p>
            <a:pPr algn="ctr"/>
            <a:r>
              <a:rPr lang="fr-FR" sz="2800" b="0" dirty="0" smtClean="0">
                <a:solidFill>
                  <a:srgbClr val="002060"/>
                </a:solidFill>
              </a:rPr>
              <a:t>Impact psychologique</a:t>
            </a:r>
            <a:endParaRPr lang="fr-FR" sz="2800" b="0" dirty="0">
              <a:solidFill>
                <a:srgbClr val="002060"/>
              </a:solidFill>
            </a:endParaRPr>
          </a:p>
        </p:txBody>
      </p:sp>
      <p:sp>
        <p:nvSpPr>
          <p:cNvPr id="3" name="Espace réservé du contenu 2"/>
          <p:cNvSpPr>
            <a:spLocks noGrp="1"/>
          </p:cNvSpPr>
          <p:nvPr>
            <p:ph idx="1"/>
          </p:nvPr>
        </p:nvSpPr>
        <p:spPr>
          <a:xfrm>
            <a:off x="5370" y="843558"/>
            <a:ext cx="9138630" cy="3672409"/>
          </a:xfrm>
        </p:spPr>
        <p:txBody>
          <a:bodyPr>
            <a:normAutofit/>
          </a:bodyPr>
          <a:lstStyle/>
          <a:p>
            <a:pPr marL="57149" indent="0" algn="ctr">
              <a:buNone/>
            </a:pPr>
            <a:r>
              <a:rPr lang="fr-FR" sz="2400" dirty="0" smtClean="0">
                <a:solidFill>
                  <a:srgbClr val="002060"/>
                </a:solidFill>
              </a:rPr>
              <a:t>Peur </a:t>
            </a:r>
            <a:r>
              <a:rPr lang="fr-FR" sz="2400" dirty="0">
                <a:solidFill>
                  <a:srgbClr val="002060"/>
                </a:solidFill>
              </a:rPr>
              <a:t>de l’identification d’une </a:t>
            </a:r>
            <a:r>
              <a:rPr lang="fr-FR" sz="2400" dirty="0" smtClean="0">
                <a:solidFill>
                  <a:srgbClr val="002060"/>
                </a:solidFill>
              </a:rPr>
              <a:t>mutation / Angoisses</a:t>
            </a:r>
            <a:endParaRPr lang="fr-FR" sz="2400" dirty="0">
              <a:solidFill>
                <a:srgbClr val="002060"/>
              </a:solidFill>
            </a:endParaRPr>
          </a:p>
          <a:p>
            <a:pPr algn="ctr"/>
            <a:endParaRPr lang="fr-FR" sz="2400" dirty="0">
              <a:solidFill>
                <a:srgbClr val="002060"/>
              </a:solidFill>
            </a:endParaRPr>
          </a:p>
        </p:txBody>
      </p:sp>
      <p:sp>
        <p:nvSpPr>
          <p:cNvPr id="4" name="ZoneTexte 3"/>
          <p:cNvSpPr txBox="1"/>
          <p:nvPr/>
        </p:nvSpPr>
        <p:spPr>
          <a:xfrm>
            <a:off x="7164288" y="1059582"/>
            <a:ext cx="360040" cy="369332"/>
          </a:xfrm>
          <a:prstGeom prst="rect">
            <a:avLst/>
          </a:prstGeom>
          <a:noFill/>
        </p:spPr>
        <p:txBody>
          <a:bodyPr wrap="square" rtlCol="0">
            <a:spAutoFit/>
          </a:bodyPr>
          <a:lstStyle/>
          <a:p>
            <a:endParaRPr lang="fr-FR" dirty="0"/>
          </a:p>
        </p:txBody>
      </p:sp>
      <p:sp>
        <p:nvSpPr>
          <p:cNvPr id="5" name="ZoneTexte 4"/>
          <p:cNvSpPr txBox="1"/>
          <p:nvPr/>
        </p:nvSpPr>
        <p:spPr>
          <a:xfrm>
            <a:off x="3309182" y="1744271"/>
            <a:ext cx="2935660" cy="923330"/>
          </a:xfrm>
          <a:prstGeom prst="rect">
            <a:avLst/>
          </a:prstGeom>
          <a:noFill/>
        </p:spPr>
        <p:txBody>
          <a:bodyPr wrap="square" rtlCol="0">
            <a:spAutoFit/>
          </a:bodyPr>
          <a:lstStyle/>
          <a:p>
            <a:pPr algn="ctr"/>
            <a:r>
              <a:rPr lang="fr-FR" dirty="0" smtClean="0">
                <a:solidFill>
                  <a:schemeClr val="accent6"/>
                </a:solidFill>
              </a:rPr>
              <a:t>Test </a:t>
            </a:r>
            <a:r>
              <a:rPr lang="fr-FR" dirty="0">
                <a:solidFill>
                  <a:schemeClr val="accent6"/>
                </a:solidFill>
              </a:rPr>
              <a:t>renvoie à la </a:t>
            </a:r>
            <a:r>
              <a:rPr lang="fr-FR" dirty="0" smtClean="0">
                <a:solidFill>
                  <a:schemeClr val="accent6"/>
                </a:solidFill>
              </a:rPr>
              <a:t/>
            </a:r>
            <a:br>
              <a:rPr lang="fr-FR" dirty="0" smtClean="0">
                <a:solidFill>
                  <a:schemeClr val="accent6"/>
                </a:solidFill>
              </a:rPr>
            </a:br>
            <a:r>
              <a:rPr lang="fr-FR" dirty="0" smtClean="0">
                <a:solidFill>
                  <a:schemeClr val="accent6"/>
                </a:solidFill>
              </a:rPr>
              <a:t>maladie </a:t>
            </a:r>
            <a:r>
              <a:rPr lang="fr-FR" dirty="0">
                <a:solidFill>
                  <a:schemeClr val="accent6"/>
                </a:solidFill>
              </a:rPr>
              <a:t>ou au risque </a:t>
            </a:r>
            <a:r>
              <a:rPr lang="fr-FR" dirty="0" smtClean="0">
                <a:solidFill>
                  <a:schemeClr val="accent6"/>
                </a:solidFill>
              </a:rPr>
              <a:t/>
            </a:r>
            <a:br>
              <a:rPr lang="fr-FR" dirty="0" smtClean="0">
                <a:solidFill>
                  <a:schemeClr val="accent6"/>
                </a:solidFill>
              </a:rPr>
            </a:br>
            <a:r>
              <a:rPr lang="fr-FR" dirty="0" smtClean="0">
                <a:solidFill>
                  <a:schemeClr val="accent6"/>
                </a:solidFill>
              </a:rPr>
              <a:t>d’une </a:t>
            </a:r>
            <a:r>
              <a:rPr lang="fr-FR" dirty="0">
                <a:solidFill>
                  <a:schemeClr val="accent6"/>
                </a:solidFill>
              </a:rPr>
              <a:t>autre </a:t>
            </a:r>
            <a:r>
              <a:rPr lang="fr-FR" dirty="0" smtClean="0">
                <a:solidFill>
                  <a:schemeClr val="accent6"/>
                </a:solidFill>
              </a:rPr>
              <a:t>maladie</a:t>
            </a:r>
            <a:endParaRPr lang="fr-FR" dirty="0">
              <a:solidFill>
                <a:schemeClr val="accent6"/>
              </a:solidFill>
            </a:endParaRPr>
          </a:p>
        </p:txBody>
      </p:sp>
      <p:sp>
        <p:nvSpPr>
          <p:cNvPr id="6" name="ZoneTexte 5"/>
          <p:cNvSpPr txBox="1"/>
          <p:nvPr/>
        </p:nvSpPr>
        <p:spPr>
          <a:xfrm>
            <a:off x="6476901" y="1744271"/>
            <a:ext cx="2483768" cy="923330"/>
          </a:xfrm>
          <a:prstGeom prst="rect">
            <a:avLst/>
          </a:prstGeom>
          <a:noFill/>
        </p:spPr>
        <p:txBody>
          <a:bodyPr wrap="square" rtlCol="0">
            <a:spAutoFit/>
          </a:bodyPr>
          <a:lstStyle/>
          <a:p>
            <a:pPr algn="ctr"/>
            <a:r>
              <a:rPr lang="fr-FR" dirty="0" smtClean="0">
                <a:solidFill>
                  <a:schemeClr val="accent6"/>
                </a:solidFill>
              </a:rPr>
              <a:t>Test </a:t>
            </a:r>
            <a:r>
              <a:rPr lang="fr-FR" dirty="0">
                <a:solidFill>
                  <a:schemeClr val="accent6"/>
                </a:solidFill>
              </a:rPr>
              <a:t>renvoie </a:t>
            </a:r>
            <a:r>
              <a:rPr lang="fr-FR" dirty="0" smtClean="0">
                <a:solidFill>
                  <a:schemeClr val="accent6"/>
                </a:solidFill>
              </a:rPr>
              <a:t/>
            </a:r>
            <a:br>
              <a:rPr lang="fr-FR" dirty="0" smtClean="0">
                <a:solidFill>
                  <a:schemeClr val="accent6"/>
                </a:solidFill>
              </a:rPr>
            </a:br>
            <a:r>
              <a:rPr lang="fr-FR" dirty="0" smtClean="0">
                <a:solidFill>
                  <a:schemeClr val="accent6"/>
                </a:solidFill>
              </a:rPr>
              <a:t>à </a:t>
            </a:r>
            <a:r>
              <a:rPr lang="fr-FR" dirty="0">
                <a:solidFill>
                  <a:schemeClr val="accent6"/>
                </a:solidFill>
              </a:rPr>
              <a:t>sa descendance</a:t>
            </a:r>
          </a:p>
          <a:p>
            <a:pPr algn="ctr"/>
            <a:endParaRPr lang="fr-FR" dirty="0">
              <a:solidFill>
                <a:schemeClr val="accent6"/>
              </a:solidFill>
            </a:endParaRPr>
          </a:p>
        </p:txBody>
      </p:sp>
      <p:sp>
        <p:nvSpPr>
          <p:cNvPr id="10" name="Freeform 77"/>
          <p:cNvSpPr>
            <a:spLocks/>
          </p:cNvSpPr>
          <p:nvPr/>
        </p:nvSpPr>
        <p:spPr bwMode="auto">
          <a:xfrm>
            <a:off x="3958173" y="3035252"/>
            <a:ext cx="1258682" cy="1097140"/>
          </a:xfrm>
          <a:custGeom>
            <a:avLst/>
            <a:gdLst>
              <a:gd name="T0" fmla="*/ 42946 w 1318"/>
              <a:gd name="T1" fmla="*/ 20978 h 1987"/>
              <a:gd name="T2" fmla="*/ 37344 w 1318"/>
              <a:gd name="T3" fmla="*/ 14423 h 1987"/>
              <a:gd name="T4" fmla="*/ 37344 w 1318"/>
              <a:gd name="T5" fmla="*/ 5245 h 1987"/>
              <a:gd name="T6" fmla="*/ 52282 w 1318"/>
              <a:gd name="T7" fmla="*/ 1311 h 1987"/>
              <a:gd name="T8" fmla="*/ 54149 w 1318"/>
              <a:gd name="T9" fmla="*/ 0 h 1987"/>
              <a:gd name="T10" fmla="*/ 67219 w 1318"/>
              <a:gd name="T11" fmla="*/ 2622 h 1987"/>
              <a:gd name="T12" fmla="*/ 72821 w 1318"/>
              <a:gd name="T13" fmla="*/ 9178 h 1987"/>
              <a:gd name="T14" fmla="*/ 72821 w 1318"/>
              <a:gd name="T15" fmla="*/ 11800 h 1987"/>
              <a:gd name="T16" fmla="*/ 72821 w 1318"/>
              <a:gd name="T17" fmla="*/ 19667 h 1987"/>
              <a:gd name="T18" fmla="*/ 67219 w 1318"/>
              <a:gd name="T19" fmla="*/ 19667 h 1987"/>
              <a:gd name="T20" fmla="*/ 67219 w 1318"/>
              <a:gd name="T21" fmla="*/ 23601 h 1987"/>
              <a:gd name="T22" fmla="*/ 72821 w 1318"/>
              <a:gd name="T23" fmla="*/ 24912 h 1987"/>
              <a:gd name="T24" fmla="*/ 84024 w 1318"/>
              <a:gd name="T25" fmla="*/ 28845 h 1987"/>
              <a:gd name="T26" fmla="*/ 89626 w 1318"/>
              <a:gd name="T27" fmla="*/ 30156 h 1987"/>
              <a:gd name="T28" fmla="*/ 93360 w 1318"/>
              <a:gd name="T29" fmla="*/ 31468 h 1987"/>
              <a:gd name="T30" fmla="*/ 98962 w 1318"/>
              <a:gd name="T31" fmla="*/ 34090 h 1987"/>
              <a:gd name="T32" fmla="*/ 102696 w 1318"/>
              <a:gd name="T33" fmla="*/ 36712 h 1987"/>
              <a:gd name="T34" fmla="*/ 108298 w 1318"/>
              <a:gd name="T35" fmla="*/ 38023 h 1987"/>
              <a:gd name="T36" fmla="*/ 112032 w 1318"/>
              <a:gd name="T37" fmla="*/ 41957 h 1987"/>
              <a:gd name="T38" fmla="*/ 115766 w 1318"/>
              <a:gd name="T39" fmla="*/ 47201 h 1987"/>
              <a:gd name="T40" fmla="*/ 106430 w 1318"/>
              <a:gd name="T41" fmla="*/ 43268 h 1987"/>
              <a:gd name="T42" fmla="*/ 100829 w 1318"/>
              <a:gd name="T43" fmla="*/ 38023 h 1987"/>
              <a:gd name="T44" fmla="*/ 82157 w 1318"/>
              <a:gd name="T45" fmla="*/ 35401 h 1987"/>
              <a:gd name="T46" fmla="*/ 69086 w 1318"/>
              <a:gd name="T47" fmla="*/ 32779 h 1987"/>
              <a:gd name="T48" fmla="*/ 72821 w 1318"/>
              <a:gd name="T49" fmla="*/ 38023 h 1987"/>
              <a:gd name="T50" fmla="*/ 74688 w 1318"/>
              <a:gd name="T51" fmla="*/ 43268 h 1987"/>
              <a:gd name="T52" fmla="*/ 84024 w 1318"/>
              <a:gd name="T53" fmla="*/ 78669 h 1987"/>
              <a:gd name="T54" fmla="*/ 84024 w 1318"/>
              <a:gd name="T55" fmla="*/ 79980 h 1987"/>
              <a:gd name="T56" fmla="*/ 69086 w 1318"/>
              <a:gd name="T57" fmla="*/ 82602 h 1987"/>
              <a:gd name="T58" fmla="*/ 69086 w 1318"/>
              <a:gd name="T59" fmla="*/ 87847 h 1987"/>
              <a:gd name="T60" fmla="*/ 70954 w 1318"/>
              <a:gd name="T61" fmla="*/ 91780 h 1987"/>
              <a:gd name="T62" fmla="*/ 72821 w 1318"/>
              <a:gd name="T63" fmla="*/ 100958 h 1987"/>
              <a:gd name="T64" fmla="*/ 63485 w 1318"/>
              <a:gd name="T65" fmla="*/ 107514 h 1987"/>
              <a:gd name="T66" fmla="*/ 59750 w 1318"/>
              <a:gd name="T67" fmla="*/ 103581 h 1987"/>
              <a:gd name="T68" fmla="*/ 57883 w 1318"/>
              <a:gd name="T69" fmla="*/ 98336 h 1987"/>
              <a:gd name="T70" fmla="*/ 54149 w 1318"/>
              <a:gd name="T71" fmla="*/ 85225 h 1987"/>
              <a:gd name="T72" fmla="*/ 50414 w 1318"/>
              <a:gd name="T73" fmla="*/ 90469 h 1987"/>
              <a:gd name="T74" fmla="*/ 54149 w 1318"/>
              <a:gd name="T75" fmla="*/ 100958 h 1987"/>
              <a:gd name="T76" fmla="*/ 42946 w 1318"/>
              <a:gd name="T77" fmla="*/ 108825 h 1987"/>
              <a:gd name="T78" fmla="*/ 37344 w 1318"/>
              <a:gd name="T79" fmla="*/ 82602 h 1987"/>
              <a:gd name="T80" fmla="*/ 35477 w 1318"/>
              <a:gd name="T81" fmla="*/ 81291 h 1987"/>
              <a:gd name="T82" fmla="*/ 20539 w 1318"/>
              <a:gd name="T83" fmla="*/ 79980 h 1987"/>
              <a:gd name="T84" fmla="*/ 31742 w 1318"/>
              <a:gd name="T85" fmla="*/ 56379 h 1987"/>
              <a:gd name="T86" fmla="*/ 35477 w 1318"/>
              <a:gd name="T87" fmla="*/ 47201 h 1987"/>
              <a:gd name="T88" fmla="*/ 41078 w 1318"/>
              <a:gd name="T89" fmla="*/ 36712 h 1987"/>
              <a:gd name="T90" fmla="*/ 42946 w 1318"/>
              <a:gd name="T91" fmla="*/ 34090 h 1987"/>
              <a:gd name="T92" fmla="*/ 39211 w 1318"/>
              <a:gd name="T93" fmla="*/ 35401 h 1987"/>
              <a:gd name="T94" fmla="*/ 31742 w 1318"/>
              <a:gd name="T95" fmla="*/ 44579 h 1987"/>
              <a:gd name="T96" fmla="*/ 20539 w 1318"/>
              <a:gd name="T97" fmla="*/ 52446 h 1987"/>
              <a:gd name="T98" fmla="*/ 13070 w 1318"/>
              <a:gd name="T99" fmla="*/ 56379 h 1987"/>
              <a:gd name="T100" fmla="*/ 5602 w 1318"/>
              <a:gd name="T101" fmla="*/ 59002 h 1987"/>
              <a:gd name="T102" fmla="*/ 3734 w 1318"/>
              <a:gd name="T103" fmla="*/ 51135 h 1987"/>
              <a:gd name="T104" fmla="*/ 11203 w 1318"/>
              <a:gd name="T105" fmla="*/ 48512 h 1987"/>
              <a:gd name="T106" fmla="*/ 24274 w 1318"/>
              <a:gd name="T107" fmla="*/ 41957 h 1987"/>
              <a:gd name="T108" fmla="*/ 28008 w 1318"/>
              <a:gd name="T109" fmla="*/ 36712 h 1987"/>
              <a:gd name="T110" fmla="*/ 31742 w 1318"/>
              <a:gd name="T111" fmla="*/ 34090 h 1987"/>
              <a:gd name="T112" fmla="*/ 41078 w 1318"/>
              <a:gd name="T113" fmla="*/ 24912 h 1987"/>
              <a:gd name="T114" fmla="*/ 41078 w 1318"/>
              <a:gd name="T115" fmla="*/ 22289 h 1987"/>
              <a:gd name="T116" fmla="*/ 42946 w 1318"/>
              <a:gd name="T117" fmla="*/ 20978 h 19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8" h="1987">
                <a:moveTo>
                  <a:pt x="485" y="378"/>
                </a:moveTo>
                <a:cubicBezTo>
                  <a:pt x="454" y="332"/>
                  <a:pt x="424" y="296"/>
                  <a:pt x="407" y="245"/>
                </a:cubicBezTo>
                <a:cubicBezTo>
                  <a:pt x="411" y="193"/>
                  <a:pt x="403" y="139"/>
                  <a:pt x="418" y="89"/>
                </a:cubicBezTo>
                <a:cubicBezTo>
                  <a:pt x="427" y="58"/>
                  <a:pt x="551" y="19"/>
                  <a:pt x="574" y="11"/>
                </a:cubicBezTo>
                <a:cubicBezTo>
                  <a:pt x="585" y="7"/>
                  <a:pt x="607" y="0"/>
                  <a:pt x="607" y="0"/>
                </a:cubicBezTo>
                <a:cubicBezTo>
                  <a:pt x="666" y="8"/>
                  <a:pt x="701" y="4"/>
                  <a:pt x="740" y="45"/>
                </a:cubicBezTo>
                <a:cubicBezTo>
                  <a:pt x="756" y="94"/>
                  <a:pt x="779" y="126"/>
                  <a:pt x="796" y="178"/>
                </a:cubicBezTo>
                <a:cubicBezTo>
                  <a:pt x="800" y="189"/>
                  <a:pt x="807" y="211"/>
                  <a:pt x="807" y="211"/>
                </a:cubicBezTo>
                <a:cubicBezTo>
                  <a:pt x="803" y="256"/>
                  <a:pt x="816" y="305"/>
                  <a:pt x="796" y="345"/>
                </a:cubicBezTo>
                <a:cubicBezTo>
                  <a:pt x="785" y="366"/>
                  <a:pt x="729" y="367"/>
                  <a:pt x="729" y="367"/>
                </a:cubicBezTo>
                <a:cubicBezTo>
                  <a:pt x="733" y="382"/>
                  <a:pt x="728" y="401"/>
                  <a:pt x="740" y="411"/>
                </a:cubicBezTo>
                <a:cubicBezTo>
                  <a:pt x="758" y="426"/>
                  <a:pt x="807" y="433"/>
                  <a:pt x="807" y="433"/>
                </a:cubicBezTo>
                <a:cubicBezTo>
                  <a:pt x="844" y="471"/>
                  <a:pt x="884" y="489"/>
                  <a:pt x="929" y="511"/>
                </a:cubicBezTo>
                <a:cubicBezTo>
                  <a:pt x="1055" y="573"/>
                  <a:pt x="889" y="496"/>
                  <a:pt x="985" y="556"/>
                </a:cubicBezTo>
                <a:cubicBezTo>
                  <a:pt x="995" y="562"/>
                  <a:pt x="1008" y="561"/>
                  <a:pt x="1018" y="567"/>
                </a:cubicBezTo>
                <a:cubicBezTo>
                  <a:pt x="1041" y="580"/>
                  <a:pt x="1063" y="596"/>
                  <a:pt x="1085" y="611"/>
                </a:cubicBezTo>
                <a:cubicBezTo>
                  <a:pt x="1100" y="621"/>
                  <a:pt x="1114" y="634"/>
                  <a:pt x="1129" y="645"/>
                </a:cubicBezTo>
                <a:cubicBezTo>
                  <a:pt x="1151" y="660"/>
                  <a:pt x="1196" y="689"/>
                  <a:pt x="1196" y="689"/>
                </a:cubicBezTo>
                <a:cubicBezTo>
                  <a:pt x="1209" y="709"/>
                  <a:pt x="1229" y="724"/>
                  <a:pt x="1240" y="745"/>
                </a:cubicBezTo>
                <a:cubicBezTo>
                  <a:pt x="1318" y="900"/>
                  <a:pt x="1221" y="748"/>
                  <a:pt x="1285" y="844"/>
                </a:cubicBezTo>
                <a:cubicBezTo>
                  <a:pt x="1219" y="913"/>
                  <a:pt x="1209" y="831"/>
                  <a:pt x="1185" y="789"/>
                </a:cubicBezTo>
                <a:cubicBezTo>
                  <a:pt x="1164" y="751"/>
                  <a:pt x="1140" y="717"/>
                  <a:pt x="1107" y="689"/>
                </a:cubicBezTo>
                <a:cubicBezTo>
                  <a:pt x="1050" y="642"/>
                  <a:pt x="959" y="642"/>
                  <a:pt x="896" y="622"/>
                </a:cubicBezTo>
                <a:cubicBezTo>
                  <a:pt x="852" y="608"/>
                  <a:pt x="808" y="598"/>
                  <a:pt x="762" y="589"/>
                </a:cubicBezTo>
                <a:cubicBezTo>
                  <a:pt x="741" y="651"/>
                  <a:pt x="772" y="624"/>
                  <a:pt x="796" y="678"/>
                </a:cubicBezTo>
                <a:cubicBezTo>
                  <a:pt x="811" y="712"/>
                  <a:pt x="820" y="753"/>
                  <a:pt x="829" y="789"/>
                </a:cubicBezTo>
                <a:cubicBezTo>
                  <a:pt x="841" y="1002"/>
                  <a:pt x="878" y="1195"/>
                  <a:pt x="929" y="1400"/>
                </a:cubicBezTo>
                <a:cubicBezTo>
                  <a:pt x="925" y="1415"/>
                  <a:pt x="932" y="1439"/>
                  <a:pt x="918" y="1444"/>
                </a:cubicBezTo>
                <a:cubicBezTo>
                  <a:pt x="734" y="1506"/>
                  <a:pt x="782" y="1396"/>
                  <a:pt x="751" y="1489"/>
                </a:cubicBezTo>
                <a:cubicBezTo>
                  <a:pt x="755" y="1522"/>
                  <a:pt x="757" y="1556"/>
                  <a:pt x="762" y="1589"/>
                </a:cubicBezTo>
                <a:cubicBezTo>
                  <a:pt x="765" y="1608"/>
                  <a:pt x="771" y="1625"/>
                  <a:pt x="774" y="1644"/>
                </a:cubicBezTo>
                <a:cubicBezTo>
                  <a:pt x="782" y="1696"/>
                  <a:pt x="796" y="1800"/>
                  <a:pt x="796" y="1800"/>
                </a:cubicBezTo>
                <a:cubicBezTo>
                  <a:pt x="782" y="1987"/>
                  <a:pt x="823" y="1947"/>
                  <a:pt x="696" y="1922"/>
                </a:cubicBezTo>
                <a:cubicBezTo>
                  <a:pt x="646" y="1890"/>
                  <a:pt x="669" y="1915"/>
                  <a:pt x="651" y="1856"/>
                </a:cubicBezTo>
                <a:cubicBezTo>
                  <a:pt x="644" y="1833"/>
                  <a:pt x="629" y="1789"/>
                  <a:pt x="629" y="1789"/>
                </a:cubicBezTo>
                <a:cubicBezTo>
                  <a:pt x="623" y="1704"/>
                  <a:pt x="623" y="1615"/>
                  <a:pt x="596" y="1533"/>
                </a:cubicBezTo>
                <a:cubicBezTo>
                  <a:pt x="535" y="1553"/>
                  <a:pt x="550" y="1566"/>
                  <a:pt x="562" y="1622"/>
                </a:cubicBezTo>
                <a:cubicBezTo>
                  <a:pt x="576" y="1687"/>
                  <a:pt x="586" y="1748"/>
                  <a:pt x="607" y="1811"/>
                </a:cubicBezTo>
                <a:cubicBezTo>
                  <a:pt x="593" y="1972"/>
                  <a:pt x="620" y="1936"/>
                  <a:pt x="474" y="1956"/>
                </a:cubicBezTo>
                <a:cubicBezTo>
                  <a:pt x="370" y="1852"/>
                  <a:pt x="426" y="1551"/>
                  <a:pt x="418" y="1478"/>
                </a:cubicBezTo>
                <a:cubicBezTo>
                  <a:pt x="417" y="1465"/>
                  <a:pt x="398" y="1458"/>
                  <a:pt x="385" y="1456"/>
                </a:cubicBezTo>
                <a:cubicBezTo>
                  <a:pt x="337" y="1447"/>
                  <a:pt x="288" y="1448"/>
                  <a:pt x="240" y="1444"/>
                </a:cubicBezTo>
                <a:cubicBezTo>
                  <a:pt x="253" y="1289"/>
                  <a:pt x="291" y="1148"/>
                  <a:pt x="340" y="1000"/>
                </a:cubicBezTo>
                <a:cubicBezTo>
                  <a:pt x="358" y="945"/>
                  <a:pt x="364" y="893"/>
                  <a:pt x="396" y="844"/>
                </a:cubicBezTo>
                <a:cubicBezTo>
                  <a:pt x="413" y="778"/>
                  <a:pt x="443" y="720"/>
                  <a:pt x="462" y="656"/>
                </a:cubicBezTo>
                <a:cubicBezTo>
                  <a:pt x="466" y="641"/>
                  <a:pt x="485" y="622"/>
                  <a:pt x="474" y="611"/>
                </a:cubicBezTo>
                <a:cubicBezTo>
                  <a:pt x="465" y="601"/>
                  <a:pt x="451" y="626"/>
                  <a:pt x="440" y="633"/>
                </a:cubicBezTo>
                <a:cubicBezTo>
                  <a:pt x="405" y="687"/>
                  <a:pt x="387" y="747"/>
                  <a:pt x="351" y="800"/>
                </a:cubicBezTo>
                <a:cubicBezTo>
                  <a:pt x="314" y="855"/>
                  <a:pt x="264" y="897"/>
                  <a:pt x="218" y="944"/>
                </a:cubicBezTo>
                <a:cubicBezTo>
                  <a:pt x="171" y="992"/>
                  <a:pt x="226" y="943"/>
                  <a:pt x="140" y="1000"/>
                </a:cubicBezTo>
                <a:cubicBezTo>
                  <a:pt x="113" y="1018"/>
                  <a:pt x="62" y="1056"/>
                  <a:pt x="62" y="1056"/>
                </a:cubicBezTo>
                <a:cubicBezTo>
                  <a:pt x="12" y="1021"/>
                  <a:pt x="0" y="1027"/>
                  <a:pt x="40" y="933"/>
                </a:cubicBezTo>
                <a:cubicBezTo>
                  <a:pt x="48" y="914"/>
                  <a:pt x="113" y="887"/>
                  <a:pt x="129" y="878"/>
                </a:cubicBezTo>
                <a:cubicBezTo>
                  <a:pt x="185" y="846"/>
                  <a:pt x="225" y="796"/>
                  <a:pt x="262" y="745"/>
                </a:cubicBezTo>
                <a:cubicBezTo>
                  <a:pt x="311" y="677"/>
                  <a:pt x="259" y="747"/>
                  <a:pt x="307" y="667"/>
                </a:cubicBezTo>
                <a:cubicBezTo>
                  <a:pt x="321" y="644"/>
                  <a:pt x="351" y="600"/>
                  <a:pt x="351" y="600"/>
                </a:cubicBezTo>
                <a:cubicBezTo>
                  <a:pt x="366" y="538"/>
                  <a:pt x="407" y="479"/>
                  <a:pt x="451" y="433"/>
                </a:cubicBezTo>
                <a:cubicBezTo>
                  <a:pt x="455" y="422"/>
                  <a:pt x="456" y="410"/>
                  <a:pt x="462" y="400"/>
                </a:cubicBezTo>
                <a:cubicBezTo>
                  <a:pt x="468" y="391"/>
                  <a:pt x="485" y="378"/>
                  <a:pt x="485" y="378"/>
                </a:cubicBezTo>
                <a:close/>
              </a:path>
            </a:pathLst>
          </a:custGeom>
          <a:gradFill rotWithShape="0">
            <a:gsLst>
              <a:gs pos="0">
                <a:srgbClr val="FFCCCC"/>
              </a:gs>
              <a:gs pos="100000">
                <a:srgbClr val="765E5E"/>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pic>
        <p:nvPicPr>
          <p:cNvPr id="11" name="Picture 3" descr="C:\Documents and Settings\o_caron\local settings\Temporary Internet Files\Content.IE5\9JAVPY9D\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159" y="3455920"/>
            <a:ext cx="1316187" cy="98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Documents and Settings\o_caron\local settings\Temporary Internet Files\Content.IE5\TLJ518TN\MP9004392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942" y="2745665"/>
            <a:ext cx="1216183" cy="12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Documents and Settings\o_caron\local settings\Temporary Internet Files\Content.IE5\9JAVPY9D\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965" y="3240873"/>
            <a:ext cx="1365424" cy="102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Documents and Settings\o_caron\local settings\Temporary Internet Files\Content.IE5\TLJ518TN\MC90033922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1493" y="4266132"/>
            <a:ext cx="904875" cy="6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Documents and Settings\o_caron\local settings\Temporary Internet Files\Content.IE5\9JAVPY9D\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310" y="4203828"/>
            <a:ext cx="1076724" cy="80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l="26025" t="20149" r="31017" b="9509"/>
          <a:stretch>
            <a:fillRect/>
          </a:stretch>
        </p:blipFill>
        <p:spPr bwMode="auto">
          <a:xfrm>
            <a:off x="557808" y="3061783"/>
            <a:ext cx="2448272" cy="201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descr="C:\Documents and Settings\o_caron\local settings\Temporary Internet Files\Content.IE5\9JAVPY9D\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168" y="3714535"/>
            <a:ext cx="1320554" cy="99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rot="16200000">
            <a:off x="-1001638" y="2830226"/>
            <a:ext cx="2564904" cy="55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370" y="1744271"/>
            <a:ext cx="3071753" cy="923330"/>
          </a:xfrm>
          <a:prstGeom prst="rect">
            <a:avLst/>
          </a:prstGeom>
          <a:noFill/>
        </p:spPr>
        <p:txBody>
          <a:bodyPr wrap="square" rtlCol="0">
            <a:spAutoFit/>
          </a:bodyPr>
          <a:lstStyle/>
          <a:p>
            <a:pPr algn="ctr"/>
            <a:r>
              <a:rPr lang="fr-FR" dirty="0">
                <a:solidFill>
                  <a:schemeClr val="accent6"/>
                </a:solidFill>
              </a:rPr>
              <a:t>Test renvoie </a:t>
            </a:r>
            <a:r>
              <a:rPr lang="fr-FR" dirty="0" smtClean="0">
                <a:solidFill>
                  <a:schemeClr val="accent6"/>
                </a:solidFill>
              </a:rPr>
              <a:t>à une </a:t>
            </a:r>
            <a:r>
              <a:rPr lang="fr-FR" dirty="0">
                <a:solidFill>
                  <a:schemeClr val="accent6"/>
                </a:solidFill>
              </a:rPr>
              <a:t>histoire </a:t>
            </a:r>
            <a:r>
              <a:rPr lang="fr-FR" dirty="0" smtClean="0">
                <a:solidFill>
                  <a:schemeClr val="accent6"/>
                </a:solidFill>
              </a:rPr>
              <a:t>familiale quels que soient les </a:t>
            </a:r>
            <a:r>
              <a:rPr lang="fr-FR" dirty="0" err="1" smtClean="0">
                <a:solidFill>
                  <a:schemeClr val="accent6"/>
                </a:solidFill>
              </a:rPr>
              <a:t>atcd</a:t>
            </a:r>
            <a:r>
              <a:rPr lang="fr-FR" dirty="0" smtClean="0">
                <a:solidFill>
                  <a:schemeClr val="accent6"/>
                </a:solidFill>
              </a:rPr>
              <a:t> familiaux de k</a:t>
            </a:r>
            <a:endParaRPr lang="fr-FR" dirty="0">
              <a:solidFill>
                <a:schemeClr val="accent6"/>
              </a:solidFill>
            </a:endParaRPr>
          </a:p>
        </p:txBody>
      </p:sp>
      <p:sp>
        <p:nvSpPr>
          <p:cNvPr id="23" name="ZoneTexte 22"/>
          <p:cNvSpPr txBox="1"/>
          <p:nvPr/>
        </p:nvSpPr>
        <p:spPr>
          <a:xfrm>
            <a:off x="3561086" y="498323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9479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0" grpId="0" animBg="1"/>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3" y="540549"/>
            <a:ext cx="7920880" cy="3834427"/>
          </a:xfrm>
        </p:spPr>
        <p:txBody>
          <a:bodyPr>
            <a:normAutofit/>
          </a:bodyPr>
          <a:lstStyle/>
          <a:p>
            <a:pPr marL="173033" indent="0" algn="just">
              <a:buNone/>
              <a:defRPr/>
            </a:pPr>
            <a:r>
              <a:rPr lang="fr-FR" dirty="0">
                <a:solidFill>
                  <a:schemeClr val="tx1"/>
                </a:solidFill>
              </a:rPr>
              <a:t>Un patient peut choisir de ne pas faire </a:t>
            </a:r>
            <a:r>
              <a:rPr lang="fr-FR" dirty="0" smtClean="0">
                <a:solidFill>
                  <a:schemeClr val="tx1"/>
                </a:solidFill>
              </a:rPr>
              <a:t>de test génétique</a:t>
            </a:r>
            <a:endParaRPr lang="fr-FR" dirty="0">
              <a:solidFill>
                <a:schemeClr val="tx1"/>
              </a:solidFill>
            </a:endParaRPr>
          </a:p>
          <a:p>
            <a:pPr marL="173033" indent="0" algn="just">
              <a:buNone/>
              <a:defRPr/>
            </a:pPr>
            <a:r>
              <a:rPr lang="fr-FR" dirty="0">
                <a:solidFill>
                  <a:schemeClr val="tx1"/>
                </a:solidFill>
              </a:rPr>
              <a:t>… ou de ne pas venir chercher ses résultats !</a:t>
            </a:r>
          </a:p>
          <a:p>
            <a:pPr marL="173033" indent="0" algn="just">
              <a:buNone/>
              <a:defRPr/>
            </a:pPr>
            <a:endParaRPr lang="fr-FR" sz="1800" dirty="0">
              <a:solidFill>
                <a:schemeClr val="tx1"/>
              </a:solidFill>
            </a:endParaRPr>
          </a:p>
          <a:p>
            <a:pPr algn="just">
              <a:defRPr/>
            </a:pPr>
            <a:r>
              <a:rPr lang="fr-FR" sz="1800" dirty="0">
                <a:solidFill>
                  <a:schemeClr val="tx1"/>
                </a:solidFill>
              </a:rPr>
              <a:t>Code Civil : Article 16-10 </a:t>
            </a:r>
            <a:r>
              <a:rPr lang="fr-FR" sz="1800" i="1" dirty="0">
                <a:solidFill>
                  <a:schemeClr val="tx1"/>
                </a:solidFill>
              </a:rPr>
              <a:t>« Le </a:t>
            </a:r>
            <a:r>
              <a:rPr lang="fr-FR" sz="1800" i="1" dirty="0">
                <a:solidFill>
                  <a:schemeClr val="accent5"/>
                </a:solidFill>
              </a:rPr>
              <a:t>consentement</a:t>
            </a:r>
            <a:r>
              <a:rPr lang="fr-FR" sz="1800" i="1" dirty="0">
                <a:solidFill>
                  <a:schemeClr val="tx1"/>
                </a:solidFill>
              </a:rPr>
              <a:t> exprès de la personne doit être recueilli par écrit préalablement à la réalisation de l'examen…. Il est </a:t>
            </a:r>
            <a:r>
              <a:rPr lang="fr-FR" sz="1800" i="1" dirty="0">
                <a:solidFill>
                  <a:schemeClr val="accent5"/>
                </a:solidFill>
              </a:rPr>
              <a:t>révocable</a:t>
            </a:r>
            <a:r>
              <a:rPr lang="fr-FR" sz="1800" i="1" dirty="0">
                <a:solidFill>
                  <a:schemeClr val="tx1"/>
                </a:solidFill>
              </a:rPr>
              <a:t> sans forme et à tout moment. »</a:t>
            </a:r>
          </a:p>
        </p:txBody>
      </p:sp>
      <p:sp>
        <p:nvSpPr>
          <p:cNvPr id="6" name="Espace réservé du contenu 2"/>
          <p:cNvSpPr txBox="1">
            <a:spLocks/>
          </p:cNvSpPr>
          <p:nvPr/>
        </p:nvSpPr>
        <p:spPr bwMode="auto">
          <a:xfrm>
            <a:off x="539553" y="3075806"/>
            <a:ext cx="8153920" cy="1299170"/>
          </a:xfrm>
          <a:prstGeom prst="rect">
            <a:avLst/>
          </a:prstGeom>
          <a:noFill/>
          <a:ln w="9525">
            <a:noFill/>
            <a:miter lim="800000"/>
            <a:headEnd/>
            <a:tailEnd/>
          </a:ln>
        </p:spPr>
        <p:txBody>
          <a:bodyPr lIns="91438" tIns="45719" rIns="91438" bIns="45719"/>
          <a:lstStyle>
            <a:lvl1pPr marL="450850" indent="-277813" algn="l" rtl="0" eaLnBrk="0" fontAlgn="base" hangingPunct="0">
              <a:spcBef>
                <a:spcPct val="20000"/>
              </a:spcBef>
              <a:spcAft>
                <a:spcPct val="0"/>
              </a:spcAft>
              <a:buClr>
                <a:schemeClr val="accent1"/>
              </a:buClr>
              <a:buFont typeface="Wingdings 2" pitchFamily="18" charset="2"/>
              <a:buChar char=""/>
              <a:defRPr sz="2400" b="1">
                <a:solidFill>
                  <a:schemeClr val="tx1"/>
                </a:solidFill>
                <a:latin typeface="+mn-lt"/>
                <a:ea typeface="+mn-ea"/>
                <a:cs typeface="+mn-cs"/>
              </a:defRPr>
            </a:lvl1pPr>
            <a:lvl2pPr marL="901700" indent="-271463" algn="l" rtl="0" eaLnBrk="0" fontAlgn="base" hangingPunct="0">
              <a:spcBef>
                <a:spcPct val="20000"/>
              </a:spcBef>
              <a:spcAft>
                <a:spcPct val="0"/>
              </a:spcAft>
              <a:buClr>
                <a:schemeClr val="accent1"/>
              </a:buClr>
              <a:buSzPct val="80000"/>
              <a:buFont typeface="Wingdings 2" pitchFamily="18" charset="2"/>
              <a:buChar char=""/>
              <a:defRPr sz="2200">
                <a:solidFill>
                  <a:schemeClr val="tx1"/>
                </a:solidFill>
                <a:latin typeface="+mn-lt"/>
                <a:ea typeface="+mn-ea"/>
                <a:cs typeface="+mn-cs"/>
              </a:defRPr>
            </a:lvl2pPr>
            <a:lvl3pPr marL="1252538" indent="-171450" algn="l" rtl="0" eaLnBrk="0" fontAlgn="base" hangingPunct="0">
              <a:spcBef>
                <a:spcPct val="10000"/>
              </a:spcBef>
              <a:spcAft>
                <a:spcPct val="0"/>
              </a:spcAft>
              <a:buClr>
                <a:schemeClr val="accent1"/>
              </a:buClr>
              <a:buFont typeface="Wingdings" pitchFamily="2" charset="2"/>
              <a:buChar char="§"/>
              <a:defRPr>
                <a:solidFill>
                  <a:schemeClr val="tx1"/>
                </a:solidFill>
                <a:latin typeface="+mn-lt"/>
                <a:ea typeface="+mn-ea"/>
                <a:cs typeface="+mn-cs"/>
              </a:defRPr>
            </a:lvl3pPr>
            <a:lvl4pPr marL="1611313" indent="-176213" algn="l" rtl="0" eaLnBrk="0" fontAlgn="base" hangingPunct="0">
              <a:spcBef>
                <a:spcPct val="10000"/>
              </a:spcBef>
              <a:spcAft>
                <a:spcPct val="0"/>
              </a:spcAft>
              <a:buClr>
                <a:schemeClr val="accent1"/>
              </a:buClr>
              <a:buChar char="•"/>
              <a:defRPr sz="1600" i="1">
                <a:solidFill>
                  <a:srgbClr val="5C5262"/>
                </a:solidFill>
                <a:latin typeface="+mn-lt"/>
                <a:ea typeface="+mn-ea"/>
                <a:cs typeface="+mn-cs"/>
              </a:defRPr>
            </a:lvl4pPr>
            <a:lvl5pPr marL="1979613" indent="-166688" algn="l" rtl="0" eaLnBrk="0" fontAlgn="base" hangingPunct="0">
              <a:spcBef>
                <a:spcPct val="20000"/>
              </a:spcBef>
              <a:spcAft>
                <a:spcPct val="0"/>
              </a:spcAft>
              <a:buClr>
                <a:srgbClr val="00ABA4"/>
              </a:buClr>
              <a:buFont typeface="Arial" charset="0"/>
              <a:buChar char="-"/>
              <a:defRPr sz="1600" i="1">
                <a:solidFill>
                  <a:srgbClr val="5C5262"/>
                </a:solidFill>
                <a:latin typeface="+mn-lt"/>
                <a:ea typeface="+mn-ea"/>
                <a:cs typeface="+mn-cs"/>
              </a:defRPr>
            </a:lvl5pPr>
            <a:lvl6pPr marL="2436813" indent="-166688" algn="l" rtl="0" fontAlgn="base">
              <a:spcBef>
                <a:spcPct val="20000"/>
              </a:spcBef>
              <a:spcAft>
                <a:spcPct val="0"/>
              </a:spcAft>
              <a:buClr>
                <a:srgbClr val="00ABA4"/>
              </a:buClr>
              <a:buSzPct val="50000"/>
              <a:buFont typeface="Wingdings" charset="2"/>
              <a:buChar char="ü"/>
              <a:defRPr sz="1600" i="1" baseline="0">
                <a:solidFill>
                  <a:srgbClr val="5C5262"/>
                </a:solidFill>
                <a:latin typeface="+mn-lt"/>
                <a:ea typeface="+mn-ea"/>
                <a:cs typeface="+mn-cs"/>
              </a:defRPr>
            </a:lvl6pPr>
            <a:lvl7pPr marL="2894013" indent="-166688" algn="l" rtl="0" fontAlgn="base">
              <a:spcBef>
                <a:spcPct val="20000"/>
              </a:spcBef>
              <a:spcAft>
                <a:spcPct val="0"/>
              </a:spcAft>
              <a:buFont typeface="Arial" pitchFamily="-111" charset="0"/>
              <a:buChar char="-"/>
              <a:defRPr sz="1600" i="1">
                <a:solidFill>
                  <a:srgbClr val="004184"/>
                </a:solidFill>
                <a:latin typeface="+mn-lt"/>
                <a:ea typeface="+mn-ea"/>
                <a:cs typeface="+mn-cs"/>
              </a:defRPr>
            </a:lvl7pPr>
            <a:lvl8pPr marL="3351213" indent="-166688" algn="l" rtl="0" fontAlgn="base">
              <a:spcBef>
                <a:spcPct val="20000"/>
              </a:spcBef>
              <a:spcAft>
                <a:spcPct val="0"/>
              </a:spcAft>
              <a:buFont typeface="Arial" pitchFamily="-111" charset="0"/>
              <a:buChar char="-"/>
              <a:defRPr sz="1600" i="1">
                <a:solidFill>
                  <a:srgbClr val="004184"/>
                </a:solidFill>
                <a:latin typeface="+mn-lt"/>
                <a:ea typeface="+mn-ea"/>
                <a:cs typeface="+mn-cs"/>
              </a:defRPr>
            </a:lvl8pPr>
            <a:lvl9pPr marL="3808413" indent="-166688" algn="l" rtl="0" fontAlgn="base">
              <a:spcBef>
                <a:spcPct val="20000"/>
              </a:spcBef>
              <a:spcAft>
                <a:spcPct val="0"/>
              </a:spcAft>
              <a:buFont typeface="Arial" pitchFamily="-111" charset="0"/>
              <a:buChar char="-"/>
              <a:defRPr sz="1600" i="1">
                <a:solidFill>
                  <a:srgbClr val="004184"/>
                </a:solidFill>
                <a:latin typeface="+mn-lt"/>
                <a:ea typeface="+mn-ea"/>
                <a:cs typeface="+mn-cs"/>
              </a:defRPr>
            </a:lvl9pPr>
          </a:lstStyle>
          <a:p>
            <a:pPr marL="173033" indent="0" algn="ctr">
              <a:buClr>
                <a:srgbClr val="4F81BD"/>
              </a:buClr>
              <a:buNone/>
              <a:defRPr/>
            </a:pPr>
            <a:r>
              <a:rPr lang="fr-FR" sz="2000" dirty="0"/>
              <a:t>L’</a:t>
            </a:r>
            <a:r>
              <a:rPr lang="fr-FR" sz="2000" dirty="0" err="1"/>
              <a:t>oncogénéticien</a:t>
            </a:r>
            <a:r>
              <a:rPr lang="fr-FR" sz="2000" dirty="0"/>
              <a:t> ne peut alors ni verser le résultat au dossier du malade, ni le communiquer à qui que ce soit </a:t>
            </a:r>
            <a:br>
              <a:rPr lang="fr-FR" sz="2000" dirty="0"/>
            </a:br>
            <a:r>
              <a:rPr lang="fr-FR" sz="2000" dirty="0" smtClean="0"/>
              <a:t>(</a:t>
            </a:r>
            <a:r>
              <a:rPr lang="fr-FR" sz="2000" dirty="0"/>
              <a:t>famille, confrères…)</a:t>
            </a:r>
          </a:p>
        </p:txBody>
      </p:sp>
      <p:sp>
        <p:nvSpPr>
          <p:cNvPr id="7" name="ZoneTexte 6"/>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91539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05978"/>
            <a:ext cx="9036496" cy="781596"/>
          </a:xfrm>
        </p:spPr>
        <p:txBody>
          <a:bodyPr/>
          <a:lstStyle/>
          <a:p>
            <a:pPr algn="ctr"/>
            <a:r>
              <a:rPr lang="fr-FR" sz="2800" b="0" dirty="0">
                <a:solidFill>
                  <a:schemeClr val="tx1"/>
                </a:solidFill>
              </a:rPr>
              <a:t>Code de la Santé Publique </a:t>
            </a:r>
            <a:r>
              <a:rPr lang="fr-FR" sz="2000" b="0" dirty="0">
                <a:solidFill>
                  <a:schemeClr val="tx1"/>
                </a:solidFill>
              </a:rPr>
              <a:t>: L1131 (Loi 2011-814</a:t>
            </a:r>
            <a:r>
              <a:rPr lang="fr-FR" sz="2000" b="0" dirty="0" smtClean="0">
                <a:solidFill>
                  <a:schemeClr val="tx1"/>
                </a:solidFill>
              </a:rPr>
              <a:t>)</a:t>
            </a:r>
            <a:endParaRPr lang="fr-FR" sz="2000" b="0" dirty="0">
              <a:solidFill>
                <a:schemeClr val="tx1"/>
              </a:solidFill>
            </a:endParaRPr>
          </a:p>
        </p:txBody>
      </p:sp>
      <p:sp>
        <p:nvSpPr>
          <p:cNvPr id="3" name="Espace réservé du contenu 2"/>
          <p:cNvSpPr>
            <a:spLocks noGrp="1"/>
          </p:cNvSpPr>
          <p:nvPr>
            <p:ph idx="1"/>
          </p:nvPr>
        </p:nvSpPr>
        <p:spPr>
          <a:xfrm>
            <a:off x="539553" y="1203598"/>
            <a:ext cx="7920880" cy="3816423"/>
          </a:xfrm>
        </p:spPr>
        <p:txBody>
          <a:bodyPr/>
          <a:lstStyle/>
          <a:p>
            <a:pPr marL="0" lvl="0" indent="0" algn="just" defTabSz="685800" fontAlgn="auto">
              <a:lnSpc>
                <a:spcPct val="90000"/>
              </a:lnSpc>
              <a:spcBef>
                <a:spcPts val="750"/>
              </a:spcBef>
              <a:spcAft>
                <a:spcPts val="0"/>
              </a:spcAft>
              <a:buNone/>
              <a:defRPr/>
            </a:pPr>
            <a:endParaRPr lang="fr-FR" sz="1000" dirty="0">
              <a:solidFill>
                <a:prstClr val="black"/>
              </a:solidFill>
              <a:latin typeface="Arial" panose="020B0604020202020204" pitchFamily="34" charset="0"/>
              <a:cs typeface="Arial" panose="020B0604020202020204" pitchFamily="34" charset="0"/>
            </a:endParaRPr>
          </a:p>
          <a:p>
            <a:pPr marL="0" lvl="0" indent="0" algn="just" defTabSz="685800" fontAlgn="auto">
              <a:lnSpc>
                <a:spcPct val="90000"/>
              </a:lnSpc>
              <a:spcBef>
                <a:spcPts val="750"/>
              </a:spcBef>
              <a:spcAft>
                <a:spcPts val="0"/>
              </a:spcAft>
              <a:buNone/>
              <a:defRPr/>
            </a:pPr>
            <a:r>
              <a:rPr lang="fr-FR" sz="1700" dirty="0">
                <a:solidFill>
                  <a:prstClr val="black"/>
                </a:solidFill>
                <a:latin typeface="Arial" panose="020B0604020202020204" pitchFamily="34" charset="0"/>
                <a:cs typeface="Arial" panose="020B0604020202020204" pitchFamily="34" charset="0"/>
              </a:rPr>
              <a:t>« </a:t>
            </a:r>
            <a:r>
              <a:rPr lang="fr-FR" sz="1700" i="1" dirty="0">
                <a:solidFill>
                  <a:prstClr val="black"/>
                </a:solidFill>
                <a:latin typeface="Arial" panose="020B0604020202020204" pitchFamily="34" charset="0"/>
                <a:cs typeface="Arial" panose="020B0604020202020204" pitchFamily="34" charset="0"/>
              </a:rPr>
              <a:t>Préalablement à l'expression écrite de son consentement, la personne est </a:t>
            </a:r>
            <a:r>
              <a:rPr lang="fr-FR" sz="1700" i="1" dirty="0">
                <a:solidFill>
                  <a:schemeClr val="accent6"/>
                </a:solidFill>
                <a:latin typeface="Arial" panose="020B0604020202020204" pitchFamily="34" charset="0"/>
                <a:cs typeface="Arial" panose="020B0604020202020204" pitchFamily="34" charset="0"/>
              </a:rPr>
              <a:t>informée </a:t>
            </a:r>
            <a:r>
              <a:rPr lang="fr-FR" sz="1700" i="1" dirty="0">
                <a:solidFill>
                  <a:prstClr val="black"/>
                </a:solidFill>
                <a:latin typeface="Arial" panose="020B0604020202020204" pitchFamily="34" charset="0"/>
                <a:cs typeface="Arial" panose="020B0604020202020204" pitchFamily="34" charset="0"/>
              </a:rPr>
              <a:t>des caractéristiques de la maladie recherchée, des moyens de la </a:t>
            </a:r>
            <a:r>
              <a:rPr lang="fr-FR" sz="1700" i="1" dirty="0">
                <a:solidFill>
                  <a:schemeClr val="accent6"/>
                </a:solidFill>
                <a:latin typeface="Arial" panose="020B0604020202020204" pitchFamily="34" charset="0"/>
                <a:cs typeface="Arial" panose="020B0604020202020204" pitchFamily="34" charset="0"/>
              </a:rPr>
              <a:t>détecter</a:t>
            </a:r>
            <a:r>
              <a:rPr lang="fr-FR" sz="1700" i="1" dirty="0">
                <a:solidFill>
                  <a:prstClr val="black"/>
                </a:solidFill>
                <a:latin typeface="Arial" panose="020B0604020202020204" pitchFamily="34" charset="0"/>
                <a:cs typeface="Arial" panose="020B0604020202020204" pitchFamily="34" charset="0"/>
              </a:rPr>
              <a:t>, du degré de </a:t>
            </a:r>
            <a:r>
              <a:rPr lang="fr-FR" sz="1700" i="1" dirty="0">
                <a:solidFill>
                  <a:schemeClr val="accent6"/>
                </a:solidFill>
                <a:latin typeface="Arial" panose="020B0604020202020204" pitchFamily="34" charset="0"/>
                <a:cs typeface="Arial" panose="020B0604020202020204" pitchFamily="34" charset="0"/>
              </a:rPr>
              <a:t>fiabilité </a:t>
            </a:r>
            <a:r>
              <a:rPr lang="fr-FR" sz="1700" i="1" dirty="0">
                <a:solidFill>
                  <a:prstClr val="black"/>
                </a:solidFill>
                <a:latin typeface="Arial" panose="020B0604020202020204" pitchFamily="34" charset="0"/>
                <a:cs typeface="Arial" panose="020B0604020202020204" pitchFamily="34" charset="0"/>
              </a:rPr>
              <a:t>des analyses ainsi que des possibilités de </a:t>
            </a:r>
            <a:r>
              <a:rPr lang="fr-FR" sz="1700" i="1" dirty="0">
                <a:solidFill>
                  <a:schemeClr val="accent6"/>
                </a:solidFill>
                <a:latin typeface="Arial" panose="020B0604020202020204" pitchFamily="34" charset="0"/>
                <a:cs typeface="Arial" panose="020B0604020202020204" pitchFamily="34" charset="0"/>
              </a:rPr>
              <a:t>prévention </a:t>
            </a:r>
            <a:r>
              <a:rPr lang="fr-FR" sz="1700" i="1" dirty="0">
                <a:solidFill>
                  <a:prstClr val="black"/>
                </a:solidFill>
                <a:latin typeface="Arial" panose="020B0604020202020204" pitchFamily="34" charset="0"/>
                <a:cs typeface="Arial" panose="020B0604020202020204" pitchFamily="34" charset="0"/>
              </a:rPr>
              <a:t>et de </a:t>
            </a:r>
            <a:r>
              <a:rPr lang="fr-FR" sz="1700" i="1" dirty="0">
                <a:solidFill>
                  <a:schemeClr val="accent6"/>
                </a:solidFill>
                <a:latin typeface="Arial" panose="020B0604020202020204" pitchFamily="34" charset="0"/>
                <a:cs typeface="Arial" panose="020B0604020202020204" pitchFamily="34" charset="0"/>
              </a:rPr>
              <a:t>traitement</a:t>
            </a:r>
            <a:r>
              <a:rPr lang="fr-FR" sz="1700" i="1" dirty="0">
                <a:solidFill>
                  <a:prstClr val="black"/>
                </a:solidFill>
                <a:latin typeface="Arial" panose="020B0604020202020204" pitchFamily="34" charset="0"/>
                <a:cs typeface="Arial" panose="020B0604020202020204" pitchFamily="34" charset="0"/>
              </a:rPr>
              <a:t>. </a:t>
            </a:r>
          </a:p>
          <a:p>
            <a:pPr marL="0" lvl="0" indent="0" algn="just" defTabSz="685800" fontAlgn="auto">
              <a:lnSpc>
                <a:spcPct val="90000"/>
              </a:lnSpc>
              <a:spcBef>
                <a:spcPts val="750"/>
              </a:spcBef>
              <a:spcAft>
                <a:spcPts val="0"/>
              </a:spcAft>
              <a:buNone/>
              <a:defRPr/>
            </a:pPr>
            <a:r>
              <a:rPr lang="fr-FR" sz="1700" i="1" dirty="0">
                <a:solidFill>
                  <a:prstClr val="black"/>
                </a:solidFill>
                <a:latin typeface="Arial" panose="020B0604020202020204" pitchFamily="34" charset="0"/>
                <a:cs typeface="Arial" panose="020B0604020202020204" pitchFamily="34" charset="0"/>
              </a:rPr>
              <a:t>En outre, elle est informée des modalités de transmission génétique de la maladie recherchée et de leurs possibles </a:t>
            </a:r>
            <a:r>
              <a:rPr lang="fr-FR" sz="1700" i="1" dirty="0">
                <a:solidFill>
                  <a:schemeClr val="accent6"/>
                </a:solidFill>
                <a:latin typeface="Arial" panose="020B0604020202020204" pitchFamily="34" charset="0"/>
                <a:cs typeface="Arial" panose="020B0604020202020204" pitchFamily="34" charset="0"/>
              </a:rPr>
              <a:t>conséquences chez d'autres membres de sa famille </a:t>
            </a:r>
            <a:r>
              <a:rPr lang="fr-FR" sz="1700" i="1" dirty="0">
                <a:solidFill>
                  <a:prstClr val="black"/>
                </a:solidFill>
                <a:latin typeface="Arial" panose="020B0604020202020204" pitchFamily="34" charset="0"/>
                <a:cs typeface="Arial" panose="020B0604020202020204" pitchFamily="34" charset="0"/>
              </a:rPr>
              <a:t>».</a:t>
            </a:r>
          </a:p>
          <a:p>
            <a:pPr marL="0" lvl="0" indent="0" algn="just" defTabSz="685800" fontAlgn="auto">
              <a:lnSpc>
                <a:spcPct val="90000"/>
              </a:lnSpc>
              <a:spcBef>
                <a:spcPts val="750"/>
              </a:spcBef>
              <a:spcAft>
                <a:spcPts val="0"/>
              </a:spcAft>
              <a:buNone/>
              <a:defRPr/>
            </a:pPr>
            <a:endParaRPr lang="fr-FR" sz="1050" i="1" dirty="0">
              <a:solidFill>
                <a:prstClr val="black"/>
              </a:solidFill>
              <a:latin typeface="Arial" panose="020B0604020202020204" pitchFamily="34" charset="0"/>
              <a:cs typeface="Arial" panose="020B0604020202020204" pitchFamily="34" charset="0"/>
            </a:endParaRPr>
          </a:p>
          <a:p>
            <a:pPr marL="0" lvl="0" indent="0" algn="ctr" defTabSz="685800" fontAlgn="auto">
              <a:lnSpc>
                <a:spcPct val="90000"/>
              </a:lnSpc>
              <a:spcBef>
                <a:spcPts val="750"/>
              </a:spcBef>
              <a:spcAft>
                <a:spcPts val="0"/>
              </a:spcAft>
              <a:buNone/>
            </a:pPr>
            <a:r>
              <a:rPr lang="fr-FR" sz="1900" b="1" i="1" dirty="0" smtClean="0">
                <a:solidFill>
                  <a:schemeClr val="accent6"/>
                </a:solidFill>
                <a:latin typeface="Arial" panose="020B0604020202020204" pitchFamily="34" charset="0"/>
                <a:cs typeface="Arial" panose="020B0604020202020204" pitchFamily="34" charset="0"/>
              </a:rPr>
              <a:t>Nécessité </a:t>
            </a:r>
            <a:r>
              <a:rPr lang="fr-FR" sz="1900" b="1" i="1" dirty="0">
                <a:solidFill>
                  <a:schemeClr val="accent6"/>
                </a:solidFill>
                <a:latin typeface="Arial" panose="020B0604020202020204" pitchFamily="34" charset="0"/>
                <a:cs typeface="Arial" panose="020B0604020202020204" pitchFamily="34" charset="0"/>
              </a:rPr>
              <a:t>d’une information et d’un consentement écrit, </a:t>
            </a:r>
            <a:br>
              <a:rPr lang="fr-FR" sz="1900" b="1" i="1" dirty="0">
                <a:solidFill>
                  <a:schemeClr val="accent6"/>
                </a:solidFill>
                <a:latin typeface="Arial" panose="020B0604020202020204" pitchFamily="34" charset="0"/>
                <a:cs typeface="Arial" panose="020B0604020202020204" pitchFamily="34" charset="0"/>
              </a:rPr>
            </a:br>
            <a:r>
              <a:rPr lang="fr-FR" sz="1900" b="1" i="1" dirty="0">
                <a:solidFill>
                  <a:schemeClr val="accent6"/>
                </a:solidFill>
                <a:latin typeface="Arial" panose="020B0604020202020204" pitchFamily="34" charset="0"/>
                <a:cs typeface="Arial" panose="020B0604020202020204" pitchFamily="34" charset="0"/>
              </a:rPr>
              <a:t>au cours d’une consultation individuelle</a:t>
            </a:r>
          </a:p>
          <a:p>
            <a:pPr marL="0" indent="0">
              <a:buNone/>
            </a:pPr>
            <a:endParaRPr lang="fr-FR" dirty="0">
              <a:latin typeface="Arial" panose="020B0604020202020204" pitchFamily="34" charset="0"/>
              <a:cs typeface="Arial" panose="020B0604020202020204" pitchFamily="34" charset="0"/>
            </a:endParaRPr>
          </a:p>
        </p:txBody>
      </p:sp>
      <p:sp>
        <p:nvSpPr>
          <p:cNvPr id="5" name="ZoneTexte 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74192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05978"/>
            <a:ext cx="8352929" cy="1069628"/>
          </a:xfrm>
        </p:spPr>
        <p:txBody>
          <a:bodyPr/>
          <a:lstStyle/>
          <a:p>
            <a:pPr algn="ctr"/>
            <a:r>
              <a:rPr lang="fr-FR" sz="2800" b="0" dirty="0">
                <a:solidFill>
                  <a:schemeClr val="tx1"/>
                </a:solidFill>
              </a:rPr>
              <a:t>Code de la Santé </a:t>
            </a:r>
            <a:r>
              <a:rPr lang="fr-FR" sz="2800" b="0" dirty="0" smtClean="0">
                <a:solidFill>
                  <a:schemeClr val="tx1"/>
                </a:solidFill>
              </a:rPr>
              <a:t>Publique </a:t>
            </a:r>
            <a:r>
              <a:rPr lang="fr-FR" sz="1600" b="0" dirty="0" smtClean="0">
                <a:solidFill>
                  <a:schemeClr val="tx1"/>
                </a:solidFill>
              </a:rPr>
              <a:t>(Article R1131-19) </a:t>
            </a:r>
            <a:r>
              <a:rPr lang="fr-FR" sz="2000" b="0" dirty="0">
                <a:solidFill>
                  <a:schemeClr val="tx1"/>
                </a:solidFill>
              </a:rPr>
              <a:t/>
            </a:r>
            <a:br>
              <a:rPr lang="fr-FR" sz="2000" b="0" dirty="0">
                <a:solidFill>
                  <a:schemeClr val="tx1"/>
                </a:solidFill>
              </a:rPr>
            </a:br>
            <a:r>
              <a:rPr lang="fr-FR" sz="2800" b="0" dirty="0">
                <a:solidFill>
                  <a:schemeClr val="tx1"/>
                </a:solidFill>
              </a:rPr>
              <a:t>Rendu de résultat</a:t>
            </a:r>
          </a:p>
        </p:txBody>
      </p:sp>
      <p:sp>
        <p:nvSpPr>
          <p:cNvPr id="3" name="Espace réservé du contenu 2"/>
          <p:cNvSpPr>
            <a:spLocks noGrp="1"/>
          </p:cNvSpPr>
          <p:nvPr>
            <p:ph idx="1"/>
          </p:nvPr>
        </p:nvSpPr>
        <p:spPr>
          <a:xfrm>
            <a:off x="539553" y="1383618"/>
            <a:ext cx="7920880" cy="3636403"/>
          </a:xfrm>
        </p:spPr>
        <p:txBody>
          <a:bodyPr/>
          <a:lstStyle/>
          <a:p>
            <a:pPr marL="0" lvl="0" indent="0" algn="just" defTabSz="685800" fontAlgn="auto">
              <a:lnSpc>
                <a:spcPct val="90000"/>
              </a:lnSpc>
              <a:spcBef>
                <a:spcPts val="750"/>
              </a:spcBef>
              <a:spcAft>
                <a:spcPts val="0"/>
              </a:spcAft>
              <a:buNone/>
            </a:pPr>
            <a:endParaRPr lang="fr-FR" sz="800" dirty="0">
              <a:solidFill>
                <a:prstClr val="black"/>
              </a:solidFill>
              <a:latin typeface="Arial" panose="020B0604020202020204" pitchFamily="34" charset="0"/>
              <a:cs typeface="Arial" panose="020B0604020202020204" pitchFamily="34" charset="0"/>
            </a:endParaRPr>
          </a:p>
          <a:p>
            <a:pPr marL="0" lvl="0" indent="0" algn="just" defTabSz="685800" fontAlgn="auto">
              <a:lnSpc>
                <a:spcPct val="90000"/>
              </a:lnSpc>
              <a:spcBef>
                <a:spcPts val="750"/>
              </a:spcBef>
              <a:spcAft>
                <a:spcPts val="0"/>
              </a:spcAft>
              <a:buNone/>
            </a:pPr>
            <a:r>
              <a:rPr lang="fr-FR" sz="1800" dirty="0">
                <a:solidFill>
                  <a:prstClr val="black"/>
                </a:solidFill>
                <a:latin typeface="Arial" panose="020B0604020202020204" pitchFamily="34" charset="0"/>
                <a:cs typeface="Arial" panose="020B0604020202020204" pitchFamily="34" charset="0"/>
              </a:rPr>
              <a:t>« Le médecin </a:t>
            </a:r>
            <a:r>
              <a:rPr lang="fr-FR" sz="1800" dirty="0">
                <a:solidFill>
                  <a:schemeClr val="accent6"/>
                </a:solidFill>
                <a:latin typeface="Arial" panose="020B0604020202020204" pitchFamily="34" charset="0"/>
                <a:cs typeface="Arial" panose="020B0604020202020204" pitchFamily="34" charset="0"/>
              </a:rPr>
              <a:t>prescripteur </a:t>
            </a:r>
            <a:r>
              <a:rPr lang="fr-FR" sz="1800" dirty="0">
                <a:solidFill>
                  <a:prstClr val="black"/>
                </a:solidFill>
                <a:latin typeface="Arial" panose="020B0604020202020204" pitchFamily="34" charset="0"/>
                <a:cs typeface="Arial" panose="020B0604020202020204" pitchFamily="34" charset="0"/>
              </a:rPr>
              <a:t>communique les résultats de l'examen des caractéristiques génétiques à la personne concernée ou, le cas échéant, aux personnes mentionnées au deuxième alinéa de l'article L. 1131-1, </a:t>
            </a:r>
            <a:r>
              <a:rPr lang="fr-FR" sz="1800" dirty="0">
                <a:solidFill>
                  <a:schemeClr val="accent6"/>
                </a:solidFill>
                <a:latin typeface="Arial" panose="020B0604020202020204" pitchFamily="34" charset="0"/>
                <a:cs typeface="Arial" panose="020B0604020202020204" pitchFamily="34" charset="0"/>
              </a:rPr>
              <a:t>dans le cadre d'une consultation médicale individuelle. </a:t>
            </a:r>
            <a:r>
              <a:rPr lang="fr-FR" sz="1800" dirty="0">
                <a:solidFill>
                  <a:schemeClr val="tx1"/>
                </a:solidFill>
                <a:latin typeface="Arial" panose="020B0604020202020204" pitchFamily="34" charset="0"/>
                <a:cs typeface="Arial" panose="020B0604020202020204" pitchFamily="34" charset="0"/>
              </a:rPr>
              <a:t>»</a:t>
            </a:r>
          </a:p>
          <a:p>
            <a:pPr marL="0" lvl="0" indent="0" algn="just" defTabSz="685800" fontAlgn="auto">
              <a:lnSpc>
                <a:spcPct val="90000"/>
              </a:lnSpc>
              <a:spcBef>
                <a:spcPts val="750"/>
              </a:spcBef>
              <a:spcAft>
                <a:spcPts val="0"/>
              </a:spcAft>
              <a:buNone/>
            </a:pPr>
            <a:r>
              <a:rPr lang="fr-FR" sz="1500" dirty="0">
                <a:solidFill>
                  <a:srgbClr val="CC0099"/>
                </a:solidFill>
                <a:latin typeface="Arial" panose="020B0604020202020204" pitchFamily="34" charset="0"/>
                <a:cs typeface="Arial" panose="020B0604020202020204" pitchFamily="34" charset="0"/>
              </a:rPr>
              <a:t/>
            </a:r>
            <a:br>
              <a:rPr lang="fr-FR" sz="1500" dirty="0">
                <a:solidFill>
                  <a:srgbClr val="CC0099"/>
                </a:solidFill>
                <a:latin typeface="Arial" panose="020B0604020202020204" pitchFamily="34" charset="0"/>
                <a:cs typeface="Arial" panose="020B0604020202020204" pitchFamily="34" charset="0"/>
              </a:rPr>
            </a:br>
            <a:r>
              <a:rPr lang="fr-FR" sz="1800" dirty="0">
                <a:solidFill>
                  <a:prstClr val="black"/>
                </a:solidFill>
                <a:latin typeface="Arial" panose="020B0604020202020204" pitchFamily="34" charset="0"/>
                <a:cs typeface="Arial" panose="020B0604020202020204" pitchFamily="34" charset="0"/>
              </a:rPr>
              <a:t>« La personne concernée </a:t>
            </a:r>
            <a:r>
              <a:rPr lang="fr-FR" sz="1800" u="sng" dirty="0">
                <a:solidFill>
                  <a:schemeClr val="accent6"/>
                </a:solidFill>
                <a:latin typeface="Arial" panose="020B0604020202020204" pitchFamily="34" charset="0"/>
                <a:cs typeface="Arial" panose="020B0604020202020204" pitchFamily="34" charset="0"/>
              </a:rPr>
              <a:t>peut refuser</a:t>
            </a:r>
            <a:r>
              <a:rPr lang="fr-FR" sz="1800" dirty="0">
                <a:solidFill>
                  <a:schemeClr val="accent6"/>
                </a:solidFill>
                <a:latin typeface="Arial" panose="020B0604020202020204" pitchFamily="34" charset="0"/>
                <a:cs typeface="Arial" panose="020B0604020202020204" pitchFamily="34" charset="0"/>
              </a:rPr>
              <a:t> que les résultats de l'examen lui soient </a:t>
            </a:r>
            <a:r>
              <a:rPr lang="fr-FR" sz="1800" dirty="0" smtClean="0">
                <a:solidFill>
                  <a:schemeClr val="accent6"/>
                </a:solidFill>
                <a:latin typeface="Arial" panose="020B0604020202020204" pitchFamily="34" charset="0"/>
                <a:cs typeface="Arial" panose="020B0604020202020204" pitchFamily="34" charset="0"/>
              </a:rPr>
              <a:t>communiqués</a:t>
            </a:r>
            <a:r>
              <a:rPr lang="fr-FR" sz="1800" dirty="0" smtClean="0">
                <a:solidFill>
                  <a:prstClr val="black"/>
                </a:solidFill>
                <a:latin typeface="Arial" panose="020B0604020202020204" pitchFamily="34" charset="0"/>
                <a:cs typeface="Arial" panose="020B0604020202020204" pitchFamily="34" charset="0"/>
              </a:rPr>
              <a:t> </a:t>
            </a:r>
            <a:r>
              <a:rPr lang="fr-FR" sz="1800" dirty="0">
                <a:solidFill>
                  <a:prstClr val="black"/>
                </a:solidFill>
                <a:latin typeface="Arial" panose="020B0604020202020204" pitchFamily="34" charset="0"/>
                <a:cs typeface="Arial" panose="020B0604020202020204" pitchFamily="34" charset="0"/>
              </a:rPr>
              <a:t>(…) ».</a:t>
            </a:r>
          </a:p>
          <a:p>
            <a:pPr marL="171450" lvl="0" indent="-171450" defTabSz="685800" fontAlgn="auto">
              <a:lnSpc>
                <a:spcPct val="90000"/>
              </a:lnSpc>
              <a:spcBef>
                <a:spcPts val="750"/>
              </a:spcBef>
              <a:spcAft>
                <a:spcPts val="0"/>
              </a:spcAft>
              <a:buFont typeface="Arial" panose="020B0604020202020204" pitchFamily="34" charset="0"/>
              <a:buChar char="•"/>
            </a:pPr>
            <a:endParaRPr lang="fr-FR" sz="2100" dirty="0">
              <a:solidFill>
                <a:prstClr val="black"/>
              </a:solidFill>
              <a:latin typeface="Arial" panose="020B0604020202020204" pitchFamily="34" charset="0"/>
              <a:cs typeface="Arial" panose="020B0604020202020204" pitchFamily="34" charset="0"/>
            </a:endParaRPr>
          </a:p>
          <a:p>
            <a:endParaRPr lang="fr-FR" sz="2800" dirty="0">
              <a:latin typeface="Arial" panose="020B0604020202020204" pitchFamily="34" charset="0"/>
              <a:cs typeface="Arial" panose="020B0604020202020204" pitchFamily="34" charset="0"/>
            </a:endParaRPr>
          </a:p>
        </p:txBody>
      </p:sp>
      <p:sp>
        <p:nvSpPr>
          <p:cNvPr id="5" name="ZoneTexte 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006542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Titre 1"/>
          <p:cNvSpPr>
            <a:spLocks noGrp="1"/>
          </p:cNvSpPr>
          <p:nvPr>
            <p:ph type="title"/>
          </p:nvPr>
        </p:nvSpPr>
        <p:spPr>
          <a:xfrm>
            <a:off x="539553" y="87474"/>
            <a:ext cx="7920880" cy="612068"/>
          </a:xfrm>
        </p:spPr>
        <p:txBody>
          <a:bodyPr>
            <a:normAutofit/>
          </a:bodyPr>
          <a:lstStyle/>
          <a:p>
            <a:pPr algn="ctr"/>
            <a:r>
              <a:rPr lang="fr-FR" sz="2600" dirty="0">
                <a:solidFill>
                  <a:srgbClr val="002060"/>
                </a:solidFill>
              </a:rPr>
              <a:t>Dilemmes</a:t>
            </a:r>
            <a:r>
              <a:rPr lang="fr-FR" sz="2800" dirty="0">
                <a:solidFill>
                  <a:srgbClr val="002060"/>
                </a:solidFill>
              </a:rPr>
              <a:t> post-résultat</a:t>
            </a:r>
          </a:p>
        </p:txBody>
      </p:sp>
      <p:sp>
        <p:nvSpPr>
          <p:cNvPr id="10" name="Espace réservé du contenu 2"/>
          <p:cNvSpPr>
            <a:spLocks noGrp="1"/>
          </p:cNvSpPr>
          <p:nvPr>
            <p:ph idx="1"/>
          </p:nvPr>
        </p:nvSpPr>
        <p:spPr>
          <a:xfrm>
            <a:off x="251520" y="915566"/>
            <a:ext cx="8784976" cy="4227934"/>
          </a:xfrm>
        </p:spPr>
        <p:txBody>
          <a:bodyPr>
            <a:noAutofit/>
          </a:bodyPr>
          <a:lstStyle/>
          <a:p>
            <a:pPr algn="ctr"/>
            <a:r>
              <a:rPr lang="fr-FR" sz="1800" dirty="0">
                <a:solidFill>
                  <a:schemeClr val="tx1"/>
                </a:solidFill>
              </a:rPr>
              <a:t>Choix individuel de chirurgie prophylactique </a:t>
            </a:r>
            <a:r>
              <a:rPr lang="fr-FR" sz="1600" dirty="0">
                <a:solidFill>
                  <a:schemeClr val="tx1"/>
                </a:solidFill>
              </a:rPr>
              <a:t/>
            </a:r>
            <a:br>
              <a:rPr lang="fr-FR" sz="1600" dirty="0">
                <a:solidFill>
                  <a:schemeClr val="tx1"/>
                </a:solidFill>
              </a:rPr>
            </a:br>
            <a:r>
              <a:rPr lang="fr-FR" sz="1600" dirty="0">
                <a:solidFill>
                  <a:schemeClr val="tx1"/>
                </a:solidFill>
              </a:rPr>
              <a:t>(Mastectomie  /  </a:t>
            </a:r>
            <a:r>
              <a:rPr lang="fr-FR" sz="1600" dirty="0" smtClean="0">
                <a:solidFill>
                  <a:schemeClr val="tx1"/>
                </a:solidFill>
              </a:rPr>
              <a:t>Annexectomie)</a:t>
            </a:r>
            <a:endParaRPr lang="fr-FR" sz="1600" dirty="0">
              <a:solidFill>
                <a:schemeClr val="tx1"/>
              </a:solidFill>
            </a:endParaRPr>
          </a:p>
          <a:p>
            <a:pPr algn="ctr"/>
            <a:r>
              <a:rPr lang="fr-FR" sz="1800" dirty="0">
                <a:solidFill>
                  <a:schemeClr val="tx1"/>
                </a:solidFill>
              </a:rPr>
              <a:t>Information à la famille : quand leur dire ? Comment leur dire?</a:t>
            </a:r>
          </a:p>
          <a:p>
            <a:pPr algn="ctr"/>
            <a:r>
              <a:rPr lang="fr-FR" sz="1400" dirty="0">
                <a:solidFill>
                  <a:schemeClr val="tx1"/>
                </a:solidFill>
              </a:rPr>
              <a:t>… </a:t>
            </a:r>
            <a:r>
              <a:rPr lang="fr-FR" sz="1400" dirty="0" smtClean="0">
                <a:solidFill>
                  <a:schemeClr val="tx1"/>
                </a:solidFill>
              </a:rPr>
              <a:t>…</a:t>
            </a:r>
          </a:p>
          <a:p>
            <a:pPr algn="ctr"/>
            <a:endParaRPr lang="fr-FR" sz="1800" dirty="0">
              <a:solidFill>
                <a:schemeClr val="tx1"/>
              </a:solidFill>
            </a:endParaRPr>
          </a:p>
          <a:p>
            <a:pPr algn="ctr"/>
            <a:endParaRPr lang="fr-FR" sz="1000" dirty="0">
              <a:solidFill>
                <a:schemeClr val="tx1"/>
              </a:solidFill>
            </a:endParaRPr>
          </a:p>
          <a:p>
            <a:pPr marL="0" indent="0" algn="ctr">
              <a:buNone/>
            </a:pPr>
            <a:r>
              <a:rPr lang="fr-FR" sz="1800" dirty="0">
                <a:solidFill>
                  <a:schemeClr val="tx1"/>
                </a:solidFill>
              </a:rPr>
              <a:t>Nécessité d’information +++</a:t>
            </a:r>
          </a:p>
          <a:p>
            <a:pPr marL="0" indent="0" algn="ctr">
              <a:buNone/>
            </a:pPr>
            <a:r>
              <a:rPr lang="fr-FR" sz="1800" dirty="0">
                <a:solidFill>
                  <a:schemeClr val="tx1"/>
                </a:solidFill>
              </a:rPr>
              <a:t>Une consultation de génétique n’implique pas </a:t>
            </a:r>
            <a:r>
              <a:rPr lang="fr-FR" sz="1800" dirty="0" smtClean="0">
                <a:solidFill>
                  <a:schemeClr val="tx1"/>
                </a:solidFill>
              </a:rPr>
              <a:t>l’acceptation </a:t>
            </a:r>
            <a:r>
              <a:rPr lang="fr-FR" sz="1800" dirty="0">
                <a:solidFill>
                  <a:schemeClr val="tx1"/>
                </a:solidFill>
              </a:rPr>
              <a:t>de l’analyse :</a:t>
            </a:r>
          </a:p>
          <a:p>
            <a:pPr marL="0" indent="0" algn="ctr">
              <a:buNone/>
            </a:pPr>
            <a:endParaRPr lang="fr-FR" sz="2000" u="sng" dirty="0" smtClean="0">
              <a:solidFill>
                <a:schemeClr val="accent6"/>
              </a:solidFill>
            </a:endParaRPr>
          </a:p>
          <a:p>
            <a:pPr marL="0" indent="0" algn="ctr">
              <a:buNone/>
            </a:pPr>
            <a:endParaRPr lang="fr-FR" sz="2000" u="sng" dirty="0">
              <a:solidFill>
                <a:schemeClr val="accent6"/>
              </a:solidFill>
            </a:endParaRPr>
          </a:p>
          <a:p>
            <a:pPr marL="0" indent="0" algn="ctr">
              <a:buNone/>
            </a:pPr>
            <a:endParaRPr lang="fr-FR" sz="2000" u="sng" dirty="0" smtClean="0">
              <a:solidFill>
                <a:schemeClr val="accent6"/>
              </a:solidFill>
            </a:endParaRPr>
          </a:p>
          <a:p>
            <a:pPr marL="0" indent="0" algn="ctr">
              <a:buNone/>
            </a:pPr>
            <a:r>
              <a:rPr lang="fr-FR" sz="1800" dirty="0" smtClean="0">
                <a:solidFill>
                  <a:schemeClr val="tx1"/>
                </a:solidFill>
              </a:rPr>
              <a:t>		</a:t>
            </a:r>
          </a:p>
          <a:p>
            <a:pPr marL="0" indent="0" algn="ctr">
              <a:buNone/>
            </a:pPr>
            <a:r>
              <a:rPr lang="fr-FR" sz="1600" i="1" dirty="0" smtClean="0">
                <a:solidFill>
                  <a:schemeClr val="tx1"/>
                </a:solidFill>
              </a:rPr>
              <a:t>Délai </a:t>
            </a:r>
            <a:r>
              <a:rPr lang="fr-FR" sz="1600" i="1" dirty="0">
                <a:solidFill>
                  <a:schemeClr val="tx1"/>
                </a:solidFill>
              </a:rPr>
              <a:t>de </a:t>
            </a:r>
            <a:r>
              <a:rPr lang="fr-FR" sz="1600" i="1" dirty="0" smtClean="0">
                <a:solidFill>
                  <a:schemeClr val="tx1"/>
                </a:solidFill>
              </a:rPr>
              <a:t>réflexion / Recours </a:t>
            </a:r>
            <a:r>
              <a:rPr lang="fr-FR" sz="1600" i="1" dirty="0">
                <a:solidFill>
                  <a:schemeClr val="tx1"/>
                </a:solidFill>
              </a:rPr>
              <a:t>aux psychologues</a:t>
            </a:r>
          </a:p>
          <a:p>
            <a:pPr algn="ctr"/>
            <a:endParaRPr lang="fr-FR" sz="1800" dirty="0">
              <a:solidFill>
                <a:schemeClr val="tx1"/>
              </a:solidFill>
            </a:endParaRPr>
          </a:p>
        </p:txBody>
      </p:sp>
      <p:sp>
        <p:nvSpPr>
          <p:cNvPr id="11" name="Flèche droite rayée 10"/>
          <p:cNvSpPr/>
          <p:nvPr/>
        </p:nvSpPr>
        <p:spPr>
          <a:xfrm rot="5400000">
            <a:off x="4499992" y="1869418"/>
            <a:ext cx="288032" cy="972616"/>
          </a:xfrm>
          <a:prstGeom prst="stripedRightArrow">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fr-FR" sz="1400">
              <a:solidFill>
                <a:schemeClr val="tx1"/>
              </a:solidFill>
            </a:endParaRPr>
          </a:p>
        </p:txBody>
      </p:sp>
      <p:sp>
        <p:nvSpPr>
          <p:cNvPr id="12" name="Rectangle 11"/>
          <p:cNvSpPr/>
          <p:nvPr/>
        </p:nvSpPr>
        <p:spPr>
          <a:xfrm>
            <a:off x="18037" y="3456691"/>
            <a:ext cx="9155074" cy="1157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Vous adressez votre patient à une </a:t>
            </a:r>
          </a:p>
          <a:p>
            <a:pPr algn="ctr"/>
            <a:r>
              <a:rPr lang="fr-FR" sz="2000" dirty="0" smtClean="0"/>
              <a:t>CONSULTATION D’EVALUATION DES RISQUES FAMILIAUX</a:t>
            </a:r>
          </a:p>
          <a:p>
            <a:pPr algn="ctr"/>
            <a:r>
              <a:rPr lang="fr-FR" sz="2000" dirty="0"/>
              <a:t>e</a:t>
            </a:r>
            <a:r>
              <a:rPr lang="fr-FR" sz="2000" dirty="0" smtClean="0"/>
              <a:t>t </a:t>
            </a:r>
            <a:r>
              <a:rPr lang="fr-FR" sz="2000" u="sng" dirty="0" smtClean="0"/>
              <a:t>non</a:t>
            </a:r>
            <a:r>
              <a:rPr lang="fr-FR" sz="2000" dirty="0" smtClean="0"/>
              <a:t> à une consultation pour test génétique !</a:t>
            </a:r>
            <a:endParaRPr lang="fr-FR" sz="2000" dirty="0"/>
          </a:p>
        </p:txBody>
      </p:sp>
      <p:sp>
        <p:nvSpPr>
          <p:cNvPr id="13" name="ZoneTexte 12"/>
          <p:cNvSpPr txBox="1"/>
          <p:nvPr/>
        </p:nvSpPr>
        <p:spPr>
          <a:xfrm rot="16200000">
            <a:off x="-1054971" y="106898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4797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95486"/>
            <a:ext cx="7920880" cy="1069628"/>
          </a:xfrm>
        </p:spPr>
        <p:txBody>
          <a:bodyPr/>
          <a:lstStyle/>
          <a:p>
            <a:r>
              <a:rPr lang="fr-FR" sz="2800" dirty="0"/>
              <a:t>Prédispositions héréditaires aux cancers: </a:t>
            </a:r>
          </a:p>
        </p:txBody>
      </p:sp>
      <p:pic>
        <p:nvPicPr>
          <p:cNvPr id="2052" name="Picture 4" descr="http://img.over-blog-kiwi.com/0/91/03/66/20180302/ob_918fe3_idees-recues-versail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563638"/>
            <a:ext cx="2857500" cy="189547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1740501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p:cNvSpPr>
          <p:nvPr>
            <p:ph type="title" idx="4294967295"/>
          </p:nvPr>
        </p:nvSpPr>
        <p:spPr>
          <a:xfrm>
            <a:off x="98700" y="195486"/>
            <a:ext cx="8650288" cy="540544"/>
          </a:xfrm>
        </p:spPr>
        <p:txBody>
          <a:bodyPr/>
          <a:lstStyle/>
          <a:p>
            <a:pPr algn="ctr" eaLnBrk="1" hangingPunct="1">
              <a:lnSpc>
                <a:spcPts val="4000"/>
              </a:lnSpc>
            </a:pPr>
            <a:r>
              <a:rPr lang="fr-FR" altLang="fr-FR" sz="2400" b="1" dirty="0" smtClean="0">
                <a:latin typeface="Arial" panose="020B0604020202020204" pitchFamily="34" charset="0"/>
                <a:cs typeface="Arial" panose="020B0604020202020204" pitchFamily="34" charset="0"/>
              </a:rPr>
              <a:t>Cas particulier du Diagnostic </a:t>
            </a:r>
            <a:r>
              <a:rPr lang="fr-FR" altLang="fr-FR" sz="2400" b="1" dirty="0" err="1" smtClean="0">
                <a:latin typeface="Arial" panose="020B0604020202020204" pitchFamily="34" charset="0"/>
                <a:cs typeface="Arial" panose="020B0604020202020204" pitchFamily="34" charset="0"/>
              </a:rPr>
              <a:t>Présymptomatique</a:t>
            </a:r>
            <a:endParaRPr lang="fr-FR" altLang="fr-FR" sz="2400" b="1" dirty="0" smtClean="0">
              <a:latin typeface="Arial" panose="020B0604020202020204" pitchFamily="34" charset="0"/>
              <a:cs typeface="Arial" panose="020B0604020202020204" pitchFamily="34" charset="0"/>
            </a:endParaRPr>
          </a:p>
        </p:txBody>
      </p:sp>
      <p:sp>
        <p:nvSpPr>
          <p:cNvPr id="7171" name="Rectangle 5"/>
          <p:cNvSpPr>
            <a:spLocks noChangeArrowheads="1"/>
          </p:cNvSpPr>
          <p:nvPr/>
        </p:nvSpPr>
        <p:spPr bwMode="auto">
          <a:xfrm>
            <a:off x="247132" y="987574"/>
            <a:ext cx="835342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971550" indent="-5143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0BD0D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10CF9B"/>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
                <a:schemeClr val="accent6"/>
              </a:buClr>
              <a:buSzTx/>
              <a:buFont typeface="Wingdings" pitchFamily="2" charset="2"/>
              <a:buChar char="§"/>
            </a:pPr>
            <a:r>
              <a:rPr lang="fr-FR" altLang="fr-FR" sz="1800" dirty="0" smtClean="0">
                <a:latin typeface="Arial" panose="020B0604020202020204" pitchFamily="34" charset="0"/>
                <a:cs typeface="Arial" panose="020B0604020202020204" pitchFamily="34" charset="0"/>
              </a:rPr>
              <a:t>1 anomalie génétique a été identifiée dans la famille:</a:t>
            </a:r>
          </a:p>
          <a:p>
            <a:pPr marL="0" indent="0" eaLnBrk="1" hangingPunct="1">
              <a:spcBef>
                <a:spcPct val="0"/>
              </a:spcBef>
              <a:buClr>
                <a:schemeClr val="accent6"/>
              </a:buClr>
              <a:buSzTx/>
              <a:buNone/>
            </a:pPr>
            <a:r>
              <a:rPr lang="fr-FR" altLang="fr-FR" sz="1800" dirty="0" smtClean="0">
                <a:solidFill>
                  <a:schemeClr val="accent6"/>
                </a:solidFill>
                <a:latin typeface="Arial" panose="020B0604020202020204" pitchFamily="34" charset="0"/>
                <a:cs typeface="Arial" panose="020B0604020202020204" pitchFamily="34" charset="0"/>
              </a:rPr>
              <a:t>   </a:t>
            </a:r>
            <a:r>
              <a:rPr lang="fr-FR" altLang="fr-FR" sz="1600" dirty="0" smtClean="0">
                <a:solidFill>
                  <a:schemeClr val="accent6"/>
                </a:solidFill>
                <a:latin typeface="Arial" panose="020B0604020202020204" pitchFamily="34" charset="0"/>
                <a:cs typeface="Arial" panose="020B0604020202020204" pitchFamily="34" charset="0"/>
                <a:sym typeface="Wingdings" panose="05000000000000000000" pitchFamily="2" charset="2"/>
              </a:rPr>
              <a:t> </a:t>
            </a:r>
            <a:r>
              <a:rPr lang="fr-FR" altLang="fr-FR" sz="1800" dirty="0" smtClean="0">
                <a:latin typeface="Arial" panose="020B0604020202020204" pitchFamily="34" charset="0"/>
                <a:cs typeface="Arial" panose="020B0604020202020204" pitchFamily="34" charset="0"/>
              </a:rPr>
              <a:t>Déterminer </a:t>
            </a:r>
            <a:r>
              <a:rPr lang="fr-FR" altLang="fr-FR" sz="1800" dirty="0">
                <a:latin typeface="Arial" panose="020B0604020202020204" pitchFamily="34" charset="0"/>
                <a:cs typeface="Arial" panose="020B0604020202020204" pitchFamily="34" charset="0"/>
              </a:rPr>
              <a:t>le statut </a:t>
            </a:r>
            <a:r>
              <a:rPr lang="fr-FR" altLang="fr-FR" sz="1800" dirty="0" smtClean="0">
                <a:latin typeface="Arial" panose="020B0604020202020204" pitchFamily="34" charset="0"/>
                <a:cs typeface="Arial" panose="020B0604020202020204" pitchFamily="34" charset="0"/>
              </a:rPr>
              <a:t>d’une </a:t>
            </a:r>
            <a:r>
              <a:rPr lang="fr-FR" altLang="fr-FR" sz="1800" dirty="0">
                <a:latin typeface="Arial" panose="020B0604020202020204" pitchFamily="34" charset="0"/>
                <a:cs typeface="Arial" panose="020B0604020202020204" pitchFamily="34" charset="0"/>
              </a:rPr>
              <a:t>personne </a:t>
            </a:r>
            <a:r>
              <a:rPr lang="fr-FR" altLang="fr-FR" sz="1800" dirty="0" smtClean="0">
                <a:latin typeface="Arial" panose="020B0604020202020204" pitchFamily="34" charset="0"/>
                <a:cs typeface="Arial" panose="020B0604020202020204" pitchFamily="34" charset="0"/>
              </a:rPr>
              <a:t>asymptomatique, </a:t>
            </a:r>
            <a:br>
              <a:rPr lang="fr-FR" altLang="fr-FR" sz="1800" dirty="0" smtClean="0">
                <a:latin typeface="Arial" panose="020B0604020202020204" pitchFamily="34" charset="0"/>
                <a:cs typeface="Arial" panose="020B0604020202020204" pitchFamily="34" charset="0"/>
              </a:rPr>
            </a:br>
            <a:r>
              <a:rPr lang="fr-FR" altLang="fr-FR" sz="1800" dirty="0" smtClean="0">
                <a:latin typeface="Arial" panose="020B0604020202020204" pitchFamily="34" charset="0"/>
                <a:cs typeface="Arial" panose="020B0604020202020204" pitchFamily="34" charset="0"/>
              </a:rPr>
              <a:t>        à </a:t>
            </a:r>
            <a:r>
              <a:rPr lang="fr-FR" altLang="fr-FR" sz="1800" dirty="0">
                <a:latin typeface="Arial" panose="020B0604020202020204" pitchFamily="34" charset="0"/>
                <a:cs typeface="Arial" panose="020B0604020202020204" pitchFamily="34" charset="0"/>
              </a:rPr>
              <a:t>risque sur le plan génétique en raison d’ATCD </a:t>
            </a:r>
            <a:r>
              <a:rPr lang="fr-FR" altLang="fr-FR" sz="1800" dirty="0" smtClean="0">
                <a:latin typeface="Arial" panose="020B0604020202020204" pitchFamily="34" charset="0"/>
                <a:cs typeface="Arial" panose="020B0604020202020204" pitchFamily="34" charset="0"/>
              </a:rPr>
              <a:t>familiaux</a:t>
            </a:r>
          </a:p>
          <a:p>
            <a:pPr marL="0" indent="0" eaLnBrk="1" hangingPunct="1">
              <a:spcBef>
                <a:spcPct val="0"/>
              </a:spcBef>
              <a:buClr>
                <a:schemeClr val="accent6"/>
              </a:buClr>
              <a:buSzTx/>
              <a:buNone/>
            </a:pPr>
            <a:endParaRPr lang="fr-FR" altLang="fr-FR" sz="1100" dirty="0">
              <a:latin typeface="Arial" panose="020B0604020202020204" pitchFamily="34" charset="0"/>
              <a:cs typeface="Arial" panose="020B0604020202020204" pitchFamily="34" charset="0"/>
            </a:endParaRPr>
          </a:p>
          <a:p>
            <a:pPr eaLnBrk="1" hangingPunct="1">
              <a:spcBef>
                <a:spcPct val="0"/>
              </a:spcBef>
              <a:buClr>
                <a:schemeClr val="accent6"/>
              </a:buClr>
              <a:buSzTx/>
              <a:buFont typeface="Wingdings" pitchFamily="2" charset="2"/>
              <a:buChar char="§"/>
            </a:pPr>
            <a:r>
              <a:rPr lang="fr-FR" altLang="fr-FR" sz="1800" dirty="0" smtClean="0">
                <a:latin typeface="Arial" panose="020B0604020202020204" pitchFamily="34" charset="0"/>
                <a:cs typeface="Arial" panose="020B0604020202020204" pitchFamily="34" charset="0"/>
              </a:rPr>
              <a:t>Impact </a:t>
            </a:r>
            <a:r>
              <a:rPr lang="fr-FR" altLang="fr-FR" sz="1800" dirty="0">
                <a:latin typeface="Arial" panose="020B0604020202020204" pitchFamily="34" charset="0"/>
                <a:cs typeface="Arial" panose="020B0604020202020204" pitchFamily="34" charset="0"/>
              </a:rPr>
              <a:t>psychologique certain à ne pas négliger</a:t>
            </a:r>
          </a:p>
          <a:p>
            <a:pPr eaLnBrk="1" hangingPunct="1">
              <a:spcBef>
                <a:spcPct val="0"/>
              </a:spcBef>
              <a:buClr>
                <a:schemeClr val="accent6"/>
              </a:buClr>
              <a:buSzTx/>
              <a:buFont typeface="Wingdings" pitchFamily="2" charset="2"/>
              <a:buChar char="§"/>
            </a:pPr>
            <a:endParaRPr lang="fr-FR" altLang="fr-FR" sz="1100" dirty="0" smtClean="0">
              <a:latin typeface="Arial" panose="020B0604020202020204" pitchFamily="34" charset="0"/>
              <a:cs typeface="Arial" panose="020B0604020202020204" pitchFamily="34" charset="0"/>
            </a:endParaRPr>
          </a:p>
          <a:p>
            <a:pPr eaLnBrk="1" hangingPunct="1">
              <a:spcBef>
                <a:spcPct val="0"/>
              </a:spcBef>
              <a:buClr>
                <a:schemeClr val="accent6"/>
              </a:buClr>
              <a:buSzTx/>
              <a:buFont typeface="Wingdings" pitchFamily="2" charset="2"/>
              <a:buChar char="§"/>
            </a:pPr>
            <a:r>
              <a:rPr lang="fr-FR" altLang="fr-FR" sz="1800" dirty="0" smtClean="0">
                <a:latin typeface="Arial" panose="020B0604020202020204" pitchFamily="34" charset="0"/>
                <a:cs typeface="Arial" panose="020B0604020202020204" pitchFamily="34" charset="0"/>
              </a:rPr>
              <a:t>Encadrement </a:t>
            </a:r>
            <a:r>
              <a:rPr lang="fr-FR" altLang="fr-FR" sz="1800" dirty="0">
                <a:latin typeface="Arial" panose="020B0604020202020204" pitchFamily="34" charset="0"/>
                <a:cs typeface="Arial" panose="020B0604020202020204" pitchFamily="34" charset="0"/>
              </a:rPr>
              <a:t>législatif strict</a:t>
            </a:r>
          </a:p>
          <a:p>
            <a:pPr eaLnBrk="1" hangingPunct="1">
              <a:spcBef>
                <a:spcPct val="0"/>
              </a:spcBef>
              <a:buClr>
                <a:schemeClr val="accent6"/>
              </a:buClr>
              <a:buSzTx/>
              <a:buFont typeface="Wingdings" pitchFamily="2" charset="2"/>
              <a:buChar char="§"/>
            </a:pPr>
            <a:endParaRPr lang="fr-FR" altLang="fr-FR" sz="1100" dirty="0" smtClean="0">
              <a:latin typeface="Arial" panose="020B0604020202020204" pitchFamily="34" charset="0"/>
              <a:cs typeface="Arial" panose="020B0604020202020204" pitchFamily="34" charset="0"/>
            </a:endParaRPr>
          </a:p>
          <a:p>
            <a:pPr eaLnBrk="1" hangingPunct="1">
              <a:spcBef>
                <a:spcPct val="0"/>
              </a:spcBef>
              <a:buClr>
                <a:schemeClr val="accent6"/>
              </a:buClr>
              <a:buSzTx/>
              <a:buFont typeface="Wingdings" pitchFamily="2" charset="2"/>
              <a:buChar char="§"/>
            </a:pPr>
            <a:r>
              <a:rPr lang="fr-FR" altLang="fr-FR" sz="1800" dirty="0" smtClean="0">
                <a:latin typeface="Arial" panose="020B0604020202020204" pitchFamily="34" charset="0"/>
                <a:cs typeface="Arial" panose="020B0604020202020204" pitchFamily="34" charset="0"/>
              </a:rPr>
              <a:t>Cas particulier des mineurs: </a:t>
            </a:r>
            <a:r>
              <a:rPr lang="fr-FR" altLang="fr-FR" sz="1800" u="sng" dirty="0" smtClean="0">
                <a:latin typeface="Arial" panose="020B0604020202020204" pitchFamily="34" charset="0"/>
                <a:cs typeface="Arial" panose="020B0604020202020204" pitchFamily="34" charset="0"/>
              </a:rPr>
              <a:t>Pas </a:t>
            </a:r>
            <a:r>
              <a:rPr lang="fr-FR" altLang="fr-FR" sz="1800" u="sng" dirty="0">
                <a:latin typeface="Arial" panose="020B0604020202020204" pitchFamily="34" charset="0"/>
                <a:cs typeface="Arial" panose="020B0604020202020204" pitchFamily="34" charset="0"/>
              </a:rPr>
              <a:t>d’indication </a:t>
            </a:r>
            <a:r>
              <a:rPr lang="fr-FR" altLang="fr-FR" sz="1800" dirty="0">
                <a:latin typeface="Arial" panose="020B0604020202020204" pitchFamily="34" charset="0"/>
                <a:cs typeface="Arial" panose="020B0604020202020204" pitchFamily="34" charset="0"/>
              </a:rPr>
              <a:t>à réaliser un DPS </a:t>
            </a:r>
            <a:r>
              <a:rPr lang="fr-FR" altLang="fr-FR" sz="1800" dirty="0" smtClean="0">
                <a:latin typeface="Arial" panose="020B0604020202020204" pitchFamily="34" charset="0"/>
                <a:cs typeface="Arial" panose="020B0604020202020204" pitchFamily="34" charset="0"/>
              </a:rPr>
              <a:t>si </a:t>
            </a:r>
            <a:r>
              <a:rPr lang="fr-FR" altLang="fr-FR" sz="1800" dirty="0">
                <a:latin typeface="Arial" panose="020B0604020202020204" pitchFamily="34" charset="0"/>
                <a:cs typeface="Arial" panose="020B0604020202020204" pitchFamily="34" charset="0"/>
              </a:rPr>
              <a:t>pas de bénéfice </a:t>
            </a:r>
            <a:r>
              <a:rPr lang="fr-FR" altLang="fr-FR" sz="1800" b="1" dirty="0" smtClean="0">
                <a:latin typeface="Arial" panose="020B0604020202020204" pitchFamily="34" charset="0"/>
                <a:cs typeface="Arial" panose="020B0604020202020204" pitchFamily="34" charset="0"/>
              </a:rPr>
              <a:t>direct et immédiat</a:t>
            </a:r>
            <a:r>
              <a:rPr lang="fr-FR" altLang="fr-FR" sz="1800" dirty="0" smtClean="0">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pour lui</a:t>
            </a:r>
          </a:p>
          <a:p>
            <a:pPr eaLnBrk="1" hangingPunct="1">
              <a:spcBef>
                <a:spcPct val="0"/>
              </a:spcBef>
              <a:buClr>
                <a:schemeClr val="accent6"/>
              </a:buClr>
              <a:buSzTx/>
              <a:buFont typeface="Wingdings" pitchFamily="2" charset="2"/>
              <a:buChar char="§"/>
            </a:pPr>
            <a:endParaRPr lang="fr-FR" altLang="fr-FR" sz="1100" dirty="0" smtClean="0">
              <a:latin typeface="Arial" panose="020B0604020202020204" pitchFamily="34" charset="0"/>
              <a:cs typeface="Arial" panose="020B0604020202020204" pitchFamily="34" charset="0"/>
            </a:endParaRPr>
          </a:p>
          <a:p>
            <a:pPr eaLnBrk="1" hangingPunct="1">
              <a:spcBef>
                <a:spcPct val="0"/>
              </a:spcBef>
              <a:buClr>
                <a:schemeClr val="accent6"/>
              </a:buClr>
              <a:buSzTx/>
              <a:buFont typeface="Wingdings" pitchFamily="2" charset="2"/>
              <a:buChar char="§"/>
            </a:pPr>
            <a:r>
              <a:rPr lang="fr-FR" altLang="fr-FR" sz="1800" b="1" dirty="0" smtClean="0">
                <a:latin typeface="Arial" panose="020B0604020202020204" pitchFamily="34" charset="0"/>
                <a:cs typeface="Arial" panose="020B0604020202020204" pitchFamily="34" charset="0"/>
              </a:rPr>
              <a:t>Délai </a:t>
            </a:r>
            <a:r>
              <a:rPr lang="fr-FR" altLang="fr-FR" sz="1800" b="1" dirty="0">
                <a:latin typeface="Arial" panose="020B0604020202020204" pitchFamily="34" charset="0"/>
                <a:cs typeface="Arial" panose="020B0604020202020204" pitchFamily="34" charset="0"/>
              </a:rPr>
              <a:t>d’analyse plus rapide </a:t>
            </a:r>
            <a:r>
              <a:rPr lang="fr-FR" altLang="fr-FR" sz="1800" dirty="0">
                <a:latin typeface="Arial" panose="020B0604020202020204" pitchFamily="34" charset="0"/>
                <a:cs typeface="Arial" panose="020B0604020202020204" pitchFamily="34" charset="0"/>
              </a:rPr>
              <a:t>que chez cas index car analyse ciblée </a:t>
            </a:r>
          </a:p>
          <a:p>
            <a:pPr eaLnBrk="1" hangingPunct="1">
              <a:spcBef>
                <a:spcPct val="0"/>
              </a:spcBef>
              <a:buClr>
                <a:schemeClr val="accent6"/>
              </a:buClr>
              <a:buSzTx/>
              <a:buFont typeface="Wingdings" pitchFamily="2" charset="2"/>
              <a:buNone/>
            </a:pPr>
            <a:endParaRPr lang="fr-FR" altLang="fr-FR" sz="1800" dirty="0">
              <a:latin typeface="Arial" panose="020B0604020202020204" pitchFamily="34" charset="0"/>
              <a:cs typeface="Arial" panose="020B0604020202020204" pitchFamily="34" charset="0"/>
            </a:endParaRPr>
          </a:p>
        </p:txBody>
      </p:sp>
      <p:sp>
        <p:nvSpPr>
          <p:cNvPr id="5" name="ZoneTexte 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83733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35496" y="123478"/>
            <a:ext cx="9108504" cy="557560"/>
          </a:xfrm>
        </p:spPr>
        <p:txBody>
          <a:bodyPr/>
          <a:lstStyle/>
          <a:p>
            <a:pPr algn="ctr" eaLnBrk="1" hangingPunct="1"/>
            <a:r>
              <a:rPr lang="fr-FR" altLang="fr-FR" sz="2400" b="1" dirty="0" smtClean="0">
                <a:latin typeface="Arial" panose="020B0604020202020204" pitchFamily="34" charset="0"/>
                <a:cs typeface="Arial" panose="020B0604020202020204" pitchFamily="34" charset="0"/>
              </a:rPr>
              <a:t>Délai de résultats pour une analyse génétique </a:t>
            </a:r>
            <a:r>
              <a:rPr lang="fr-FR" altLang="fr-FR" sz="2000" b="0" dirty="0" smtClean="0">
                <a:latin typeface="Arial" panose="020B0604020202020204" pitchFamily="34" charset="0"/>
                <a:cs typeface="Arial" panose="020B0604020202020204" pitchFamily="34" charset="0"/>
              </a:rPr>
              <a:t>(laboratoire IPC)</a:t>
            </a:r>
            <a:endParaRPr lang="fr-FR" altLang="fr-FR" sz="2400" b="0" dirty="0" smtClean="0">
              <a:latin typeface="Arial" panose="020B0604020202020204" pitchFamily="34" charset="0"/>
              <a:cs typeface="Arial" panose="020B0604020202020204" pitchFamily="34" charset="0"/>
            </a:endParaRPr>
          </a:p>
        </p:txBody>
      </p:sp>
      <p:sp>
        <p:nvSpPr>
          <p:cNvPr id="9219" name="Rectangle 3"/>
          <p:cNvSpPr>
            <a:spLocks noGrp="1"/>
          </p:cNvSpPr>
          <p:nvPr>
            <p:ph type="body" idx="1"/>
          </p:nvPr>
        </p:nvSpPr>
        <p:spPr>
          <a:xfrm>
            <a:off x="249946" y="844153"/>
            <a:ext cx="8773611" cy="4104084"/>
          </a:xfrm>
        </p:spPr>
        <p:txBody>
          <a:bodyPr/>
          <a:lstStyle/>
          <a:p>
            <a:pPr eaLnBrk="1" hangingPunct="1">
              <a:lnSpc>
                <a:spcPct val="80000"/>
              </a:lnSpc>
            </a:pPr>
            <a:r>
              <a:rPr lang="fr-FR" altLang="fr-FR" sz="1800" b="1" dirty="0" smtClean="0">
                <a:latin typeface="Arial" panose="020B0604020202020204" pitchFamily="34" charset="0"/>
                <a:cs typeface="Arial" panose="020B0604020202020204" pitchFamily="34" charset="0"/>
              </a:rPr>
              <a:t>Panel de gènes complet</a:t>
            </a:r>
            <a:endParaRPr lang="fr-FR" altLang="fr-FR" sz="1600" dirty="0" smtClean="0">
              <a:latin typeface="Arial" panose="020B0604020202020204" pitchFamily="34" charset="0"/>
              <a:cs typeface="Arial" panose="020B0604020202020204" pitchFamily="34" charset="0"/>
            </a:endParaRPr>
          </a:p>
          <a:p>
            <a:pPr marL="342900" lvl="1" indent="0" eaLnBrk="1" hangingPunct="1">
              <a:lnSpc>
                <a:spcPct val="80000"/>
              </a:lnSpc>
              <a:buNone/>
            </a:pPr>
            <a:r>
              <a:rPr lang="fr-FR" altLang="fr-FR" sz="1800" dirty="0" smtClean="0">
                <a:latin typeface="Arial" panose="020B0604020202020204" pitchFamily="34" charset="0"/>
                <a:cs typeface="Arial" panose="020B0604020202020204" pitchFamily="34" charset="0"/>
              </a:rPr>
              <a:t>5 mois en moyenne</a:t>
            </a:r>
          </a:p>
          <a:p>
            <a:pPr marL="342900" lvl="1" indent="0" eaLnBrk="1" hangingPunct="1">
              <a:lnSpc>
                <a:spcPct val="80000"/>
              </a:lnSpc>
              <a:buNone/>
            </a:pPr>
            <a:endParaRPr lang="fr-FR" altLang="fr-FR" sz="1800" dirty="0" smtClean="0">
              <a:latin typeface="Arial" panose="020B0604020202020204" pitchFamily="34" charset="0"/>
              <a:cs typeface="Arial" panose="020B0604020202020204" pitchFamily="34" charset="0"/>
            </a:endParaRPr>
          </a:p>
          <a:p>
            <a:pPr eaLnBrk="1" hangingPunct="1">
              <a:lnSpc>
                <a:spcPct val="80000"/>
              </a:lnSpc>
            </a:pPr>
            <a:r>
              <a:rPr lang="fr-FR" altLang="fr-FR" sz="1800" b="1" dirty="0" smtClean="0">
                <a:latin typeface="Arial" panose="020B0604020202020204" pitchFamily="34" charset="0"/>
                <a:cs typeface="Arial" panose="020B0604020202020204" pitchFamily="34" charset="0"/>
              </a:rPr>
              <a:t>Exception </a:t>
            </a:r>
          </a:p>
          <a:p>
            <a:pPr marL="342900" lvl="1" indent="0" eaLnBrk="1" hangingPunct="1">
              <a:lnSpc>
                <a:spcPct val="80000"/>
              </a:lnSpc>
              <a:buNone/>
            </a:pPr>
            <a:r>
              <a:rPr lang="fr-FR" altLang="fr-FR" sz="1800" dirty="0" smtClean="0">
                <a:latin typeface="Arial" panose="020B0604020202020204" pitchFamily="34" charset="0"/>
                <a:cs typeface="Arial" panose="020B0604020202020204" pitchFamily="34" charset="0"/>
              </a:rPr>
              <a:t>Impact thérapeutique au moment de la prise en charge d’un cancer </a:t>
            </a:r>
            <a:br>
              <a:rPr lang="fr-FR" altLang="fr-FR" sz="1800" dirty="0" smtClean="0">
                <a:latin typeface="Arial" panose="020B0604020202020204" pitchFamily="34" charset="0"/>
                <a:cs typeface="Arial" panose="020B0604020202020204" pitchFamily="34" charset="0"/>
              </a:rPr>
            </a:br>
            <a:r>
              <a:rPr lang="fr-FR" altLang="fr-FR" sz="1600" dirty="0" smtClean="0">
                <a:latin typeface="Arial" panose="020B0604020202020204" pitchFamily="34" charset="0"/>
                <a:cs typeface="Arial" panose="020B0604020202020204" pitchFamily="34" charset="0"/>
                <a:sym typeface="Wingdings" panose="05000000000000000000" pitchFamily="2" charset="2"/>
              </a:rPr>
              <a:t></a:t>
            </a:r>
            <a:r>
              <a:rPr lang="fr-FR" altLang="fr-FR" sz="1800" dirty="0" smtClean="0">
                <a:latin typeface="Arial" panose="020B0604020202020204" pitchFamily="34" charset="0"/>
                <a:cs typeface="Arial" panose="020B0604020202020204" pitchFamily="34" charset="0"/>
                <a:sym typeface="Wingdings" panose="05000000000000000000" pitchFamily="2" charset="2"/>
              </a:rPr>
              <a:t> liste </a:t>
            </a:r>
            <a:r>
              <a:rPr lang="fr-FR" altLang="fr-FR" sz="1800" dirty="0">
                <a:latin typeface="Arial" panose="020B0604020202020204" pitchFamily="34" charset="0"/>
                <a:cs typeface="Arial" panose="020B0604020202020204" pitchFamily="34" charset="0"/>
                <a:sym typeface="Wingdings" panose="05000000000000000000" pitchFamily="2" charset="2"/>
              </a:rPr>
              <a:t>d’attente "</a:t>
            </a:r>
            <a:r>
              <a:rPr lang="fr-FR" altLang="fr-FR" sz="1800" dirty="0" smtClean="0">
                <a:latin typeface="Arial" panose="020B0604020202020204" pitchFamily="34" charset="0"/>
                <a:cs typeface="Arial" panose="020B0604020202020204" pitchFamily="34" charset="0"/>
                <a:sym typeface="Wingdings" panose="05000000000000000000" pitchFamily="2" charset="2"/>
              </a:rPr>
              <a:t>court-circuitée</a:t>
            </a:r>
            <a:r>
              <a:rPr lang="fr-FR" altLang="fr-FR" sz="1800" dirty="0">
                <a:latin typeface="Arial" panose="020B0604020202020204" pitchFamily="34" charset="0"/>
                <a:cs typeface="Arial" panose="020B0604020202020204" pitchFamily="34" charset="0"/>
                <a:sym typeface="Wingdings" panose="05000000000000000000" pitchFamily="2" charset="2"/>
              </a:rPr>
              <a:t> " </a:t>
            </a:r>
            <a:endParaRPr lang="fr-FR" altLang="fr-FR" sz="1800" dirty="0" smtClean="0">
              <a:latin typeface="Arial" panose="020B0604020202020204" pitchFamily="34" charset="0"/>
              <a:cs typeface="Arial" panose="020B0604020202020204" pitchFamily="34" charset="0"/>
              <a:sym typeface="Wingdings" panose="05000000000000000000" pitchFamily="2" charset="2"/>
            </a:endParaRPr>
          </a:p>
          <a:p>
            <a:pPr marL="342900" lvl="1" indent="0" eaLnBrk="1" hangingPunct="1">
              <a:lnSpc>
                <a:spcPct val="80000"/>
              </a:lnSpc>
              <a:buNone/>
            </a:pPr>
            <a:endParaRPr lang="fr-FR" altLang="fr-FR" sz="1800" dirty="0" smtClean="0">
              <a:latin typeface="Arial" panose="020B0604020202020204" pitchFamily="34" charset="0"/>
              <a:cs typeface="Arial" panose="020B0604020202020204" pitchFamily="34" charset="0"/>
            </a:endParaRPr>
          </a:p>
          <a:p>
            <a:pPr eaLnBrk="1" hangingPunct="1">
              <a:lnSpc>
                <a:spcPct val="80000"/>
              </a:lnSpc>
            </a:pPr>
            <a:r>
              <a:rPr lang="fr-FR" altLang="fr-FR" sz="1800" b="1" dirty="0" smtClean="0">
                <a:latin typeface="Arial" panose="020B0604020202020204" pitchFamily="34" charset="0"/>
                <a:cs typeface="Arial" panose="020B0604020202020204" pitchFamily="34" charset="0"/>
              </a:rPr>
              <a:t>Test </a:t>
            </a:r>
            <a:r>
              <a:rPr lang="fr-FR" altLang="fr-FR" sz="1800" b="1" dirty="0" err="1" smtClean="0">
                <a:latin typeface="Arial" panose="020B0604020202020204" pitchFamily="34" charset="0"/>
                <a:cs typeface="Arial" panose="020B0604020202020204" pitchFamily="34" charset="0"/>
              </a:rPr>
              <a:t>présymptomatique</a:t>
            </a:r>
            <a:endParaRPr lang="fr-FR" altLang="fr-FR" sz="1600" dirty="0" smtClean="0">
              <a:latin typeface="Arial" panose="020B0604020202020204" pitchFamily="34" charset="0"/>
              <a:cs typeface="Arial" panose="020B0604020202020204" pitchFamily="34" charset="0"/>
            </a:endParaRPr>
          </a:p>
          <a:p>
            <a:pPr marL="342900" lvl="1" indent="0" eaLnBrk="1" hangingPunct="1">
              <a:lnSpc>
                <a:spcPct val="80000"/>
              </a:lnSpc>
              <a:buNone/>
            </a:pPr>
            <a:r>
              <a:rPr lang="fr-FR" altLang="fr-FR" sz="1800" dirty="0" smtClean="0">
                <a:latin typeface="Arial" panose="020B0604020202020204" pitchFamily="34" charset="0"/>
                <a:cs typeface="Arial" panose="020B0604020202020204" pitchFamily="34" charset="0"/>
              </a:rPr>
              <a:t>Mutation génétique familiale déjà connue: </a:t>
            </a:r>
          </a:p>
          <a:p>
            <a:pPr marL="342900" lvl="1" indent="0" eaLnBrk="1" hangingPunct="1">
              <a:lnSpc>
                <a:spcPct val="80000"/>
              </a:lnSpc>
              <a:buNone/>
            </a:pPr>
            <a:r>
              <a:rPr lang="fr-FR" altLang="fr-FR" sz="1800" dirty="0" smtClean="0">
                <a:latin typeface="Arial" panose="020B0604020202020204" pitchFamily="34" charset="0"/>
                <a:cs typeface="Arial" panose="020B0604020202020204" pitchFamily="34" charset="0"/>
              </a:rPr>
              <a:t>Test ciblé </a:t>
            </a:r>
            <a:r>
              <a:rPr lang="fr-FR" altLang="fr-FR" sz="1600" dirty="0" smtClean="0">
                <a:latin typeface="Arial" panose="020B0604020202020204" pitchFamily="34" charset="0"/>
                <a:cs typeface="Arial" panose="020B0604020202020204" pitchFamily="34" charset="0"/>
                <a:sym typeface="Wingdings" panose="05000000000000000000" pitchFamily="2" charset="2"/>
              </a:rPr>
              <a:t></a:t>
            </a:r>
            <a:r>
              <a:rPr lang="fr-FR" altLang="fr-FR" sz="1800" dirty="0" smtClean="0">
                <a:latin typeface="Arial" panose="020B0604020202020204" pitchFamily="34" charset="0"/>
                <a:cs typeface="Arial" panose="020B0604020202020204" pitchFamily="34" charset="0"/>
                <a:sym typeface="Wingdings" panose="05000000000000000000" pitchFamily="2" charset="2"/>
              </a:rPr>
              <a:t> délai plus court ( &lt; </a:t>
            </a:r>
            <a:r>
              <a:rPr lang="fr-FR" altLang="fr-FR" sz="1800" dirty="0" smtClean="0">
                <a:latin typeface="Arial" panose="020B0604020202020204" pitchFamily="34" charset="0"/>
                <a:cs typeface="Arial" panose="020B0604020202020204" pitchFamily="34" charset="0"/>
              </a:rPr>
              <a:t>3 mois)</a:t>
            </a:r>
            <a:endParaRPr lang="fr-FR" altLang="fr-FR" sz="1600" dirty="0" smtClean="0">
              <a:latin typeface="Arial" panose="020B0604020202020204" pitchFamily="34" charset="0"/>
              <a:cs typeface="Arial" panose="020B0604020202020204" pitchFamily="34" charset="0"/>
            </a:endParaRPr>
          </a:p>
          <a:p>
            <a:pPr eaLnBrk="1" hangingPunct="1">
              <a:lnSpc>
                <a:spcPct val="80000"/>
              </a:lnSpc>
            </a:pPr>
            <a:endParaRPr lang="fr-FR" altLang="fr-FR" sz="1600" dirty="0" smtClean="0">
              <a:latin typeface="Arial" panose="020B0604020202020204" pitchFamily="34" charset="0"/>
              <a:cs typeface="Arial" panose="020B0604020202020204" pitchFamily="34" charset="0"/>
            </a:endParaRPr>
          </a:p>
        </p:txBody>
      </p:sp>
      <p:sp>
        <p:nvSpPr>
          <p:cNvPr id="5" name="ZoneTexte 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28537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200025"/>
            <a:ext cx="72294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17883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850107"/>
            <a:ext cx="9144000" cy="1500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anchor="ctr"/>
          <a:lstStyle/>
          <a:p>
            <a:pPr algn="ctr" defTabSz="380985" fontAlgn="auto">
              <a:spcBef>
                <a:spcPts val="0"/>
              </a:spcBef>
              <a:spcAft>
                <a:spcPts val="0"/>
              </a:spcAft>
              <a:defRPr/>
            </a:pPr>
            <a:endParaRPr lang="fr-FR" sz="1500" dirty="0">
              <a:solidFill>
                <a:prstClr val="white"/>
              </a:solidFill>
            </a:endParaRPr>
          </a:p>
        </p:txBody>
      </p:sp>
      <p:sp>
        <p:nvSpPr>
          <p:cNvPr id="2" name="Rectangle 1"/>
          <p:cNvSpPr/>
          <p:nvPr/>
        </p:nvSpPr>
        <p:spPr>
          <a:xfrm>
            <a:off x="0" y="1"/>
            <a:ext cx="1948745" cy="850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anchor="ctr"/>
          <a:lstStyle/>
          <a:p>
            <a:pPr algn="ctr" defTabSz="380985" fontAlgn="auto">
              <a:spcBef>
                <a:spcPts val="0"/>
              </a:spcBef>
              <a:spcAft>
                <a:spcPts val="0"/>
              </a:spcAft>
              <a:defRPr/>
            </a:pPr>
            <a:endParaRPr lang="fr-FR" sz="1500" dirty="0">
              <a:solidFill>
                <a:prstClr val="white"/>
              </a:solidFill>
            </a:endParaRPr>
          </a:p>
        </p:txBody>
      </p:sp>
      <p:pic>
        <p:nvPicPr>
          <p:cNvPr id="175108" name="Picture 2" descr="J:\2 ONCOGENETIQUE\ONCOGENETIQUE - Présentations\nouveau-logo-inca_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8" y="28575"/>
            <a:ext cx="1380067" cy="5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2"/>
          <p:cNvSpPr txBox="1">
            <a:spLocks noChangeArrowheads="1"/>
          </p:cNvSpPr>
          <p:nvPr/>
        </p:nvSpPr>
        <p:spPr bwMode="auto">
          <a:xfrm>
            <a:off x="1415345" y="46435"/>
            <a:ext cx="7728655" cy="485775"/>
          </a:xfrm>
          <a:prstGeom prst="rect">
            <a:avLst/>
          </a:prstGeom>
          <a:noFill/>
          <a:ln w="9525">
            <a:noFill/>
            <a:miter lim="800000"/>
            <a:headEnd/>
            <a:tailEnd/>
          </a:ln>
          <a:effectLst/>
        </p:spPr>
        <p:txBody>
          <a:bodyPr lIns="76144" tIns="38069" rIns="76144" bIns="38069" anchor="ctr"/>
          <a:lstStyle/>
          <a:p>
            <a:pPr algn="r" defTabSz="726253" fontAlgn="auto">
              <a:spcBef>
                <a:spcPts val="0"/>
              </a:spcBef>
              <a:spcAft>
                <a:spcPts val="0"/>
              </a:spcAft>
              <a:defRPr/>
            </a:pPr>
            <a:r>
              <a:rPr lang="fr-FR" sz="1700" kern="0" dirty="0">
                <a:solidFill>
                  <a:schemeClr val="tx2">
                    <a:lumMod val="75000"/>
                  </a:schemeClr>
                </a:solidFill>
                <a:latin typeface="Arial" panose="020B0604020202020204" pitchFamily="34" charset="0"/>
                <a:cs typeface="Arial" panose="020B0604020202020204" pitchFamily="34" charset="0"/>
              </a:rPr>
              <a:t>Le dispositif national </a:t>
            </a:r>
            <a:r>
              <a:rPr lang="fr-FR" sz="1700" kern="0" dirty="0" smtClean="0">
                <a:solidFill>
                  <a:schemeClr val="tx2">
                    <a:lumMod val="75000"/>
                  </a:schemeClr>
                </a:solidFill>
                <a:latin typeface="Arial" panose="020B0604020202020204" pitchFamily="34" charset="0"/>
                <a:cs typeface="Arial" panose="020B0604020202020204" pitchFamily="34" charset="0"/>
              </a:rPr>
              <a:t>d’oncogénétique</a:t>
            </a:r>
            <a:endParaRPr lang="fr-FR" sz="1700" kern="0" dirty="0">
              <a:solidFill>
                <a:schemeClr val="tx2">
                  <a:lumMod val="75000"/>
                </a:schemeClr>
              </a:solidFill>
              <a:latin typeface="Arial" panose="020B0604020202020204" pitchFamily="34" charset="0"/>
              <a:cs typeface="Arial" panose="020B0604020202020204" pitchFamily="34" charset="0"/>
            </a:endParaRPr>
          </a:p>
        </p:txBody>
      </p:sp>
      <p:cxnSp>
        <p:nvCxnSpPr>
          <p:cNvPr id="9" name="Connecteur droit 8"/>
          <p:cNvCxnSpPr/>
          <p:nvPr/>
        </p:nvCxnSpPr>
        <p:spPr>
          <a:xfrm>
            <a:off x="1468968" y="565547"/>
            <a:ext cx="7576255" cy="0"/>
          </a:xfrm>
          <a:prstGeom prst="line">
            <a:avLst/>
          </a:prstGeom>
          <a:ln w="22225">
            <a:solidFill>
              <a:srgbClr val="132576"/>
            </a:solidFill>
          </a:ln>
          <a:effectLst/>
        </p:spPr>
        <p:style>
          <a:lnRef idx="2">
            <a:schemeClr val="accent1"/>
          </a:lnRef>
          <a:fillRef idx="0">
            <a:schemeClr val="accent1"/>
          </a:fillRef>
          <a:effectRef idx="1">
            <a:schemeClr val="accent1"/>
          </a:effectRef>
          <a:fontRef idx="minor">
            <a:schemeClr val="tx1"/>
          </a:fontRef>
        </p:style>
      </p:cxnSp>
      <p:sp>
        <p:nvSpPr>
          <p:cNvPr id="175111" name="Rectangle 3"/>
          <p:cNvSpPr>
            <a:spLocks noChangeArrowheads="1"/>
          </p:cNvSpPr>
          <p:nvPr/>
        </p:nvSpPr>
        <p:spPr bwMode="auto">
          <a:xfrm rot="-5400000">
            <a:off x="-1182466" y="1993504"/>
            <a:ext cx="2774156"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67" tIns="38082" rIns="76167" bIns="38082" anchor="ctr"/>
          <a:lstStyle>
            <a:lvl1pPr defTabSz="873125" eaLnBrk="0" hangingPunct="0">
              <a:defRPr sz="2400">
                <a:solidFill>
                  <a:srgbClr val="FDC0E5"/>
                </a:solidFill>
                <a:latin typeface="Arial" pitchFamily="34" charset="0"/>
              </a:defRPr>
            </a:lvl1pPr>
            <a:lvl2pPr marL="742950" indent="-285750" defTabSz="873125" eaLnBrk="0" hangingPunct="0">
              <a:defRPr sz="2400">
                <a:solidFill>
                  <a:srgbClr val="FDC0E5"/>
                </a:solidFill>
                <a:latin typeface="Arial" pitchFamily="34" charset="0"/>
              </a:defRPr>
            </a:lvl2pPr>
            <a:lvl3pPr marL="1143000" indent="-228600" defTabSz="873125" eaLnBrk="0" hangingPunct="0">
              <a:defRPr sz="2400">
                <a:solidFill>
                  <a:srgbClr val="FDC0E5"/>
                </a:solidFill>
                <a:latin typeface="Arial" pitchFamily="34" charset="0"/>
              </a:defRPr>
            </a:lvl3pPr>
            <a:lvl4pPr marL="1600200" indent="-228600" defTabSz="873125" eaLnBrk="0" hangingPunct="0">
              <a:defRPr sz="2400">
                <a:solidFill>
                  <a:srgbClr val="FDC0E5"/>
                </a:solidFill>
                <a:latin typeface="Arial" pitchFamily="34" charset="0"/>
              </a:defRPr>
            </a:lvl4pPr>
            <a:lvl5pPr marL="2057400" indent="-228600" defTabSz="873125" eaLnBrk="0" hangingPunct="0">
              <a:defRPr sz="2400">
                <a:solidFill>
                  <a:srgbClr val="FDC0E5"/>
                </a:solidFill>
                <a:latin typeface="Arial" pitchFamily="34" charset="0"/>
              </a:defRPr>
            </a:lvl5pPr>
            <a:lvl6pPr marL="2514600" indent="-228600" defTabSz="873125" eaLnBrk="0" fontAlgn="base" hangingPunct="0">
              <a:spcBef>
                <a:spcPct val="0"/>
              </a:spcBef>
              <a:spcAft>
                <a:spcPct val="0"/>
              </a:spcAft>
              <a:defRPr sz="2400">
                <a:solidFill>
                  <a:srgbClr val="FDC0E5"/>
                </a:solidFill>
                <a:latin typeface="Arial" pitchFamily="34" charset="0"/>
              </a:defRPr>
            </a:lvl6pPr>
            <a:lvl7pPr marL="2971800" indent="-228600" defTabSz="873125" eaLnBrk="0" fontAlgn="base" hangingPunct="0">
              <a:spcBef>
                <a:spcPct val="0"/>
              </a:spcBef>
              <a:spcAft>
                <a:spcPct val="0"/>
              </a:spcAft>
              <a:defRPr sz="2400">
                <a:solidFill>
                  <a:srgbClr val="FDC0E5"/>
                </a:solidFill>
                <a:latin typeface="Arial" pitchFamily="34" charset="0"/>
              </a:defRPr>
            </a:lvl7pPr>
            <a:lvl8pPr marL="3429000" indent="-228600" defTabSz="873125" eaLnBrk="0" fontAlgn="base" hangingPunct="0">
              <a:spcBef>
                <a:spcPct val="0"/>
              </a:spcBef>
              <a:spcAft>
                <a:spcPct val="0"/>
              </a:spcAft>
              <a:defRPr sz="2400">
                <a:solidFill>
                  <a:srgbClr val="FDC0E5"/>
                </a:solidFill>
                <a:latin typeface="Arial" pitchFamily="34" charset="0"/>
              </a:defRPr>
            </a:lvl8pPr>
            <a:lvl9pPr marL="3886200" indent="-228600" defTabSz="873125" eaLnBrk="0" fontAlgn="base" hangingPunct="0">
              <a:spcBef>
                <a:spcPct val="0"/>
              </a:spcBef>
              <a:spcAft>
                <a:spcPct val="0"/>
              </a:spcAft>
              <a:defRPr sz="2400">
                <a:solidFill>
                  <a:srgbClr val="FDC0E5"/>
                </a:solidFill>
                <a:latin typeface="Arial" pitchFamily="34" charset="0"/>
              </a:defRPr>
            </a:lvl9pPr>
          </a:lstStyle>
          <a:p>
            <a:pPr algn="ctr" eaLnBrk="1" hangingPunct="1">
              <a:spcBef>
                <a:spcPts val="250"/>
              </a:spcBef>
            </a:pPr>
            <a:r>
              <a:rPr lang="fr-FR" altLang="fr-FR" sz="1600" b="1" dirty="0" smtClean="0">
                <a:solidFill>
                  <a:schemeClr val="accent6"/>
                </a:solidFill>
                <a:latin typeface="Calibri" pitchFamily="34" charset="0"/>
              </a:rPr>
              <a:t>146 </a:t>
            </a:r>
            <a:r>
              <a:rPr lang="fr-FR" altLang="fr-FR" sz="1600" b="1" dirty="0">
                <a:solidFill>
                  <a:schemeClr val="accent6"/>
                </a:solidFill>
                <a:latin typeface="Calibri" pitchFamily="34" charset="0"/>
              </a:rPr>
              <a:t>SITES DE CONSULTATION</a:t>
            </a:r>
          </a:p>
        </p:txBody>
      </p:sp>
      <p:sp>
        <p:nvSpPr>
          <p:cNvPr id="58" name="Flèche droite 57"/>
          <p:cNvSpPr/>
          <p:nvPr/>
        </p:nvSpPr>
        <p:spPr>
          <a:xfrm>
            <a:off x="4241801" y="1937147"/>
            <a:ext cx="901700" cy="442913"/>
          </a:xfrm>
          <a:prstGeom prst="rightArrow">
            <a:avLst/>
          </a:prstGeom>
          <a:solidFill>
            <a:srgbClr val="132576"/>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anchor="ctr"/>
          <a:lstStyle/>
          <a:p>
            <a:pPr algn="ctr" defTabSz="380985" fontAlgn="auto">
              <a:spcBef>
                <a:spcPts val="0"/>
              </a:spcBef>
              <a:spcAft>
                <a:spcPts val="0"/>
              </a:spcAft>
              <a:defRPr/>
            </a:pPr>
            <a:endParaRPr lang="fr-FR" sz="1500" dirty="0">
              <a:solidFill>
                <a:prstClr val="white"/>
              </a:solidFill>
            </a:endParaRPr>
          </a:p>
        </p:txBody>
      </p:sp>
      <p:sp>
        <p:nvSpPr>
          <p:cNvPr id="175113" name="Rectangle 3"/>
          <p:cNvSpPr>
            <a:spLocks noChangeArrowheads="1"/>
          </p:cNvSpPr>
          <p:nvPr/>
        </p:nvSpPr>
        <p:spPr bwMode="auto">
          <a:xfrm rot="5400000">
            <a:off x="7562190" y="1993504"/>
            <a:ext cx="2774156"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67" tIns="38082" rIns="76167" bIns="38082" anchor="ctr"/>
          <a:lstStyle>
            <a:lvl1pPr defTabSz="873125" eaLnBrk="0" hangingPunct="0">
              <a:defRPr sz="2400">
                <a:solidFill>
                  <a:srgbClr val="FDC0E5"/>
                </a:solidFill>
                <a:latin typeface="Arial" pitchFamily="34" charset="0"/>
              </a:defRPr>
            </a:lvl1pPr>
            <a:lvl2pPr marL="742950" indent="-285750" defTabSz="873125" eaLnBrk="0" hangingPunct="0">
              <a:defRPr sz="2400">
                <a:solidFill>
                  <a:srgbClr val="FDC0E5"/>
                </a:solidFill>
                <a:latin typeface="Arial" pitchFamily="34" charset="0"/>
              </a:defRPr>
            </a:lvl2pPr>
            <a:lvl3pPr marL="1143000" indent="-228600" defTabSz="873125" eaLnBrk="0" hangingPunct="0">
              <a:defRPr sz="2400">
                <a:solidFill>
                  <a:srgbClr val="FDC0E5"/>
                </a:solidFill>
                <a:latin typeface="Arial" pitchFamily="34" charset="0"/>
              </a:defRPr>
            </a:lvl3pPr>
            <a:lvl4pPr marL="1600200" indent="-228600" defTabSz="873125" eaLnBrk="0" hangingPunct="0">
              <a:defRPr sz="2400">
                <a:solidFill>
                  <a:srgbClr val="FDC0E5"/>
                </a:solidFill>
                <a:latin typeface="Arial" pitchFamily="34" charset="0"/>
              </a:defRPr>
            </a:lvl4pPr>
            <a:lvl5pPr marL="2057400" indent="-228600" defTabSz="873125" eaLnBrk="0" hangingPunct="0">
              <a:defRPr sz="2400">
                <a:solidFill>
                  <a:srgbClr val="FDC0E5"/>
                </a:solidFill>
                <a:latin typeface="Arial" pitchFamily="34" charset="0"/>
              </a:defRPr>
            </a:lvl5pPr>
            <a:lvl6pPr marL="2514600" indent="-228600" defTabSz="873125" eaLnBrk="0" fontAlgn="base" hangingPunct="0">
              <a:spcBef>
                <a:spcPct val="0"/>
              </a:spcBef>
              <a:spcAft>
                <a:spcPct val="0"/>
              </a:spcAft>
              <a:defRPr sz="2400">
                <a:solidFill>
                  <a:srgbClr val="FDC0E5"/>
                </a:solidFill>
                <a:latin typeface="Arial" pitchFamily="34" charset="0"/>
              </a:defRPr>
            </a:lvl6pPr>
            <a:lvl7pPr marL="2971800" indent="-228600" defTabSz="873125" eaLnBrk="0" fontAlgn="base" hangingPunct="0">
              <a:spcBef>
                <a:spcPct val="0"/>
              </a:spcBef>
              <a:spcAft>
                <a:spcPct val="0"/>
              </a:spcAft>
              <a:defRPr sz="2400">
                <a:solidFill>
                  <a:srgbClr val="FDC0E5"/>
                </a:solidFill>
                <a:latin typeface="Arial" pitchFamily="34" charset="0"/>
              </a:defRPr>
            </a:lvl7pPr>
            <a:lvl8pPr marL="3429000" indent="-228600" defTabSz="873125" eaLnBrk="0" fontAlgn="base" hangingPunct="0">
              <a:spcBef>
                <a:spcPct val="0"/>
              </a:spcBef>
              <a:spcAft>
                <a:spcPct val="0"/>
              </a:spcAft>
              <a:defRPr sz="2400">
                <a:solidFill>
                  <a:srgbClr val="FDC0E5"/>
                </a:solidFill>
                <a:latin typeface="Arial" pitchFamily="34" charset="0"/>
              </a:defRPr>
            </a:lvl8pPr>
            <a:lvl9pPr marL="3886200" indent="-228600" defTabSz="873125" eaLnBrk="0" fontAlgn="base" hangingPunct="0">
              <a:spcBef>
                <a:spcPct val="0"/>
              </a:spcBef>
              <a:spcAft>
                <a:spcPct val="0"/>
              </a:spcAft>
              <a:defRPr sz="2400">
                <a:solidFill>
                  <a:srgbClr val="FDC0E5"/>
                </a:solidFill>
                <a:latin typeface="Arial" pitchFamily="34" charset="0"/>
              </a:defRPr>
            </a:lvl9pPr>
          </a:lstStyle>
          <a:p>
            <a:pPr algn="ctr" eaLnBrk="1" hangingPunct="1">
              <a:spcBef>
                <a:spcPts val="250"/>
              </a:spcBef>
            </a:pPr>
            <a:r>
              <a:rPr lang="fr-FR" altLang="fr-FR" sz="1600" b="1" dirty="0">
                <a:solidFill>
                  <a:schemeClr val="accent5"/>
                </a:solidFill>
                <a:latin typeface="Calibri" pitchFamily="34" charset="0"/>
              </a:rPr>
              <a:t>26 LABORATOIRES</a:t>
            </a:r>
          </a:p>
        </p:txBody>
      </p:sp>
      <p:pic>
        <p:nvPicPr>
          <p:cNvPr id="1751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857" y="596503"/>
            <a:ext cx="4027311"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12" y="595312"/>
            <a:ext cx="3907366" cy="399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5" name="ZoneTexte 1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6654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1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5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751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850107"/>
            <a:ext cx="9144000" cy="1500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anchor="ctr"/>
          <a:lstStyle/>
          <a:p>
            <a:pPr algn="ctr" defTabSz="380985" fontAlgn="auto">
              <a:spcBef>
                <a:spcPts val="0"/>
              </a:spcBef>
              <a:spcAft>
                <a:spcPts val="0"/>
              </a:spcAft>
              <a:defRPr/>
            </a:pPr>
            <a:endParaRPr lang="fr-FR" sz="1500" dirty="0">
              <a:solidFill>
                <a:prstClr val="white"/>
              </a:solidFill>
            </a:endParaRPr>
          </a:p>
        </p:txBody>
      </p:sp>
      <p:sp>
        <p:nvSpPr>
          <p:cNvPr id="2" name="Rectangle 1"/>
          <p:cNvSpPr/>
          <p:nvPr/>
        </p:nvSpPr>
        <p:spPr>
          <a:xfrm>
            <a:off x="0" y="1"/>
            <a:ext cx="1948745" cy="850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anchor="ctr"/>
          <a:lstStyle/>
          <a:p>
            <a:pPr algn="ctr" defTabSz="380985" fontAlgn="auto">
              <a:spcBef>
                <a:spcPts val="0"/>
              </a:spcBef>
              <a:spcAft>
                <a:spcPts val="0"/>
              </a:spcAft>
              <a:defRPr/>
            </a:pPr>
            <a:endParaRPr lang="fr-FR" sz="1500" dirty="0">
              <a:solidFill>
                <a:prstClr val="white"/>
              </a:solidFill>
            </a:endParaRPr>
          </a:p>
        </p:txBody>
      </p:sp>
      <p:pic>
        <p:nvPicPr>
          <p:cNvPr id="175108" name="Picture 2" descr="J:\2 ONCOGENETIQUE\ONCOGENETIQUE - Présentations\nouveau-logo-inca_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8" y="28575"/>
            <a:ext cx="1380067" cy="5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2"/>
          <p:cNvSpPr txBox="1">
            <a:spLocks noChangeArrowheads="1"/>
          </p:cNvSpPr>
          <p:nvPr/>
        </p:nvSpPr>
        <p:spPr bwMode="auto">
          <a:xfrm>
            <a:off x="1415345" y="46435"/>
            <a:ext cx="7728655" cy="485775"/>
          </a:xfrm>
          <a:prstGeom prst="rect">
            <a:avLst/>
          </a:prstGeom>
          <a:noFill/>
          <a:ln w="9525">
            <a:noFill/>
            <a:miter lim="800000"/>
            <a:headEnd/>
            <a:tailEnd/>
          </a:ln>
          <a:effectLst/>
        </p:spPr>
        <p:txBody>
          <a:bodyPr lIns="76144" tIns="38069" rIns="76144" bIns="38069" anchor="ctr"/>
          <a:lstStyle/>
          <a:p>
            <a:pPr algn="r" defTabSz="726253" fontAlgn="auto">
              <a:spcBef>
                <a:spcPts val="0"/>
              </a:spcBef>
              <a:spcAft>
                <a:spcPts val="0"/>
              </a:spcAft>
              <a:defRPr/>
            </a:pPr>
            <a:r>
              <a:rPr lang="fr-FR" sz="1700" kern="0" dirty="0">
                <a:solidFill>
                  <a:schemeClr val="tx2">
                    <a:lumMod val="75000"/>
                  </a:schemeClr>
                </a:solidFill>
                <a:latin typeface="Arial" panose="020B0604020202020204" pitchFamily="34" charset="0"/>
                <a:cs typeface="Arial" panose="020B0604020202020204" pitchFamily="34" charset="0"/>
              </a:rPr>
              <a:t>Le dispositif national </a:t>
            </a:r>
            <a:r>
              <a:rPr lang="fr-FR" sz="1700" kern="0" dirty="0" smtClean="0">
                <a:solidFill>
                  <a:schemeClr val="tx2">
                    <a:lumMod val="75000"/>
                  </a:schemeClr>
                </a:solidFill>
                <a:latin typeface="Arial" panose="020B0604020202020204" pitchFamily="34" charset="0"/>
                <a:cs typeface="Arial" panose="020B0604020202020204" pitchFamily="34" charset="0"/>
              </a:rPr>
              <a:t>d’oncogénétique</a:t>
            </a:r>
            <a:endParaRPr lang="fr-FR" sz="1700" kern="0" dirty="0">
              <a:solidFill>
                <a:schemeClr val="tx2">
                  <a:lumMod val="75000"/>
                </a:schemeClr>
              </a:solidFill>
              <a:latin typeface="Arial" panose="020B0604020202020204" pitchFamily="34" charset="0"/>
              <a:cs typeface="Arial" panose="020B0604020202020204" pitchFamily="34" charset="0"/>
            </a:endParaRPr>
          </a:p>
        </p:txBody>
      </p:sp>
      <p:cxnSp>
        <p:nvCxnSpPr>
          <p:cNvPr id="9" name="Connecteur droit 8"/>
          <p:cNvCxnSpPr/>
          <p:nvPr/>
        </p:nvCxnSpPr>
        <p:spPr>
          <a:xfrm>
            <a:off x="1468968" y="565547"/>
            <a:ext cx="7576255" cy="0"/>
          </a:xfrm>
          <a:prstGeom prst="line">
            <a:avLst/>
          </a:prstGeom>
          <a:ln w="22225">
            <a:solidFill>
              <a:srgbClr val="132576"/>
            </a:solidFill>
          </a:ln>
          <a:effectLst/>
        </p:spPr>
        <p:style>
          <a:lnRef idx="2">
            <a:schemeClr val="accent1"/>
          </a:lnRef>
          <a:fillRef idx="0">
            <a:schemeClr val="accent1"/>
          </a:fillRef>
          <a:effectRef idx="1">
            <a:schemeClr val="accent1"/>
          </a:effectRef>
          <a:fontRef idx="minor">
            <a:schemeClr val="tx1"/>
          </a:fontRef>
        </p:style>
      </p:cxnSp>
      <p:sp>
        <p:nvSpPr>
          <p:cNvPr id="175111" name="Rectangle 3"/>
          <p:cNvSpPr>
            <a:spLocks noChangeArrowheads="1"/>
          </p:cNvSpPr>
          <p:nvPr/>
        </p:nvSpPr>
        <p:spPr bwMode="auto">
          <a:xfrm rot="-5400000">
            <a:off x="-1182466" y="1993504"/>
            <a:ext cx="2774156"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67" tIns="38082" rIns="76167" bIns="38082" anchor="ctr"/>
          <a:lstStyle>
            <a:lvl1pPr defTabSz="873125" eaLnBrk="0" hangingPunct="0">
              <a:defRPr sz="2400">
                <a:solidFill>
                  <a:srgbClr val="FDC0E5"/>
                </a:solidFill>
                <a:latin typeface="Arial" pitchFamily="34" charset="0"/>
              </a:defRPr>
            </a:lvl1pPr>
            <a:lvl2pPr marL="742950" indent="-285750" defTabSz="873125" eaLnBrk="0" hangingPunct="0">
              <a:defRPr sz="2400">
                <a:solidFill>
                  <a:srgbClr val="FDC0E5"/>
                </a:solidFill>
                <a:latin typeface="Arial" pitchFamily="34" charset="0"/>
              </a:defRPr>
            </a:lvl2pPr>
            <a:lvl3pPr marL="1143000" indent="-228600" defTabSz="873125" eaLnBrk="0" hangingPunct="0">
              <a:defRPr sz="2400">
                <a:solidFill>
                  <a:srgbClr val="FDC0E5"/>
                </a:solidFill>
                <a:latin typeface="Arial" pitchFamily="34" charset="0"/>
              </a:defRPr>
            </a:lvl3pPr>
            <a:lvl4pPr marL="1600200" indent="-228600" defTabSz="873125" eaLnBrk="0" hangingPunct="0">
              <a:defRPr sz="2400">
                <a:solidFill>
                  <a:srgbClr val="FDC0E5"/>
                </a:solidFill>
                <a:latin typeface="Arial" pitchFamily="34" charset="0"/>
              </a:defRPr>
            </a:lvl4pPr>
            <a:lvl5pPr marL="2057400" indent="-228600" defTabSz="873125" eaLnBrk="0" hangingPunct="0">
              <a:defRPr sz="2400">
                <a:solidFill>
                  <a:srgbClr val="FDC0E5"/>
                </a:solidFill>
                <a:latin typeface="Arial" pitchFamily="34" charset="0"/>
              </a:defRPr>
            </a:lvl5pPr>
            <a:lvl6pPr marL="2514600" indent="-228600" defTabSz="873125" eaLnBrk="0" fontAlgn="base" hangingPunct="0">
              <a:spcBef>
                <a:spcPct val="0"/>
              </a:spcBef>
              <a:spcAft>
                <a:spcPct val="0"/>
              </a:spcAft>
              <a:defRPr sz="2400">
                <a:solidFill>
                  <a:srgbClr val="FDC0E5"/>
                </a:solidFill>
                <a:latin typeface="Arial" pitchFamily="34" charset="0"/>
              </a:defRPr>
            </a:lvl6pPr>
            <a:lvl7pPr marL="2971800" indent="-228600" defTabSz="873125" eaLnBrk="0" fontAlgn="base" hangingPunct="0">
              <a:spcBef>
                <a:spcPct val="0"/>
              </a:spcBef>
              <a:spcAft>
                <a:spcPct val="0"/>
              </a:spcAft>
              <a:defRPr sz="2400">
                <a:solidFill>
                  <a:srgbClr val="FDC0E5"/>
                </a:solidFill>
                <a:latin typeface="Arial" pitchFamily="34" charset="0"/>
              </a:defRPr>
            </a:lvl7pPr>
            <a:lvl8pPr marL="3429000" indent="-228600" defTabSz="873125" eaLnBrk="0" fontAlgn="base" hangingPunct="0">
              <a:spcBef>
                <a:spcPct val="0"/>
              </a:spcBef>
              <a:spcAft>
                <a:spcPct val="0"/>
              </a:spcAft>
              <a:defRPr sz="2400">
                <a:solidFill>
                  <a:srgbClr val="FDC0E5"/>
                </a:solidFill>
                <a:latin typeface="Arial" pitchFamily="34" charset="0"/>
              </a:defRPr>
            </a:lvl8pPr>
            <a:lvl9pPr marL="3886200" indent="-228600" defTabSz="873125" eaLnBrk="0" fontAlgn="base" hangingPunct="0">
              <a:spcBef>
                <a:spcPct val="0"/>
              </a:spcBef>
              <a:spcAft>
                <a:spcPct val="0"/>
              </a:spcAft>
              <a:defRPr sz="2400">
                <a:solidFill>
                  <a:srgbClr val="FDC0E5"/>
                </a:solidFill>
                <a:latin typeface="Arial" pitchFamily="34" charset="0"/>
              </a:defRPr>
            </a:lvl9pPr>
          </a:lstStyle>
          <a:p>
            <a:pPr algn="ctr" eaLnBrk="1" hangingPunct="1">
              <a:spcBef>
                <a:spcPts val="250"/>
              </a:spcBef>
            </a:pPr>
            <a:r>
              <a:rPr lang="fr-FR" altLang="fr-FR" sz="1600" b="1" dirty="0" smtClean="0">
                <a:solidFill>
                  <a:schemeClr val="accent6"/>
                </a:solidFill>
                <a:latin typeface="Calibri" pitchFamily="34" charset="0"/>
              </a:rPr>
              <a:t>146 </a:t>
            </a:r>
            <a:r>
              <a:rPr lang="fr-FR" altLang="fr-FR" sz="1600" b="1" dirty="0">
                <a:solidFill>
                  <a:schemeClr val="accent6"/>
                </a:solidFill>
                <a:latin typeface="Calibri" pitchFamily="34" charset="0"/>
              </a:rPr>
              <a:t>SITES DE CONSULTATION</a:t>
            </a:r>
          </a:p>
        </p:txBody>
      </p:sp>
      <p:sp>
        <p:nvSpPr>
          <p:cNvPr id="58" name="Flèche droite 57"/>
          <p:cNvSpPr/>
          <p:nvPr/>
        </p:nvSpPr>
        <p:spPr>
          <a:xfrm>
            <a:off x="4241801" y="1937147"/>
            <a:ext cx="901700" cy="442913"/>
          </a:xfrm>
          <a:prstGeom prst="rightArrow">
            <a:avLst/>
          </a:prstGeom>
          <a:solidFill>
            <a:srgbClr val="132576"/>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anchor="ctr"/>
          <a:lstStyle/>
          <a:p>
            <a:pPr algn="ctr" defTabSz="380985" fontAlgn="auto">
              <a:spcBef>
                <a:spcPts val="0"/>
              </a:spcBef>
              <a:spcAft>
                <a:spcPts val="0"/>
              </a:spcAft>
              <a:defRPr/>
            </a:pPr>
            <a:endParaRPr lang="fr-FR" sz="1500" dirty="0">
              <a:solidFill>
                <a:prstClr val="white"/>
              </a:solidFill>
            </a:endParaRPr>
          </a:p>
        </p:txBody>
      </p:sp>
      <p:sp>
        <p:nvSpPr>
          <p:cNvPr id="175113" name="Rectangle 3"/>
          <p:cNvSpPr>
            <a:spLocks noChangeArrowheads="1"/>
          </p:cNvSpPr>
          <p:nvPr/>
        </p:nvSpPr>
        <p:spPr bwMode="auto">
          <a:xfrm rot="5400000">
            <a:off x="7562190" y="1993504"/>
            <a:ext cx="2774156"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67" tIns="38082" rIns="76167" bIns="38082" anchor="ctr"/>
          <a:lstStyle>
            <a:lvl1pPr defTabSz="873125" eaLnBrk="0" hangingPunct="0">
              <a:defRPr sz="2400">
                <a:solidFill>
                  <a:srgbClr val="FDC0E5"/>
                </a:solidFill>
                <a:latin typeface="Arial" pitchFamily="34" charset="0"/>
              </a:defRPr>
            </a:lvl1pPr>
            <a:lvl2pPr marL="742950" indent="-285750" defTabSz="873125" eaLnBrk="0" hangingPunct="0">
              <a:defRPr sz="2400">
                <a:solidFill>
                  <a:srgbClr val="FDC0E5"/>
                </a:solidFill>
                <a:latin typeface="Arial" pitchFamily="34" charset="0"/>
              </a:defRPr>
            </a:lvl2pPr>
            <a:lvl3pPr marL="1143000" indent="-228600" defTabSz="873125" eaLnBrk="0" hangingPunct="0">
              <a:defRPr sz="2400">
                <a:solidFill>
                  <a:srgbClr val="FDC0E5"/>
                </a:solidFill>
                <a:latin typeface="Arial" pitchFamily="34" charset="0"/>
              </a:defRPr>
            </a:lvl3pPr>
            <a:lvl4pPr marL="1600200" indent="-228600" defTabSz="873125" eaLnBrk="0" hangingPunct="0">
              <a:defRPr sz="2400">
                <a:solidFill>
                  <a:srgbClr val="FDC0E5"/>
                </a:solidFill>
                <a:latin typeface="Arial" pitchFamily="34" charset="0"/>
              </a:defRPr>
            </a:lvl4pPr>
            <a:lvl5pPr marL="2057400" indent="-228600" defTabSz="873125" eaLnBrk="0" hangingPunct="0">
              <a:defRPr sz="2400">
                <a:solidFill>
                  <a:srgbClr val="FDC0E5"/>
                </a:solidFill>
                <a:latin typeface="Arial" pitchFamily="34" charset="0"/>
              </a:defRPr>
            </a:lvl5pPr>
            <a:lvl6pPr marL="2514600" indent="-228600" defTabSz="873125" eaLnBrk="0" fontAlgn="base" hangingPunct="0">
              <a:spcBef>
                <a:spcPct val="0"/>
              </a:spcBef>
              <a:spcAft>
                <a:spcPct val="0"/>
              </a:spcAft>
              <a:defRPr sz="2400">
                <a:solidFill>
                  <a:srgbClr val="FDC0E5"/>
                </a:solidFill>
                <a:latin typeface="Arial" pitchFamily="34" charset="0"/>
              </a:defRPr>
            </a:lvl6pPr>
            <a:lvl7pPr marL="2971800" indent="-228600" defTabSz="873125" eaLnBrk="0" fontAlgn="base" hangingPunct="0">
              <a:spcBef>
                <a:spcPct val="0"/>
              </a:spcBef>
              <a:spcAft>
                <a:spcPct val="0"/>
              </a:spcAft>
              <a:defRPr sz="2400">
                <a:solidFill>
                  <a:srgbClr val="FDC0E5"/>
                </a:solidFill>
                <a:latin typeface="Arial" pitchFamily="34" charset="0"/>
              </a:defRPr>
            </a:lvl7pPr>
            <a:lvl8pPr marL="3429000" indent="-228600" defTabSz="873125" eaLnBrk="0" fontAlgn="base" hangingPunct="0">
              <a:spcBef>
                <a:spcPct val="0"/>
              </a:spcBef>
              <a:spcAft>
                <a:spcPct val="0"/>
              </a:spcAft>
              <a:defRPr sz="2400">
                <a:solidFill>
                  <a:srgbClr val="FDC0E5"/>
                </a:solidFill>
                <a:latin typeface="Arial" pitchFamily="34" charset="0"/>
              </a:defRPr>
            </a:lvl8pPr>
            <a:lvl9pPr marL="3886200" indent="-228600" defTabSz="873125" eaLnBrk="0" fontAlgn="base" hangingPunct="0">
              <a:spcBef>
                <a:spcPct val="0"/>
              </a:spcBef>
              <a:spcAft>
                <a:spcPct val="0"/>
              </a:spcAft>
              <a:defRPr sz="2400">
                <a:solidFill>
                  <a:srgbClr val="FDC0E5"/>
                </a:solidFill>
                <a:latin typeface="Arial" pitchFamily="34" charset="0"/>
              </a:defRPr>
            </a:lvl9pPr>
          </a:lstStyle>
          <a:p>
            <a:pPr algn="ctr" eaLnBrk="1" hangingPunct="1">
              <a:spcBef>
                <a:spcPts val="250"/>
              </a:spcBef>
            </a:pPr>
            <a:r>
              <a:rPr lang="fr-FR" altLang="fr-FR" sz="1600" b="1" dirty="0">
                <a:solidFill>
                  <a:schemeClr val="accent5"/>
                </a:solidFill>
                <a:latin typeface="Calibri" pitchFamily="34" charset="0"/>
              </a:rPr>
              <a:t>26 LABORATOIRES</a:t>
            </a:r>
          </a:p>
        </p:txBody>
      </p:sp>
      <p:pic>
        <p:nvPicPr>
          <p:cNvPr id="1751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857" y="596503"/>
            <a:ext cx="4027311"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12" y="595312"/>
            <a:ext cx="3907366" cy="399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5" name="Titre 1"/>
          <p:cNvSpPr txBox="1">
            <a:spLocks/>
          </p:cNvSpPr>
          <p:nvPr/>
        </p:nvSpPr>
        <p:spPr>
          <a:xfrm>
            <a:off x="0" y="4626330"/>
            <a:ext cx="3923928" cy="52979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400" dirty="0">
                <a:solidFill>
                  <a:schemeClr val="accent6"/>
                </a:solidFill>
                <a:latin typeface="Arial" panose="020B0604020202020204" pitchFamily="34" charset="0"/>
                <a:cs typeface="Arial" panose="020B0604020202020204" pitchFamily="34" charset="0"/>
              </a:rPr>
              <a:t>Sur le web: </a:t>
            </a:r>
            <a:r>
              <a:rPr lang="fr-FR" sz="1400" b="1" dirty="0">
                <a:solidFill>
                  <a:schemeClr val="accent6"/>
                </a:solidFill>
                <a:latin typeface="Arial" panose="020B0604020202020204" pitchFamily="34" charset="0"/>
                <a:cs typeface="Arial" panose="020B0604020202020204" pitchFamily="34" charset="0"/>
              </a:rPr>
              <a:t>site </a:t>
            </a:r>
            <a:r>
              <a:rPr lang="fr-FR" sz="1400" b="1" dirty="0" err="1">
                <a:solidFill>
                  <a:schemeClr val="accent6"/>
                </a:solidFill>
                <a:latin typeface="Arial" panose="020B0604020202020204" pitchFamily="34" charset="0"/>
                <a:cs typeface="Arial" panose="020B0604020202020204" pitchFamily="34" charset="0"/>
              </a:rPr>
              <a:t>unicancer</a:t>
            </a:r>
            <a:r>
              <a:rPr lang="fr-FR" sz="1400" b="1" dirty="0">
                <a:solidFill>
                  <a:schemeClr val="accent6"/>
                </a:solidFill>
                <a:latin typeface="Arial" panose="020B0604020202020204" pitchFamily="34" charset="0"/>
                <a:cs typeface="Arial" panose="020B0604020202020204" pitchFamily="34" charset="0"/>
              </a:rPr>
              <a:t>  </a:t>
            </a:r>
            <a:r>
              <a:rPr lang="fr-FR" sz="1200" dirty="0">
                <a:solidFill>
                  <a:schemeClr val="accent6"/>
                </a:solidFill>
                <a:latin typeface="Arial" panose="020B0604020202020204" pitchFamily="34" charset="0"/>
                <a:cs typeface="Arial" panose="020B0604020202020204" pitchFamily="34" charset="0"/>
              </a:rPr>
              <a:t/>
            </a:r>
            <a:br>
              <a:rPr lang="fr-FR" sz="1200" dirty="0">
                <a:solidFill>
                  <a:schemeClr val="accent6"/>
                </a:solidFill>
                <a:latin typeface="Arial" panose="020B0604020202020204" pitchFamily="34" charset="0"/>
                <a:cs typeface="Arial" panose="020B0604020202020204" pitchFamily="34" charset="0"/>
              </a:rPr>
            </a:br>
            <a:r>
              <a:rPr lang="fr-FR" sz="1200" dirty="0" smtClean="0">
                <a:solidFill>
                  <a:schemeClr val="accent6"/>
                </a:solidFill>
                <a:latin typeface="Arial" panose="020B0604020202020204" pitchFamily="34" charset="0"/>
                <a:cs typeface="Arial" panose="020B0604020202020204" pitchFamily="34" charset="0"/>
              </a:rPr>
              <a:t>Les </a:t>
            </a:r>
            <a:r>
              <a:rPr lang="fr-FR" sz="1200" dirty="0">
                <a:solidFill>
                  <a:schemeClr val="accent6"/>
                </a:solidFill>
                <a:latin typeface="Arial" panose="020B0604020202020204" pitchFamily="34" charset="0"/>
                <a:cs typeface="Arial" panose="020B0604020202020204" pitchFamily="34" charset="0"/>
              </a:rPr>
              <a:t>groupes d’experts  &gt; Groupe Genetique et </a:t>
            </a:r>
            <a:r>
              <a:rPr lang="fr-FR" sz="1200" dirty="0" smtClean="0">
                <a:solidFill>
                  <a:schemeClr val="accent6"/>
                </a:solidFill>
                <a:latin typeface="Arial" panose="020B0604020202020204" pitchFamily="34" charset="0"/>
                <a:cs typeface="Arial" panose="020B0604020202020204" pitchFamily="34" charset="0"/>
              </a:rPr>
              <a:t>Cancer</a:t>
            </a:r>
            <a:endParaRPr lang="fr-FR" sz="800" dirty="0">
              <a:solidFill>
                <a:schemeClr val="accent6"/>
              </a:solidFill>
              <a:latin typeface="Arial" panose="020B0604020202020204" pitchFamily="34" charset="0"/>
              <a:cs typeface="Arial" panose="020B0604020202020204" pitchFamily="34" charset="0"/>
            </a:endParaRPr>
          </a:p>
        </p:txBody>
      </p:sp>
      <p:sp>
        <p:nvSpPr>
          <p:cNvPr id="17" name="ZoneTexte 16"/>
          <p:cNvSpPr txBox="1"/>
          <p:nvPr/>
        </p:nvSpPr>
        <p:spPr>
          <a:xfrm>
            <a:off x="7127776" y="4374059"/>
            <a:ext cx="2016224" cy="738664"/>
          </a:xfrm>
          <a:prstGeom prst="rect">
            <a:avLst/>
          </a:prstGeom>
          <a:noFill/>
        </p:spPr>
        <p:txBody>
          <a:bodyPr wrap="square" rtlCol="0">
            <a:spAutoFit/>
          </a:bodyPr>
          <a:lstStyle/>
          <a:p>
            <a:r>
              <a:rPr lang="fr-FR" sz="1050" dirty="0">
                <a:solidFill>
                  <a:schemeClr val="accent6"/>
                </a:solidFill>
                <a:latin typeface="Arial" panose="020B0604020202020204" pitchFamily="34" charset="0"/>
                <a:cs typeface="Arial" panose="020B0604020202020204" pitchFamily="34" charset="0"/>
              </a:rPr>
              <a:t>https://recherche.unicancer.fr/fr/les-groupes-d-experts/groupe-genetique-et-cancer</a:t>
            </a:r>
            <a:r>
              <a:rPr lang="fr-FR" sz="1050" dirty="0" smtClean="0">
                <a:solidFill>
                  <a:schemeClr val="accent6"/>
                </a:solidFill>
                <a:latin typeface="Arial" panose="020B0604020202020204" pitchFamily="34" charset="0"/>
                <a:cs typeface="Arial" panose="020B0604020202020204" pitchFamily="34" charset="0"/>
              </a:rPr>
              <a:t>/</a:t>
            </a:r>
            <a:endParaRPr lang="fr-FR" sz="1050" dirty="0">
              <a:solidFill>
                <a:schemeClr val="accent6"/>
              </a:solidFill>
            </a:endParaRP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607" y="4039017"/>
            <a:ext cx="3071169" cy="110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5426" y="105966"/>
            <a:ext cx="13144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436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13990"/>
            <a:ext cx="7920880" cy="1069628"/>
          </a:xfrm>
        </p:spPr>
        <p:txBody>
          <a:bodyPr/>
          <a:lstStyle/>
          <a:p>
            <a:pPr algn="ctr"/>
            <a:r>
              <a:rPr lang="fr-FR" sz="2800" dirty="0" smtClean="0"/>
              <a:t>Récapitulatif des gènes analysés dans les </a:t>
            </a:r>
            <a:r>
              <a:rPr lang="fr-FR" sz="2800" u="sng" dirty="0" smtClean="0"/>
              <a:t>panels</a:t>
            </a:r>
            <a:r>
              <a:rPr lang="fr-FR" sz="2800" dirty="0" smtClean="0"/>
              <a:t> actuels</a:t>
            </a:r>
            <a:endParaRPr lang="fr-FR" sz="2800" dirty="0"/>
          </a:p>
        </p:txBody>
      </p:sp>
      <p:sp>
        <p:nvSpPr>
          <p:cNvPr id="4" name="Titre 1"/>
          <p:cNvSpPr txBox="1">
            <a:spLocks/>
          </p:cNvSpPr>
          <p:nvPr/>
        </p:nvSpPr>
        <p:spPr bwMode="auto">
          <a:xfrm>
            <a:off x="107504" y="1635646"/>
            <a:ext cx="895512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300" b="1" kern="1200">
                <a:solidFill>
                  <a:schemeClr val="tx2">
                    <a:lumMod val="75000"/>
                  </a:schemeClr>
                </a:solidFill>
                <a:latin typeface="+mj-lt"/>
                <a:ea typeface="+mj-ea"/>
                <a:cs typeface="+mj-cs"/>
              </a:defRPr>
            </a:lvl1pPr>
            <a:lvl2pPr algn="r" rtl="0" fontAlgn="base">
              <a:spcBef>
                <a:spcPct val="0"/>
              </a:spcBef>
              <a:spcAft>
                <a:spcPct val="0"/>
              </a:spcAft>
              <a:defRPr sz="3300">
                <a:solidFill>
                  <a:schemeClr val="bg1"/>
                </a:solidFill>
                <a:latin typeface="Arial" charset="0"/>
              </a:defRPr>
            </a:lvl2pPr>
            <a:lvl3pPr algn="r" rtl="0" fontAlgn="base">
              <a:spcBef>
                <a:spcPct val="0"/>
              </a:spcBef>
              <a:spcAft>
                <a:spcPct val="0"/>
              </a:spcAft>
              <a:defRPr sz="3300">
                <a:solidFill>
                  <a:schemeClr val="bg1"/>
                </a:solidFill>
                <a:latin typeface="Arial" charset="0"/>
              </a:defRPr>
            </a:lvl3pPr>
            <a:lvl4pPr algn="r" rtl="0" fontAlgn="base">
              <a:spcBef>
                <a:spcPct val="0"/>
              </a:spcBef>
              <a:spcAft>
                <a:spcPct val="0"/>
              </a:spcAft>
              <a:defRPr sz="3300">
                <a:solidFill>
                  <a:schemeClr val="bg1"/>
                </a:solidFill>
                <a:latin typeface="Arial" charset="0"/>
              </a:defRPr>
            </a:lvl4pPr>
            <a:lvl5pPr algn="r" rtl="0" fontAlgn="base">
              <a:spcBef>
                <a:spcPct val="0"/>
              </a:spcBef>
              <a:spcAft>
                <a:spcPct val="0"/>
              </a:spcAft>
              <a:defRPr sz="3300">
                <a:solidFill>
                  <a:schemeClr val="bg1"/>
                </a:solidFill>
                <a:latin typeface="Arial" charset="0"/>
              </a:defRPr>
            </a:lvl5pPr>
            <a:lvl6pPr marL="342900" algn="r" rtl="0" fontAlgn="base">
              <a:spcBef>
                <a:spcPct val="0"/>
              </a:spcBef>
              <a:spcAft>
                <a:spcPct val="0"/>
              </a:spcAft>
              <a:defRPr sz="3300">
                <a:solidFill>
                  <a:schemeClr val="bg1"/>
                </a:solidFill>
                <a:latin typeface="Arial" charset="0"/>
              </a:defRPr>
            </a:lvl6pPr>
            <a:lvl7pPr marL="685800" algn="r" rtl="0" fontAlgn="base">
              <a:spcBef>
                <a:spcPct val="0"/>
              </a:spcBef>
              <a:spcAft>
                <a:spcPct val="0"/>
              </a:spcAft>
              <a:defRPr sz="3300">
                <a:solidFill>
                  <a:schemeClr val="bg1"/>
                </a:solidFill>
                <a:latin typeface="Arial" charset="0"/>
              </a:defRPr>
            </a:lvl7pPr>
            <a:lvl8pPr marL="1028700" algn="r" rtl="0" fontAlgn="base">
              <a:spcBef>
                <a:spcPct val="0"/>
              </a:spcBef>
              <a:spcAft>
                <a:spcPct val="0"/>
              </a:spcAft>
              <a:defRPr sz="3300">
                <a:solidFill>
                  <a:schemeClr val="bg1"/>
                </a:solidFill>
                <a:latin typeface="Arial" charset="0"/>
              </a:defRPr>
            </a:lvl8pPr>
            <a:lvl9pPr marL="1371600" algn="r" rtl="0" fontAlgn="base">
              <a:spcBef>
                <a:spcPct val="0"/>
              </a:spcBef>
              <a:spcAft>
                <a:spcPct val="0"/>
              </a:spcAft>
              <a:defRPr sz="3300">
                <a:solidFill>
                  <a:schemeClr val="bg1"/>
                </a:solidFill>
                <a:latin typeface="Arial" charset="0"/>
              </a:defRPr>
            </a:lvl9pPr>
          </a:lstStyle>
          <a:p>
            <a:pPr algn="ctr" eaLnBrk="1" hangingPunct="1"/>
            <a:r>
              <a:rPr lang="fr-FR" sz="2000" dirty="0" smtClean="0">
                <a:solidFill>
                  <a:schemeClr val="accent6">
                    <a:lumMod val="75000"/>
                  </a:schemeClr>
                </a:solidFill>
                <a:latin typeface="Arial" panose="020B0604020202020204" pitchFamily="34" charset="0"/>
                <a:cs typeface="Arial" panose="020B0604020202020204" pitchFamily="34" charset="0"/>
              </a:rPr>
              <a:t>Liens web: site </a:t>
            </a:r>
            <a:r>
              <a:rPr lang="fr-FR" sz="2000" dirty="0" err="1" smtClean="0">
                <a:solidFill>
                  <a:schemeClr val="accent6">
                    <a:lumMod val="75000"/>
                  </a:schemeClr>
                </a:solidFill>
                <a:latin typeface="Arial" panose="020B0604020202020204" pitchFamily="34" charset="0"/>
                <a:cs typeface="Arial" panose="020B0604020202020204" pitchFamily="34" charset="0"/>
              </a:rPr>
              <a:t>unicancer</a:t>
            </a:r>
            <a:r>
              <a:rPr lang="fr-FR" sz="2000" dirty="0" smtClean="0">
                <a:solidFill>
                  <a:schemeClr val="accent6">
                    <a:lumMod val="75000"/>
                  </a:schemeClr>
                </a:solidFill>
                <a:latin typeface="Arial" panose="020B0604020202020204" pitchFamily="34" charset="0"/>
                <a:cs typeface="Arial" panose="020B0604020202020204" pitchFamily="34" charset="0"/>
              </a:rPr>
              <a:t> &gt; </a:t>
            </a:r>
          </a:p>
          <a:p>
            <a:pPr algn="ctr" eaLnBrk="1" hangingPunct="1"/>
            <a:r>
              <a:rPr lang="fr-FR" sz="2000" b="0" dirty="0" smtClean="0">
                <a:solidFill>
                  <a:schemeClr val="accent6">
                    <a:lumMod val="75000"/>
                  </a:schemeClr>
                </a:solidFill>
                <a:latin typeface="Arial" panose="020B0604020202020204" pitchFamily="34" charset="0"/>
                <a:cs typeface="Arial" panose="020B0604020202020204" pitchFamily="34" charset="0"/>
              </a:rPr>
              <a:t>page groupes de recherche &gt; Le groupe génétique et cancer</a:t>
            </a:r>
            <a:r>
              <a:rPr lang="fr-FR" sz="1800" dirty="0" smtClean="0">
                <a:solidFill>
                  <a:schemeClr val="accent6">
                    <a:lumMod val="75000"/>
                  </a:schemeClr>
                </a:solidFill>
                <a:latin typeface="Arial" panose="020B0604020202020204" pitchFamily="34" charset="0"/>
                <a:cs typeface="Arial" panose="020B0604020202020204" pitchFamily="34" charset="0"/>
              </a:rPr>
              <a:t/>
            </a:r>
            <a:br>
              <a:rPr lang="fr-FR" sz="1800" dirty="0" smtClean="0">
                <a:solidFill>
                  <a:schemeClr val="accent6">
                    <a:lumMod val="75000"/>
                  </a:schemeClr>
                </a:solidFill>
                <a:latin typeface="Arial" panose="020B0604020202020204" pitchFamily="34" charset="0"/>
                <a:cs typeface="Arial" panose="020B0604020202020204" pitchFamily="34" charset="0"/>
              </a:rPr>
            </a:br>
            <a:r>
              <a:rPr lang="fr-FR" sz="700" dirty="0" smtClean="0">
                <a:solidFill>
                  <a:schemeClr val="accent6">
                    <a:lumMod val="75000"/>
                  </a:schemeClr>
                </a:solidFill>
                <a:latin typeface="Arial" panose="020B0604020202020204" pitchFamily="34" charset="0"/>
                <a:cs typeface="Arial" panose="020B0604020202020204" pitchFamily="34" charset="0"/>
              </a:rPr>
              <a:t/>
            </a:r>
            <a:br>
              <a:rPr lang="fr-FR" sz="700" dirty="0" smtClean="0">
                <a:solidFill>
                  <a:schemeClr val="accent6">
                    <a:lumMod val="75000"/>
                  </a:schemeClr>
                </a:solidFill>
                <a:latin typeface="Arial" panose="020B0604020202020204" pitchFamily="34" charset="0"/>
                <a:cs typeface="Arial" panose="020B0604020202020204" pitchFamily="34" charset="0"/>
              </a:rPr>
            </a:br>
            <a:r>
              <a:rPr lang="fr-FR" sz="1400" b="0" dirty="0" smtClean="0">
                <a:solidFill>
                  <a:schemeClr val="accent6">
                    <a:lumMod val="75000"/>
                  </a:schemeClr>
                </a:solidFill>
                <a:latin typeface="Arial" panose="020B0604020202020204" pitchFamily="34" charset="0"/>
                <a:cs typeface="Arial" panose="020B0604020202020204" pitchFamily="34" charset="0"/>
              </a:rPr>
              <a:t>http</a:t>
            </a:r>
            <a:r>
              <a:rPr lang="fr-FR" sz="1400" b="0" dirty="0">
                <a:solidFill>
                  <a:schemeClr val="accent6">
                    <a:lumMod val="75000"/>
                  </a:schemeClr>
                </a:solidFill>
                <a:latin typeface="Arial" panose="020B0604020202020204" pitchFamily="34" charset="0"/>
                <a:cs typeface="Arial" panose="020B0604020202020204" pitchFamily="34" charset="0"/>
              </a:rPr>
              <a:t>://www.unicancer.fr/recherche/les-groupes-recherche/groupe-genetique-et-cancer-ggc</a:t>
            </a:r>
            <a:endParaRPr lang="fr-FR" sz="1100" b="0" dirty="0">
              <a:solidFill>
                <a:schemeClr val="accent6">
                  <a:lumMod val="75000"/>
                </a:schemeClr>
              </a:solidFill>
              <a:latin typeface="Arial" panose="020B0604020202020204" pitchFamily="34" charset="0"/>
              <a:cs typeface="Arial" panose="020B0604020202020204" pitchFamily="34" charset="0"/>
            </a:endParaRPr>
          </a:p>
        </p:txBody>
      </p:sp>
      <p:sp>
        <p:nvSpPr>
          <p:cNvPr id="5" name="ZoneTexte 4"/>
          <p:cNvSpPr txBox="1"/>
          <p:nvPr/>
        </p:nvSpPr>
        <p:spPr>
          <a:xfrm>
            <a:off x="1043608" y="3363838"/>
            <a:ext cx="3744416" cy="769441"/>
          </a:xfrm>
          <a:prstGeom prst="rect">
            <a:avLst/>
          </a:prstGeom>
          <a:noFill/>
        </p:spPr>
        <p:txBody>
          <a:bodyPr wrap="square" rtlCol="0">
            <a:spAutoFit/>
          </a:bodyPr>
          <a:lstStyle/>
          <a:p>
            <a:pPr algn="ctr"/>
            <a:r>
              <a:rPr lang="fr-FR" sz="2200" dirty="0" smtClean="0">
                <a:solidFill>
                  <a:schemeClr val="tx2"/>
                </a:solidFill>
              </a:rPr>
              <a:t>Prédispositions aux </a:t>
            </a:r>
            <a:br>
              <a:rPr lang="fr-FR" sz="2200" dirty="0" smtClean="0">
                <a:solidFill>
                  <a:schemeClr val="tx2"/>
                </a:solidFill>
              </a:rPr>
            </a:br>
            <a:r>
              <a:rPr lang="fr-FR" sz="2200" dirty="0" smtClean="0">
                <a:solidFill>
                  <a:schemeClr val="tx2"/>
                </a:solidFill>
              </a:rPr>
              <a:t>cancers sein/ovaire</a:t>
            </a:r>
            <a:endParaRPr lang="fr-FR" sz="2200" dirty="0">
              <a:solidFill>
                <a:schemeClr val="tx2"/>
              </a:solidFill>
            </a:endParaRPr>
          </a:p>
        </p:txBody>
      </p:sp>
      <p:sp>
        <p:nvSpPr>
          <p:cNvPr id="6" name="ZoneTexte 5"/>
          <p:cNvSpPr txBox="1"/>
          <p:nvPr/>
        </p:nvSpPr>
        <p:spPr>
          <a:xfrm>
            <a:off x="4860032" y="3378215"/>
            <a:ext cx="3600400" cy="769441"/>
          </a:xfrm>
          <a:prstGeom prst="rect">
            <a:avLst/>
          </a:prstGeom>
          <a:noFill/>
        </p:spPr>
        <p:txBody>
          <a:bodyPr wrap="square" rtlCol="0">
            <a:spAutoFit/>
          </a:bodyPr>
          <a:lstStyle/>
          <a:p>
            <a:pPr algn="ctr"/>
            <a:r>
              <a:rPr lang="fr-FR" sz="2200" dirty="0" smtClean="0">
                <a:solidFill>
                  <a:schemeClr val="tx2"/>
                </a:solidFill>
              </a:rPr>
              <a:t>Prédispositions aux tumeurs du tube digestif</a:t>
            </a:r>
            <a:endParaRPr lang="fr-FR" sz="2200" dirty="0">
              <a:solidFill>
                <a:schemeClr val="tx2"/>
              </a:solidFill>
            </a:endParaRPr>
          </a:p>
        </p:txBody>
      </p:sp>
      <p:cxnSp>
        <p:nvCxnSpPr>
          <p:cNvPr id="8" name="Connecteur droit avec flèche 7"/>
          <p:cNvCxnSpPr/>
          <p:nvPr/>
        </p:nvCxnSpPr>
        <p:spPr>
          <a:xfrm flipH="1">
            <a:off x="3851920" y="2874159"/>
            <a:ext cx="373105" cy="50405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220072" y="2859782"/>
            <a:ext cx="432048" cy="50405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6850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21468" y="982639"/>
            <a:ext cx="6169984" cy="3745210"/>
          </a:xfrm>
          <a:prstGeom prst="rect">
            <a:avLst/>
          </a:prstGeom>
        </p:spPr>
        <p:txBody>
          <a:bodyPr rtlCol="0">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defRPr/>
            </a:pPr>
            <a:endParaRPr lang="fr-FR" sz="1800" dirty="0">
              <a:latin typeface="Arial" panose="020B0604020202020204" pitchFamily="34" charset="0"/>
              <a:cs typeface="Arial" panose="020B0604020202020204" pitchFamily="34" charset="0"/>
            </a:endParaRPr>
          </a:p>
        </p:txBody>
      </p:sp>
      <p:sp>
        <p:nvSpPr>
          <p:cNvPr id="5" name="Rectangle 4"/>
          <p:cNvSpPr/>
          <p:nvPr/>
        </p:nvSpPr>
        <p:spPr>
          <a:xfrm>
            <a:off x="0" y="0"/>
            <a:ext cx="6858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vers le bas 7"/>
          <p:cNvSpPr/>
          <p:nvPr/>
        </p:nvSpPr>
        <p:spPr>
          <a:xfrm rot="13649441">
            <a:off x="5161902" y="716274"/>
            <a:ext cx="238770" cy="345803"/>
          </a:xfrm>
          <a:prstGeom prst="downArrow">
            <a:avLst/>
          </a:prstGeom>
          <a:solidFill>
            <a:schemeClr val="accent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lèche vers le bas 9"/>
          <p:cNvSpPr/>
          <p:nvPr/>
        </p:nvSpPr>
        <p:spPr>
          <a:xfrm rot="13649441">
            <a:off x="5151484" y="4014871"/>
            <a:ext cx="238770" cy="345803"/>
          </a:xfrm>
          <a:prstGeom prst="downArrow">
            <a:avLst/>
          </a:prstGeom>
          <a:solidFill>
            <a:schemeClr val="accent5"/>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itre 1"/>
          <p:cNvSpPr txBox="1">
            <a:spLocks/>
          </p:cNvSpPr>
          <p:nvPr/>
        </p:nvSpPr>
        <p:spPr>
          <a:xfrm>
            <a:off x="-180528" y="66675"/>
            <a:ext cx="5340568" cy="76200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50" dirty="0">
                <a:solidFill>
                  <a:srgbClr val="002060"/>
                </a:solidFill>
                <a:latin typeface="Arial" panose="020B0604020202020204" pitchFamily="34" charset="0"/>
                <a:cs typeface="Arial" panose="020B0604020202020204" pitchFamily="34" charset="0"/>
              </a:rPr>
              <a:t>Sur le web: </a:t>
            </a:r>
            <a:r>
              <a:rPr lang="fr-FR" sz="1650" b="1" dirty="0">
                <a:solidFill>
                  <a:srgbClr val="002060"/>
                </a:solidFill>
                <a:latin typeface="Arial" panose="020B0604020202020204" pitchFamily="34" charset="0"/>
                <a:cs typeface="Arial" panose="020B0604020202020204" pitchFamily="34" charset="0"/>
              </a:rPr>
              <a:t>site </a:t>
            </a:r>
            <a:r>
              <a:rPr lang="fr-FR" sz="1650" b="1" dirty="0" err="1">
                <a:solidFill>
                  <a:srgbClr val="002060"/>
                </a:solidFill>
                <a:latin typeface="Arial" panose="020B0604020202020204" pitchFamily="34" charset="0"/>
                <a:cs typeface="Arial" panose="020B0604020202020204" pitchFamily="34" charset="0"/>
              </a:rPr>
              <a:t>unicancer</a:t>
            </a:r>
            <a:r>
              <a:rPr lang="fr-FR" sz="1650" b="1" dirty="0">
                <a:solidFill>
                  <a:srgbClr val="002060"/>
                </a:solidFill>
                <a:latin typeface="Arial" panose="020B0604020202020204" pitchFamily="34" charset="0"/>
                <a:cs typeface="Arial" panose="020B0604020202020204" pitchFamily="34" charset="0"/>
              </a:rPr>
              <a:t>  </a:t>
            </a:r>
            <a:r>
              <a:rPr lang="fr-FR" sz="1500" dirty="0">
                <a:solidFill>
                  <a:srgbClr val="002060"/>
                </a:solidFill>
                <a:latin typeface="Arial" panose="020B0604020202020204" pitchFamily="34" charset="0"/>
                <a:cs typeface="Arial" panose="020B0604020202020204" pitchFamily="34" charset="0"/>
              </a:rPr>
              <a:t/>
            </a:r>
            <a:br>
              <a:rPr lang="fr-FR" sz="1500" dirty="0">
                <a:solidFill>
                  <a:srgbClr val="002060"/>
                </a:solidFill>
                <a:latin typeface="Arial" panose="020B0604020202020204" pitchFamily="34" charset="0"/>
                <a:cs typeface="Arial" panose="020B0604020202020204" pitchFamily="34" charset="0"/>
              </a:rPr>
            </a:br>
            <a:r>
              <a:rPr lang="fr-FR" sz="1500" dirty="0">
                <a:solidFill>
                  <a:srgbClr val="002060"/>
                </a:solidFill>
                <a:latin typeface="Arial" panose="020B0604020202020204" pitchFamily="34" charset="0"/>
                <a:cs typeface="Arial" panose="020B0604020202020204" pitchFamily="34" charset="0"/>
              </a:rPr>
              <a:t>&gt; Les groupes </a:t>
            </a:r>
            <a:r>
              <a:rPr lang="fr-FR" sz="1500" dirty="0" smtClean="0">
                <a:solidFill>
                  <a:srgbClr val="002060"/>
                </a:solidFill>
                <a:latin typeface="Arial" panose="020B0604020202020204" pitchFamily="34" charset="0"/>
                <a:cs typeface="Arial" panose="020B0604020202020204" pitchFamily="34" charset="0"/>
              </a:rPr>
              <a:t>de recherche  </a:t>
            </a:r>
            <a:r>
              <a:rPr lang="fr-FR" sz="1500" dirty="0">
                <a:solidFill>
                  <a:srgbClr val="002060"/>
                </a:solidFill>
                <a:latin typeface="Arial" panose="020B0604020202020204" pitchFamily="34" charset="0"/>
                <a:cs typeface="Arial" panose="020B0604020202020204" pitchFamily="34" charset="0"/>
              </a:rPr>
              <a:t>&gt; Groupe Genetique et Cancer</a:t>
            </a:r>
            <a:r>
              <a:rPr lang="fr-FR" sz="1500" dirty="0">
                <a:solidFill>
                  <a:schemeClr val="accent2"/>
                </a:solidFill>
                <a:latin typeface="Arial" panose="020B0604020202020204" pitchFamily="34" charset="0"/>
                <a:cs typeface="Arial" panose="020B0604020202020204" pitchFamily="34" charset="0"/>
              </a:rPr>
              <a:t/>
            </a:r>
            <a:br>
              <a:rPr lang="fr-FR" sz="1500" dirty="0">
                <a:solidFill>
                  <a:schemeClr val="accent2"/>
                </a:solidFill>
                <a:latin typeface="Arial" panose="020B0604020202020204" pitchFamily="34" charset="0"/>
                <a:cs typeface="Arial" panose="020B0604020202020204" pitchFamily="34" charset="0"/>
              </a:rPr>
            </a:br>
            <a:r>
              <a:rPr lang="fr-FR" sz="375" dirty="0">
                <a:solidFill>
                  <a:schemeClr val="accent2"/>
                </a:solidFill>
                <a:latin typeface="Arial" panose="020B0604020202020204" pitchFamily="34" charset="0"/>
                <a:cs typeface="Arial" panose="020B0604020202020204" pitchFamily="34" charset="0"/>
              </a:rPr>
              <a:t/>
            </a:r>
            <a:br>
              <a:rPr lang="fr-FR" sz="375" dirty="0">
                <a:solidFill>
                  <a:schemeClr val="accent2"/>
                </a:solidFill>
                <a:latin typeface="Arial" panose="020B0604020202020204" pitchFamily="34" charset="0"/>
                <a:cs typeface="Arial" panose="020B0604020202020204" pitchFamily="34" charset="0"/>
              </a:rPr>
            </a:br>
            <a:r>
              <a:rPr lang="fr-FR" sz="1050" dirty="0">
                <a:solidFill>
                  <a:schemeClr val="accent2"/>
                </a:solidFill>
                <a:latin typeface="Arial" panose="020B0604020202020204" pitchFamily="34" charset="0"/>
                <a:cs typeface="Arial" panose="020B0604020202020204" pitchFamily="34" charset="0"/>
              </a:rPr>
              <a:t>https://www.unicancer.fr/fr/les-groupes-d-experts/groupe-genetique-et-cancer/</a:t>
            </a:r>
            <a:endParaRPr lang="fr-FR" sz="975" dirty="0">
              <a:solidFill>
                <a:schemeClr val="accent2"/>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64444"/>
            <a:ext cx="4477781" cy="242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30150" y="494344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pic>
        <p:nvPicPr>
          <p:cNvPr id="3" name="Image 2"/>
          <p:cNvPicPr>
            <a:picLocks noChangeAspect="1"/>
          </p:cNvPicPr>
          <p:nvPr/>
        </p:nvPicPr>
        <p:blipFill>
          <a:blip r:embed="rId3"/>
          <a:stretch>
            <a:fillRect/>
          </a:stretch>
        </p:blipFill>
        <p:spPr>
          <a:xfrm>
            <a:off x="5456481" y="115545"/>
            <a:ext cx="3420336" cy="5038683"/>
          </a:xfrm>
          <a:prstGeom prst="rect">
            <a:avLst/>
          </a:prstGeom>
        </p:spPr>
      </p:pic>
      <p:sp>
        <p:nvSpPr>
          <p:cNvPr id="12" name="ZoneTexte 11"/>
          <p:cNvSpPr txBox="1"/>
          <p:nvPr/>
        </p:nvSpPr>
        <p:spPr>
          <a:xfrm rot="19743575">
            <a:off x="4767215" y="1660256"/>
            <a:ext cx="4384679" cy="1138773"/>
          </a:xfrm>
          <a:prstGeom prst="rect">
            <a:avLst/>
          </a:prstGeom>
          <a:noFill/>
        </p:spPr>
        <p:txBody>
          <a:bodyPr wrap="square" rtlCol="0">
            <a:spAutoFit/>
          </a:bodyPr>
          <a:lstStyle/>
          <a:p>
            <a:pPr algn="ctr"/>
            <a:r>
              <a:rPr lang="fr-FR" sz="3400" b="1" i="1" dirty="0" smtClean="0"/>
              <a:t>EN COURS D’ACTUALISATION</a:t>
            </a:r>
            <a:endParaRPr lang="fr-FR" sz="3400" b="1" i="1" dirty="0"/>
          </a:p>
        </p:txBody>
      </p:sp>
    </p:spTree>
    <p:extLst>
      <p:ext uri="{BB962C8B-B14F-4D97-AF65-F5344CB8AC3E}">
        <p14:creationId xmlns:p14="http://schemas.microsoft.com/office/powerpoint/2010/main" val="28652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73">
                                          <p:stCondLst>
                                            <p:cond delay="0"/>
                                          </p:stCondLst>
                                        </p:cTn>
                                        <p:tgtEl>
                                          <p:spTgt spid="8"/>
                                        </p:tgtEl>
                                      </p:cBhvr>
                                    </p:animEffect>
                                    <p:anim calcmode="lin" valueType="num">
                                      <p:cBhvr>
                                        <p:cTn id="12" dur="22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8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83" tmFilter="0, 0; 0.125,0.2665; 0.25,0.4; 0.375,0.465; 0.5,0.5;  0.625,0.535; 0.75,0.6; 0.875,0.7335; 1,1">
                                          <p:stCondLst>
                                            <p:cond delay="83"/>
                                          </p:stCondLst>
                                        </p:cTn>
                                        <p:tgtEl>
                                          <p:spTgt spid="8"/>
                                        </p:tgtEl>
                                        <p:attrNameLst>
                                          <p:attrName>ppt_y</p:attrName>
                                        </p:attrNameLst>
                                      </p:cBhvr>
                                      <p:tavLst>
                                        <p:tav tm="0" fmla="#ppt_y-sin(pi*$)/9">
                                          <p:val>
                                            <p:fltVal val="0"/>
                                          </p:val>
                                        </p:tav>
                                        <p:tav tm="100000">
                                          <p:val>
                                            <p:fltVal val="1"/>
                                          </p:val>
                                        </p:tav>
                                      </p:tavLst>
                                    </p:anim>
                                    <p:anim calcmode="lin" valueType="num">
                                      <p:cBhvr>
                                        <p:cTn id="15" dur="41" tmFilter="0, 0; 0.125,0.2665; 0.25,0.4; 0.375,0.465; 0.5,0.5;  0.625,0.535; 0.75,0.6; 0.875,0.7335; 1,1">
                                          <p:stCondLst>
                                            <p:cond delay="166"/>
                                          </p:stCondLst>
                                        </p:cTn>
                                        <p:tgtEl>
                                          <p:spTgt spid="8"/>
                                        </p:tgtEl>
                                        <p:attrNameLst>
                                          <p:attrName>ppt_y</p:attrName>
                                        </p:attrNameLst>
                                      </p:cBhvr>
                                      <p:tavLst>
                                        <p:tav tm="0" fmla="#ppt_y-sin(pi*$)/27">
                                          <p:val>
                                            <p:fltVal val="0"/>
                                          </p:val>
                                        </p:tav>
                                        <p:tav tm="100000">
                                          <p:val>
                                            <p:fltVal val="1"/>
                                          </p:val>
                                        </p:tav>
                                      </p:tavLst>
                                    </p:anim>
                                    <p:anim calcmode="lin" valueType="num">
                                      <p:cBhvr>
                                        <p:cTn id="16" dur="20" tmFilter="0, 0; 0.125,0.2665; 0.25,0.4; 0.375,0.465; 0.5,0.5;  0.625,0.535; 0.75,0.6; 0.875,0.7335; 1,1">
                                          <p:stCondLst>
                                            <p:cond delay="207"/>
                                          </p:stCondLst>
                                        </p:cTn>
                                        <p:tgtEl>
                                          <p:spTgt spid="8"/>
                                        </p:tgtEl>
                                        <p:attrNameLst>
                                          <p:attrName>ppt_y</p:attrName>
                                        </p:attrNameLst>
                                      </p:cBhvr>
                                      <p:tavLst>
                                        <p:tav tm="0" fmla="#ppt_y-sin(pi*$)/81">
                                          <p:val>
                                            <p:fltVal val="0"/>
                                          </p:val>
                                        </p:tav>
                                        <p:tav tm="100000">
                                          <p:val>
                                            <p:fltVal val="1"/>
                                          </p:val>
                                        </p:tav>
                                      </p:tavLst>
                                    </p:anim>
                                    <p:animScale>
                                      <p:cBhvr>
                                        <p:cTn id="17" dur="3">
                                          <p:stCondLst>
                                            <p:cond delay="81"/>
                                          </p:stCondLst>
                                        </p:cTn>
                                        <p:tgtEl>
                                          <p:spTgt spid="8"/>
                                        </p:tgtEl>
                                      </p:cBhvr>
                                      <p:to x="100000" y="60000"/>
                                    </p:animScale>
                                    <p:animScale>
                                      <p:cBhvr>
                                        <p:cTn id="18" dur="21" decel="50000">
                                          <p:stCondLst>
                                            <p:cond delay="84"/>
                                          </p:stCondLst>
                                        </p:cTn>
                                        <p:tgtEl>
                                          <p:spTgt spid="8"/>
                                        </p:tgtEl>
                                      </p:cBhvr>
                                      <p:to x="100000" y="100000"/>
                                    </p:animScale>
                                    <p:animScale>
                                      <p:cBhvr>
                                        <p:cTn id="19" dur="3">
                                          <p:stCondLst>
                                            <p:cond delay="164"/>
                                          </p:stCondLst>
                                        </p:cTn>
                                        <p:tgtEl>
                                          <p:spTgt spid="8"/>
                                        </p:tgtEl>
                                      </p:cBhvr>
                                      <p:to x="100000" y="80000"/>
                                    </p:animScale>
                                    <p:animScale>
                                      <p:cBhvr>
                                        <p:cTn id="20" dur="21" decel="50000">
                                          <p:stCondLst>
                                            <p:cond delay="167"/>
                                          </p:stCondLst>
                                        </p:cTn>
                                        <p:tgtEl>
                                          <p:spTgt spid="8"/>
                                        </p:tgtEl>
                                      </p:cBhvr>
                                      <p:to x="100000" y="100000"/>
                                    </p:animScale>
                                    <p:animScale>
                                      <p:cBhvr>
                                        <p:cTn id="21" dur="3">
                                          <p:stCondLst>
                                            <p:cond delay="205"/>
                                          </p:stCondLst>
                                        </p:cTn>
                                        <p:tgtEl>
                                          <p:spTgt spid="8"/>
                                        </p:tgtEl>
                                      </p:cBhvr>
                                      <p:to x="100000" y="90000"/>
                                    </p:animScale>
                                    <p:animScale>
                                      <p:cBhvr>
                                        <p:cTn id="22" dur="21" decel="50000">
                                          <p:stCondLst>
                                            <p:cond delay="209"/>
                                          </p:stCondLst>
                                        </p:cTn>
                                        <p:tgtEl>
                                          <p:spTgt spid="8"/>
                                        </p:tgtEl>
                                      </p:cBhvr>
                                      <p:to x="100000" y="100000"/>
                                    </p:animScale>
                                    <p:animScale>
                                      <p:cBhvr>
                                        <p:cTn id="23" dur="3">
                                          <p:stCondLst>
                                            <p:cond delay="226"/>
                                          </p:stCondLst>
                                        </p:cTn>
                                        <p:tgtEl>
                                          <p:spTgt spid="8"/>
                                        </p:tgtEl>
                                      </p:cBhvr>
                                      <p:to x="100000" y="95000"/>
                                    </p:animScale>
                                    <p:animScale>
                                      <p:cBhvr>
                                        <p:cTn id="24" dur="21" decel="50000">
                                          <p:stCondLst>
                                            <p:cond delay="229"/>
                                          </p:stCondLst>
                                        </p:cTn>
                                        <p:tgtEl>
                                          <p:spTgt spid="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73">
                                          <p:stCondLst>
                                            <p:cond delay="0"/>
                                          </p:stCondLst>
                                        </p:cTn>
                                        <p:tgtEl>
                                          <p:spTgt spid="10"/>
                                        </p:tgtEl>
                                      </p:cBhvr>
                                    </p:animEffect>
                                    <p:anim calcmode="lin" valueType="num">
                                      <p:cBhvr>
                                        <p:cTn id="30" dur="22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83"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83" tmFilter="0, 0; 0.125,0.2665; 0.25,0.4; 0.375,0.465; 0.5,0.5;  0.625,0.535; 0.75,0.6; 0.875,0.7335; 1,1">
                                          <p:stCondLst>
                                            <p:cond delay="83"/>
                                          </p:stCondLst>
                                        </p:cTn>
                                        <p:tgtEl>
                                          <p:spTgt spid="10"/>
                                        </p:tgtEl>
                                        <p:attrNameLst>
                                          <p:attrName>ppt_y</p:attrName>
                                        </p:attrNameLst>
                                      </p:cBhvr>
                                      <p:tavLst>
                                        <p:tav tm="0" fmla="#ppt_y-sin(pi*$)/9">
                                          <p:val>
                                            <p:fltVal val="0"/>
                                          </p:val>
                                        </p:tav>
                                        <p:tav tm="100000">
                                          <p:val>
                                            <p:fltVal val="1"/>
                                          </p:val>
                                        </p:tav>
                                      </p:tavLst>
                                    </p:anim>
                                    <p:anim calcmode="lin" valueType="num">
                                      <p:cBhvr>
                                        <p:cTn id="33" dur="41" tmFilter="0, 0; 0.125,0.2665; 0.25,0.4; 0.375,0.465; 0.5,0.5;  0.625,0.535; 0.75,0.6; 0.875,0.7335; 1,1">
                                          <p:stCondLst>
                                            <p:cond delay="166"/>
                                          </p:stCondLst>
                                        </p:cTn>
                                        <p:tgtEl>
                                          <p:spTgt spid="10"/>
                                        </p:tgtEl>
                                        <p:attrNameLst>
                                          <p:attrName>ppt_y</p:attrName>
                                        </p:attrNameLst>
                                      </p:cBhvr>
                                      <p:tavLst>
                                        <p:tav tm="0" fmla="#ppt_y-sin(pi*$)/27">
                                          <p:val>
                                            <p:fltVal val="0"/>
                                          </p:val>
                                        </p:tav>
                                        <p:tav tm="100000">
                                          <p:val>
                                            <p:fltVal val="1"/>
                                          </p:val>
                                        </p:tav>
                                      </p:tavLst>
                                    </p:anim>
                                    <p:anim calcmode="lin" valueType="num">
                                      <p:cBhvr>
                                        <p:cTn id="34" dur="20" tmFilter="0, 0; 0.125,0.2665; 0.25,0.4; 0.375,0.465; 0.5,0.5;  0.625,0.535; 0.75,0.6; 0.875,0.7335; 1,1">
                                          <p:stCondLst>
                                            <p:cond delay="207"/>
                                          </p:stCondLst>
                                        </p:cTn>
                                        <p:tgtEl>
                                          <p:spTgt spid="10"/>
                                        </p:tgtEl>
                                        <p:attrNameLst>
                                          <p:attrName>ppt_y</p:attrName>
                                        </p:attrNameLst>
                                      </p:cBhvr>
                                      <p:tavLst>
                                        <p:tav tm="0" fmla="#ppt_y-sin(pi*$)/81">
                                          <p:val>
                                            <p:fltVal val="0"/>
                                          </p:val>
                                        </p:tav>
                                        <p:tav tm="100000">
                                          <p:val>
                                            <p:fltVal val="1"/>
                                          </p:val>
                                        </p:tav>
                                      </p:tavLst>
                                    </p:anim>
                                    <p:animScale>
                                      <p:cBhvr>
                                        <p:cTn id="35" dur="3">
                                          <p:stCondLst>
                                            <p:cond delay="81"/>
                                          </p:stCondLst>
                                        </p:cTn>
                                        <p:tgtEl>
                                          <p:spTgt spid="10"/>
                                        </p:tgtEl>
                                      </p:cBhvr>
                                      <p:to x="100000" y="60000"/>
                                    </p:animScale>
                                    <p:animScale>
                                      <p:cBhvr>
                                        <p:cTn id="36" dur="21" decel="50000">
                                          <p:stCondLst>
                                            <p:cond delay="84"/>
                                          </p:stCondLst>
                                        </p:cTn>
                                        <p:tgtEl>
                                          <p:spTgt spid="10"/>
                                        </p:tgtEl>
                                      </p:cBhvr>
                                      <p:to x="100000" y="100000"/>
                                    </p:animScale>
                                    <p:animScale>
                                      <p:cBhvr>
                                        <p:cTn id="37" dur="3">
                                          <p:stCondLst>
                                            <p:cond delay="164"/>
                                          </p:stCondLst>
                                        </p:cTn>
                                        <p:tgtEl>
                                          <p:spTgt spid="10"/>
                                        </p:tgtEl>
                                      </p:cBhvr>
                                      <p:to x="100000" y="80000"/>
                                    </p:animScale>
                                    <p:animScale>
                                      <p:cBhvr>
                                        <p:cTn id="38" dur="21" decel="50000">
                                          <p:stCondLst>
                                            <p:cond delay="167"/>
                                          </p:stCondLst>
                                        </p:cTn>
                                        <p:tgtEl>
                                          <p:spTgt spid="10"/>
                                        </p:tgtEl>
                                      </p:cBhvr>
                                      <p:to x="100000" y="100000"/>
                                    </p:animScale>
                                    <p:animScale>
                                      <p:cBhvr>
                                        <p:cTn id="39" dur="3">
                                          <p:stCondLst>
                                            <p:cond delay="205"/>
                                          </p:stCondLst>
                                        </p:cTn>
                                        <p:tgtEl>
                                          <p:spTgt spid="10"/>
                                        </p:tgtEl>
                                      </p:cBhvr>
                                      <p:to x="100000" y="90000"/>
                                    </p:animScale>
                                    <p:animScale>
                                      <p:cBhvr>
                                        <p:cTn id="40" dur="21" decel="50000">
                                          <p:stCondLst>
                                            <p:cond delay="209"/>
                                          </p:stCondLst>
                                        </p:cTn>
                                        <p:tgtEl>
                                          <p:spTgt spid="10"/>
                                        </p:tgtEl>
                                      </p:cBhvr>
                                      <p:to x="100000" y="100000"/>
                                    </p:animScale>
                                    <p:animScale>
                                      <p:cBhvr>
                                        <p:cTn id="41" dur="3">
                                          <p:stCondLst>
                                            <p:cond delay="226"/>
                                          </p:stCondLst>
                                        </p:cTn>
                                        <p:tgtEl>
                                          <p:spTgt spid="10"/>
                                        </p:tgtEl>
                                      </p:cBhvr>
                                      <p:to x="100000" y="95000"/>
                                    </p:animScale>
                                    <p:animScale>
                                      <p:cBhvr>
                                        <p:cTn id="42" dur="21" decel="50000">
                                          <p:stCondLst>
                                            <p:cond delay="229"/>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35946"/>
            <a:ext cx="2987824" cy="807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fr-FR"/>
          </a:p>
        </p:txBody>
      </p:sp>
      <p:sp>
        <p:nvSpPr>
          <p:cNvPr id="10" name="Titre 1"/>
          <p:cNvSpPr txBox="1">
            <a:spLocks/>
          </p:cNvSpPr>
          <p:nvPr/>
        </p:nvSpPr>
        <p:spPr>
          <a:xfrm>
            <a:off x="244531" y="195486"/>
            <a:ext cx="8575941" cy="423318"/>
          </a:xfrm>
          <a:prstGeom prst="rect">
            <a:avLst/>
          </a:prstGeom>
        </p:spPr>
        <p:txBody>
          <a:bodyPr vert="horz" lIns="134994" tIns="34289" rIns="68577" bIns="34289" rtlCol="0" anchor="t" anchorCtr="0">
            <a:noAutofit/>
          </a:bodyPr>
          <a:lstStyle>
            <a:lvl1pPr algn="r" defTabSz="457200" rtl="0" eaLnBrk="1" latinLnBrk="0" hangingPunct="1">
              <a:spcBef>
                <a:spcPct val="0"/>
              </a:spcBef>
              <a:buNone/>
              <a:defRPr sz="2400" b="1" i="0" kern="1200">
                <a:solidFill>
                  <a:schemeClr val="accent5">
                    <a:lumMod val="75000"/>
                  </a:schemeClr>
                </a:solidFill>
                <a:latin typeface="Helvetica"/>
                <a:ea typeface="+mj-ea"/>
                <a:cs typeface="Helvetica"/>
              </a:defRPr>
            </a:lvl1pPr>
          </a:lstStyle>
          <a:p>
            <a:pPr algn="ctr" defTabSz="342884" fontAlgn="auto">
              <a:spcAft>
                <a:spcPts val="0"/>
              </a:spcAft>
            </a:pPr>
            <a:r>
              <a:rPr lang="fr-FR" sz="1700" dirty="0">
                <a:solidFill>
                  <a:schemeClr val="accent6">
                    <a:lumMod val="75000"/>
                  </a:schemeClr>
                </a:solidFill>
                <a:latin typeface="Arial" panose="020B0604020202020204" pitchFamily="34" charset="0"/>
                <a:cs typeface="Arial" panose="020B0604020202020204" pitchFamily="34" charset="0"/>
              </a:rPr>
              <a:t>Recommandations prévention ou dépistage </a:t>
            </a:r>
            <a:r>
              <a:rPr lang="fr-FR" sz="1700" dirty="0" smtClean="0">
                <a:solidFill>
                  <a:schemeClr val="accent6">
                    <a:lumMod val="75000"/>
                  </a:schemeClr>
                </a:solidFill>
                <a:latin typeface="Arial" panose="020B0604020202020204" pitchFamily="34" charset="0"/>
                <a:cs typeface="Arial" panose="020B0604020202020204" pitchFamily="34" charset="0"/>
              </a:rPr>
              <a:t>seins/ovaires </a:t>
            </a:r>
            <a:r>
              <a:rPr lang="fr-FR" sz="1700" b="0" dirty="0" smtClean="0">
                <a:solidFill>
                  <a:schemeClr val="accent6">
                    <a:lumMod val="75000"/>
                  </a:schemeClr>
                </a:solidFill>
                <a:latin typeface="Arial" panose="020B0604020202020204" pitchFamily="34" charset="0"/>
                <a:cs typeface="Arial" panose="020B0604020202020204" pitchFamily="34" charset="0"/>
              </a:rPr>
              <a:t>(GGC-UNICANCER) </a:t>
            </a:r>
            <a:endParaRPr lang="fr-FR" sz="1700" b="0" dirty="0">
              <a:solidFill>
                <a:schemeClr val="accent6">
                  <a:lumMod val="75000"/>
                </a:schemeClr>
              </a:solidFill>
              <a:latin typeface="Arial" panose="020B0604020202020204" pitchFamily="34" charset="0"/>
              <a:cs typeface="Arial" panose="020B0604020202020204" pitchFamily="34" charset="0"/>
            </a:endParaRPr>
          </a:p>
        </p:txBody>
      </p:sp>
      <p:sp>
        <p:nvSpPr>
          <p:cNvPr id="3" name="ZoneTexte 2"/>
          <p:cNvSpPr txBox="1"/>
          <p:nvPr/>
        </p:nvSpPr>
        <p:spPr>
          <a:xfrm>
            <a:off x="7664868" y="1635646"/>
            <a:ext cx="1352488" cy="1431157"/>
          </a:xfrm>
          <a:prstGeom prst="rect">
            <a:avLst/>
          </a:prstGeom>
          <a:noFill/>
        </p:spPr>
        <p:txBody>
          <a:bodyPr wrap="square" lIns="91436" tIns="45718" rIns="91436" bIns="45718" rtlCol="0">
            <a:spAutoFit/>
          </a:bodyPr>
          <a:lstStyle/>
          <a:p>
            <a:r>
              <a:rPr lang="fr-FR" sz="1400" dirty="0" smtClean="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Actualisation 2022</a:t>
            </a:r>
          </a:p>
          <a:p>
            <a:r>
              <a:rPr lang="fr-FR" sz="1200" dirty="0" smtClean="0">
                <a:latin typeface="Arial" panose="020B0604020202020204" pitchFamily="34" charset="0"/>
                <a:cs typeface="Arial" panose="020B0604020202020204" pitchFamily="34" charset="0"/>
                <a:sym typeface="Wingdings" panose="05000000000000000000" pitchFamily="2" charset="2"/>
              </a:rPr>
              <a:t>Tiré de </a:t>
            </a:r>
            <a:r>
              <a:rPr lang="fr-FR" sz="1200" dirty="0" err="1" smtClean="0">
                <a:latin typeface="Arial" panose="020B0604020202020204" pitchFamily="34" charset="0"/>
                <a:cs typeface="Arial" panose="020B0604020202020204" pitchFamily="34" charset="0"/>
                <a:sym typeface="Wingdings" panose="05000000000000000000" pitchFamily="2" charset="2"/>
              </a:rPr>
              <a:t>Moretta</a:t>
            </a:r>
            <a:r>
              <a:rPr lang="fr-FR" sz="1200" dirty="0" smtClean="0">
                <a:latin typeface="Arial" panose="020B0604020202020204" pitchFamily="34" charset="0"/>
                <a:cs typeface="Arial" panose="020B0604020202020204" pitchFamily="34" charset="0"/>
                <a:sym typeface="Wingdings" panose="05000000000000000000" pitchFamily="2" charset="2"/>
              </a:rPr>
              <a:t> </a:t>
            </a:r>
            <a:r>
              <a:rPr lang="fr-FR" sz="1200" dirty="0">
                <a:latin typeface="Arial" panose="020B0604020202020204" pitchFamily="34" charset="0"/>
                <a:cs typeface="Arial" panose="020B0604020202020204" pitchFamily="34" charset="0"/>
                <a:sym typeface="Wingdings" panose="05000000000000000000" pitchFamily="2" charset="2"/>
              </a:rPr>
              <a:t>et al Bulletin du Cancer </a:t>
            </a:r>
          </a:p>
          <a:p>
            <a:r>
              <a:rPr lang="fr-FR" sz="1200" dirty="0" err="1">
                <a:latin typeface="Arial" panose="020B0604020202020204" pitchFamily="34" charset="0"/>
                <a:cs typeface="Arial" panose="020B0604020202020204" pitchFamily="34" charset="0"/>
                <a:sym typeface="Wingdings" panose="05000000000000000000" pitchFamily="2" charset="2"/>
              </a:rPr>
              <a:t>Oct</a:t>
            </a:r>
            <a:r>
              <a:rPr lang="fr-FR" sz="1200" dirty="0">
                <a:latin typeface="Arial" panose="020B0604020202020204" pitchFamily="34" charset="0"/>
                <a:cs typeface="Arial" panose="020B0604020202020204" pitchFamily="34" charset="0"/>
                <a:sym typeface="Wingdings" panose="05000000000000000000" pitchFamily="2" charset="2"/>
              </a:rPr>
              <a:t> 2018  </a:t>
            </a:r>
          </a:p>
          <a:p>
            <a:r>
              <a:rPr lang="fr-FR" sz="1050" i="1" dirty="0" err="1">
                <a:latin typeface="Arial" panose="020B0604020202020204" pitchFamily="34" charset="0"/>
                <a:cs typeface="Arial" panose="020B0604020202020204" pitchFamily="34" charset="0"/>
                <a:sym typeface="Wingdings" panose="05000000000000000000" pitchFamily="2" charset="2"/>
              </a:rPr>
              <a:t>doi</a:t>
            </a:r>
            <a:r>
              <a:rPr lang="fr-FR" sz="1050" i="1" dirty="0">
                <a:latin typeface="Arial" panose="020B0604020202020204" pitchFamily="34" charset="0"/>
                <a:cs typeface="Arial" panose="020B0604020202020204" pitchFamily="34" charset="0"/>
                <a:sym typeface="Wingdings" panose="05000000000000000000" pitchFamily="2" charset="2"/>
              </a:rPr>
              <a:t>: 10.1016</a:t>
            </a:r>
            <a:endParaRPr lang="fr-FR" sz="1200"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963" y="4778127"/>
            <a:ext cx="1678752" cy="36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p:cNvPicPr>
            <a:picLocks noChangeAspect="1"/>
          </p:cNvPicPr>
          <p:nvPr/>
        </p:nvPicPr>
        <p:blipFill>
          <a:blip r:embed="rId3"/>
          <a:stretch>
            <a:fillRect/>
          </a:stretch>
        </p:blipFill>
        <p:spPr>
          <a:xfrm>
            <a:off x="1303648" y="947373"/>
            <a:ext cx="6076664" cy="3928633"/>
          </a:xfrm>
          <a:prstGeom prst="rect">
            <a:avLst/>
          </a:prstGeom>
        </p:spPr>
      </p:pic>
      <p:pic>
        <p:nvPicPr>
          <p:cNvPr id="9" name="Imag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07" y="4587974"/>
            <a:ext cx="638961" cy="555526"/>
          </a:xfrm>
          <a:prstGeom prst="rect">
            <a:avLst/>
          </a:prstGeom>
          <a:noFill/>
          <a:ln>
            <a:noFill/>
          </a:ln>
        </p:spPr>
      </p:pic>
      <p:sp>
        <p:nvSpPr>
          <p:cNvPr id="12" name="ZoneTexte 11"/>
          <p:cNvSpPr txBox="1"/>
          <p:nvPr/>
        </p:nvSpPr>
        <p:spPr>
          <a:xfrm rot="16200000">
            <a:off x="-1053924" y="1688652"/>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476195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Cas clinique</a:t>
            </a:r>
            <a:endParaRPr lang="fr-FR" b="1" dirty="0"/>
          </a:p>
        </p:txBody>
      </p:sp>
    </p:spTree>
    <p:extLst>
      <p:ext uri="{BB962C8B-B14F-4D97-AF65-F5344CB8AC3E}">
        <p14:creationId xmlns:p14="http://schemas.microsoft.com/office/powerpoint/2010/main" val="4178637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Line 2"/>
          <p:cNvSpPr>
            <a:spLocks noChangeShapeType="1"/>
          </p:cNvSpPr>
          <p:nvPr/>
        </p:nvSpPr>
        <p:spPr bwMode="auto">
          <a:xfrm>
            <a:off x="3977923" y="1315641"/>
            <a:ext cx="12248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2" name="Line 3"/>
          <p:cNvSpPr>
            <a:spLocks noChangeShapeType="1"/>
          </p:cNvSpPr>
          <p:nvPr/>
        </p:nvSpPr>
        <p:spPr bwMode="auto">
          <a:xfrm>
            <a:off x="4593167" y="1312069"/>
            <a:ext cx="1411" cy="58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3" name="Line 4"/>
          <p:cNvSpPr>
            <a:spLocks noChangeShapeType="1"/>
          </p:cNvSpPr>
          <p:nvPr/>
        </p:nvSpPr>
        <p:spPr bwMode="auto">
          <a:xfrm>
            <a:off x="1229078" y="1890713"/>
            <a:ext cx="685800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4" name="Rectangle 5"/>
          <p:cNvSpPr>
            <a:spLocks noChangeArrowheads="1"/>
          </p:cNvSpPr>
          <p:nvPr/>
        </p:nvSpPr>
        <p:spPr bwMode="auto">
          <a:xfrm>
            <a:off x="2885723" y="3926682"/>
            <a:ext cx="4024489"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5" name="Rectangle 6"/>
          <p:cNvSpPr>
            <a:spLocks noChangeArrowheads="1"/>
          </p:cNvSpPr>
          <p:nvPr/>
        </p:nvSpPr>
        <p:spPr bwMode="auto">
          <a:xfrm>
            <a:off x="4608689" y="4248150"/>
            <a:ext cx="1905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6" name="Rectangle 7"/>
          <p:cNvSpPr>
            <a:spLocks noChangeArrowheads="1"/>
          </p:cNvSpPr>
          <p:nvPr/>
        </p:nvSpPr>
        <p:spPr bwMode="auto">
          <a:xfrm>
            <a:off x="3035300" y="1370410"/>
            <a:ext cx="105974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7" name="Rectangle 8"/>
          <p:cNvSpPr>
            <a:spLocks noChangeArrowheads="1"/>
          </p:cNvSpPr>
          <p:nvPr/>
        </p:nvSpPr>
        <p:spPr bwMode="auto">
          <a:xfrm>
            <a:off x="3269545" y="1416844"/>
            <a:ext cx="230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100" b="1">
                <a:solidFill>
                  <a:srgbClr val="002060"/>
                </a:solidFill>
                <a:latin typeface="Arial" pitchFamily="34" charset="0"/>
              </a:rPr>
              <a:t>      </a:t>
            </a:r>
            <a:endParaRPr lang="fr-FR" altLang="fr-FR" sz="2000">
              <a:solidFill>
                <a:srgbClr val="002060"/>
              </a:solidFill>
              <a:latin typeface="Arial" pitchFamily="34" charset="0"/>
            </a:endParaRPr>
          </a:p>
        </p:txBody>
      </p:sp>
      <p:sp>
        <p:nvSpPr>
          <p:cNvPr id="128" name="Rectangle 9"/>
          <p:cNvSpPr>
            <a:spLocks noChangeArrowheads="1"/>
          </p:cNvSpPr>
          <p:nvPr/>
        </p:nvSpPr>
        <p:spPr bwMode="auto">
          <a:xfrm>
            <a:off x="3563056" y="1428750"/>
            <a:ext cx="6492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dcd à 79 ans</a:t>
            </a:r>
            <a:endParaRPr lang="fr-FR" altLang="fr-FR" sz="2000">
              <a:solidFill>
                <a:srgbClr val="002060"/>
              </a:solidFill>
              <a:latin typeface="Arial" pitchFamily="34" charset="0"/>
            </a:endParaRPr>
          </a:p>
        </p:txBody>
      </p:sp>
      <p:sp>
        <p:nvSpPr>
          <p:cNvPr id="129" name="Rectangle 10"/>
          <p:cNvSpPr>
            <a:spLocks noChangeArrowheads="1"/>
          </p:cNvSpPr>
          <p:nvPr/>
        </p:nvSpPr>
        <p:spPr bwMode="auto">
          <a:xfrm>
            <a:off x="5039078" y="1325166"/>
            <a:ext cx="105974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0" name="Rectangle 11"/>
          <p:cNvSpPr>
            <a:spLocks noChangeArrowheads="1"/>
          </p:cNvSpPr>
          <p:nvPr/>
        </p:nvSpPr>
        <p:spPr bwMode="auto">
          <a:xfrm>
            <a:off x="5105401" y="1309688"/>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31" name="Rectangle 12"/>
          <p:cNvSpPr>
            <a:spLocks noChangeArrowheads="1"/>
          </p:cNvSpPr>
          <p:nvPr/>
        </p:nvSpPr>
        <p:spPr bwMode="auto">
          <a:xfrm>
            <a:off x="5019004" y="1352402"/>
            <a:ext cx="4664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84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2" name="Rectangle 13"/>
          <p:cNvSpPr>
            <a:spLocks noChangeArrowheads="1"/>
          </p:cNvSpPr>
          <p:nvPr/>
        </p:nvSpPr>
        <p:spPr bwMode="auto">
          <a:xfrm>
            <a:off x="4876800" y="1543050"/>
            <a:ext cx="955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K sein  </a:t>
            </a:r>
            <a:r>
              <a:rPr lang="fr-FR" altLang="fr-FR" sz="1000" b="1" dirty="0" smtClean="0">
                <a:solidFill>
                  <a:srgbClr val="002060"/>
                </a:solidFill>
                <a:latin typeface="Arial" pitchFamily="34" charset="0"/>
              </a:rPr>
              <a:t>à 67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3" name="Rectangle 18"/>
          <p:cNvSpPr>
            <a:spLocks noChangeArrowheads="1"/>
          </p:cNvSpPr>
          <p:nvPr/>
        </p:nvSpPr>
        <p:spPr bwMode="auto">
          <a:xfrm>
            <a:off x="732367" y="2350294"/>
            <a:ext cx="2483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4" name="Rectangle 20"/>
          <p:cNvSpPr>
            <a:spLocks noChangeArrowheads="1"/>
          </p:cNvSpPr>
          <p:nvPr/>
        </p:nvSpPr>
        <p:spPr bwMode="auto">
          <a:xfrm>
            <a:off x="666045" y="3727848"/>
            <a:ext cx="297745"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5" name="Rectangle 22"/>
          <p:cNvSpPr>
            <a:spLocks noChangeArrowheads="1"/>
          </p:cNvSpPr>
          <p:nvPr/>
        </p:nvSpPr>
        <p:spPr bwMode="auto">
          <a:xfrm>
            <a:off x="980723"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6" name="Oval 24"/>
          <p:cNvSpPr>
            <a:spLocks noChangeArrowheads="1"/>
          </p:cNvSpPr>
          <p:nvPr/>
        </p:nvSpPr>
        <p:spPr bwMode="auto">
          <a:xfrm>
            <a:off x="4972756" y="769144"/>
            <a:ext cx="464256" cy="391716"/>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7" name="Line 25"/>
          <p:cNvSpPr>
            <a:spLocks noChangeShapeType="1"/>
          </p:cNvSpPr>
          <p:nvPr/>
        </p:nvSpPr>
        <p:spPr bwMode="auto">
          <a:xfrm flipH="1">
            <a:off x="6841067" y="331470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8" name="Line 26"/>
          <p:cNvSpPr>
            <a:spLocks noChangeShapeType="1"/>
          </p:cNvSpPr>
          <p:nvPr/>
        </p:nvSpPr>
        <p:spPr bwMode="auto">
          <a:xfrm flipH="1">
            <a:off x="8077200" y="30861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9" name="Line 27"/>
          <p:cNvSpPr>
            <a:spLocks noChangeShapeType="1"/>
          </p:cNvSpPr>
          <p:nvPr/>
        </p:nvSpPr>
        <p:spPr bwMode="auto">
          <a:xfrm>
            <a:off x="3979333" y="1141810"/>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0" name="Line 28"/>
          <p:cNvSpPr>
            <a:spLocks noChangeShapeType="1"/>
          </p:cNvSpPr>
          <p:nvPr/>
        </p:nvSpPr>
        <p:spPr bwMode="auto">
          <a:xfrm>
            <a:off x="5201355" y="1148954"/>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1" name="Line 29"/>
          <p:cNvSpPr>
            <a:spLocks noChangeShapeType="1"/>
          </p:cNvSpPr>
          <p:nvPr/>
        </p:nvSpPr>
        <p:spPr bwMode="auto">
          <a:xfrm>
            <a:off x="905933" y="3314700"/>
            <a:ext cx="1412" cy="397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2" name="Line 30"/>
          <p:cNvSpPr>
            <a:spLocks noChangeShapeType="1"/>
          </p:cNvSpPr>
          <p:nvPr/>
        </p:nvSpPr>
        <p:spPr bwMode="auto">
          <a:xfrm>
            <a:off x="1552222" y="3314700"/>
            <a:ext cx="1412" cy="4583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3" name="Line 31"/>
          <p:cNvSpPr>
            <a:spLocks noChangeShapeType="1"/>
          </p:cNvSpPr>
          <p:nvPr/>
        </p:nvSpPr>
        <p:spPr bwMode="auto">
          <a:xfrm>
            <a:off x="2325511" y="3325416"/>
            <a:ext cx="1128889"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4" name="Line 32"/>
          <p:cNvSpPr>
            <a:spLocks noChangeShapeType="1"/>
          </p:cNvSpPr>
          <p:nvPr/>
        </p:nvSpPr>
        <p:spPr bwMode="auto">
          <a:xfrm>
            <a:off x="2861733" y="3028950"/>
            <a:ext cx="0" cy="7036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5" name="Line 33"/>
          <p:cNvSpPr>
            <a:spLocks noChangeShapeType="1"/>
          </p:cNvSpPr>
          <p:nvPr/>
        </p:nvSpPr>
        <p:spPr bwMode="auto">
          <a:xfrm flipV="1">
            <a:off x="6845300" y="3321844"/>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6" name="Rectangle 34"/>
          <p:cNvSpPr>
            <a:spLocks noChangeArrowheads="1"/>
          </p:cNvSpPr>
          <p:nvPr/>
        </p:nvSpPr>
        <p:spPr bwMode="auto">
          <a:xfrm>
            <a:off x="3780367" y="806054"/>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47" name="Line 35"/>
          <p:cNvSpPr>
            <a:spLocks noChangeShapeType="1"/>
          </p:cNvSpPr>
          <p:nvPr/>
        </p:nvSpPr>
        <p:spPr bwMode="auto">
          <a:xfrm flipV="1">
            <a:off x="3657600" y="685800"/>
            <a:ext cx="677333"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8" name="Line 36"/>
          <p:cNvSpPr>
            <a:spLocks noChangeShapeType="1"/>
          </p:cNvSpPr>
          <p:nvPr/>
        </p:nvSpPr>
        <p:spPr bwMode="auto">
          <a:xfrm>
            <a:off x="4169834" y="3318273"/>
            <a:ext cx="1192388"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9" name="Line 37"/>
          <p:cNvSpPr>
            <a:spLocks noChangeShapeType="1"/>
          </p:cNvSpPr>
          <p:nvPr/>
        </p:nvSpPr>
        <p:spPr bwMode="auto">
          <a:xfrm>
            <a:off x="4737100" y="2971800"/>
            <a:ext cx="0" cy="750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0" name="Line 38"/>
          <p:cNvSpPr>
            <a:spLocks noChangeShapeType="1"/>
          </p:cNvSpPr>
          <p:nvPr/>
        </p:nvSpPr>
        <p:spPr bwMode="auto">
          <a:xfrm flipH="1">
            <a:off x="5367867" y="3314700"/>
            <a:ext cx="0" cy="446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1" name="Rectangle 41"/>
          <p:cNvSpPr>
            <a:spLocks noChangeArrowheads="1"/>
          </p:cNvSpPr>
          <p:nvPr/>
        </p:nvSpPr>
        <p:spPr bwMode="auto">
          <a:xfrm>
            <a:off x="6214533" y="2059782"/>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2" name="Rectangle 43"/>
          <p:cNvSpPr>
            <a:spLocks noChangeArrowheads="1"/>
          </p:cNvSpPr>
          <p:nvPr/>
        </p:nvSpPr>
        <p:spPr bwMode="auto">
          <a:xfrm>
            <a:off x="4840111" y="2059782"/>
            <a:ext cx="248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3" name="Rectangle 45"/>
          <p:cNvSpPr>
            <a:spLocks noChangeArrowheads="1"/>
          </p:cNvSpPr>
          <p:nvPr/>
        </p:nvSpPr>
        <p:spPr bwMode="auto">
          <a:xfrm>
            <a:off x="3070578" y="2120504"/>
            <a:ext cx="23283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4" name="Rectangle 47"/>
          <p:cNvSpPr>
            <a:spLocks noChangeArrowheads="1"/>
          </p:cNvSpPr>
          <p:nvPr/>
        </p:nvSpPr>
        <p:spPr bwMode="auto">
          <a:xfrm>
            <a:off x="5552723" y="2778919"/>
            <a:ext cx="1059744"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5" name="Rectangle 48"/>
          <p:cNvSpPr>
            <a:spLocks noChangeArrowheads="1"/>
          </p:cNvSpPr>
          <p:nvPr/>
        </p:nvSpPr>
        <p:spPr bwMode="auto">
          <a:xfrm>
            <a:off x="5635978" y="277891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56" name="Rectangle 49"/>
          <p:cNvSpPr>
            <a:spLocks noChangeArrowheads="1"/>
          </p:cNvSpPr>
          <p:nvPr/>
        </p:nvSpPr>
        <p:spPr bwMode="auto">
          <a:xfrm>
            <a:off x="5680668" y="2718992"/>
            <a:ext cx="6412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57" name="Line 50"/>
          <p:cNvSpPr>
            <a:spLocks noChangeShapeType="1"/>
          </p:cNvSpPr>
          <p:nvPr/>
        </p:nvSpPr>
        <p:spPr bwMode="auto">
          <a:xfrm flipH="1">
            <a:off x="2877256"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8" name="Line 51"/>
          <p:cNvSpPr>
            <a:spLocks noChangeShapeType="1"/>
          </p:cNvSpPr>
          <p:nvPr/>
        </p:nvSpPr>
        <p:spPr bwMode="auto">
          <a:xfrm flipH="1">
            <a:off x="4762500"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9" name="Line 52"/>
          <p:cNvSpPr>
            <a:spLocks noChangeShapeType="1"/>
          </p:cNvSpPr>
          <p:nvPr/>
        </p:nvSpPr>
        <p:spPr bwMode="auto">
          <a:xfrm>
            <a:off x="61129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0" name="Line 53"/>
          <p:cNvSpPr>
            <a:spLocks noChangeShapeType="1"/>
          </p:cNvSpPr>
          <p:nvPr/>
        </p:nvSpPr>
        <p:spPr bwMode="auto">
          <a:xfrm>
            <a:off x="71797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1" name="Line 54"/>
          <p:cNvSpPr>
            <a:spLocks noChangeShapeType="1"/>
          </p:cNvSpPr>
          <p:nvPr/>
        </p:nvSpPr>
        <p:spPr bwMode="auto">
          <a:xfrm flipH="1">
            <a:off x="80941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2" name="Line 55"/>
          <p:cNvSpPr>
            <a:spLocks noChangeShapeType="1"/>
          </p:cNvSpPr>
          <p:nvPr/>
        </p:nvSpPr>
        <p:spPr bwMode="auto">
          <a:xfrm flipH="1">
            <a:off x="6111523" y="3086100"/>
            <a:ext cx="0" cy="623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3" name="Rectangle 56"/>
          <p:cNvSpPr>
            <a:spLocks noChangeArrowheads="1"/>
          </p:cNvSpPr>
          <p:nvPr/>
        </p:nvSpPr>
        <p:spPr bwMode="auto">
          <a:xfrm>
            <a:off x="6570134" y="2686050"/>
            <a:ext cx="1127478"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4" name="Rectangle 57"/>
          <p:cNvSpPr>
            <a:spLocks noChangeArrowheads="1"/>
          </p:cNvSpPr>
          <p:nvPr/>
        </p:nvSpPr>
        <p:spPr bwMode="auto">
          <a:xfrm>
            <a:off x="6745111" y="264080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65" name="Rectangle 58"/>
          <p:cNvSpPr>
            <a:spLocks noChangeArrowheads="1"/>
          </p:cNvSpPr>
          <p:nvPr/>
        </p:nvSpPr>
        <p:spPr bwMode="auto">
          <a:xfrm>
            <a:off x="6729123" y="2704704"/>
            <a:ext cx="8079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err="1">
                <a:solidFill>
                  <a:srgbClr val="002060"/>
                </a:solidFill>
                <a:latin typeface="Arial" pitchFamily="34" charset="0"/>
              </a:rPr>
              <a:t>dcd</a:t>
            </a:r>
            <a:r>
              <a:rPr lang="fr-FR" altLang="fr-FR" sz="1050" b="1" dirty="0">
                <a:solidFill>
                  <a:srgbClr val="002060"/>
                </a:solidFill>
                <a:latin typeface="Arial" pitchFamily="34" charset="0"/>
              </a:rPr>
              <a:t> à 49 ans</a:t>
            </a:r>
            <a:endParaRPr lang="fr-FR" altLang="fr-FR" dirty="0">
              <a:solidFill>
                <a:srgbClr val="002060"/>
              </a:solidFill>
              <a:latin typeface="Arial" pitchFamily="34" charset="0"/>
            </a:endParaRPr>
          </a:p>
        </p:txBody>
      </p:sp>
      <p:sp>
        <p:nvSpPr>
          <p:cNvPr id="166" name="Rectangle 59"/>
          <p:cNvSpPr>
            <a:spLocks noChangeArrowheads="1"/>
          </p:cNvSpPr>
          <p:nvPr/>
        </p:nvSpPr>
        <p:spPr bwMode="auto">
          <a:xfrm>
            <a:off x="6720977" y="2874700"/>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à</a:t>
            </a:r>
            <a:r>
              <a:rPr lang="fr-FR" altLang="fr-FR" sz="1050" b="1" dirty="0" smtClean="0">
                <a:solidFill>
                  <a:srgbClr val="002060"/>
                </a:solidFill>
                <a:latin typeface="Arial" pitchFamily="34" charset="0"/>
              </a:rPr>
              <a:t> </a:t>
            </a:r>
            <a:r>
              <a:rPr lang="fr-FR" altLang="fr-FR" sz="1050" b="1" dirty="0">
                <a:solidFill>
                  <a:srgbClr val="002060"/>
                </a:solidFill>
                <a:latin typeface="Arial" pitchFamily="34" charset="0"/>
              </a:rPr>
              <a:t>44 ans</a:t>
            </a:r>
            <a:endParaRPr lang="fr-FR" altLang="fr-FR" dirty="0">
              <a:solidFill>
                <a:srgbClr val="002060"/>
              </a:solidFill>
              <a:latin typeface="Arial" pitchFamily="34" charset="0"/>
            </a:endParaRPr>
          </a:p>
        </p:txBody>
      </p:sp>
      <p:sp>
        <p:nvSpPr>
          <p:cNvPr id="167" name="Rectangle 60"/>
          <p:cNvSpPr>
            <a:spLocks noChangeArrowheads="1"/>
          </p:cNvSpPr>
          <p:nvPr/>
        </p:nvSpPr>
        <p:spPr bwMode="auto">
          <a:xfrm>
            <a:off x="6706546" y="3009432"/>
            <a:ext cx="11012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ovaire </a:t>
            </a:r>
            <a:r>
              <a:rPr lang="fr-FR" altLang="fr-FR" sz="1050" b="1" dirty="0" smtClean="0">
                <a:solidFill>
                  <a:srgbClr val="002060"/>
                </a:solidFill>
                <a:latin typeface="Arial" pitchFamily="34" charset="0"/>
              </a:rPr>
              <a:t>à 49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68" name="Rectangle 61"/>
          <p:cNvSpPr>
            <a:spLocks noChangeArrowheads="1"/>
          </p:cNvSpPr>
          <p:nvPr/>
        </p:nvSpPr>
        <p:spPr bwMode="auto">
          <a:xfrm>
            <a:off x="732368"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9" name="Rectangle 62"/>
          <p:cNvSpPr>
            <a:spLocks noChangeArrowheads="1"/>
          </p:cNvSpPr>
          <p:nvPr/>
        </p:nvSpPr>
        <p:spPr bwMode="auto">
          <a:xfrm>
            <a:off x="6773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40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0" name="Rectangle 63"/>
          <p:cNvSpPr>
            <a:spLocks noChangeArrowheads="1"/>
          </p:cNvSpPr>
          <p:nvPr/>
        </p:nvSpPr>
        <p:spPr bwMode="auto">
          <a:xfrm>
            <a:off x="2325511" y="2702719"/>
            <a:ext cx="124318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1" name="Rectangle 64"/>
          <p:cNvSpPr>
            <a:spLocks noChangeArrowheads="1"/>
          </p:cNvSpPr>
          <p:nvPr/>
        </p:nvSpPr>
        <p:spPr bwMode="auto">
          <a:xfrm>
            <a:off x="2599653" y="2690032"/>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62ans</a:t>
            </a:r>
            <a:endParaRPr lang="fr-FR" altLang="fr-FR" dirty="0">
              <a:solidFill>
                <a:srgbClr val="002060"/>
              </a:solidFill>
              <a:latin typeface="Arial" pitchFamily="34" charset="0"/>
            </a:endParaRPr>
          </a:p>
        </p:txBody>
      </p:sp>
      <p:sp>
        <p:nvSpPr>
          <p:cNvPr id="172" name="Rectangle 65"/>
          <p:cNvSpPr>
            <a:spLocks noChangeArrowheads="1"/>
          </p:cNvSpPr>
          <p:nvPr/>
        </p:nvSpPr>
        <p:spPr bwMode="auto">
          <a:xfrm>
            <a:off x="2422113" y="2848877"/>
            <a:ext cx="10591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61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73" name="Rectangle 66"/>
          <p:cNvSpPr>
            <a:spLocks noChangeArrowheads="1"/>
          </p:cNvSpPr>
          <p:nvPr/>
        </p:nvSpPr>
        <p:spPr bwMode="auto">
          <a:xfrm>
            <a:off x="4294012" y="2702719"/>
            <a:ext cx="8607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4" name="Rectangle 67"/>
          <p:cNvSpPr>
            <a:spLocks noChangeArrowheads="1"/>
          </p:cNvSpPr>
          <p:nvPr/>
        </p:nvSpPr>
        <p:spPr bwMode="auto">
          <a:xfrm>
            <a:off x="1162756"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5" name="Rectangle 68"/>
          <p:cNvSpPr>
            <a:spLocks noChangeArrowheads="1"/>
          </p:cNvSpPr>
          <p:nvPr/>
        </p:nvSpPr>
        <p:spPr bwMode="auto">
          <a:xfrm>
            <a:off x="13546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6" name="Rectangle 69"/>
          <p:cNvSpPr>
            <a:spLocks noChangeArrowheads="1"/>
          </p:cNvSpPr>
          <p:nvPr/>
        </p:nvSpPr>
        <p:spPr bwMode="auto">
          <a:xfrm>
            <a:off x="3035301"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7" name="Rectangle 70"/>
          <p:cNvSpPr>
            <a:spLocks noChangeArrowheads="1"/>
          </p:cNvSpPr>
          <p:nvPr/>
        </p:nvSpPr>
        <p:spPr bwMode="auto">
          <a:xfrm>
            <a:off x="32512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32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8" name="Rectangle 71"/>
          <p:cNvSpPr>
            <a:spLocks noChangeArrowheads="1"/>
          </p:cNvSpPr>
          <p:nvPr/>
        </p:nvSpPr>
        <p:spPr bwMode="auto">
          <a:xfrm>
            <a:off x="1792111"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9" name="Rectangle 72"/>
          <p:cNvSpPr>
            <a:spLocks noChangeArrowheads="1"/>
          </p:cNvSpPr>
          <p:nvPr/>
        </p:nvSpPr>
        <p:spPr bwMode="auto">
          <a:xfrm>
            <a:off x="2099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38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0" name="Rectangle 73"/>
          <p:cNvSpPr>
            <a:spLocks noChangeArrowheads="1"/>
          </p:cNvSpPr>
          <p:nvPr/>
        </p:nvSpPr>
        <p:spPr bwMode="auto">
          <a:xfrm>
            <a:off x="2507545"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1" name="Rectangle 74"/>
          <p:cNvSpPr>
            <a:spLocks noChangeArrowheads="1"/>
          </p:cNvSpPr>
          <p:nvPr/>
        </p:nvSpPr>
        <p:spPr bwMode="auto">
          <a:xfrm>
            <a:off x="26416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35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2" name="Rectangle 75"/>
          <p:cNvSpPr>
            <a:spLocks noChangeArrowheads="1"/>
          </p:cNvSpPr>
          <p:nvPr/>
        </p:nvSpPr>
        <p:spPr bwMode="auto">
          <a:xfrm>
            <a:off x="914400" y="2702719"/>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3" name="Rectangle 76"/>
          <p:cNvSpPr>
            <a:spLocks noChangeArrowheads="1"/>
          </p:cNvSpPr>
          <p:nvPr/>
        </p:nvSpPr>
        <p:spPr bwMode="auto">
          <a:xfrm>
            <a:off x="929456" y="2704704"/>
            <a:ext cx="456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64 ans</a:t>
            </a:r>
            <a:endParaRPr lang="fr-FR" altLang="fr-FR" dirty="0">
              <a:solidFill>
                <a:srgbClr val="002060"/>
              </a:solidFill>
              <a:latin typeface="Arial" pitchFamily="34" charset="0"/>
            </a:endParaRPr>
          </a:p>
        </p:txBody>
      </p:sp>
      <p:sp>
        <p:nvSpPr>
          <p:cNvPr id="184" name="Rectangle 77"/>
          <p:cNvSpPr>
            <a:spLocks noChangeArrowheads="1"/>
          </p:cNvSpPr>
          <p:nvPr/>
        </p:nvSpPr>
        <p:spPr bwMode="auto">
          <a:xfrm>
            <a:off x="3730978" y="4370785"/>
            <a:ext cx="811389"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5" name="Rectangle 78"/>
          <p:cNvSpPr>
            <a:spLocks noChangeArrowheads="1"/>
          </p:cNvSpPr>
          <p:nvPr/>
        </p:nvSpPr>
        <p:spPr bwMode="auto">
          <a:xfrm>
            <a:off x="39285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6" name="Rectangle 79"/>
          <p:cNvSpPr>
            <a:spLocks noChangeArrowheads="1"/>
          </p:cNvSpPr>
          <p:nvPr/>
        </p:nvSpPr>
        <p:spPr bwMode="auto">
          <a:xfrm>
            <a:off x="4476044"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7" name="Rectangle 80"/>
          <p:cNvSpPr>
            <a:spLocks noChangeArrowheads="1"/>
          </p:cNvSpPr>
          <p:nvPr/>
        </p:nvSpPr>
        <p:spPr bwMode="auto">
          <a:xfrm>
            <a:off x="45381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26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8" name="Rectangle 81"/>
          <p:cNvSpPr>
            <a:spLocks noChangeArrowheads="1"/>
          </p:cNvSpPr>
          <p:nvPr/>
        </p:nvSpPr>
        <p:spPr bwMode="auto">
          <a:xfrm>
            <a:off x="6462889"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9" name="Rectangle 82"/>
          <p:cNvSpPr>
            <a:spLocks noChangeArrowheads="1"/>
          </p:cNvSpPr>
          <p:nvPr/>
        </p:nvSpPr>
        <p:spPr bwMode="auto">
          <a:xfrm>
            <a:off x="66378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0" name="Rectangle 83"/>
          <p:cNvSpPr>
            <a:spLocks noChangeArrowheads="1"/>
          </p:cNvSpPr>
          <p:nvPr/>
        </p:nvSpPr>
        <p:spPr bwMode="auto">
          <a:xfrm>
            <a:off x="5221111"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1" name="Rectangle 84"/>
          <p:cNvSpPr>
            <a:spLocks noChangeArrowheads="1"/>
          </p:cNvSpPr>
          <p:nvPr/>
        </p:nvSpPr>
        <p:spPr bwMode="auto">
          <a:xfrm>
            <a:off x="5147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2" name="Rectangle 85"/>
          <p:cNvSpPr>
            <a:spLocks noChangeArrowheads="1"/>
          </p:cNvSpPr>
          <p:nvPr/>
        </p:nvSpPr>
        <p:spPr bwMode="auto">
          <a:xfrm>
            <a:off x="5784145"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3" name="Rectangle 86"/>
          <p:cNvSpPr>
            <a:spLocks noChangeArrowheads="1"/>
          </p:cNvSpPr>
          <p:nvPr/>
        </p:nvSpPr>
        <p:spPr bwMode="auto">
          <a:xfrm>
            <a:off x="58928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25 ans</a:t>
            </a:r>
            <a:endParaRPr lang="fr-FR" altLang="fr-FR" sz="2800">
              <a:solidFill>
                <a:srgbClr val="002060"/>
              </a:solidFill>
              <a:latin typeface="Arial" pitchFamily="34" charset="0"/>
            </a:endParaRPr>
          </a:p>
        </p:txBody>
      </p:sp>
      <p:sp>
        <p:nvSpPr>
          <p:cNvPr id="194" name="Rectangle 87"/>
          <p:cNvSpPr>
            <a:spLocks noChangeArrowheads="1"/>
          </p:cNvSpPr>
          <p:nvPr/>
        </p:nvSpPr>
        <p:spPr bwMode="auto">
          <a:xfrm>
            <a:off x="7093656"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5" name="Rectangle 88"/>
          <p:cNvSpPr>
            <a:spLocks noChangeArrowheads="1"/>
          </p:cNvSpPr>
          <p:nvPr/>
        </p:nvSpPr>
        <p:spPr bwMode="auto">
          <a:xfrm>
            <a:off x="72474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13 ans</a:t>
            </a:r>
            <a:endParaRPr lang="fr-FR" altLang="fr-FR" sz="2800">
              <a:solidFill>
                <a:srgbClr val="002060"/>
              </a:solidFill>
              <a:latin typeface="Arial" pitchFamily="34" charset="0"/>
            </a:endParaRPr>
          </a:p>
        </p:txBody>
      </p:sp>
      <p:sp>
        <p:nvSpPr>
          <p:cNvPr id="196" name="Rectangle 89"/>
          <p:cNvSpPr>
            <a:spLocks noChangeArrowheads="1"/>
          </p:cNvSpPr>
          <p:nvPr/>
        </p:nvSpPr>
        <p:spPr bwMode="auto">
          <a:xfrm>
            <a:off x="7838723"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7" name="Rectangle 90"/>
          <p:cNvSpPr>
            <a:spLocks noChangeArrowheads="1"/>
          </p:cNvSpPr>
          <p:nvPr/>
        </p:nvSpPr>
        <p:spPr bwMode="auto">
          <a:xfrm>
            <a:off x="78570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10 ans</a:t>
            </a:r>
            <a:endParaRPr lang="fr-FR" altLang="fr-FR" sz="2800">
              <a:solidFill>
                <a:srgbClr val="002060"/>
              </a:solidFill>
              <a:latin typeface="Arial" pitchFamily="34" charset="0"/>
            </a:endParaRPr>
          </a:p>
        </p:txBody>
      </p:sp>
      <p:sp>
        <p:nvSpPr>
          <p:cNvPr id="198" name="Rectangle 91"/>
          <p:cNvSpPr>
            <a:spLocks noChangeArrowheads="1"/>
          </p:cNvSpPr>
          <p:nvPr/>
        </p:nvSpPr>
        <p:spPr bwMode="auto">
          <a:xfrm>
            <a:off x="7772400" y="2717006"/>
            <a:ext cx="762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9" name="Rectangle 92"/>
          <p:cNvSpPr>
            <a:spLocks noChangeArrowheads="1"/>
          </p:cNvSpPr>
          <p:nvPr/>
        </p:nvSpPr>
        <p:spPr bwMode="auto">
          <a:xfrm>
            <a:off x="7884139" y="2714610"/>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smtClean="0">
                <a:solidFill>
                  <a:srgbClr val="002060"/>
                </a:solidFill>
                <a:latin typeface="Arial" pitchFamily="34" charset="0"/>
              </a:rPr>
              <a:t>39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00" name="Rectangle 93"/>
          <p:cNvSpPr>
            <a:spLocks noChangeArrowheads="1"/>
          </p:cNvSpPr>
          <p:nvPr/>
        </p:nvSpPr>
        <p:spPr bwMode="auto">
          <a:xfrm>
            <a:off x="2374901" y="3467101"/>
            <a:ext cx="24976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1" name="Rectangle 95"/>
          <p:cNvSpPr>
            <a:spLocks noChangeArrowheads="1"/>
          </p:cNvSpPr>
          <p:nvPr/>
        </p:nvSpPr>
        <p:spPr bwMode="auto">
          <a:xfrm>
            <a:off x="2939345"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2" name="Rectangle 97"/>
          <p:cNvSpPr>
            <a:spLocks noChangeArrowheads="1"/>
          </p:cNvSpPr>
          <p:nvPr/>
        </p:nvSpPr>
        <p:spPr bwMode="auto">
          <a:xfrm>
            <a:off x="3502378"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3" name="Rectangle 101"/>
          <p:cNvSpPr>
            <a:spLocks noChangeArrowheads="1"/>
          </p:cNvSpPr>
          <p:nvPr/>
        </p:nvSpPr>
        <p:spPr bwMode="auto">
          <a:xfrm>
            <a:off x="4790723" y="3467101"/>
            <a:ext cx="280811"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4" name="Rectangle 105"/>
          <p:cNvSpPr>
            <a:spLocks noChangeArrowheads="1"/>
          </p:cNvSpPr>
          <p:nvPr/>
        </p:nvSpPr>
        <p:spPr bwMode="auto">
          <a:xfrm>
            <a:off x="6148211"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5" name="Rectangle 107"/>
          <p:cNvSpPr>
            <a:spLocks noChangeArrowheads="1"/>
          </p:cNvSpPr>
          <p:nvPr/>
        </p:nvSpPr>
        <p:spPr bwMode="auto">
          <a:xfrm>
            <a:off x="7209367" y="2028826"/>
            <a:ext cx="29774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6" name="Rectangle 111"/>
          <p:cNvSpPr>
            <a:spLocks noChangeArrowheads="1"/>
          </p:cNvSpPr>
          <p:nvPr/>
        </p:nvSpPr>
        <p:spPr bwMode="auto">
          <a:xfrm>
            <a:off x="8153400" y="3467101"/>
            <a:ext cx="29774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8" name="Rectangle 115"/>
          <p:cNvSpPr>
            <a:spLocks noChangeArrowheads="1"/>
          </p:cNvSpPr>
          <p:nvPr/>
        </p:nvSpPr>
        <p:spPr bwMode="auto">
          <a:xfrm>
            <a:off x="6843889"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9" name="Rectangle 117"/>
          <p:cNvSpPr>
            <a:spLocks noChangeArrowheads="1"/>
          </p:cNvSpPr>
          <p:nvPr/>
        </p:nvSpPr>
        <p:spPr bwMode="auto">
          <a:xfrm>
            <a:off x="4525434" y="2313385"/>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0" name="Rectangle 118"/>
          <p:cNvSpPr>
            <a:spLocks noChangeArrowheads="1"/>
          </p:cNvSpPr>
          <p:nvPr/>
        </p:nvSpPr>
        <p:spPr bwMode="auto">
          <a:xfrm>
            <a:off x="1341967" y="3734991"/>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1" name="Rectangle 119"/>
          <p:cNvSpPr>
            <a:spLocks noChangeArrowheads="1"/>
          </p:cNvSpPr>
          <p:nvPr/>
        </p:nvSpPr>
        <p:spPr bwMode="auto">
          <a:xfrm>
            <a:off x="2645834" y="3732610"/>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2" name="Rectangle 120"/>
          <p:cNvSpPr>
            <a:spLocks noChangeArrowheads="1"/>
          </p:cNvSpPr>
          <p:nvPr/>
        </p:nvSpPr>
        <p:spPr bwMode="auto">
          <a:xfrm>
            <a:off x="4525434" y="3727847"/>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3" name="Rectangle 121"/>
          <p:cNvSpPr>
            <a:spLocks noChangeArrowheads="1"/>
          </p:cNvSpPr>
          <p:nvPr/>
        </p:nvSpPr>
        <p:spPr bwMode="auto">
          <a:xfrm>
            <a:off x="7230534" y="3720704"/>
            <a:ext cx="438856"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4" name="Rectangle 122"/>
          <p:cNvSpPr>
            <a:spLocks noChangeArrowheads="1"/>
          </p:cNvSpPr>
          <p:nvPr/>
        </p:nvSpPr>
        <p:spPr bwMode="auto">
          <a:xfrm>
            <a:off x="7861301" y="3720704"/>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5" name="Oval 123"/>
          <p:cNvSpPr>
            <a:spLocks noChangeArrowheads="1"/>
          </p:cNvSpPr>
          <p:nvPr/>
        </p:nvSpPr>
        <p:spPr bwMode="auto">
          <a:xfrm>
            <a:off x="2645834" y="2299098"/>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6" name="Oval 124"/>
          <p:cNvSpPr>
            <a:spLocks noChangeArrowheads="1"/>
          </p:cNvSpPr>
          <p:nvPr/>
        </p:nvSpPr>
        <p:spPr bwMode="auto">
          <a:xfrm>
            <a:off x="1003301" y="229433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7" name="Oval 125"/>
          <p:cNvSpPr>
            <a:spLocks noChangeArrowheads="1"/>
          </p:cNvSpPr>
          <p:nvPr/>
        </p:nvSpPr>
        <p:spPr bwMode="auto">
          <a:xfrm>
            <a:off x="5880101"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8" name="Oval 126"/>
          <p:cNvSpPr>
            <a:spLocks noChangeArrowheads="1"/>
          </p:cNvSpPr>
          <p:nvPr/>
        </p:nvSpPr>
        <p:spPr bwMode="auto">
          <a:xfrm>
            <a:off x="6941257"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9" name="Oval 127"/>
          <p:cNvSpPr>
            <a:spLocks noChangeArrowheads="1"/>
          </p:cNvSpPr>
          <p:nvPr/>
        </p:nvSpPr>
        <p:spPr bwMode="auto">
          <a:xfrm>
            <a:off x="7855657" y="2299098"/>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0" name="Oval 128"/>
          <p:cNvSpPr>
            <a:spLocks noChangeArrowheads="1"/>
          </p:cNvSpPr>
          <p:nvPr/>
        </p:nvSpPr>
        <p:spPr bwMode="auto">
          <a:xfrm>
            <a:off x="664634" y="3720704"/>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1" name="Oval 129"/>
          <p:cNvSpPr>
            <a:spLocks noChangeArrowheads="1"/>
          </p:cNvSpPr>
          <p:nvPr/>
        </p:nvSpPr>
        <p:spPr bwMode="auto">
          <a:xfrm>
            <a:off x="2092679" y="372308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2" name="Oval 130"/>
          <p:cNvSpPr>
            <a:spLocks noChangeArrowheads="1"/>
          </p:cNvSpPr>
          <p:nvPr/>
        </p:nvSpPr>
        <p:spPr bwMode="auto">
          <a:xfrm>
            <a:off x="3200400" y="3729038"/>
            <a:ext cx="464256" cy="391716"/>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3" name="Oval 131"/>
          <p:cNvSpPr>
            <a:spLocks noChangeArrowheads="1"/>
          </p:cNvSpPr>
          <p:nvPr/>
        </p:nvSpPr>
        <p:spPr bwMode="auto">
          <a:xfrm>
            <a:off x="3920067" y="3714750"/>
            <a:ext cx="4642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4" name="Oval 132"/>
          <p:cNvSpPr>
            <a:spLocks noChangeArrowheads="1"/>
          </p:cNvSpPr>
          <p:nvPr/>
        </p:nvSpPr>
        <p:spPr bwMode="auto">
          <a:xfrm>
            <a:off x="5147733" y="3714750"/>
            <a:ext cx="4515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5" name="Oval 133"/>
          <p:cNvSpPr>
            <a:spLocks noChangeArrowheads="1"/>
          </p:cNvSpPr>
          <p:nvPr/>
        </p:nvSpPr>
        <p:spPr bwMode="auto">
          <a:xfrm>
            <a:off x="5880101" y="3715942"/>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6" name="Oval 134"/>
          <p:cNvSpPr>
            <a:spLocks noChangeArrowheads="1"/>
          </p:cNvSpPr>
          <p:nvPr/>
        </p:nvSpPr>
        <p:spPr bwMode="auto">
          <a:xfrm>
            <a:off x="6596945" y="3727848"/>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7" name="Line 135"/>
          <p:cNvSpPr>
            <a:spLocks noChangeShapeType="1"/>
          </p:cNvSpPr>
          <p:nvPr/>
        </p:nvSpPr>
        <p:spPr bwMode="auto">
          <a:xfrm flipV="1">
            <a:off x="6841067" y="2286000"/>
            <a:ext cx="677333" cy="4000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28" name="Rectangle 136"/>
          <p:cNvSpPr>
            <a:spLocks noChangeArrowheads="1"/>
          </p:cNvSpPr>
          <p:nvPr/>
        </p:nvSpPr>
        <p:spPr bwMode="auto">
          <a:xfrm>
            <a:off x="5642833" y="2889612"/>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38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29" name="Rectangle 137"/>
          <p:cNvSpPr>
            <a:spLocks noChangeArrowheads="1"/>
          </p:cNvSpPr>
          <p:nvPr/>
        </p:nvSpPr>
        <p:spPr bwMode="auto">
          <a:xfrm>
            <a:off x="4461934" y="2718991"/>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55ans</a:t>
            </a:r>
            <a:endParaRPr lang="fr-FR" altLang="fr-FR" dirty="0">
              <a:solidFill>
                <a:srgbClr val="002060"/>
              </a:solidFill>
              <a:latin typeface="Arial" pitchFamily="34" charset="0"/>
            </a:endParaRPr>
          </a:p>
        </p:txBody>
      </p:sp>
      <p:sp>
        <p:nvSpPr>
          <p:cNvPr id="230" name="Line 138"/>
          <p:cNvSpPr>
            <a:spLocks noChangeShapeType="1"/>
          </p:cNvSpPr>
          <p:nvPr/>
        </p:nvSpPr>
        <p:spPr bwMode="auto">
          <a:xfrm flipV="1">
            <a:off x="7141634" y="3261122"/>
            <a:ext cx="0" cy="571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1" name="Line 139"/>
          <p:cNvSpPr>
            <a:spLocks noChangeShapeType="1"/>
          </p:cNvSpPr>
          <p:nvPr/>
        </p:nvSpPr>
        <p:spPr bwMode="auto">
          <a:xfrm>
            <a:off x="1219200" y="188595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2" name="Line 140"/>
          <p:cNvSpPr>
            <a:spLocks noChangeShapeType="1"/>
          </p:cNvSpPr>
          <p:nvPr/>
        </p:nvSpPr>
        <p:spPr bwMode="auto">
          <a:xfrm>
            <a:off x="1214967" y="2907506"/>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3" name="Line 141"/>
          <p:cNvSpPr>
            <a:spLocks noChangeShapeType="1"/>
          </p:cNvSpPr>
          <p:nvPr/>
        </p:nvSpPr>
        <p:spPr bwMode="auto">
          <a:xfrm>
            <a:off x="897467" y="3318272"/>
            <a:ext cx="6604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4" name="Line 144"/>
          <p:cNvSpPr>
            <a:spLocks noChangeShapeType="1"/>
          </p:cNvSpPr>
          <p:nvPr/>
        </p:nvSpPr>
        <p:spPr bwMode="auto">
          <a:xfrm>
            <a:off x="2324100"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5" name="Line 145"/>
          <p:cNvSpPr>
            <a:spLocks noChangeShapeType="1"/>
          </p:cNvSpPr>
          <p:nvPr/>
        </p:nvSpPr>
        <p:spPr bwMode="auto">
          <a:xfrm>
            <a:off x="3450167"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6" name="Line 146"/>
          <p:cNvSpPr>
            <a:spLocks noChangeShapeType="1"/>
          </p:cNvSpPr>
          <p:nvPr/>
        </p:nvSpPr>
        <p:spPr bwMode="auto">
          <a:xfrm>
            <a:off x="4157133" y="3311129"/>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7" name="Line 147"/>
          <p:cNvSpPr>
            <a:spLocks noChangeShapeType="1"/>
          </p:cNvSpPr>
          <p:nvPr/>
        </p:nvSpPr>
        <p:spPr bwMode="auto">
          <a:xfrm>
            <a:off x="7450667" y="331470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07" name="ZoneTexte 206"/>
          <p:cNvSpPr txBox="1"/>
          <p:nvPr/>
        </p:nvSpPr>
        <p:spPr>
          <a:xfrm rot="16200000">
            <a:off x="7884124" y="108039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117154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05978"/>
            <a:ext cx="8352928" cy="1069628"/>
          </a:xfrm>
        </p:spPr>
        <p:txBody>
          <a:bodyPr/>
          <a:lstStyle/>
          <a:p>
            <a:r>
              <a:rPr lang="fr-FR" sz="2400" dirty="0" smtClean="0"/>
              <a:t>Idée reçue numéro 1 </a:t>
            </a:r>
            <a:br>
              <a:rPr lang="fr-FR" sz="2400" dirty="0" smtClean="0"/>
            </a:br>
            <a:r>
              <a:rPr lang="fr-FR" sz="1600" b="0" i="1" dirty="0" smtClean="0"/>
              <a:t>(patients … et quelques professionnels de santé)</a:t>
            </a:r>
            <a:br>
              <a:rPr lang="fr-FR" sz="1600" b="0" i="1" dirty="0" smtClean="0"/>
            </a:br>
            <a:r>
              <a:rPr lang="fr-FR" sz="2200" dirty="0" smtClean="0">
                <a:solidFill>
                  <a:schemeClr val="accent6"/>
                </a:solidFill>
              </a:rPr>
              <a:t>« Beaucoup de cancers sont génétiques » : </a:t>
            </a:r>
            <a:r>
              <a:rPr lang="fr-FR" sz="2200" dirty="0" smtClean="0">
                <a:solidFill>
                  <a:srgbClr val="FF0000"/>
                </a:solidFill>
              </a:rPr>
              <a:t>NON!</a:t>
            </a:r>
            <a:endParaRPr lang="fr-FR" sz="2200"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43968330"/>
              </p:ext>
            </p:extLst>
          </p:nvPr>
        </p:nvGraphicFramePr>
        <p:xfrm>
          <a:off x="1" y="1892320"/>
          <a:ext cx="5508103" cy="204758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4" descr="http://www.sist-centrealsace.fr/files/images/idees_recue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73764"/>
            <a:ext cx="2286000" cy="82391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763688" y="1642904"/>
            <a:ext cx="2016224" cy="400110"/>
          </a:xfrm>
          <a:prstGeom prst="rect">
            <a:avLst/>
          </a:prstGeom>
          <a:noFill/>
        </p:spPr>
        <p:txBody>
          <a:bodyPr wrap="square" rtlCol="0">
            <a:spAutoFit/>
          </a:bodyPr>
          <a:lstStyle/>
          <a:p>
            <a:r>
              <a:rPr lang="fr-FR" sz="2000" b="1" dirty="0" smtClean="0">
                <a:solidFill>
                  <a:schemeClr val="accent6"/>
                </a:solidFill>
              </a:rPr>
              <a:t>Prédisposition</a:t>
            </a:r>
            <a:endParaRPr lang="fr-FR" sz="2000" b="1" dirty="0">
              <a:solidFill>
                <a:schemeClr val="accent6"/>
              </a:solidFill>
            </a:endParaRPr>
          </a:p>
        </p:txBody>
      </p:sp>
      <p:cxnSp>
        <p:nvCxnSpPr>
          <p:cNvPr id="8" name="Connecteur droit 7"/>
          <p:cNvCxnSpPr/>
          <p:nvPr/>
        </p:nvCxnSpPr>
        <p:spPr>
          <a:xfrm flipV="1">
            <a:off x="1763688" y="2012236"/>
            <a:ext cx="504056" cy="13472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491880" y="2664956"/>
            <a:ext cx="5526360" cy="2185214"/>
          </a:xfrm>
          <a:prstGeom prst="rect">
            <a:avLst/>
          </a:prstGeom>
          <a:noFill/>
        </p:spPr>
        <p:txBody>
          <a:bodyPr wrap="square" rtlCol="0">
            <a:spAutoFit/>
          </a:bodyPr>
          <a:lstStyle/>
          <a:p>
            <a:r>
              <a:rPr lang="fr-FR" b="1" dirty="0" smtClean="0">
                <a:solidFill>
                  <a:schemeClr val="accent1"/>
                </a:solidFill>
              </a:rPr>
              <a:t>Cancers sporadiques multifactoriels / </a:t>
            </a:r>
          </a:p>
          <a:p>
            <a:endParaRPr lang="fr-FR" b="1" dirty="0" smtClean="0">
              <a:solidFill>
                <a:schemeClr val="accent1"/>
              </a:solidFill>
            </a:endParaRPr>
          </a:p>
          <a:p>
            <a:r>
              <a:rPr lang="fr-FR" b="1" dirty="0" smtClean="0">
                <a:solidFill>
                  <a:schemeClr val="accent1"/>
                </a:solidFill>
              </a:rPr>
              <a:t>Cancers à susceptibilité génétique modérée</a:t>
            </a:r>
          </a:p>
          <a:p>
            <a:pPr lvl="1" indent="-190500"/>
            <a:r>
              <a:rPr lang="fr-FR" sz="1600" i="1" dirty="0" smtClean="0">
                <a:solidFill>
                  <a:schemeClr val="accent1"/>
                </a:solidFill>
              </a:rPr>
              <a:t>Exemple k du sein: 15%</a:t>
            </a:r>
          </a:p>
          <a:p>
            <a:pPr lvl="1" indent="-190500"/>
            <a:r>
              <a:rPr lang="fr-FR" sz="1600" i="1" dirty="0" smtClean="0">
                <a:solidFill>
                  <a:schemeClr val="accent1"/>
                </a:solidFill>
              </a:rPr>
              <a:t>- Faible </a:t>
            </a:r>
            <a:r>
              <a:rPr lang="fr-FR" sz="1600" i="1" dirty="0">
                <a:solidFill>
                  <a:schemeClr val="accent1"/>
                </a:solidFill>
              </a:rPr>
              <a:t>pénétrance (risque de cancer faible à modéré</a:t>
            </a:r>
            <a:r>
              <a:rPr lang="fr-FR" sz="1600" i="1" dirty="0" smtClean="0">
                <a:solidFill>
                  <a:schemeClr val="accent1"/>
                </a:solidFill>
              </a:rPr>
              <a:t>)</a:t>
            </a:r>
          </a:p>
          <a:p>
            <a:pPr lvl="1" indent="-190500"/>
            <a:r>
              <a:rPr lang="fr-FR" sz="1600" i="1" dirty="0" smtClean="0">
                <a:solidFill>
                  <a:schemeClr val="accent1"/>
                </a:solidFill>
              </a:rPr>
              <a:t>- Multigénique</a:t>
            </a:r>
            <a:endParaRPr lang="fr-FR" sz="1600" i="1" dirty="0">
              <a:solidFill>
                <a:schemeClr val="accent1"/>
              </a:solidFill>
            </a:endParaRPr>
          </a:p>
          <a:p>
            <a:pPr lvl="1" indent="-190500"/>
            <a:r>
              <a:rPr lang="fr-FR" sz="1600" i="1" dirty="0" smtClean="0">
                <a:solidFill>
                  <a:schemeClr val="accent1"/>
                </a:solidFill>
              </a:rPr>
              <a:t>- </a:t>
            </a:r>
            <a:r>
              <a:rPr lang="fr-FR" sz="1600" i="1" dirty="0">
                <a:solidFill>
                  <a:schemeClr val="accent1"/>
                </a:solidFill>
              </a:rPr>
              <a:t>Interactions gènes-environnement</a:t>
            </a:r>
          </a:p>
          <a:p>
            <a:endParaRPr lang="fr-FR" b="1" dirty="0">
              <a:solidFill>
                <a:schemeClr val="accent1"/>
              </a:solidFill>
            </a:endParaRPr>
          </a:p>
        </p:txBody>
      </p:sp>
      <p:cxnSp>
        <p:nvCxnSpPr>
          <p:cNvPr id="11" name="Connecteur droit 10"/>
          <p:cNvCxnSpPr/>
          <p:nvPr/>
        </p:nvCxnSpPr>
        <p:spPr>
          <a:xfrm flipV="1">
            <a:off x="3131840" y="2916114"/>
            <a:ext cx="36004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131840" y="3348162"/>
            <a:ext cx="36004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779913" y="1412071"/>
            <a:ext cx="3240360" cy="784830"/>
          </a:xfrm>
          <a:prstGeom prst="rect">
            <a:avLst/>
          </a:prstGeom>
          <a:noFill/>
        </p:spPr>
        <p:txBody>
          <a:bodyPr wrap="square" rtlCol="0">
            <a:spAutoFit/>
          </a:bodyPr>
          <a:lstStyle/>
          <a:p>
            <a:r>
              <a:rPr lang="fr-FR" sz="1500" b="1" i="1" dirty="0" smtClean="0">
                <a:solidFill>
                  <a:schemeClr val="accent6"/>
                </a:solidFill>
              </a:rPr>
              <a:t>- </a:t>
            </a:r>
            <a:r>
              <a:rPr lang="fr-FR" sz="1500" b="1" i="1" dirty="0" err="1">
                <a:solidFill>
                  <a:schemeClr val="accent6"/>
                </a:solidFill>
              </a:rPr>
              <a:t>Monogénique</a:t>
            </a:r>
            <a:endParaRPr lang="fr-FR" sz="1500" b="1" i="1" dirty="0">
              <a:solidFill>
                <a:schemeClr val="accent6"/>
              </a:solidFill>
            </a:endParaRPr>
          </a:p>
          <a:p>
            <a:r>
              <a:rPr lang="fr-FR" sz="1500" b="1" i="1" dirty="0" smtClean="0">
                <a:solidFill>
                  <a:schemeClr val="accent6"/>
                </a:solidFill>
              </a:rPr>
              <a:t>- Transmission </a:t>
            </a:r>
            <a:r>
              <a:rPr lang="fr-FR" sz="1500" b="1" i="1" dirty="0">
                <a:solidFill>
                  <a:schemeClr val="accent6"/>
                </a:solidFill>
              </a:rPr>
              <a:t>autos dominante</a:t>
            </a:r>
          </a:p>
          <a:p>
            <a:r>
              <a:rPr lang="fr-FR" sz="1500" b="1" i="1" dirty="0" smtClean="0">
                <a:solidFill>
                  <a:schemeClr val="accent6"/>
                </a:solidFill>
              </a:rPr>
              <a:t>- Allèles </a:t>
            </a:r>
            <a:r>
              <a:rPr lang="fr-FR" sz="1500" b="1" i="1" dirty="0">
                <a:solidFill>
                  <a:schemeClr val="accent6"/>
                </a:solidFill>
              </a:rPr>
              <a:t>rares à forte </a:t>
            </a:r>
            <a:r>
              <a:rPr lang="fr-FR" sz="1500" b="1" i="1" dirty="0" smtClean="0">
                <a:solidFill>
                  <a:schemeClr val="accent6"/>
                </a:solidFill>
              </a:rPr>
              <a:t>pénétrance</a:t>
            </a:r>
            <a:endParaRPr lang="fr-FR" sz="1500" b="1" i="1" dirty="0">
              <a:solidFill>
                <a:schemeClr val="accent6"/>
              </a:solidFill>
            </a:endParaRPr>
          </a:p>
        </p:txBody>
      </p:sp>
      <p:sp>
        <p:nvSpPr>
          <p:cNvPr id="3" name="ZoneTexte 2"/>
          <p:cNvSpPr txBox="1"/>
          <p:nvPr/>
        </p:nvSpPr>
        <p:spPr>
          <a:xfrm>
            <a:off x="6876256" y="1262506"/>
            <a:ext cx="2157699" cy="1169551"/>
          </a:xfrm>
          <a:prstGeom prst="rect">
            <a:avLst/>
          </a:prstGeom>
          <a:noFill/>
        </p:spPr>
        <p:txBody>
          <a:bodyPr wrap="square" rtlCol="0">
            <a:spAutoFit/>
          </a:bodyPr>
          <a:lstStyle/>
          <a:p>
            <a:r>
              <a:rPr lang="fr-FR" sz="1400" i="1" dirty="0" smtClean="0"/>
              <a:t>~0 </a:t>
            </a:r>
            <a:r>
              <a:rPr lang="fr-FR" sz="1100" i="1" dirty="0" smtClean="0"/>
              <a:t>%</a:t>
            </a:r>
            <a:r>
              <a:rPr lang="fr-FR" sz="1400" i="1" dirty="0" smtClean="0"/>
              <a:t> col utérin/poumon</a:t>
            </a:r>
          </a:p>
          <a:p>
            <a:r>
              <a:rPr lang="fr-FR" sz="1400" i="1" dirty="0" smtClean="0"/>
              <a:t>2</a:t>
            </a:r>
            <a:r>
              <a:rPr lang="fr-FR" sz="1100" i="1" dirty="0" smtClean="0"/>
              <a:t>%</a:t>
            </a:r>
            <a:r>
              <a:rPr lang="fr-FR" sz="1400" i="1" dirty="0" smtClean="0"/>
              <a:t>  rein</a:t>
            </a:r>
          </a:p>
          <a:p>
            <a:r>
              <a:rPr lang="fr-FR" sz="1400" i="1" dirty="0"/>
              <a:t>~ </a:t>
            </a:r>
            <a:r>
              <a:rPr lang="fr-FR" sz="1400" i="1" dirty="0" smtClean="0"/>
              <a:t>5</a:t>
            </a:r>
            <a:r>
              <a:rPr lang="fr-FR" sz="1100" i="1" dirty="0" smtClean="0"/>
              <a:t>%</a:t>
            </a:r>
            <a:r>
              <a:rPr lang="fr-FR" sz="1400" i="1" dirty="0" smtClean="0"/>
              <a:t> sein / côlon</a:t>
            </a:r>
            <a:br>
              <a:rPr lang="fr-FR" sz="1400" i="1" dirty="0" smtClean="0"/>
            </a:br>
            <a:r>
              <a:rPr lang="fr-FR" sz="1400" i="1" dirty="0" smtClean="0"/>
              <a:t>…</a:t>
            </a:r>
          </a:p>
          <a:p>
            <a:r>
              <a:rPr lang="fr-FR" sz="1400" i="1" dirty="0" smtClean="0"/>
              <a:t>15% ovaire</a:t>
            </a:r>
            <a:endParaRPr lang="fr-FR" sz="1400" i="1" dirty="0"/>
          </a:p>
        </p:txBody>
      </p:sp>
      <p:sp>
        <p:nvSpPr>
          <p:cNvPr id="15" name="ZoneTexte 14"/>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39941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9" grpId="0"/>
      <p:bldP spid="14"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Line 2"/>
          <p:cNvSpPr>
            <a:spLocks noChangeShapeType="1"/>
          </p:cNvSpPr>
          <p:nvPr/>
        </p:nvSpPr>
        <p:spPr bwMode="auto">
          <a:xfrm>
            <a:off x="3977923" y="1315641"/>
            <a:ext cx="12248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2" name="Line 3"/>
          <p:cNvSpPr>
            <a:spLocks noChangeShapeType="1"/>
          </p:cNvSpPr>
          <p:nvPr/>
        </p:nvSpPr>
        <p:spPr bwMode="auto">
          <a:xfrm>
            <a:off x="4593167" y="1312069"/>
            <a:ext cx="1411" cy="58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3" name="Line 4"/>
          <p:cNvSpPr>
            <a:spLocks noChangeShapeType="1"/>
          </p:cNvSpPr>
          <p:nvPr/>
        </p:nvSpPr>
        <p:spPr bwMode="auto">
          <a:xfrm>
            <a:off x="1229078" y="1890713"/>
            <a:ext cx="685800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4" name="Rectangle 5"/>
          <p:cNvSpPr>
            <a:spLocks noChangeArrowheads="1"/>
          </p:cNvSpPr>
          <p:nvPr/>
        </p:nvSpPr>
        <p:spPr bwMode="auto">
          <a:xfrm>
            <a:off x="2885723" y="3926682"/>
            <a:ext cx="4024489"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5" name="Rectangle 6"/>
          <p:cNvSpPr>
            <a:spLocks noChangeArrowheads="1"/>
          </p:cNvSpPr>
          <p:nvPr/>
        </p:nvSpPr>
        <p:spPr bwMode="auto">
          <a:xfrm>
            <a:off x="4608689" y="4248150"/>
            <a:ext cx="1905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6" name="Rectangle 7"/>
          <p:cNvSpPr>
            <a:spLocks noChangeArrowheads="1"/>
          </p:cNvSpPr>
          <p:nvPr/>
        </p:nvSpPr>
        <p:spPr bwMode="auto">
          <a:xfrm>
            <a:off x="3035300" y="1370410"/>
            <a:ext cx="105974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7" name="Rectangle 8"/>
          <p:cNvSpPr>
            <a:spLocks noChangeArrowheads="1"/>
          </p:cNvSpPr>
          <p:nvPr/>
        </p:nvSpPr>
        <p:spPr bwMode="auto">
          <a:xfrm>
            <a:off x="3269545" y="1416844"/>
            <a:ext cx="230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100" b="1">
                <a:solidFill>
                  <a:srgbClr val="002060"/>
                </a:solidFill>
                <a:latin typeface="Arial" pitchFamily="34" charset="0"/>
              </a:rPr>
              <a:t>      </a:t>
            </a:r>
            <a:endParaRPr lang="fr-FR" altLang="fr-FR" sz="2000">
              <a:solidFill>
                <a:srgbClr val="002060"/>
              </a:solidFill>
              <a:latin typeface="Arial" pitchFamily="34" charset="0"/>
            </a:endParaRPr>
          </a:p>
        </p:txBody>
      </p:sp>
      <p:sp>
        <p:nvSpPr>
          <p:cNvPr id="128" name="Rectangle 9"/>
          <p:cNvSpPr>
            <a:spLocks noChangeArrowheads="1"/>
          </p:cNvSpPr>
          <p:nvPr/>
        </p:nvSpPr>
        <p:spPr bwMode="auto">
          <a:xfrm>
            <a:off x="3563056" y="1428750"/>
            <a:ext cx="6492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dcd à 79 ans</a:t>
            </a:r>
            <a:endParaRPr lang="fr-FR" altLang="fr-FR" sz="2000">
              <a:solidFill>
                <a:srgbClr val="002060"/>
              </a:solidFill>
              <a:latin typeface="Arial" pitchFamily="34" charset="0"/>
            </a:endParaRPr>
          </a:p>
        </p:txBody>
      </p:sp>
      <p:sp>
        <p:nvSpPr>
          <p:cNvPr id="129" name="Rectangle 10"/>
          <p:cNvSpPr>
            <a:spLocks noChangeArrowheads="1"/>
          </p:cNvSpPr>
          <p:nvPr/>
        </p:nvSpPr>
        <p:spPr bwMode="auto">
          <a:xfrm>
            <a:off x="5039078" y="1325166"/>
            <a:ext cx="105974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0" name="Rectangle 11"/>
          <p:cNvSpPr>
            <a:spLocks noChangeArrowheads="1"/>
          </p:cNvSpPr>
          <p:nvPr/>
        </p:nvSpPr>
        <p:spPr bwMode="auto">
          <a:xfrm>
            <a:off x="5105401" y="1309688"/>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31" name="Rectangle 12"/>
          <p:cNvSpPr>
            <a:spLocks noChangeArrowheads="1"/>
          </p:cNvSpPr>
          <p:nvPr/>
        </p:nvSpPr>
        <p:spPr bwMode="auto">
          <a:xfrm>
            <a:off x="5019004" y="1352402"/>
            <a:ext cx="4664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84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2" name="Rectangle 13"/>
          <p:cNvSpPr>
            <a:spLocks noChangeArrowheads="1"/>
          </p:cNvSpPr>
          <p:nvPr/>
        </p:nvSpPr>
        <p:spPr bwMode="auto">
          <a:xfrm>
            <a:off x="4876800" y="1543050"/>
            <a:ext cx="955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K sein  </a:t>
            </a:r>
            <a:r>
              <a:rPr lang="fr-FR" altLang="fr-FR" sz="1000" b="1" dirty="0" smtClean="0">
                <a:solidFill>
                  <a:srgbClr val="002060"/>
                </a:solidFill>
                <a:latin typeface="Arial" pitchFamily="34" charset="0"/>
              </a:rPr>
              <a:t>à 67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3" name="Rectangle 18"/>
          <p:cNvSpPr>
            <a:spLocks noChangeArrowheads="1"/>
          </p:cNvSpPr>
          <p:nvPr/>
        </p:nvSpPr>
        <p:spPr bwMode="auto">
          <a:xfrm>
            <a:off x="732367" y="2350294"/>
            <a:ext cx="2483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4" name="Rectangle 20"/>
          <p:cNvSpPr>
            <a:spLocks noChangeArrowheads="1"/>
          </p:cNvSpPr>
          <p:nvPr/>
        </p:nvSpPr>
        <p:spPr bwMode="auto">
          <a:xfrm>
            <a:off x="666045" y="3727848"/>
            <a:ext cx="297745"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5" name="Rectangle 22"/>
          <p:cNvSpPr>
            <a:spLocks noChangeArrowheads="1"/>
          </p:cNvSpPr>
          <p:nvPr/>
        </p:nvSpPr>
        <p:spPr bwMode="auto">
          <a:xfrm>
            <a:off x="980723"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6" name="Oval 24"/>
          <p:cNvSpPr>
            <a:spLocks noChangeArrowheads="1"/>
          </p:cNvSpPr>
          <p:nvPr/>
        </p:nvSpPr>
        <p:spPr bwMode="auto">
          <a:xfrm>
            <a:off x="4972756" y="769144"/>
            <a:ext cx="464256" cy="391716"/>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7" name="Line 25"/>
          <p:cNvSpPr>
            <a:spLocks noChangeShapeType="1"/>
          </p:cNvSpPr>
          <p:nvPr/>
        </p:nvSpPr>
        <p:spPr bwMode="auto">
          <a:xfrm flipH="1">
            <a:off x="6841067" y="331470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8" name="Line 26"/>
          <p:cNvSpPr>
            <a:spLocks noChangeShapeType="1"/>
          </p:cNvSpPr>
          <p:nvPr/>
        </p:nvSpPr>
        <p:spPr bwMode="auto">
          <a:xfrm flipH="1">
            <a:off x="8077200" y="30861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9" name="Line 27"/>
          <p:cNvSpPr>
            <a:spLocks noChangeShapeType="1"/>
          </p:cNvSpPr>
          <p:nvPr/>
        </p:nvSpPr>
        <p:spPr bwMode="auto">
          <a:xfrm>
            <a:off x="3979333" y="1141810"/>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0" name="Line 28"/>
          <p:cNvSpPr>
            <a:spLocks noChangeShapeType="1"/>
          </p:cNvSpPr>
          <p:nvPr/>
        </p:nvSpPr>
        <p:spPr bwMode="auto">
          <a:xfrm>
            <a:off x="5201355" y="1148954"/>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1" name="Line 29"/>
          <p:cNvSpPr>
            <a:spLocks noChangeShapeType="1"/>
          </p:cNvSpPr>
          <p:nvPr/>
        </p:nvSpPr>
        <p:spPr bwMode="auto">
          <a:xfrm>
            <a:off x="905933" y="3314700"/>
            <a:ext cx="1412" cy="397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2" name="Line 30"/>
          <p:cNvSpPr>
            <a:spLocks noChangeShapeType="1"/>
          </p:cNvSpPr>
          <p:nvPr/>
        </p:nvSpPr>
        <p:spPr bwMode="auto">
          <a:xfrm>
            <a:off x="1552222" y="3314700"/>
            <a:ext cx="1412" cy="4583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3" name="Line 31"/>
          <p:cNvSpPr>
            <a:spLocks noChangeShapeType="1"/>
          </p:cNvSpPr>
          <p:nvPr/>
        </p:nvSpPr>
        <p:spPr bwMode="auto">
          <a:xfrm>
            <a:off x="2325511" y="3325416"/>
            <a:ext cx="1128889"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4" name="Line 32"/>
          <p:cNvSpPr>
            <a:spLocks noChangeShapeType="1"/>
          </p:cNvSpPr>
          <p:nvPr/>
        </p:nvSpPr>
        <p:spPr bwMode="auto">
          <a:xfrm>
            <a:off x="2861733" y="3028950"/>
            <a:ext cx="0" cy="7036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5" name="Line 33"/>
          <p:cNvSpPr>
            <a:spLocks noChangeShapeType="1"/>
          </p:cNvSpPr>
          <p:nvPr/>
        </p:nvSpPr>
        <p:spPr bwMode="auto">
          <a:xfrm flipV="1">
            <a:off x="6845300" y="3321844"/>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6" name="Rectangle 34"/>
          <p:cNvSpPr>
            <a:spLocks noChangeArrowheads="1"/>
          </p:cNvSpPr>
          <p:nvPr/>
        </p:nvSpPr>
        <p:spPr bwMode="auto">
          <a:xfrm>
            <a:off x="3780367" y="806054"/>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47" name="Line 35"/>
          <p:cNvSpPr>
            <a:spLocks noChangeShapeType="1"/>
          </p:cNvSpPr>
          <p:nvPr/>
        </p:nvSpPr>
        <p:spPr bwMode="auto">
          <a:xfrm flipV="1">
            <a:off x="3657600" y="685800"/>
            <a:ext cx="677333"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8" name="Line 36"/>
          <p:cNvSpPr>
            <a:spLocks noChangeShapeType="1"/>
          </p:cNvSpPr>
          <p:nvPr/>
        </p:nvSpPr>
        <p:spPr bwMode="auto">
          <a:xfrm>
            <a:off x="4169834" y="3318273"/>
            <a:ext cx="1192388"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9" name="Line 37"/>
          <p:cNvSpPr>
            <a:spLocks noChangeShapeType="1"/>
          </p:cNvSpPr>
          <p:nvPr/>
        </p:nvSpPr>
        <p:spPr bwMode="auto">
          <a:xfrm>
            <a:off x="4737100" y="2971800"/>
            <a:ext cx="0" cy="750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0" name="Line 38"/>
          <p:cNvSpPr>
            <a:spLocks noChangeShapeType="1"/>
          </p:cNvSpPr>
          <p:nvPr/>
        </p:nvSpPr>
        <p:spPr bwMode="auto">
          <a:xfrm flipH="1">
            <a:off x="5367867" y="3314700"/>
            <a:ext cx="0" cy="446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1" name="Rectangle 41"/>
          <p:cNvSpPr>
            <a:spLocks noChangeArrowheads="1"/>
          </p:cNvSpPr>
          <p:nvPr/>
        </p:nvSpPr>
        <p:spPr bwMode="auto">
          <a:xfrm>
            <a:off x="6214533" y="2059782"/>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2" name="Rectangle 43"/>
          <p:cNvSpPr>
            <a:spLocks noChangeArrowheads="1"/>
          </p:cNvSpPr>
          <p:nvPr/>
        </p:nvSpPr>
        <p:spPr bwMode="auto">
          <a:xfrm>
            <a:off x="4840111" y="2059782"/>
            <a:ext cx="248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3" name="Rectangle 45"/>
          <p:cNvSpPr>
            <a:spLocks noChangeArrowheads="1"/>
          </p:cNvSpPr>
          <p:nvPr/>
        </p:nvSpPr>
        <p:spPr bwMode="auto">
          <a:xfrm>
            <a:off x="3070578" y="2120504"/>
            <a:ext cx="23283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4" name="Rectangle 47"/>
          <p:cNvSpPr>
            <a:spLocks noChangeArrowheads="1"/>
          </p:cNvSpPr>
          <p:nvPr/>
        </p:nvSpPr>
        <p:spPr bwMode="auto">
          <a:xfrm>
            <a:off x="5552723" y="2778919"/>
            <a:ext cx="1059744"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5" name="Rectangle 48"/>
          <p:cNvSpPr>
            <a:spLocks noChangeArrowheads="1"/>
          </p:cNvSpPr>
          <p:nvPr/>
        </p:nvSpPr>
        <p:spPr bwMode="auto">
          <a:xfrm>
            <a:off x="5635978" y="277891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56" name="Rectangle 49"/>
          <p:cNvSpPr>
            <a:spLocks noChangeArrowheads="1"/>
          </p:cNvSpPr>
          <p:nvPr/>
        </p:nvSpPr>
        <p:spPr bwMode="auto">
          <a:xfrm>
            <a:off x="5680668" y="2718992"/>
            <a:ext cx="6412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57" name="Line 50"/>
          <p:cNvSpPr>
            <a:spLocks noChangeShapeType="1"/>
          </p:cNvSpPr>
          <p:nvPr/>
        </p:nvSpPr>
        <p:spPr bwMode="auto">
          <a:xfrm flipH="1">
            <a:off x="2877256"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8" name="Line 51"/>
          <p:cNvSpPr>
            <a:spLocks noChangeShapeType="1"/>
          </p:cNvSpPr>
          <p:nvPr/>
        </p:nvSpPr>
        <p:spPr bwMode="auto">
          <a:xfrm flipH="1">
            <a:off x="4762500"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9" name="Line 52"/>
          <p:cNvSpPr>
            <a:spLocks noChangeShapeType="1"/>
          </p:cNvSpPr>
          <p:nvPr/>
        </p:nvSpPr>
        <p:spPr bwMode="auto">
          <a:xfrm>
            <a:off x="61129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0" name="Line 53"/>
          <p:cNvSpPr>
            <a:spLocks noChangeShapeType="1"/>
          </p:cNvSpPr>
          <p:nvPr/>
        </p:nvSpPr>
        <p:spPr bwMode="auto">
          <a:xfrm>
            <a:off x="71797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1" name="Line 54"/>
          <p:cNvSpPr>
            <a:spLocks noChangeShapeType="1"/>
          </p:cNvSpPr>
          <p:nvPr/>
        </p:nvSpPr>
        <p:spPr bwMode="auto">
          <a:xfrm flipH="1">
            <a:off x="80941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2" name="Line 55"/>
          <p:cNvSpPr>
            <a:spLocks noChangeShapeType="1"/>
          </p:cNvSpPr>
          <p:nvPr/>
        </p:nvSpPr>
        <p:spPr bwMode="auto">
          <a:xfrm flipH="1">
            <a:off x="6111523" y="3086100"/>
            <a:ext cx="0" cy="623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3" name="Rectangle 56"/>
          <p:cNvSpPr>
            <a:spLocks noChangeArrowheads="1"/>
          </p:cNvSpPr>
          <p:nvPr/>
        </p:nvSpPr>
        <p:spPr bwMode="auto">
          <a:xfrm>
            <a:off x="6570134" y="2686050"/>
            <a:ext cx="1127478"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4" name="Rectangle 57"/>
          <p:cNvSpPr>
            <a:spLocks noChangeArrowheads="1"/>
          </p:cNvSpPr>
          <p:nvPr/>
        </p:nvSpPr>
        <p:spPr bwMode="auto">
          <a:xfrm>
            <a:off x="6745111" y="264080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65" name="Rectangle 58"/>
          <p:cNvSpPr>
            <a:spLocks noChangeArrowheads="1"/>
          </p:cNvSpPr>
          <p:nvPr/>
        </p:nvSpPr>
        <p:spPr bwMode="auto">
          <a:xfrm>
            <a:off x="6729123" y="2704704"/>
            <a:ext cx="8079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err="1">
                <a:solidFill>
                  <a:srgbClr val="002060"/>
                </a:solidFill>
                <a:latin typeface="Arial" pitchFamily="34" charset="0"/>
              </a:rPr>
              <a:t>dcd</a:t>
            </a:r>
            <a:r>
              <a:rPr lang="fr-FR" altLang="fr-FR" sz="1050" b="1" dirty="0">
                <a:solidFill>
                  <a:srgbClr val="002060"/>
                </a:solidFill>
                <a:latin typeface="Arial" pitchFamily="34" charset="0"/>
              </a:rPr>
              <a:t> à 49 ans</a:t>
            </a:r>
            <a:endParaRPr lang="fr-FR" altLang="fr-FR" dirty="0">
              <a:solidFill>
                <a:srgbClr val="002060"/>
              </a:solidFill>
              <a:latin typeface="Arial" pitchFamily="34" charset="0"/>
            </a:endParaRPr>
          </a:p>
        </p:txBody>
      </p:sp>
      <p:sp>
        <p:nvSpPr>
          <p:cNvPr id="166" name="Rectangle 59"/>
          <p:cNvSpPr>
            <a:spLocks noChangeArrowheads="1"/>
          </p:cNvSpPr>
          <p:nvPr/>
        </p:nvSpPr>
        <p:spPr bwMode="auto">
          <a:xfrm>
            <a:off x="6720977" y="2874700"/>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à</a:t>
            </a:r>
            <a:r>
              <a:rPr lang="fr-FR" altLang="fr-FR" sz="1050" b="1" dirty="0" smtClean="0">
                <a:solidFill>
                  <a:srgbClr val="002060"/>
                </a:solidFill>
                <a:latin typeface="Arial" pitchFamily="34" charset="0"/>
              </a:rPr>
              <a:t> </a:t>
            </a:r>
            <a:r>
              <a:rPr lang="fr-FR" altLang="fr-FR" sz="1050" b="1" dirty="0">
                <a:solidFill>
                  <a:srgbClr val="002060"/>
                </a:solidFill>
                <a:latin typeface="Arial" pitchFamily="34" charset="0"/>
              </a:rPr>
              <a:t>44 ans</a:t>
            </a:r>
            <a:endParaRPr lang="fr-FR" altLang="fr-FR" dirty="0">
              <a:solidFill>
                <a:srgbClr val="002060"/>
              </a:solidFill>
              <a:latin typeface="Arial" pitchFamily="34" charset="0"/>
            </a:endParaRPr>
          </a:p>
        </p:txBody>
      </p:sp>
      <p:sp>
        <p:nvSpPr>
          <p:cNvPr id="167" name="Rectangle 60"/>
          <p:cNvSpPr>
            <a:spLocks noChangeArrowheads="1"/>
          </p:cNvSpPr>
          <p:nvPr/>
        </p:nvSpPr>
        <p:spPr bwMode="auto">
          <a:xfrm>
            <a:off x="6706546" y="3009432"/>
            <a:ext cx="11012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ovaire </a:t>
            </a:r>
            <a:r>
              <a:rPr lang="fr-FR" altLang="fr-FR" sz="1050" b="1" dirty="0" smtClean="0">
                <a:solidFill>
                  <a:srgbClr val="002060"/>
                </a:solidFill>
                <a:latin typeface="Arial" pitchFamily="34" charset="0"/>
              </a:rPr>
              <a:t>à 49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68" name="Rectangle 61"/>
          <p:cNvSpPr>
            <a:spLocks noChangeArrowheads="1"/>
          </p:cNvSpPr>
          <p:nvPr/>
        </p:nvSpPr>
        <p:spPr bwMode="auto">
          <a:xfrm>
            <a:off x="732368"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9" name="Rectangle 62"/>
          <p:cNvSpPr>
            <a:spLocks noChangeArrowheads="1"/>
          </p:cNvSpPr>
          <p:nvPr/>
        </p:nvSpPr>
        <p:spPr bwMode="auto">
          <a:xfrm>
            <a:off x="6773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40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0" name="Rectangle 63"/>
          <p:cNvSpPr>
            <a:spLocks noChangeArrowheads="1"/>
          </p:cNvSpPr>
          <p:nvPr/>
        </p:nvSpPr>
        <p:spPr bwMode="auto">
          <a:xfrm>
            <a:off x="2325511" y="2702719"/>
            <a:ext cx="124318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1" name="Rectangle 64"/>
          <p:cNvSpPr>
            <a:spLocks noChangeArrowheads="1"/>
          </p:cNvSpPr>
          <p:nvPr/>
        </p:nvSpPr>
        <p:spPr bwMode="auto">
          <a:xfrm>
            <a:off x="2599653" y="2690032"/>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62ans</a:t>
            </a:r>
            <a:endParaRPr lang="fr-FR" altLang="fr-FR" dirty="0">
              <a:solidFill>
                <a:srgbClr val="002060"/>
              </a:solidFill>
              <a:latin typeface="Arial" pitchFamily="34" charset="0"/>
            </a:endParaRPr>
          </a:p>
        </p:txBody>
      </p:sp>
      <p:sp>
        <p:nvSpPr>
          <p:cNvPr id="172" name="Rectangle 65"/>
          <p:cNvSpPr>
            <a:spLocks noChangeArrowheads="1"/>
          </p:cNvSpPr>
          <p:nvPr/>
        </p:nvSpPr>
        <p:spPr bwMode="auto">
          <a:xfrm>
            <a:off x="2422113" y="2848877"/>
            <a:ext cx="10591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61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73" name="Rectangle 66"/>
          <p:cNvSpPr>
            <a:spLocks noChangeArrowheads="1"/>
          </p:cNvSpPr>
          <p:nvPr/>
        </p:nvSpPr>
        <p:spPr bwMode="auto">
          <a:xfrm>
            <a:off x="4294012" y="2702719"/>
            <a:ext cx="8607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4" name="Rectangle 67"/>
          <p:cNvSpPr>
            <a:spLocks noChangeArrowheads="1"/>
          </p:cNvSpPr>
          <p:nvPr/>
        </p:nvSpPr>
        <p:spPr bwMode="auto">
          <a:xfrm>
            <a:off x="1162756"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5" name="Rectangle 68"/>
          <p:cNvSpPr>
            <a:spLocks noChangeArrowheads="1"/>
          </p:cNvSpPr>
          <p:nvPr/>
        </p:nvSpPr>
        <p:spPr bwMode="auto">
          <a:xfrm>
            <a:off x="13546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6" name="Rectangle 69"/>
          <p:cNvSpPr>
            <a:spLocks noChangeArrowheads="1"/>
          </p:cNvSpPr>
          <p:nvPr/>
        </p:nvSpPr>
        <p:spPr bwMode="auto">
          <a:xfrm>
            <a:off x="3035301"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7" name="Rectangle 70"/>
          <p:cNvSpPr>
            <a:spLocks noChangeArrowheads="1"/>
          </p:cNvSpPr>
          <p:nvPr/>
        </p:nvSpPr>
        <p:spPr bwMode="auto">
          <a:xfrm>
            <a:off x="32512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32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8" name="Rectangle 71"/>
          <p:cNvSpPr>
            <a:spLocks noChangeArrowheads="1"/>
          </p:cNvSpPr>
          <p:nvPr/>
        </p:nvSpPr>
        <p:spPr bwMode="auto">
          <a:xfrm>
            <a:off x="1792111"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9" name="Rectangle 72"/>
          <p:cNvSpPr>
            <a:spLocks noChangeArrowheads="1"/>
          </p:cNvSpPr>
          <p:nvPr/>
        </p:nvSpPr>
        <p:spPr bwMode="auto">
          <a:xfrm>
            <a:off x="2099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38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0" name="Rectangle 73"/>
          <p:cNvSpPr>
            <a:spLocks noChangeArrowheads="1"/>
          </p:cNvSpPr>
          <p:nvPr/>
        </p:nvSpPr>
        <p:spPr bwMode="auto">
          <a:xfrm>
            <a:off x="2507545"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1" name="Rectangle 74"/>
          <p:cNvSpPr>
            <a:spLocks noChangeArrowheads="1"/>
          </p:cNvSpPr>
          <p:nvPr/>
        </p:nvSpPr>
        <p:spPr bwMode="auto">
          <a:xfrm>
            <a:off x="26416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35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2" name="Rectangle 75"/>
          <p:cNvSpPr>
            <a:spLocks noChangeArrowheads="1"/>
          </p:cNvSpPr>
          <p:nvPr/>
        </p:nvSpPr>
        <p:spPr bwMode="auto">
          <a:xfrm>
            <a:off x="914400" y="2702719"/>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3" name="Rectangle 76"/>
          <p:cNvSpPr>
            <a:spLocks noChangeArrowheads="1"/>
          </p:cNvSpPr>
          <p:nvPr/>
        </p:nvSpPr>
        <p:spPr bwMode="auto">
          <a:xfrm>
            <a:off x="929456" y="2704704"/>
            <a:ext cx="456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64 ans</a:t>
            </a:r>
            <a:endParaRPr lang="fr-FR" altLang="fr-FR" dirty="0">
              <a:solidFill>
                <a:srgbClr val="002060"/>
              </a:solidFill>
              <a:latin typeface="Arial" pitchFamily="34" charset="0"/>
            </a:endParaRPr>
          </a:p>
        </p:txBody>
      </p:sp>
      <p:sp>
        <p:nvSpPr>
          <p:cNvPr id="184" name="Rectangle 77"/>
          <p:cNvSpPr>
            <a:spLocks noChangeArrowheads="1"/>
          </p:cNvSpPr>
          <p:nvPr/>
        </p:nvSpPr>
        <p:spPr bwMode="auto">
          <a:xfrm>
            <a:off x="3730978" y="4370785"/>
            <a:ext cx="811389"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5" name="Rectangle 78"/>
          <p:cNvSpPr>
            <a:spLocks noChangeArrowheads="1"/>
          </p:cNvSpPr>
          <p:nvPr/>
        </p:nvSpPr>
        <p:spPr bwMode="auto">
          <a:xfrm>
            <a:off x="39285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6" name="Rectangle 79"/>
          <p:cNvSpPr>
            <a:spLocks noChangeArrowheads="1"/>
          </p:cNvSpPr>
          <p:nvPr/>
        </p:nvSpPr>
        <p:spPr bwMode="auto">
          <a:xfrm>
            <a:off x="4476044"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7" name="Rectangle 80"/>
          <p:cNvSpPr>
            <a:spLocks noChangeArrowheads="1"/>
          </p:cNvSpPr>
          <p:nvPr/>
        </p:nvSpPr>
        <p:spPr bwMode="auto">
          <a:xfrm>
            <a:off x="45381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26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8" name="Rectangle 81"/>
          <p:cNvSpPr>
            <a:spLocks noChangeArrowheads="1"/>
          </p:cNvSpPr>
          <p:nvPr/>
        </p:nvSpPr>
        <p:spPr bwMode="auto">
          <a:xfrm>
            <a:off x="6462889"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9" name="Rectangle 82"/>
          <p:cNvSpPr>
            <a:spLocks noChangeArrowheads="1"/>
          </p:cNvSpPr>
          <p:nvPr/>
        </p:nvSpPr>
        <p:spPr bwMode="auto">
          <a:xfrm>
            <a:off x="66378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0" name="Rectangle 83"/>
          <p:cNvSpPr>
            <a:spLocks noChangeArrowheads="1"/>
          </p:cNvSpPr>
          <p:nvPr/>
        </p:nvSpPr>
        <p:spPr bwMode="auto">
          <a:xfrm>
            <a:off x="5221111"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1" name="Rectangle 84"/>
          <p:cNvSpPr>
            <a:spLocks noChangeArrowheads="1"/>
          </p:cNvSpPr>
          <p:nvPr/>
        </p:nvSpPr>
        <p:spPr bwMode="auto">
          <a:xfrm>
            <a:off x="5147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2" name="Rectangle 85"/>
          <p:cNvSpPr>
            <a:spLocks noChangeArrowheads="1"/>
          </p:cNvSpPr>
          <p:nvPr/>
        </p:nvSpPr>
        <p:spPr bwMode="auto">
          <a:xfrm>
            <a:off x="5784145"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3" name="Rectangle 86"/>
          <p:cNvSpPr>
            <a:spLocks noChangeArrowheads="1"/>
          </p:cNvSpPr>
          <p:nvPr/>
        </p:nvSpPr>
        <p:spPr bwMode="auto">
          <a:xfrm>
            <a:off x="58928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25 ans</a:t>
            </a:r>
            <a:endParaRPr lang="fr-FR" altLang="fr-FR" sz="2800">
              <a:solidFill>
                <a:srgbClr val="002060"/>
              </a:solidFill>
              <a:latin typeface="Arial" pitchFamily="34" charset="0"/>
            </a:endParaRPr>
          </a:p>
        </p:txBody>
      </p:sp>
      <p:sp>
        <p:nvSpPr>
          <p:cNvPr id="194" name="Rectangle 87"/>
          <p:cNvSpPr>
            <a:spLocks noChangeArrowheads="1"/>
          </p:cNvSpPr>
          <p:nvPr/>
        </p:nvSpPr>
        <p:spPr bwMode="auto">
          <a:xfrm>
            <a:off x="7093656"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5" name="Rectangle 88"/>
          <p:cNvSpPr>
            <a:spLocks noChangeArrowheads="1"/>
          </p:cNvSpPr>
          <p:nvPr/>
        </p:nvSpPr>
        <p:spPr bwMode="auto">
          <a:xfrm>
            <a:off x="72474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13 ans</a:t>
            </a:r>
            <a:endParaRPr lang="fr-FR" altLang="fr-FR" sz="2800">
              <a:solidFill>
                <a:srgbClr val="002060"/>
              </a:solidFill>
              <a:latin typeface="Arial" pitchFamily="34" charset="0"/>
            </a:endParaRPr>
          </a:p>
        </p:txBody>
      </p:sp>
      <p:sp>
        <p:nvSpPr>
          <p:cNvPr id="196" name="Rectangle 89"/>
          <p:cNvSpPr>
            <a:spLocks noChangeArrowheads="1"/>
          </p:cNvSpPr>
          <p:nvPr/>
        </p:nvSpPr>
        <p:spPr bwMode="auto">
          <a:xfrm>
            <a:off x="7838723"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7" name="Rectangle 90"/>
          <p:cNvSpPr>
            <a:spLocks noChangeArrowheads="1"/>
          </p:cNvSpPr>
          <p:nvPr/>
        </p:nvSpPr>
        <p:spPr bwMode="auto">
          <a:xfrm>
            <a:off x="78570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10 ans</a:t>
            </a:r>
            <a:endParaRPr lang="fr-FR" altLang="fr-FR" sz="2800">
              <a:solidFill>
                <a:srgbClr val="002060"/>
              </a:solidFill>
              <a:latin typeface="Arial" pitchFamily="34" charset="0"/>
            </a:endParaRPr>
          </a:p>
        </p:txBody>
      </p:sp>
      <p:sp>
        <p:nvSpPr>
          <p:cNvPr id="198" name="Rectangle 91"/>
          <p:cNvSpPr>
            <a:spLocks noChangeArrowheads="1"/>
          </p:cNvSpPr>
          <p:nvPr/>
        </p:nvSpPr>
        <p:spPr bwMode="auto">
          <a:xfrm>
            <a:off x="7772400" y="2717006"/>
            <a:ext cx="762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9" name="Rectangle 92"/>
          <p:cNvSpPr>
            <a:spLocks noChangeArrowheads="1"/>
          </p:cNvSpPr>
          <p:nvPr/>
        </p:nvSpPr>
        <p:spPr bwMode="auto">
          <a:xfrm>
            <a:off x="7884139" y="2714610"/>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smtClean="0">
                <a:solidFill>
                  <a:srgbClr val="002060"/>
                </a:solidFill>
                <a:latin typeface="Arial" pitchFamily="34" charset="0"/>
              </a:rPr>
              <a:t>39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00" name="Rectangle 93"/>
          <p:cNvSpPr>
            <a:spLocks noChangeArrowheads="1"/>
          </p:cNvSpPr>
          <p:nvPr/>
        </p:nvSpPr>
        <p:spPr bwMode="auto">
          <a:xfrm>
            <a:off x="2374901" y="3467101"/>
            <a:ext cx="24976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1" name="Rectangle 95"/>
          <p:cNvSpPr>
            <a:spLocks noChangeArrowheads="1"/>
          </p:cNvSpPr>
          <p:nvPr/>
        </p:nvSpPr>
        <p:spPr bwMode="auto">
          <a:xfrm>
            <a:off x="2939345"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2" name="Rectangle 97"/>
          <p:cNvSpPr>
            <a:spLocks noChangeArrowheads="1"/>
          </p:cNvSpPr>
          <p:nvPr/>
        </p:nvSpPr>
        <p:spPr bwMode="auto">
          <a:xfrm>
            <a:off x="3502378"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3" name="Rectangle 101"/>
          <p:cNvSpPr>
            <a:spLocks noChangeArrowheads="1"/>
          </p:cNvSpPr>
          <p:nvPr/>
        </p:nvSpPr>
        <p:spPr bwMode="auto">
          <a:xfrm>
            <a:off x="4790723" y="3467101"/>
            <a:ext cx="280811"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4" name="Rectangle 105"/>
          <p:cNvSpPr>
            <a:spLocks noChangeArrowheads="1"/>
          </p:cNvSpPr>
          <p:nvPr/>
        </p:nvSpPr>
        <p:spPr bwMode="auto">
          <a:xfrm>
            <a:off x="6148211"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5" name="Rectangle 107"/>
          <p:cNvSpPr>
            <a:spLocks noChangeArrowheads="1"/>
          </p:cNvSpPr>
          <p:nvPr/>
        </p:nvSpPr>
        <p:spPr bwMode="auto">
          <a:xfrm>
            <a:off x="7209367" y="2028826"/>
            <a:ext cx="29774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6" name="Rectangle 111"/>
          <p:cNvSpPr>
            <a:spLocks noChangeArrowheads="1"/>
          </p:cNvSpPr>
          <p:nvPr/>
        </p:nvSpPr>
        <p:spPr bwMode="auto">
          <a:xfrm>
            <a:off x="8153400" y="3467101"/>
            <a:ext cx="29774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8" name="Rectangle 115"/>
          <p:cNvSpPr>
            <a:spLocks noChangeArrowheads="1"/>
          </p:cNvSpPr>
          <p:nvPr/>
        </p:nvSpPr>
        <p:spPr bwMode="auto">
          <a:xfrm>
            <a:off x="6843889"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9" name="Rectangle 117"/>
          <p:cNvSpPr>
            <a:spLocks noChangeArrowheads="1"/>
          </p:cNvSpPr>
          <p:nvPr/>
        </p:nvSpPr>
        <p:spPr bwMode="auto">
          <a:xfrm>
            <a:off x="4525434" y="2313385"/>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0" name="Rectangle 118"/>
          <p:cNvSpPr>
            <a:spLocks noChangeArrowheads="1"/>
          </p:cNvSpPr>
          <p:nvPr/>
        </p:nvSpPr>
        <p:spPr bwMode="auto">
          <a:xfrm>
            <a:off x="1341967" y="3734991"/>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1" name="Rectangle 119"/>
          <p:cNvSpPr>
            <a:spLocks noChangeArrowheads="1"/>
          </p:cNvSpPr>
          <p:nvPr/>
        </p:nvSpPr>
        <p:spPr bwMode="auto">
          <a:xfrm>
            <a:off x="2645834" y="3732610"/>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2" name="Rectangle 120"/>
          <p:cNvSpPr>
            <a:spLocks noChangeArrowheads="1"/>
          </p:cNvSpPr>
          <p:nvPr/>
        </p:nvSpPr>
        <p:spPr bwMode="auto">
          <a:xfrm>
            <a:off x="4525434" y="3727847"/>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3" name="Rectangle 121"/>
          <p:cNvSpPr>
            <a:spLocks noChangeArrowheads="1"/>
          </p:cNvSpPr>
          <p:nvPr/>
        </p:nvSpPr>
        <p:spPr bwMode="auto">
          <a:xfrm>
            <a:off x="7230534" y="3720704"/>
            <a:ext cx="438856"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4" name="Rectangle 122"/>
          <p:cNvSpPr>
            <a:spLocks noChangeArrowheads="1"/>
          </p:cNvSpPr>
          <p:nvPr/>
        </p:nvSpPr>
        <p:spPr bwMode="auto">
          <a:xfrm>
            <a:off x="7861301" y="3720704"/>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5" name="Oval 123"/>
          <p:cNvSpPr>
            <a:spLocks noChangeArrowheads="1"/>
          </p:cNvSpPr>
          <p:nvPr/>
        </p:nvSpPr>
        <p:spPr bwMode="auto">
          <a:xfrm>
            <a:off x="2645834" y="2299098"/>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6" name="Oval 124"/>
          <p:cNvSpPr>
            <a:spLocks noChangeArrowheads="1"/>
          </p:cNvSpPr>
          <p:nvPr/>
        </p:nvSpPr>
        <p:spPr bwMode="auto">
          <a:xfrm>
            <a:off x="1003301" y="229433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7" name="Oval 125"/>
          <p:cNvSpPr>
            <a:spLocks noChangeArrowheads="1"/>
          </p:cNvSpPr>
          <p:nvPr/>
        </p:nvSpPr>
        <p:spPr bwMode="auto">
          <a:xfrm>
            <a:off x="5880101"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8" name="Oval 126"/>
          <p:cNvSpPr>
            <a:spLocks noChangeArrowheads="1"/>
          </p:cNvSpPr>
          <p:nvPr/>
        </p:nvSpPr>
        <p:spPr bwMode="auto">
          <a:xfrm>
            <a:off x="6941257"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9" name="Oval 127"/>
          <p:cNvSpPr>
            <a:spLocks noChangeArrowheads="1"/>
          </p:cNvSpPr>
          <p:nvPr/>
        </p:nvSpPr>
        <p:spPr bwMode="auto">
          <a:xfrm>
            <a:off x="7855657" y="2299098"/>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0" name="Oval 128"/>
          <p:cNvSpPr>
            <a:spLocks noChangeArrowheads="1"/>
          </p:cNvSpPr>
          <p:nvPr/>
        </p:nvSpPr>
        <p:spPr bwMode="auto">
          <a:xfrm>
            <a:off x="664634" y="3720704"/>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1" name="Oval 129"/>
          <p:cNvSpPr>
            <a:spLocks noChangeArrowheads="1"/>
          </p:cNvSpPr>
          <p:nvPr/>
        </p:nvSpPr>
        <p:spPr bwMode="auto">
          <a:xfrm>
            <a:off x="2092679" y="372308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2" name="Oval 130"/>
          <p:cNvSpPr>
            <a:spLocks noChangeArrowheads="1"/>
          </p:cNvSpPr>
          <p:nvPr/>
        </p:nvSpPr>
        <p:spPr bwMode="auto">
          <a:xfrm>
            <a:off x="3200400" y="3729038"/>
            <a:ext cx="464256" cy="391716"/>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3" name="Oval 131"/>
          <p:cNvSpPr>
            <a:spLocks noChangeArrowheads="1"/>
          </p:cNvSpPr>
          <p:nvPr/>
        </p:nvSpPr>
        <p:spPr bwMode="auto">
          <a:xfrm>
            <a:off x="3920067" y="3714750"/>
            <a:ext cx="4642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4" name="Oval 132"/>
          <p:cNvSpPr>
            <a:spLocks noChangeArrowheads="1"/>
          </p:cNvSpPr>
          <p:nvPr/>
        </p:nvSpPr>
        <p:spPr bwMode="auto">
          <a:xfrm>
            <a:off x="5147733" y="3714750"/>
            <a:ext cx="4515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5" name="Oval 133"/>
          <p:cNvSpPr>
            <a:spLocks noChangeArrowheads="1"/>
          </p:cNvSpPr>
          <p:nvPr/>
        </p:nvSpPr>
        <p:spPr bwMode="auto">
          <a:xfrm>
            <a:off x="5880101" y="3715942"/>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6" name="Oval 134"/>
          <p:cNvSpPr>
            <a:spLocks noChangeArrowheads="1"/>
          </p:cNvSpPr>
          <p:nvPr/>
        </p:nvSpPr>
        <p:spPr bwMode="auto">
          <a:xfrm>
            <a:off x="6596945" y="3727848"/>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7" name="Line 135"/>
          <p:cNvSpPr>
            <a:spLocks noChangeShapeType="1"/>
          </p:cNvSpPr>
          <p:nvPr/>
        </p:nvSpPr>
        <p:spPr bwMode="auto">
          <a:xfrm flipV="1">
            <a:off x="6841067" y="2286000"/>
            <a:ext cx="677333" cy="4000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28" name="Rectangle 136"/>
          <p:cNvSpPr>
            <a:spLocks noChangeArrowheads="1"/>
          </p:cNvSpPr>
          <p:nvPr/>
        </p:nvSpPr>
        <p:spPr bwMode="auto">
          <a:xfrm>
            <a:off x="5642833" y="2889612"/>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38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29" name="Rectangle 137"/>
          <p:cNvSpPr>
            <a:spLocks noChangeArrowheads="1"/>
          </p:cNvSpPr>
          <p:nvPr/>
        </p:nvSpPr>
        <p:spPr bwMode="auto">
          <a:xfrm>
            <a:off x="4461934" y="2718991"/>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55ans</a:t>
            </a:r>
            <a:endParaRPr lang="fr-FR" altLang="fr-FR" dirty="0">
              <a:solidFill>
                <a:srgbClr val="002060"/>
              </a:solidFill>
              <a:latin typeface="Arial" pitchFamily="34" charset="0"/>
            </a:endParaRPr>
          </a:p>
        </p:txBody>
      </p:sp>
      <p:sp>
        <p:nvSpPr>
          <p:cNvPr id="230" name="Line 138"/>
          <p:cNvSpPr>
            <a:spLocks noChangeShapeType="1"/>
          </p:cNvSpPr>
          <p:nvPr/>
        </p:nvSpPr>
        <p:spPr bwMode="auto">
          <a:xfrm flipV="1">
            <a:off x="7141634" y="3261122"/>
            <a:ext cx="0" cy="571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1" name="Line 139"/>
          <p:cNvSpPr>
            <a:spLocks noChangeShapeType="1"/>
          </p:cNvSpPr>
          <p:nvPr/>
        </p:nvSpPr>
        <p:spPr bwMode="auto">
          <a:xfrm>
            <a:off x="1219200" y="188595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2" name="Line 140"/>
          <p:cNvSpPr>
            <a:spLocks noChangeShapeType="1"/>
          </p:cNvSpPr>
          <p:nvPr/>
        </p:nvSpPr>
        <p:spPr bwMode="auto">
          <a:xfrm>
            <a:off x="1214967" y="2907506"/>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3" name="Line 141"/>
          <p:cNvSpPr>
            <a:spLocks noChangeShapeType="1"/>
          </p:cNvSpPr>
          <p:nvPr/>
        </p:nvSpPr>
        <p:spPr bwMode="auto">
          <a:xfrm>
            <a:off x="897467" y="3318272"/>
            <a:ext cx="6604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4" name="Line 144"/>
          <p:cNvSpPr>
            <a:spLocks noChangeShapeType="1"/>
          </p:cNvSpPr>
          <p:nvPr/>
        </p:nvSpPr>
        <p:spPr bwMode="auto">
          <a:xfrm>
            <a:off x="2324100"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5" name="Line 145"/>
          <p:cNvSpPr>
            <a:spLocks noChangeShapeType="1"/>
          </p:cNvSpPr>
          <p:nvPr/>
        </p:nvSpPr>
        <p:spPr bwMode="auto">
          <a:xfrm>
            <a:off x="3450167"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6" name="Line 146"/>
          <p:cNvSpPr>
            <a:spLocks noChangeShapeType="1"/>
          </p:cNvSpPr>
          <p:nvPr/>
        </p:nvSpPr>
        <p:spPr bwMode="auto">
          <a:xfrm>
            <a:off x="4157133" y="3311129"/>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7" name="Line 147"/>
          <p:cNvSpPr>
            <a:spLocks noChangeShapeType="1"/>
          </p:cNvSpPr>
          <p:nvPr/>
        </p:nvSpPr>
        <p:spPr bwMode="auto">
          <a:xfrm>
            <a:off x="7450667" y="331470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119" name="Légende encadrée 2 118"/>
          <p:cNvSpPr/>
          <p:nvPr/>
        </p:nvSpPr>
        <p:spPr>
          <a:xfrm rot="16200000">
            <a:off x="72688" y="122215"/>
            <a:ext cx="1741931" cy="1685573"/>
          </a:xfrm>
          <a:prstGeom prst="borderCallout2">
            <a:avLst>
              <a:gd name="adj1" fmla="val 19639"/>
              <a:gd name="adj2" fmla="val -459"/>
              <a:gd name="adj3" fmla="val 18750"/>
              <a:gd name="adj4" fmla="val -16667"/>
              <a:gd name="adj5" fmla="val 51350"/>
              <a:gd name="adj6" fmla="val -36169"/>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dirty="0" smtClean="0">
                <a:solidFill>
                  <a:schemeClr val="tx1"/>
                </a:solidFill>
              </a:rPr>
              <a:t>« mon risque de k? </a:t>
            </a:r>
          </a:p>
          <a:p>
            <a:pPr algn="ctr"/>
            <a:r>
              <a:rPr lang="fr-FR" dirty="0">
                <a:solidFill>
                  <a:schemeClr val="tx1"/>
                </a:solidFill>
              </a:rPr>
              <a:t>d</a:t>
            </a:r>
            <a:r>
              <a:rPr lang="fr-FR" dirty="0" smtClean="0">
                <a:solidFill>
                  <a:schemeClr val="tx1"/>
                </a:solidFill>
              </a:rPr>
              <a:t>ois-je faire un test génétique? » </a:t>
            </a:r>
            <a:endParaRPr lang="fr-FR" dirty="0">
              <a:solidFill>
                <a:schemeClr val="tx1"/>
              </a:solidFill>
            </a:endParaRPr>
          </a:p>
        </p:txBody>
      </p:sp>
      <p:cxnSp>
        <p:nvCxnSpPr>
          <p:cNvPr id="207" name="Connecteur droit 206"/>
          <p:cNvCxnSpPr/>
          <p:nvPr/>
        </p:nvCxnSpPr>
        <p:spPr>
          <a:xfrm>
            <a:off x="179512" y="1890713"/>
            <a:ext cx="0" cy="1370409"/>
          </a:xfrm>
          <a:prstGeom prst="line">
            <a:avLst/>
          </a:prstGeom>
        </p:spPr>
        <p:style>
          <a:lnRef idx="1">
            <a:schemeClr val="accent1"/>
          </a:lnRef>
          <a:fillRef idx="0">
            <a:schemeClr val="accent1"/>
          </a:fillRef>
          <a:effectRef idx="0">
            <a:schemeClr val="accent1"/>
          </a:effectRef>
          <a:fontRef idx="minor">
            <a:schemeClr val="tx1"/>
          </a:fontRef>
        </p:style>
      </p:cxnSp>
      <p:sp>
        <p:nvSpPr>
          <p:cNvPr id="238" name="Légende encadrée 2 237"/>
          <p:cNvSpPr/>
          <p:nvPr/>
        </p:nvSpPr>
        <p:spPr>
          <a:xfrm rot="16200000">
            <a:off x="1904337" y="122214"/>
            <a:ext cx="1741931" cy="1685573"/>
          </a:xfrm>
          <a:prstGeom prst="borderCallout2">
            <a:avLst>
              <a:gd name="adj1" fmla="val 19639"/>
              <a:gd name="adj2" fmla="val -459"/>
              <a:gd name="adj3" fmla="val 18750"/>
              <a:gd name="adj4" fmla="val -16667"/>
              <a:gd name="adj5" fmla="val 38240"/>
              <a:gd name="adj6" fmla="val -36606"/>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dirty="0" smtClean="0">
                <a:solidFill>
                  <a:schemeClr val="tx1"/>
                </a:solidFill>
              </a:rPr>
              <a:t>« le risque de k de mes enfants? »</a:t>
            </a:r>
            <a:endParaRPr lang="fr-FR" dirty="0">
              <a:solidFill>
                <a:schemeClr val="tx1"/>
              </a:solidFill>
            </a:endParaRPr>
          </a:p>
        </p:txBody>
      </p:sp>
      <p:sp>
        <p:nvSpPr>
          <p:cNvPr id="239" name="Légende encadrée 2 238"/>
          <p:cNvSpPr/>
          <p:nvPr/>
        </p:nvSpPr>
        <p:spPr>
          <a:xfrm rot="5400000">
            <a:off x="5676396" y="3595392"/>
            <a:ext cx="535819" cy="2572456"/>
          </a:xfrm>
          <a:prstGeom prst="borderCallout2">
            <a:avLst>
              <a:gd name="adj1" fmla="val 18751"/>
              <a:gd name="adj2" fmla="val -1881"/>
              <a:gd name="adj3" fmla="val 31783"/>
              <a:gd name="adj4" fmla="val -28044"/>
              <a:gd name="adj5" fmla="val 43940"/>
              <a:gd name="adj6" fmla="val -86380"/>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solidFill>
                  <a:schemeClr val="tx1"/>
                </a:solidFill>
              </a:rPr>
              <a:t>« Je veux faire une mammographie »</a:t>
            </a:r>
            <a:endParaRPr lang="fr-FR" dirty="0">
              <a:solidFill>
                <a:schemeClr val="tx1"/>
              </a:solidFill>
            </a:endParaRPr>
          </a:p>
        </p:txBody>
      </p:sp>
      <p:cxnSp>
        <p:nvCxnSpPr>
          <p:cNvPr id="240" name="Connecteur droit 239"/>
          <p:cNvCxnSpPr/>
          <p:nvPr/>
        </p:nvCxnSpPr>
        <p:spPr>
          <a:xfrm>
            <a:off x="179512" y="3261122"/>
            <a:ext cx="485122" cy="471488"/>
          </a:xfrm>
          <a:prstGeom prst="line">
            <a:avLst/>
          </a:prstGeom>
        </p:spPr>
        <p:style>
          <a:lnRef idx="1">
            <a:schemeClr val="accent1"/>
          </a:lnRef>
          <a:fillRef idx="0">
            <a:schemeClr val="accent1"/>
          </a:fillRef>
          <a:effectRef idx="0">
            <a:schemeClr val="accent1"/>
          </a:effectRef>
          <a:fontRef idx="minor">
            <a:schemeClr val="tx1"/>
          </a:fontRef>
        </p:style>
      </p:cxnSp>
      <p:sp>
        <p:nvSpPr>
          <p:cNvPr id="242" name="ZoneTexte 241"/>
          <p:cNvSpPr txBox="1"/>
          <p:nvPr/>
        </p:nvSpPr>
        <p:spPr>
          <a:xfrm rot="16200000">
            <a:off x="7884124" y="108039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418361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Line 2"/>
          <p:cNvSpPr>
            <a:spLocks noChangeShapeType="1"/>
          </p:cNvSpPr>
          <p:nvPr/>
        </p:nvSpPr>
        <p:spPr bwMode="auto">
          <a:xfrm>
            <a:off x="3977923" y="1315641"/>
            <a:ext cx="12248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2" name="Line 3"/>
          <p:cNvSpPr>
            <a:spLocks noChangeShapeType="1"/>
          </p:cNvSpPr>
          <p:nvPr/>
        </p:nvSpPr>
        <p:spPr bwMode="auto">
          <a:xfrm>
            <a:off x="4593167" y="1312069"/>
            <a:ext cx="1411" cy="58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3" name="Line 4"/>
          <p:cNvSpPr>
            <a:spLocks noChangeShapeType="1"/>
          </p:cNvSpPr>
          <p:nvPr/>
        </p:nvSpPr>
        <p:spPr bwMode="auto">
          <a:xfrm>
            <a:off x="1229078" y="1890713"/>
            <a:ext cx="685800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4" name="Rectangle 5"/>
          <p:cNvSpPr>
            <a:spLocks noChangeArrowheads="1"/>
          </p:cNvSpPr>
          <p:nvPr/>
        </p:nvSpPr>
        <p:spPr bwMode="auto">
          <a:xfrm>
            <a:off x="2885723" y="3926682"/>
            <a:ext cx="4024489"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5" name="Rectangle 6"/>
          <p:cNvSpPr>
            <a:spLocks noChangeArrowheads="1"/>
          </p:cNvSpPr>
          <p:nvPr/>
        </p:nvSpPr>
        <p:spPr bwMode="auto">
          <a:xfrm>
            <a:off x="4608689" y="4248150"/>
            <a:ext cx="1905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6" name="Rectangle 7"/>
          <p:cNvSpPr>
            <a:spLocks noChangeArrowheads="1"/>
          </p:cNvSpPr>
          <p:nvPr/>
        </p:nvSpPr>
        <p:spPr bwMode="auto">
          <a:xfrm>
            <a:off x="3035300" y="1370410"/>
            <a:ext cx="105974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7" name="Rectangle 8"/>
          <p:cNvSpPr>
            <a:spLocks noChangeArrowheads="1"/>
          </p:cNvSpPr>
          <p:nvPr/>
        </p:nvSpPr>
        <p:spPr bwMode="auto">
          <a:xfrm>
            <a:off x="3269545" y="1416844"/>
            <a:ext cx="230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100" b="1">
                <a:solidFill>
                  <a:srgbClr val="002060"/>
                </a:solidFill>
                <a:latin typeface="Arial" pitchFamily="34" charset="0"/>
              </a:rPr>
              <a:t>      </a:t>
            </a:r>
            <a:endParaRPr lang="fr-FR" altLang="fr-FR" sz="2000">
              <a:solidFill>
                <a:srgbClr val="002060"/>
              </a:solidFill>
              <a:latin typeface="Arial" pitchFamily="34" charset="0"/>
            </a:endParaRPr>
          </a:p>
        </p:txBody>
      </p:sp>
      <p:sp>
        <p:nvSpPr>
          <p:cNvPr id="128" name="Rectangle 9"/>
          <p:cNvSpPr>
            <a:spLocks noChangeArrowheads="1"/>
          </p:cNvSpPr>
          <p:nvPr/>
        </p:nvSpPr>
        <p:spPr bwMode="auto">
          <a:xfrm>
            <a:off x="3563056" y="1428750"/>
            <a:ext cx="6492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dcd à 79 ans</a:t>
            </a:r>
            <a:endParaRPr lang="fr-FR" altLang="fr-FR" sz="2000">
              <a:solidFill>
                <a:srgbClr val="002060"/>
              </a:solidFill>
              <a:latin typeface="Arial" pitchFamily="34" charset="0"/>
            </a:endParaRPr>
          </a:p>
        </p:txBody>
      </p:sp>
      <p:sp>
        <p:nvSpPr>
          <p:cNvPr id="129" name="Rectangle 10"/>
          <p:cNvSpPr>
            <a:spLocks noChangeArrowheads="1"/>
          </p:cNvSpPr>
          <p:nvPr/>
        </p:nvSpPr>
        <p:spPr bwMode="auto">
          <a:xfrm>
            <a:off x="5039078" y="1325166"/>
            <a:ext cx="105974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0" name="Rectangle 11"/>
          <p:cNvSpPr>
            <a:spLocks noChangeArrowheads="1"/>
          </p:cNvSpPr>
          <p:nvPr/>
        </p:nvSpPr>
        <p:spPr bwMode="auto">
          <a:xfrm>
            <a:off x="5105401" y="1309688"/>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31" name="Rectangle 12"/>
          <p:cNvSpPr>
            <a:spLocks noChangeArrowheads="1"/>
          </p:cNvSpPr>
          <p:nvPr/>
        </p:nvSpPr>
        <p:spPr bwMode="auto">
          <a:xfrm>
            <a:off x="5019004" y="1352402"/>
            <a:ext cx="4664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84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2" name="Rectangle 13"/>
          <p:cNvSpPr>
            <a:spLocks noChangeArrowheads="1"/>
          </p:cNvSpPr>
          <p:nvPr/>
        </p:nvSpPr>
        <p:spPr bwMode="auto">
          <a:xfrm>
            <a:off x="4876800" y="1543050"/>
            <a:ext cx="955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K sein  </a:t>
            </a:r>
            <a:r>
              <a:rPr lang="fr-FR" altLang="fr-FR" sz="1000" b="1" dirty="0" smtClean="0">
                <a:solidFill>
                  <a:srgbClr val="002060"/>
                </a:solidFill>
                <a:latin typeface="Arial" pitchFamily="34" charset="0"/>
              </a:rPr>
              <a:t>à 67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3" name="Rectangle 18"/>
          <p:cNvSpPr>
            <a:spLocks noChangeArrowheads="1"/>
          </p:cNvSpPr>
          <p:nvPr/>
        </p:nvSpPr>
        <p:spPr bwMode="auto">
          <a:xfrm>
            <a:off x="732367" y="2350294"/>
            <a:ext cx="2483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4" name="Rectangle 20"/>
          <p:cNvSpPr>
            <a:spLocks noChangeArrowheads="1"/>
          </p:cNvSpPr>
          <p:nvPr/>
        </p:nvSpPr>
        <p:spPr bwMode="auto">
          <a:xfrm>
            <a:off x="666045" y="3727848"/>
            <a:ext cx="297745"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5" name="Rectangle 22"/>
          <p:cNvSpPr>
            <a:spLocks noChangeArrowheads="1"/>
          </p:cNvSpPr>
          <p:nvPr/>
        </p:nvSpPr>
        <p:spPr bwMode="auto">
          <a:xfrm>
            <a:off x="980723"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6" name="Oval 24"/>
          <p:cNvSpPr>
            <a:spLocks noChangeArrowheads="1"/>
          </p:cNvSpPr>
          <p:nvPr/>
        </p:nvSpPr>
        <p:spPr bwMode="auto">
          <a:xfrm>
            <a:off x="4972756" y="769144"/>
            <a:ext cx="464256" cy="391716"/>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7" name="Line 25"/>
          <p:cNvSpPr>
            <a:spLocks noChangeShapeType="1"/>
          </p:cNvSpPr>
          <p:nvPr/>
        </p:nvSpPr>
        <p:spPr bwMode="auto">
          <a:xfrm flipH="1">
            <a:off x="6841067" y="331470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8" name="Line 26"/>
          <p:cNvSpPr>
            <a:spLocks noChangeShapeType="1"/>
          </p:cNvSpPr>
          <p:nvPr/>
        </p:nvSpPr>
        <p:spPr bwMode="auto">
          <a:xfrm flipH="1">
            <a:off x="8077200" y="30861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9" name="Line 27"/>
          <p:cNvSpPr>
            <a:spLocks noChangeShapeType="1"/>
          </p:cNvSpPr>
          <p:nvPr/>
        </p:nvSpPr>
        <p:spPr bwMode="auto">
          <a:xfrm>
            <a:off x="3979333" y="1141810"/>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0" name="Line 28"/>
          <p:cNvSpPr>
            <a:spLocks noChangeShapeType="1"/>
          </p:cNvSpPr>
          <p:nvPr/>
        </p:nvSpPr>
        <p:spPr bwMode="auto">
          <a:xfrm>
            <a:off x="5201355" y="1148954"/>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1" name="Line 29"/>
          <p:cNvSpPr>
            <a:spLocks noChangeShapeType="1"/>
          </p:cNvSpPr>
          <p:nvPr/>
        </p:nvSpPr>
        <p:spPr bwMode="auto">
          <a:xfrm>
            <a:off x="905933" y="3314700"/>
            <a:ext cx="1412" cy="397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2" name="Line 30"/>
          <p:cNvSpPr>
            <a:spLocks noChangeShapeType="1"/>
          </p:cNvSpPr>
          <p:nvPr/>
        </p:nvSpPr>
        <p:spPr bwMode="auto">
          <a:xfrm>
            <a:off x="1552222" y="3314700"/>
            <a:ext cx="1412" cy="4583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3" name="Line 31"/>
          <p:cNvSpPr>
            <a:spLocks noChangeShapeType="1"/>
          </p:cNvSpPr>
          <p:nvPr/>
        </p:nvSpPr>
        <p:spPr bwMode="auto">
          <a:xfrm>
            <a:off x="2325511" y="3325416"/>
            <a:ext cx="1128889"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4" name="Line 32"/>
          <p:cNvSpPr>
            <a:spLocks noChangeShapeType="1"/>
          </p:cNvSpPr>
          <p:nvPr/>
        </p:nvSpPr>
        <p:spPr bwMode="auto">
          <a:xfrm>
            <a:off x="2861733" y="3028950"/>
            <a:ext cx="0" cy="7036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5" name="Line 33"/>
          <p:cNvSpPr>
            <a:spLocks noChangeShapeType="1"/>
          </p:cNvSpPr>
          <p:nvPr/>
        </p:nvSpPr>
        <p:spPr bwMode="auto">
          <a:xfrm flipV="1">
            <a:off x="6845300" y="3321844"/>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6" name="Rectangle 34"/>
          <p:cNvSpPr>
            <a:spLocks noChangeArrowheads="1"/>
          </p:cNvSpPr>
          <p:nvPr/>
        </p:nvSpPr>
        <p:spPr bwMode="auto">
          <a:xfrm>
            <a:off x="3780367" y="806054"/>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47" name="Line 35"/>
          <p:cNvSpPr>
            <a:spLocks noChangeShapeType="1"/>
          </p:cNvSpPr>
          <p:nvPr/>
        </p:nvSpPr>
        <p:spPr bwMode="auto">
          <a:xfrm flipV="1">
            <a:off x="3657600" y="685800"/>
            <a:ext cx="677333"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8" name="Line 36"/>
          <p:cNvSpPr>
            <a:spLocks noChangeShapeType="1"/>
          </p:cNvSpPr>
          <p:nvPr/>
        </p:nvSpPr>
        <p:spPr bwMode="auto">
          <a:xfrm>
            <a:off x="4169834" y="3318273"/>
            <a:ext cx="1192388"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9" name="Line 37"/>
          <p:cNvSpPr>
            <a:spLocks noChangeShapeType="1"/>
          </p:cNvSpPr>
          <p:nvPr/>
        </p:nvSpPr>
        <p:spPr bwMode="auto">
          <a:xfrm>
            <a:off x="4737100" y="2971800"/>
            <a:ext cx="0" cy="750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0" name="Line 38"/>
          <p:cNvSpPr>
            <a:spLocks noChangeShapeType="1"/>
          </p:cNvSpPr>
          <p:nvPr/>
        </p:nvSpPr>
        <p:spPr bwMode="auto">
          <a:xfrm flipH="1">
            <a:off x="5367867" y="3314700"/>
            <a:ext cx="0" cy="446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1" name="Rectangle 41"/>
          <p:cNvSpPr>
            <a:spLocks noChangeArrowheads="1"/>
          </p:cNvSpPr>
          <p:nvPr/>
        </p:nvSpPr>
        <p:spPr bwMode="auto">
          <a:xfrm>
            <a:off x="6214533" y="2059782"/>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2" name="Rectangle 43"/>
          <p:cNvSpPr>
            <a:spLocks noChangeArrowheads="1"/>
          </p:cNvSpPr>
          <p:nvPr/>
        </p:nvSpPr>
        <p:spPr bwMode="auto">
          <a:xfrm>
            <a:off x="4840111" y="2059782"/>
            <a:ext cx="248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3" name="Rectangle 45"/>
          <p:cNvSpPr>
            <a:spLocks noChangeArrowheads="1"/>
          </p:cNvSpPr>
          <p:nvPr/>
        </p:nvSpPr>
        <p:spPr bwMode="auto">
          <a:xfrm>
            <a:off x="3070578" y="2120504"/>
            <a:ext cx="23283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4" name="Rectangle 47"/>
          <p:cNvSpPr>
            <a:spLocks noChangeArrowheads="1"/>
          </p:cNvSpPr>
          <p:nvPr/>
        </p:nvSpPr>
        <p:spPr bwMode="auto">
          <a:xfrm>
            <a:off x="5552723" y="2778919"/>
            <a:ext cx="1059744"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5" name="Rectangle 48"/>
          <p:cNvSpPr>
            <a:spLocks noChangeArrowheads="1"/>
          </p:cNvSpPr>
          <p:nvPr/>
        </p:nvSpPr>
        <p:spPr bwMode="auto">
          <a:xfrm>
            <a:off x="5635978" y="277891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56" name="Rectangle 49"/>
          <p:cNvSpPr>
            <a:spLocks noChangeArrowheads="1"/>
          </p:cNvSpPr>
          <p:nvPr/>
        </p:nvSpPr>
        <p:spPr bwMode="auto">
          <a:xfrm>
            <a:off x="5680668" y="2718992"/>
            <a:ext cx="6412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57" name="Line 50"/>
          <p:cNvSpPr>
            <a:spLocks noChangeShapeType="1"/>
          </p:cNvSpPr>
          <p:nvPr/>
        </p:nvSpPr>
        <p:spPr bwMode="auto">
          <a:xfrm flipH="1">
            <a:off x="2877256"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8" name="Line 51"/>
          <p:cNvSpPr>
            <a:spLocks noChangeShapeType="1"/>
          </p:cNvSpPr>
          <p:nvPr/>
        </p:nvSpPr>
        <p:spPr bwMode="auto">
          <a:xfrm flipH="1">
            <a:off x="4762500"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9" name="Line 52"/>
          <p:cNvSpPr>
            <a:spLocks noChangeShapeType="1"/>
          </p:cNvSpPr>
          <p:nvPr/>
        </p:nvSpPr>
        <p:spPr bwMode="auto">
          <a:xfrm>
            <a:off x="61129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0" name="Line 53"/>
          <p:cNvSpPr>
            <a:spLocks noChangeShapeType="1"/>
          </p:cNvSpPr>
          <p:nvPr/>
        </p:nvSpPr>
        <p:spPr bwMode="auto">
          <a:xfrm>
            <a:off x="71797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1" name="Line 54"/>
          <p:cNvSpPr>
            <a:spLocks noChangeShapeType="1"/>
          </p:cNvSpPr>
          <p:nvPr/>
        </p:nvSpPr>
        <p:spPr bwMode="auto">
          <a:xfrm flipH="1">
            <a:off x="80941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2" name="Line 55"/>
          <p:cNvSpPr>
            <a:spLocks noChangeShapeType="1"/>
          </p:cNvSpPr>
          <p:nvPr/>
        </p:nvSpPr>
        <p:spPr bwMode="auto">
          <a:xfrm flipH="1">
            <a:off x="6111523" y="3086100"/>
            <a:ext cx="0" cy="623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3" name="Rectangle 56"/>
          <p:cNvSpPr>
            <a:spLocks noChangeArrowheads="1"/>
          </p:cNvSpPr>
          <p:nvPr/>
        </p:nvSpPr>
        <p:spPr bwMode="auto">
          <a:xfrm>
            <a:off x="6570134" y="2686050"/>
            <a:ext cx="1127478"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4" name="Rectangle 57"/>
          <p:cNvSpPr>
            <a:spLocks noChangeArrowheads="1"/>
          </p:cNvSpPr>
          <p:nvPr/>
        </p:nvSpPr>
        <p:spPr bwMode="auto">
          <a:xfrm>
            <a:off x="6745111" y="264080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65" name="Rectangle 58"/>
          <p:cNvSpPr>
            <a:spLocks noChangeArrowheads="1"/>
          </p:cNvSpPr>
          <p:nvPr/>
        </p:nvSpPr>
        <p:spPr bwMode="auto">
          <a:xfrm>
            <a:off x="6729123" y="2704704"/>
            <a:ext cx="8079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err="1">
                <a:solidFill>
                  <a:srgbClr val="002060"/>
                </a:solidFill>
                <a:latin typeface="Arial" pitchFamily="34" charset="0"/>
              </a:rPr>
              <a:t>dcd</a:t>
            </a:r>
            <a:r>
              <a:rPr lang="fr-FR" altLang="fr-FR" sz="1050" b="1" dirty="0">
                <a:solidFill>
                  <a:srgbClr val="002060"/>
                </a:solidFill>
                <a:latin typeface="Arial" pitchFamily="34" charset="0"/>
              </a:rPr>
              <a:t> à 49 ans</a:t>
            </a:r>
            <a:endParaRPr lang="fr-FR" altLang="fr-FR" dirty="0">
              <a:solidFill>
                <a:srgbClr val="002060"/>
              </a:solidFill>
              <a:latin typeface="Arial" pitchFamily="34" charset="0"/>
            </a:endParaRPr>
          </a:p>
        </p:txBody>
      </p:sp>
      <p:sp>
        <p:nvSpPr>
          <p:cNvPr id="166" name="Rectangle 59"/>
          <p:cNvSpPr>
            <a:spLocks noChangeArrowheads="1"/>
          </p:cNvSpPr>
          <p:nvPr/>
        </p:nvSpPr>
        <p:spPr bwMode="auto">
          <a:xfrm>
            <a:off x="6720977" y="2874700"/>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à</a:t>
            </a:r>
            <a:r>
              <a:rPr lang="fr-FR" altLang="fr-FR" sz="1050" b="1" dirty="0" smtClean="0">
                <a:solidFill>
                  <a:srgbClr val="002060"/>
                </a:solidFill>
                <a:latin typeface="Arial" pitchFamily="34" charset="0"/>
              </a:rPr>
              <a:t> </a:t>
            </a:r>
            <a:r>
              <a:rPr lang="fr-FR" altLang="fr-FR" sz="1050" b="1" dirty="0">
                <a:solidFill>
                  <a:srgbClr val="002060"/>
                </a:solidFill>
                <a:latin typeface="Arial" pitchFamily="34" charset="0"/>
              </a:rPr>
              <a:t>44 ans</a:t>
            </a:r>
            <a:endParaRPr lang="fr-FR" altLang="fr-FR" dirty="0">
              <a:solidFill>
                <a:srgbClr val="002060"/>
              </a:solidFill>
              <a:latin typeface="Arial" pitchFamily="34" charset="0"/>
            </a:endParaRPr>
          </a:p>
        </p:txBody>
      </p:sp>
      <p:sp>
        <p:nvSpPr>
          <p:cNvPr id="167" name="Rectangle 60"/>
          <p:cNvSpPr>
            <a:spLocks noChangeArrowheads="1"/>
          </p:cNvSpPr>
          <p:nvPr/>
        </p:nvSpPr>
        <p:spPr bwMode="auto">
          <a:xfrm>
            <a:off x="6706546" y="3009432"/>
            <a:ext cx="11012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ovaire </a:t>
            </a:r>
            <a:r>
              <a:rPr lang="fr-FR" altLang="fr-FR" sz="1050" b="1" dirty="0" smtClean="0">
                <a:solidFill>
                  <a:srgbClr val="002060"/>
                </a:solidFill>
                <a:latin typeface="Arial" pitchFamily="34" charset="0"/>
              </a:rPr>
              <a:t>à 49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68" name="Rectangle 61"/>
          <p:cNvSpPr>
            <a:spLocks noChangeArrowheads="1"/>
          </p:cNvSpPr>
          <p:nvPr/>
        </p:nvSpPr>
        <p:spPr bwMode="auto">
          <a:xfrm>
            <a:off x="732368"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9" name="Rectangle 62"/>
          <p:cNvSpPr>
            <a:spLocks noChangeArrowheads="1"/>
          </p:cNvSpPr>
          <p:nvPr/>
        </p:nvSpPr>
        <p:spPr bwMode="auto">
          <a:xfrm>
            <a:off x="6773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40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0" name="Rectangle 63"/>
          <p:cNvSpPr>
            <a:spLocks noChangeArrowheads="1"/>
          </p:cNvSpPr>
          <p:nvPr/>
        </p:nvSpPr>
        <p:spPr bwMode="auto">
          <a:xfrm>
            <a:off x="2325511" y="2702719"/>
            <a:ext cx="124318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1" name="Rectangle 64"/>
          <p:cNvSpPr>
            <a:spLocks noChangeArrowheads="1"/>
          </p:cNvSpPr>
          <p:nvPr/>
        </p:nvSpPr>
        <p:spPr bwMode="auto">
          <a:xfrm>
            <a:off x="2599653" y="2690032"/>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62ans</a:t>
            </a:r>
            <a:endParaRPr lang="fr-FR" altLang="fr-FR" dirty="0">
              <a:solidFill>
                <a:srgbClr val="002060"/>
              </a:solidFill>
              <a:latin typeface="Arial" pitchFamily="34" charset="0"/>
            </a:endParaRPr>
          </a:p>
        </p:txBody>
      </p:sp>
      <p:sp>
        <p:nvSpPr>
          <p:cNvPr id="172" name="Rectangle 65"/>
          <p:cNvSpPr>
            <a:spLocks noChangeArrowheads="1"/>
          </p:cNvSpPr>
          <p:nvPr/>
        </p:nvSpPr>
        <p:spPr bwMode="auto">
          <a:xfrm>
            <a:off x="2422113" y="2848877"/>
            <a:ext cx="10591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61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73" name="Rectangle 66"/>
          <p:cNvSpPr>
            <a:spLocks noChangeArrowheads="1"/>
          </p:cNvSpPr>
          <p:nvPr/>
        </p:nvSpPr>
        <p:spPr bwMode="auto">
          <a:xfrm>
            <a:off x="4294012" y="2702719"/>
            <a:ext cx="8607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4" name="Rectangle 67"/>
          <p:cNvSpPr>
            <a:spLocks noChangeArrowheads="1"/>
          </p:cNvSpPr>
          <p:nvPr/>
        </p:nvSpPr>
        <p:spPr bwMode="auto">
          <a:xfrm>
            <a:off x="1162756"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5" name="Rectangle 68"/>
          <p:cNvSpPr>
            <a:spLocks noChangeArrowheads="1"/>
          </p:cNvSpPr>
          <p:nvPr/>
        </p:nvSpPr>
        <p:spPr bwMode="auto">
          <a:xfrm>
            <a:off x="13546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6" name="Rectangle 69"/>
          <p:cNvSpPr>
            <a:spLocks noChangeArrowheads="1"/>
          </p:cNvSpPr>
          <p:nvPr/>
        </p:nvSpPr>
        <p:spPr bwMode="auto">
          <a:xfrm>
            <a:off x="3035301"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7" name="Rectangle 70"/>
          <p:cNvSpPr>
            <a:spLocks noChangeArrowheads="1"/>
          </p:cNvSpPr>
          <p:nvPr/>
        </p:nvSpPr>
        <p:spPr bwMode="auto">
          <a:xfrm>
            <a:off x="32512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32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8" name="Rectangle 71"/>
          <p:cNvSpPr>
            <a:spLocks noChangeArrowheads="1"/>
          </p:cNvSpPr>
          <p:nvPr/>
        </p:nvSpPr>
        <p:spPr bwMode="auto">
          <a:xfrm>
            <a:off x="1792111"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9" name="Rectangle 72"/>
          <p:cNvSpPr>
            <a:spLocks noChangeArrowheads="1"/>
          </p:cNvSpPr>
          <p:nvPr/>
        </p:nvSpPr>
        <p:spPr bwMode="auto">
          <a:xfrm>
            <a:off x="2099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38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0" name="Rectangle 73"/>
          <p:cNvSpPr>
            <a:spLocks noChangeArrowheads="1"/>
          </p:cNvSpPr>
          <p:nvPr/>
        </p:nvSpPr>
        <p:spPr bwMode="auto">
          <a:xfrm>
            <a:off x="2507545"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1" name="Rectangle 74"/>
          <p:cNvSpPr>
            <a:spLocks noChangeArrowheads="1"/>
          </p:cNvSpPr>
          <p:nvPr/>
        </p:nvSpPr>
        <p:spPr bwMode="auto">
          <a:xfrm>
            <a:off x="26416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35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2" name="Rectangle 75"/>
          <p:cNvSpPr>
            <a:spLocks noChangeArrowheads="1"/>
          </p:cNvSpPr>
          <p:nvPr/>
        </p:nvSpPr>
        <p:spPr bwMode="auto">
          <a:xfrm>
            <a:off x="914400" y="2702719"/>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3" name="Rectangle 76"/>
          <p:cNvSpPr>
            <a:spLocks noChangeArrowheads="1"/>
          </p:cNvSpPr>
          <p:nvPr/>
        </p:nvSpPr>
        <p:spPr bwMode="auto">
          <a:xfrm>
            <a:off x="929456" y="2704704"/>
            <a:ext cx="456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64 ans</a:t>
            </a:r>
            <a:endParaRPr lang="fr-FR" altLang="fr-FR" dirty="0">
              <a:solidFill>
                <a:srgbClr val="002060"/>
              </a:solidFill>
              <a:latin typeface="Arial" pitchFamily="34" charset="0"/>
            </a:endParaRPr>
          </a:p>
        </p:txBody>
      </p:sp>
      <p:sp>
        <p:nvSpPr>
          <p:cNvPr id="184" name="Rectangle 77"/>
          <p:cNvSpPr>
            <a:spLocks noChangeArrowheads="1"/>
          </p:cNvSpPr>
          <p:nvPr/>
        </p:nvSpPr>
        <p:spPr bwMode="auto">
          <a:xfrm>
            <a:off x="3730978" y="4370785"/>
            <a:ext cx="811389"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5" name="Rectangle 78"/>
          <p:cNvSpPr>
            <a:spLocks noChangeArrowheads="1"/>
          </p:cNvSpPr>
          <p:nvPr/>
        </p:nvSpPr>
        <p:spPr bwMode="auto">
          <a:xfrm>
            <a:off x="39285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6" name="Rectangle 79"/>
          <p:cNvSpPr>
            <a:spLocks noChangeArrowheads="1"/>
          </p:cNvSpPr>
          <p:nvPr/>
        </p:nvSpPr>
        <p:spPr bwMode="auto">
          <a:xfrm>
            <a:off x="4476044"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7" name="Rectangle 80"/>
          <p:cNvSpPr>
            <a:spLocks noChangeArrowheads="1"/>
          </p:cNvSpPr>
          <p:nvPr/>
        </p:nvSpPr>
        <p:spPr bwMode="auto">
          <a:xfrm>
            <a:off x="45381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26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8" name="Rectangle 81"/>
          <p:cNvSpPr>
            <a:spLocks noChangeArrowheads="1"/>
          </p:cNvSpPr>
          <p:nvPr/>
        </p:nvSpPr>
        <p:spPr bwMode="auto">
          <a:xfrm>
            <a:off x="6462889"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9" name="Rectangle 82"/>
          <p:cNvSpPr>
            <a:spLocks noChangeArrowheads="1"/>
          </p:cNvSpPr>
          <p:nvPr/>
        </p:nvSpPr>
        <p:spPr bwMode="auto">
          <a:xfrm>
            <a:off x="66378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0" name="Rectangle 83"/>
          <p:cNvSpPr>
            <a:spLocks noChangeArrowheads="1"/>
          </p:cNvSpPr>
          <p:nvPr/>
        </p:nvSpPr>
        <p:spPr bwMode="auto">
          <a:xfrm>
            <a:off x="5221111"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1" name="Rectangle 84"/>
          <p:cNvSpPr>
            <a:spLocks noChangeArrowheads="1"/>
          </p:cNvSpPr>
          <p:nvPr/>
        </p:nvSpPr>
        <p:spPr bwMode="auto">
          <a:xfrm>
            <a:off x="5147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2" name="Rectangle 85"/>
          <p:cNvSpPr>
            <a:spLocks noChangeArrowheads="1"/>
          </p:cNvSpPr>
          <p:nvPr/>
        </p:nvSpPr>
        <p:spPr bwMode="auto">
          <a:xfrm>
            <a:off x="5784145"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3" name="Rectangle 86"/>
          <p:cNvSpPr>
            <a:spLocks noChangeArrowheads="1"/>
          </p:cNvSpPr>
          <p:nvPr/>
        </p:nvSpPr>
        <p:spPr bwMode="auto">
          <a:xfrm>
            <a:off x="58928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25 ans</a:t>
            </a:r>
            <a:endParaRPr lang="fr-FR" altLang="fr-FR" sz="2800">
              <a:solidFill>
                <a:srgbClr val="002060"/>
              </a:solidFill>
              <a:latin typeface="Arial" pitchFamily="34" charset="0"/>
            </a:endParaRPr>
          </a:p>
        </p:txBody>
      </p:sp>
      <p:sp>
        <p:nvSpPr>
          <p:cNvPr id="194" name="Rectangle 87"/>
          <p:cNvSpPr>
            <a:spLocks noChangeArrowheads="1"/>
          </p:cNvSpPr>
          <p:nvPr/>
        </p:nvSpPr>
        <p:spPr bwMode="auto">
          <a:xfrm>
            <a:off x="7093656"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5" name="Rectangle 88"/>
          <p:cNvSpPr>
            <a:spLocks noChangeArrowheads="1"/>
          </p:cNvSpPr>
          <p:nvPr/>
        </p:nvSpPr>
        <p:spPr bwMode="auto">
          <a:xfrm>
            <a:off x="72474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13 ans</a:t>
            </a:r>
            <a:endParaRPr lang="fr-FR" altLang="fr-FR" sz="2800">
              <a:solidFill>
                <a:srgbClr val="002060"/>
              </a:solidFill>
              <a:latin typeface="Arial" pitchFamily="34" charset="0"/>
            </a:endParaRPr>
          </a:p>
        </p:txBody>
      </p:sp>
      <p:sp>
        <p:nvSpPr>
          <p:cNvPr id="196" name="Rectangle 89"/>
          <p:cNvSpPr>
            <a:spLocks noChangeArrowheads="1"/>
          </p:cNvSpPr>
          <p:nvPr/>
        </p:nvSpPr>
        <p:spPr bwMode="auto">
          <a:xfrm>
            <a:off x="7838723"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7" name="Rectangle 90"/>
          <p:cNvSpPr>
            <a:spLocks noChangeArrowheads="1"/>
          </p:cNvSpPr>
          <p:nvPr/>
        </p:nvSpPr>
        <p:spPr bwMode="auto">
          <a:xfrm>
            <a:off x="78570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10 ans</a:t>
            </a:r>
            <a:endParaRPr lang="fr-FR" altLang="fr-FR" sz="2800">
              <a:solidFill>
                <a:srgbClr val="002060"/>
              </a:solidFill>
              <a:latin typeface="Arial" pitchFamily="34" charset="0"/>
            </a:endParaRPr>
          </a:p>
        </p:txBody>
      </p:sp>
      <p:sp>
        <p:nvSpPr>
          <p:cNvPr id="198" name="Rectangle 91"/>
          <p:cNvSpPr>
            <a:spLocks noChangeArrowheads="1"/>
          </p:cNvSpPr>
          <p:nvPr/>
        </p:nvSpPr>
        <p:spPr bwMode="auto">
          <a:xfrm>
            <a:off x="7772400" y="2717006"/>
            <a:ext cx="762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9" name="Rectangle 92"/>
          <p:cNvSpPr>
            <a:spLocks noChangeArrowheads="1"/>
          </p:cNvSpPr>
          <p:nvPr/>
        </p:nvSpPr>
        <p:spPr bwMode="auto">
          <a:xfrm>
            <a:off x="7884139" y="2714610"/>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smtClean="0">
                <a:solidFill>
                  <a:srgbClr val="002060"/>
                </a:solidFill>
                <a:latin typeface="Arial" pitchFamily="34" charset="0"/>
              </a:rPr>
              <a:t>39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00" name="Rectangle 93"/>
          <p:cNvSpPr>
            <a:spLocks noChangeArrowheads="1"/>
          </p:cNvSpPr>
          <p:nvPr/>
        </p:nvSpPr>
        <p:spPr bwMode="auto">
          <a:xfrm>
            <a:off x="2374901" y="3467101"/>
            <a:ext cx="24976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1" name="Rectangle 95"/>
          <p:cNvSpPr>
            <a:spLocks noChangeArrowheads="1"/>
          </p:cNvSpPr>
          <p:nvPr/>
        </p:nvSpPr>
        <p:spPr bwMode="auto">
          <a:xfrm>
            <a:off x="2939345"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2" name="Rectangle 97"/>
          <p:cNvSpPr>
            <a:spLocks noChangeArrowheads="1"/>
          </p:cNvSpPr>
          <p:nvPr/>
        </p:nvSpPr>
        <p:spPr bwMode="auto">
          <a:xfrm>
            <a:off x="3502378"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3" name="Rectangle 101"/>
          <p:cNvSpPr>
            <a:spLocks noChangeArrowheads="1"/>
          </p:cNvSpPr>
          <p:nvPr/>
        </p:nvSpPr>
        <p:spPr bwMode="auto">
          <a:xfrm>
            <a:off x="4790723" y="3467101"/>
            <a:ext cx="280811"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4" name="Rectangle 105"/>
          <p:cNvSpPr>
            <a:spLocks noChangeArrowheads="1"/>
          </p:cNvSpPr>
          <p:nvPr/>
        </p:nvSpPr>
        <p:spPr bwMode="auto">
          <a:xfrm>
            <a:off x="6148211"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5" name="Rectangle 107"/>
          <p:cNvSpPr>
            <a:spLocks noChangeArrowheads="1"/>
          </p:cNvSpPr>
          <p:nvPr/>
        </p:nvSpPr>
        <p:spPr bwMode="auto">
          <a:xfrm>
            <a:off x="7209367" y="2028826"/>
            <a:ext cx="29774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6" name="Rectangle 111"/>
          <p:cNvSpPr>
            <a:spLocks noChangeArrowheads="1"/>
          </p:cNvSpPr>
          <p:nvPr/>
        </p:nvSpPr>
        <p:spPr bwMode="auto">
          <a:xfrm>
            <a:off x="8153400" y="3467101"/>
            <a:ext cx="29774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8" name="Rectangle 115"/>
          <p:cNvSpPr>
            <a:spLocks noChangeArrowheads="1"/>
          </p:cNvSpPr>
          <p:nvPr/>
        </p:nvSpPr>
        <p:spPr bwMode="auto">
          <a:xfrm>
            <a:off x="6843889"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9" name="Rectangle 117"/>
          <p:cNvSpPr>
            <a:spLocks noChangeArrowheads="1"/>
          </p:cNvSpPr>
          <p:nvPr/>
        </p:nvSpPr>
        <p:spPr bwMode="auto">
          <a:xfrm>
            <a:off x="4525434" y="2313385"/>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0" name="Rectangle 118"/>
          <p:cNvSpPr>
            <a:spLocks noChangeArrowheads="1"/>
          </p:cNvSpPr>
          <p:nvPr/>
        </p:nvSpPr>
        <p:spPr bwMode="auto">
          <a:xfrm>
            <a:off x="1341967" y="3734991"/>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1" name="Rectangle 119"/>
          <p:cNvSpPr>
            <a:spLocks noChangeArrowheads="1"/>
          </p:cNvSpPr>
          <p:nvPr/>
        </p:nvSpPr>
        <p:spPr bwMode="auto">
          <a:xfrm>
            <a:off x="2645834" y="3732610"/>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2" name="Rectangle 120"/>
          <p:cNvSpPr>
            <a:spLocks noChangeArrowheads="1"/>
          </p:cNvSpPr>
          <p:nvPr/>
        </p:nvSpPr>
        <p:spPr bwMode="auto">
          <a:xfrm>
            <a:off x="4525434" y="3727847"/>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3" name="Rectangle 121"/>
          <p:cNvSpPr>
            <a:spLocks noChangeArrowheads="1"/>
          </p:cNvSpPr>
          <p:nvPr/>
        </p:nvSpPr>
        <p:spPr bwMode="auto">
          <a:xfrm>
            <a:off x="7230534" y="3720704"/>
            <a:ext cx="438856"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4" name="Rectangle 122"/>
          <p:cNvSpPr>
            <a:spLocks noChangeArrowheads="1"/>
          </p:cNvSpPr>
          <p:nvPr/>
        </p:nvSpPr>
        <p:spPr bwMode="auto">
          <a:xfrm>
            <a:off x="7861301" y="3720704"/>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5" name="Oval 123"/>
          <p:cNvSpPr>
            <a:spLocks noChangeArrowheads="1"/>
          </p:cNvSpPr>
          <p:nvPr/>
        </p:nvSpPr>
        <p:spPr bwMode="auto">
          <a:xfrm>
            <a:off x="2645834" y="2299098"/>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6" name="Oval 124"/>
          <p:cNvSpPr>
            <a:spLocks noChangeArrowheads="1"/>
          </p:cNvSpPr>
          <p:nvPr/>
        </p:nvSpPr>
        <p:spPr bwMode="auto">
          <a:xfrm>
            <a:off x="1003301" y="229433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7" name="Oval 125"/>
          <p:cNvSpPr>
            <a:spLocks noChangeArrowheads="1"/>
          </p:cNvSpPr>
          <p:nvPr/>
        </p:nvSpPr>
        <p:spPr bwMode="auto">
          <a:xfrm>
            <a:off x="5880101"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8" name="Oval 126"/>
          <p:cNvSpPr>
            <a:spLocks noChangeArrowheads="1"/>
          </p:cNvSpPr>
          <p:nvPr/>
        </p:nvSpPr>
        <p:spPr bwMode="auto">
          <a:xfrm>
            <a:off x="6941257"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9" name="Oval 127"/>
          <p:cNvSpPr>
            <a:spLocks noChangeArrowheads="1"/>
          </p:cNvSpPr>
          <p:nvPr/>
        </p:nvSpPr>
        <p:spPr bwMode="auto">
          <a:xfrm>
            <a:off x="7855657" y="2299098"/>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0" name="Oval 128"/>
          <p:cNvSpPr>
            <a:spLocks noChangeArrowheads="1"/>
          </p:cNvSpPr>
          <p:nvPr/>
        </p:nvSpPr>
        <p:spPr bwMode="auto">
          <a:xfrm>
            <a:off x="664634" y="3720704"/>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1" name="Oval 129"/>
          <p:cNvSpPr>
            <a:spLocks noChangeArrowheads="1"/>
          </p:cNvSpPr>
          <p:nvPr/>
        </p:nvSpPr>
        <p:spPr bwMode="auto">
          <a:xfrm>
            <a:off x="2092679" y="372308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2" name="Oval 130"/>
          <p:cNvSpPr>
            <a:spLocks noChangeArrowheads="1"/>
          </p:cNvSpPr>
          <p:nvPr/>
        </p:nvSpPr>
        <p:spPr bwMode="auto">
          <a:xfrm>
            <a:off x="3200400" y="3729038"/>
            <a:ext cx="464256" cy="391716"/>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3" name="Oval 131"/>
          <p:cNvSpPr>
            <a:spLocks noChangeArrowheads="1"/>
          </p:cNvSpPr>
          <p:nvPr/>
        </p:nvSpPr>
        <p:spPr bwMode="auto">
          <a:xfrm>
            <a:off x="3920067" y="3714750"/>
            <a:ext cx="4642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4" name="Oval 132"/>
          <p:cNvSpPr>
            <a:spLocks noChangeArrowheads="1"/>
          </p:cNvSpPr>
          <p:nvPr/>
        </p:nvSpPr>
        <p:spPr bwMode="auto">
          <a:xfrm>
            <a:off x="5147733" y="3714750"/>
            <a:ext cx="4515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5" name="Oval 133"/>
          <p:cNvSpPr>
            <a:spLocks noChangeArrowheads="1"/>
          </p:cNvSpPr>
          <p:nvPr/>
        </p:nvSpPr>
        <p:spPr bwMode="auto">
          <a:xfrm>
            <a:off x="5880101" y="3715942"/>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6" name="Oval 134"/>
          <p:cNvSpPr>
            <a:spLocks noChangeArrowheads="1"/>
          </p:cNvSpPr>
          <p:nvPr/>
        </p:nvSpPr>
        <p:spPr bwMode="auto">
          <a:xfrm>
            <a:off x="6596945" y="3727848"/>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7" name="Line 135"/>
          <p:cNvSpPr>
            <a:spLocks noChangeShapeType="1"/>
          </p:cNvSpPr>
          <p:nvPr/>
        </p:nvSpPr>
        <p:spPr bwMode="auto">
          <a:xfrm flipV="1">
            <a:off x="6841067" y="2286000"/>
            <a:ext cx="677333" cy="4000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28" name="Rectangle 136"/>
          <p:cNvSpPr>
            <a:spLocks noChangeArrowheads="1"/>
          </p:cNvSpPr>
          <p:nvPr/>
        </p:nvSpPr>
        <p:spPr bwMode="auto">
          <a:xfrm>
            <a:off x="5642833" y="2889612"/>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38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29" name="Rectangle 137"/>
          <p:cNvSpPr>
            <a:spLocks noChangeArrowheads="1"/>
          </p:cNvSpPr>
          <p:nvPr/>
        </p:nvSpPr>
        <p:spPr bwMode="auto">
          <a:xfrm>
            <a:off x="4461934" y="2718991"/>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55ans</a:t>
            </a:r>
            <a:endParaRPr lang="fr-FR" altLang="fr-FR" dirty="0">
              <a:solidFill>
                <a:srgbClr val="002060"/>
              </a:solidFill>
              <a:latin typeface="Arial" pitchFamily="34" charset="0"/>
            </a:endParaRPr>
          </a:p>
        </p:txBody>
      </p:sp>
      <p:sp>
        <p:nvSpPr>
          <p:cNvPr id="230" name="Line 138"/>
          <p:cNvSpPr>
            <a:spLocks noChangeShapeType="1"/>
          </p:cNvSpPr>
          <p:nvPr/>
        </p:nvSpPr>
        <p:spPr bwMode="auto">
          <a:xfrm flipV="1">
            <a:off x="7141634" y="3261122"/>
            <a:ext cx="0" cy="571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1" name="Line 139"/>
          <p:cNvSpPr>
            <a:spLocks noChangeShapeType="1"/>
          </p:cNvSpPr>
          <p:nvPr/>
        </p:nvSpPr>
        <p:spPr bwMode="auto">
          <a:xfrm>
            <a:off x="1219200" y="188595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2" name="Line 140"/>
          <p:cNvSpPr>
            <a:spLocks noChangeShapeType="1"/>
          </p:cNvSpPr>
          <p:nvPr/>
        </p:nvSpPr>
        <p:spPr bwMode="auto">
          <a:xfrm>
            <a:off x="1214967" y="2907506"/>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3" name="Line 141"/>
          <p:cNvSpPr>
            <a:spLocks noChangeShapeType="1"/>
          </p:cNvSpPr>
          <p:nvPr/>
        </p:nvSpPr>
        <p:spPr bwMode="auto">
          <a:xfrm>
            <a:off x="897467" y="3318272"/>
            <a:ext cx="6604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4" name="Line 144"/>
          <p:cNvSpPr>
            <a:spLocks noChangeShapeType="1"/>
          </p:cNvSpPr>
          <p:nvPr/>
        </p:nvSpPr>
        <p:spPr bwMode="auto">
          <a:xfrm>
            <a:off x="2324100"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5" name="Line 145"/>
          <p:cNvSpPr>
            <a:spLocks noChangeShapeType="1"/>
          </p:cNvSpPr>
          <p:nvPr/>
        </p:nvSpPr>
        <p:spPr bwMode="auto">
          <a:xfrm>
            <a:off x="3450167"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6" name="Line 146"/>
          <p:cNvSpPr>
            <a:spLocks noChangeShapeType="1"/>
          </p:cNvSpPr>
          <p:nvPr/>
        </p:nvSpPr>
        <p:spPr bwMode="auto">
          <a:xfrm>
            <a:off x="4157133" y="3311129"/>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7" name="Line 147"/>
          <p:cNvSpPr>
            <a:spLocks noChangeShapeType="1"/>
          </p:cNvSpPr>
          <p:nvPr/>
        </p:nvSpPr>
        <p:spPr bwMode="auto">
          <a:xfrm>
            <a:off x="7450667" y="331470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119" name="Flèche vers le bas 118"/>
          <p:cNvSpPr/>
          <p:nvPr/>
        </p:nvSpPr>
        <p:spPr>
          <a:xfrm>
            <a:off x="5986639" y="1345491"/>
            <a:ext cx="273756" cy="481260"/>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Flèche vers le bas 206"/>
          <p:cNvSpPr/>
          <p:nvPr/>
        </p:nvSpPr>
        <p:spPr>
          <a:xfrm>
            <a:off x="7036506" y="1370410"/>
            <a:ext cx="273756" cy="481260"/>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Parchemin horizontal 237"/>
          <p:cNvSpPr/>
          <p:nvPr/>
        </p:nvSpPr>
        <p:spPr>
          <a:xfrm>
            <a:off x="5598253" y="247760"/>
            <a:ext cx="2192632" cy="1203548"/>
          </a:xfrm>
          <a:prstGeom prst="horizontalScroll">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Les 2 meilleurs cas index de cette </a:t>
            </a:r>
            <a:r>
              <a:rPr lang="fr-FR" b="1" dirty="0" smtClean="0">
                <a:solidFill>
                  <a:srgbClr val="FF0000"/>
                </a:solidFill>
              </a:rPr>
              <a:t>famille</a:t>
            </a:r>
            <a:endParaRPr lang="fr-FR" b="1" dirty="0">
              <a:solidFill>
                <a:srgbClr val="FF0000"/>
              </a:solidFill>
            </a:endParaRPr>
          </a:p>
        </p:txBody>
      </p:sp>
      <p:sp>
        <p:nvSpPr>
          <p:cNvPr id="240" name="ZoneTexte 239"/>
          <p:cNvSpPr txBox="1"/>
          <p:nvPr/>
        </p:nvSpPr>
        <p:spPr>
          <a:xfrm rot="16200000">
            <a:off x="7884124" y="108039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6726439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Line 2"/>
          <p:cNvSpPr>
            <a:spLocks noChangeShapeType="1"/>
          </p:cNvSpPr>
          <p:nvPr/>
        </p:nvSpPr>
        <p:spPr bwMode="auto">
          <a:xfrm>
            <a:off x="3977923" y="1315641"/>
            <a:ext cx="12248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2" name="Line 3"/>
          <p:cNvSpPr>
            <a:spLocks noChangeShapeType="1"/>
          </p:cNvSpPr>
          <p:nvPr/>
        </p:nvSpPr>
        <p:spPr bwMode="auto">
          <a:xfrm>
            <a:off x="4593167" y="1312069"/>
            <a:ext cx="1411" cy="58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3" name="Line 4"/>
          <p:cNvSpPr>
            <a:spLocks noChangeShapeType="1"/>
          </p:cNvSpPr>
          <p:nvPr/>
        </p:nvSpPr>
        <p:spPr bwMode="auto">
          <a:xfrm>
            <a:off x="1229078" y="1890713"/>
            <a:ext cx="685800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4" name="Rectangle 5"/>
          <p:cNvSpPr>
            <a:spLocks noChangeArrowheads="1"/>
          </p:cNvSpPr>
          <p:nvPr/>
        </p:nvSpPr>
        <p:spPr bwMode="auto">
          <a:xfrm>
            <a:off x="2885723" y="3926682"/>
            <a:ext cx="4024489"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5" name="Rectangle 6"/>
          <p:cNvSpPr>
            <a:spLocks noChangeArrowheads="1"/>
          </p:cNvSpPr>
          <p:nvPr/>
        </p:nvSpPr>
        <p:spPr bwMode="auto">
          <a:xfrm>
            <a:off x="4608689" y="4248150"/>
            <a:ext cx="1905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6" name="Rectangle 7"/>
          <p:cNvSpPr>
            <a:spLocks noChangeArrowheads="1"/>
          </p:cNvSpPr>
          <p:nvPr/>
        </p:nvSpPr>
        <p:spPr bwMode="auto">
          <a:xfrm>
            <a:off x="3035300" y="1370410"/>
            <a:ext cx="105974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7" name="Rectangle 8"/>
          <p:cNvSpPr>
            <a:spLocks noChangeArrowheads="1"/>
          </p:cNvSpPr>
          <p:nvPr/>
        </p:nvSpPr>
        <p:spPr bwMode="auto">
          <a:xfrm>
            <a:off x="3269545" y="1416844"/>
            <a:ext cx="230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100" b="1">
                <a:solidFill>
                  <a:srgbClr val="002060"/>
                </a:solidFill>
                <a:latin typeface="Arial" pitchFamily="34" charset="0"/>
              </a:rPr>
              <a:t>      </a:t>
            </a:r>
            <a:endParaRPr lang="fr-FR" altLang="fr-FR" sz="2000">
              <a:solidFill>
                <a:srgbClr val="002060"/>
              </a:solidFill>
              <a:latin typeface="Arial" pitchFamily="34" charset="0"/>
            </a:endParaRPr>
          </a:p>
        </p:txBody>
      </p:sp>
      <p:sp>
        <p:nvSpPr>
          <p:cNvPr id="128" name="Rectangle 9"/>
          <p:cNvSpPr>
            <a:spLocks noChangeArrowheads="1"/>
          </p:cNvSpPr>
          <p:nvPr/>
        </p:nvSpPr>
        <p:spPr bwMode="auto">
          <a:xfrm>
            <a:off x="3563056" y="1428750"/>
            <a:ext cx="6492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dcd à 79 ans</a:t>
            </a:r>
            <a:endParaRPr lang="fr-FR" altLang="fr-FR" sz="2000">
              <a:solidFill>
                <a:srgbClr val="002060"/>
              </a:solidFill>
              <a:latin typeface="Arial" pitchFamily="34" charset="0"/>
            </a:endParaRPr>
          </a:p>
        </p:txBody>
      </p:sp>
      <p:sp>
        <p:nvSpPr>
          <p:cNvPr id="129" name="Rectangle 10"/>
          <p:cNvSpPr>
            <a:spLocks noChangeArrowheads="1"/>
          </p:cNvSpPr>
          <p:nvPr/>
        </p:nvSpPr>
        <p:spPr bwMode="auto">
          <a:xfrm>
            <a:off x="5039078" y="1325166"/>
            <a:ext cx="105974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0" name="Rectangle 11"/>
          <p:cNvSpPr>
            <a:spLocks noChangeArrowheads="1"/>
          </p:cNvSpPr>
          <p:nvPr/>
        </p:nvSpPr>
        <p:spPr bwMode="auto">
          <a:xfrm>
            <a:off x="5105401" y="1309688"/>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31" name="Rectangle 12"/>
          <p:cNvSpPr>
            <a:spLocks noChangeArrowheads="1"/>
          </p:cNvSpPr>
          <p:nvPr/>
        </p:nvSpPr>
        <p:spPr bwMode="auto">
          <a:xfrm>
            <a:off x="5019004" y="1352402"/>
            <a:ext cx="4664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84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2" name="Rectangle 13"/>
          <p:cNvSpPr>
            <a:spLocks noChangeArrowheads="1"/>
          </p:cNvSpPr>
          <p:nvPr/>
        </p:nvSpPr>
        <p:spPr bwMode="auto">
          <a:xfrm>
            <a:off x="4876800" y="1543050"/>
            <a:ext cx="955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K sein  </a:t>
            </a:r>
            <a:r>
              <a:rPr lang="fr-FR" altLang="fr-FR" sz="1000" b="1" dirty="0" smtClean="0">
                <a:solidFill>
                  <a:srgbClr val="002060"/>
                </a:solidFill>
                <a:latin typeface="Arial" pitchFamily="34" charset="0"/>
              </a:rPr>
              <a:t>à 67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3" name="Rectangle 18"/>
          <p:cNvSpPr>
            <a:spLocks noChangeArrowheads="1"/>
          </p:cNvSpPr>
          <p:nvPr/>
        </p:nvSpPr>
        <p:spPr bwMode="auto">
          <a:xfrm>
            <a:off x="732367" y="2350294"/>
            <a:ext cx="2483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4" name="Rectangle 20"/>
          <p:cNvSpPr>
            <a:spLocks noChangeArrowheads="1"/>
          </p:cNvSpPr>
          <p:nvPr/>
        </p:nvSpPr>
        <p:spPr bwMode="auto">
          <a:xfrm>
            <a:off x="666045" y="3727848"/>
            <a:ext cx="297745"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5" name="Rectangle 22"/>
          <p:cNvSpPr>
            <a:spLocks noChangeArrowheads="1"/>
          </p:cNvSpPr>
          <p:nvPr/>
        </p:nvSpPr>
        <p:spPr bwMode="auto">
          <a:xfrm>
            <a:off x="980723"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6" name="Oval 24"/>
          <p:cNvSpPr>
            <a:spLocks noChangeArrowheads="1"/>
          </p:cNvSpPr>
          <p:nvPr/>
        </p:nvSpPr>
        <p:spPr bwMode="auto">
          <a:xfrm>
            <a:off x="4972756" y="769144"/>
            <a:ext cx="464256" cy="391716"/>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7" name="Line 25"/>
          <p:cNvSpPr>
            <a:spLocks noChangeShapeType="1"/>
          </p:cNvSpPr>
          <p:nvPr/>
        </p:nvSpPr>
        <p:spPr bwMode="auto">
          <a:xfrm flipH="1">
            <a:off x="6841067" y="331470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8" name="Line 26"/>
          <p:cNvSpPr>
            <a:spLocks noChangeShapeType="1"/>
          </p:cNvSpPr>
          <p:nvPr/>
        </p:nvSpPr>
        <p:spPr bwMode="auto">
          <a:xfrm flipH="1">
            <a:off x="8077200" y="30861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9" name="Line 27"/>
          <p:cNvSpPr>
            <a:spLocks noChangeShapeType="1"/>
          </p:cNvSpPr>
          <p:nvPr/>
        </p:nvSpPr>
        <p:spPr bwMode="auto">
          <a:xfrm>
            <a:off x="3979333" y="1141810"/>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0" name="Line 28"/>
          <p:cNvSpPr>
            <a:spLocks noChangeShapeType="1"/>
          </p:cNvSpPr>
          <p:nvPr/>
        </p:nvSpPr>
        <p:spPr bwMode="auto">
          <a:xfrm>
            <a:off x="5201355" y="1148954"/>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1" name="Line 29"/>
          <p:cNvSpPr>
            <a:spLocks noChangeShapeType="1"/>
          </p:cNvSpPr>
          <p:nvPr/>
        </p:nvSpPr>
        <p:spPr bwMode="auto">
          <a:xfrm>
            <a:off x="905933" y="3314700"/>
            <a:ext cx="1412" cy="397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2" name="Line 30"/>
          <p:cNvSpPr>
            <a:spLocks noChangeShapeType="1"/>
          </p:cNvSpPr>
          <p:nvPr/>
        </p:nvSpPr>
        <p:spPr bwMode="auto">
          <a:xfrm>
            <a:off x="1552222" y="3314700"/>
            <a:ext cx="1412" cy="4583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3" name="Line 31"/>
          <p:cNvSpPr>
            <a:spLocks noChangeShapeType="1"/>
          </p:cNvSpPr>
          <p:nvPr/>
        </p:nvSpPr>
        <p:spPr bwMode="auto">
          <a:xfrm>
            <a:off x="2325511" y="3325416"/>
            <a:ext cx="1128889"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4" name="Line 32"/>
          <p:cNvSpPr>
            <a:spLocks noChangeShapeType="1"/>
          </p:cNvSpPr>
          <p:nvPr/>
        </p:nvSpPr>
        <p:spPr bwMode="auto">
          <a:xfrm>
            <a:off x="2861733" y="3028950"/>
            <a:ext cx="0" cy="7036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5" name="Line 33"/>
          <p:cNvSpPr>
            <a:spLocks noChangeShapeType="1"/>
          </p:cNvSpPr>
          <p:nvPr/>
        </p:nvSpPr>
        <p:spPr bwMode="auto">
          <a:xfrm flipV="1">
            <a:off x="6845300" y="3321844"/>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6" name="Rectangle 34"/>
          <p:cNvSpPr>
            <a:spLocks noChangeArrowheads="1"/>
          </p:cNvSpPr>
          <p:nvPr/>
        </p:nvSpPr>
        <p:spPr bwMode="auto">
          <a:xfrm>
            <a:off x="3780367" y="806054"/>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47" name="Line 35"/>
          <p:cNvSpPr>
            <a:spLocks noChangeShapeType="1"/>
          </p:cNvSpPr>
          <p:nvPr/>
        </p:nvSpPr>
        <p:spPr bwMode="auto">
          <a:xfrm flipV="1">
            <a:off x="3657600" y="685800"/>
            <a:ext cx="677333"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8" name="Line 36"/>
          <p:cNvSpPr>
            <a:spLocks noChangeShapeType="1"/>
          </p:cNvSpPr>
          <p:nvPr/>
        </p:nvSpPr>
        <p:spPr bwMode="auto">
          <a:xfrm>
            <a:off x="4169834" y="3318273"/>
            <a:ext cx="1192388"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9" name="Line 37"/>
          <p:cNvSpPr>
            <a:spLocks noChangeShapeType="1"/>
          </p:cNvSpPr>
          <p:nvPr/>
        </p:nvSpPr>
        <p:spPr bwMode="auto">
          <a:xfrm>
            <a:off x="4737100" y="2971800"/>
            <a:ext cx="0" cy="750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0" name="Line 38"/>
          <p:cNvSpPr>
            <a:spLocks noChangeShapeType="1"/>
          </p:cNvSpPr>
          <p:nvPr/>
        </p:nvSpPr>
        <p:spPr bwMode="auto">
          <a:xfrm flipH="1">
            <a:off x="5367867" y="3314700"/>
            <a:ext cx="0" cy="446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1" name="Rectangle 41"/>
          <p:cNvSpPr>
            <a:spLocks noChangeArrowheads="1"/>
          </p:cNvSpPr>
          <p:nvPr/>
        </p:nvSpPr>
        <p:spPr bwMode="auto">
          <a:xfrm>
            <a:off x="6214533" y="2059782"/>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2" name="Rectangle 43"/>
          <p:cNvSpPr>
            <a:spLocks noChangeArrowheads="1"/>
          </p:cNvSpPr>
          <p:nvPr/>
        </p:nvSpPr>
        <p:spPr bwMode="auto">
          <a:xfrm>
            <a:off x="4840111" y="2059782"/>
            <a:ext cx="248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3" name="Rectangle 45"/>
          <p:cNvSpPr>
            <a:spLocks noChangeArrowheads="1"/>
          </p:cNvSpPr>
          <p:nvPr/>
        </p:nvSpPr>
        <p:spPr bwMode="auto">
          <a:xfrm>
            <a:off x="3070578" y="2120504"/>
            <a:ext cx="23283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4" name="Rectangle 47"/>
          <p:cNvSpPr>
            <a:spLocks noChangeArrowheads="1"/>
          </p:cNvSpPr>
          <p:nvPr/>
        </p:nvSpPr>
        <p:spPr bwMode="auto">
          <a:xfrm>
            <a:off x="5552723" y="2778919"/>
            <a:ext cx="1059744"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5" name="Rectangle 48"/>
          <p:cNvSpPr>
            <a:spLocks noChangeArrowheads="1"/>
          </p:cNvSpPr>
          <p:nvPr/>
        </p:nvSpPr>
        <p:spPr bwMode="auto">
          <a:xfrm>
            <a:off x="5635978" y="277891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56" name="Rectangle 49"/>
          <p:cNvSpPr>
            <a:spLocks noChangeArrowheads="1"/>
          </p:cNvSpPr>
          <p:nvPr/>
        </p:nvSpPr>
        <p:spPr bwMode="auto">
          <a:xfrm>
            <a:off x="5680668" y="2718992"/>
            <a:ext cx="6412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57" name="Line 50"/>
          <p:cNvSpPr>
            <a:spLocks noChangeShapeType="1"/>
          </p:cNvSpPr>
          <p:nvPr/>
        </p:nvSpPr>
        <p:spPr bwMode="auto">
          <a:xfrm flipH="1">
            <a:off x="2877256"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8" name="Line 51"/>
          <p:cNvSpPr>
            <a:spLocks noChangeShapeType="1"/>
          </p:cNvSpPr>
          <p:nvPr/>
        </p:nvSpPr>
        <p:spPr bwMode="auto">
          <a:xfrm flipH="1">
            <a:off x="4762500"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9" name="Line 52"/>
          <p:cNvSpPr>
            <a:spLocks noChangeShapeType="1"/>
          </p:cNvSpPr>
          <p:nvPr/>
        </p:nvSpPr>
        <p:spPr bwMode="auto">
          <a:xfrm>
            <a:off x="61129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0" name="Line 53"/>
          <p:cNvSpPr>
            <a:spLocks noChangeShapeType="1"/>
          </p:cNvSpPr>
          <p:nvPr/>
        </p:nvSpPr>
        <p:spPr bwMode="auto">
          <a:xfrm>
            <a:off x="71797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1" name="Line 54"/>
          <p:cNvSpPr>
            <a:spLocks noChangeShapeType="1"/>
          </p:cNvSpPr>
          <p:nvPr/>
        </p:nvSpPr>
        <p:spPr bwMode="auto">
          <a:xfrm flipH="1">
            <a:off x="80941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2" name="Line 55"/>
          <p:cNvSpPr>
            <a:spLocks noChangeShapeType="1"/>
          </p:cNvSpPr>
          <p:nvPr/>
        </p:nvSpPr>
        <p:spPr bwMode="auto">
          <a:xfrm flipH="1">
            <a:off x="6111523" y="3086100"/>
            <a:ext cx="0" cy="623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3" name="Rectangle 56"/>
          <p:cNvSpPr>
            <a:spLocks noChangeArrowheads="1"/>
          </p:cNvSpPr>
          <p:nvPr/>
        </p:nvSpPr>
        <p:spPr bwMode="auto">
          <a:xfrm>
            <a:off x="6570134" y="2686050"/>
            <a:ext cx="1127478"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4" name="Rectangle 57"/>
          <p:cNvSpPr>
            <a:spLocks noChangeArrowheads="1"/>
          </p:cNvSpPr>
          <p:nvPr/>
        </p:nvSpPr>
        <p:spPr bwMode="auto">
          <a:xfrm>
            <a:off x="6745111" y="264080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65" name="Rectangle 58"/>
          <p:cNvSpPr>
            <a:spLocks noChangeArrowheads="1"/>
          </p:cNvSpPr>
          <p:nvPr/>
        </p:nvSpPr>
        <p:spPr bwMode="auto">
          <a:xfrm>
            <a:off x="6729123" y="2704704"/>
            <a:ext cx="8079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err="1">
                <a:solidFill>
                  <a:srgbClr val="002060"/>
                </a:solidFill>
                <a:latin typeface="Arial" pitchFamily="34" charset="0"/>
              </a:rPr>
              <a:t>dcd</a:t>
            </a:r>
            <a:r>
              <a:rPr lang="fr-FR" altLang="fr-FR" sz="1050" b="1" dirty="0">
                <a:solidFill>
                  <a:srgbClr val="002060"/>
                </a:solidFill>
                <a:latin typeface="Arial" pitchFamily="34" charset="0"/>
              </a:rPr>
              <a:t> à 49 ans</a:t>
            </a:r>
            <a:endParaRPr lang="fr-FR" altLang="fr-FR" dirty="0">
              <a:solidFill>
                <a:srgbClr val="002060"/>
              </a:solidFill>
              <a:latin typeface="Arial" pitchFamily="34" charset="0"/>
            </a:endParaRPr>
          </a:p>
        </p:txBody>
      </p:sp>
      <p:sp>
        <p:nvSpPr>
          <p:cNvPr id="166" name="Rectangle 59"/>
          <p:cNvSpPr>
            <a:spLocks noChangeArrowheads="1"/>
          </p:cNvSpPr>
          <p:nvPr/>
        </p:nvSpPr>
        <p:spPr bwMode="auto">
          <a:xfrm>
            <a:off x="6720977" y="2874700"/>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à</a:t>
            </a:r>
            <a:r>
              <a:rPr lang="fr-FR" altLang="fr-FR" sz="1050" b="1" dirty="0" smtClean="0">
                <a:solidFill>
                  <a:srgbClr val="002060"/>
                </a:solidFill>
                <a:latin typeface="Arial" pitchFamily="34" charset="0"/>
              </a:rPr>
              <a:t> </a:t>
            </a:r>
            <a:r>
              <a:rPr lang="fr-FR" altLang="fr-FR" sz="1050" b="1" dirty="0">
                <a:solidFill>
                  <a:srgbClr val="002060"/>
                </a:solidFill>
                <a:latin typeface="Arial" pitchFamily="34" charset="0"/>
              </a:rPr>
              <a:t>44 ans</a:t>
            </a:r>
            <a:endParaRPr lang="fr-FR" altLang="fr-FR" dirty="0">
              <a:solidFill>
                <a:srgbClr val="002060"/>
              </a:solidFill>
              <a:latin typeface="Arial" pitchFamily="34" charset="0"/>
            </a:endParaRPr>
          </a:p>
        </p:txBody>
      </p:sp>
      <p:sp>
        <p:nvSpPr>
          <p:cNvPr id="167" name="Rectangle 60"/>
          <p:cNvSpPr>
            <a:spLocks noChangeArrowheads="1"/>
          </p:cNvSpPr>
          <p:nvPr/>
        </p:nvSpPr>
        <p:spPr bwMode="auto">
          <a:xfrm>
            <a:off x="6706546" y="3009432"/>
            <a:ext cx="11012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ovaire </a:t>
            </a:r>
            <a:r>
              <a:rPr lang="fr-FR" altLang="fr-FR" sz="1050" b="1" dirty="0" smtClean="0">
                <a:solidFill>
                  <a:srgbClr val="002060"/>
                </a:solidFill>
                <a:latin typeface="Arial" pitchFamily="34" charset="0"/>
              </a:rPr>
              <a:t>à 49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68" name="Rectangle 61"/>
          <p:cNvSpPr>
            <a:spLocks noChangeArrowheads="1"/>
          </p:cNvSpPr>
          <p:nvPr/>
        </p:nvSpPr>
        <p:spPr bwMode="auto">
          <a:xfrm>
            <a:off x="732368"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9" name="Rectangle 62"/>
          <p:cNvSpPr>
            <a:spLocks noChangeArrowheads="1"/>
          </p:cNvSpPr>
          <p:nvPr/>
        </p:nvSpPr>
        <p:spPr bwMode="auto">
          <a:xfrm>
            <a:off x="6773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40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0" name="Rectangle 63"/>
          <p:cNvSpPr>
            <a:spLocks noChangeArrowheads="1"/>
          </p:cNvSpPr>
          <p:nvPr/>
        </p:nvSpPr>
        <p:spPr bwMode="auto">
          <a:xfrm>
            <a:off x="2325511" y="2702719"/>
            <a:ext cx="124318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1" name="Rectangle 64"/>
          <p:cNvSpPr>
            <a:spLocks noChangeArrowheads="1"/>
          </p:cNvSpPr>
          <p:nvPr/>
        </p:nvSpPr>
        <p:spPr bwMode="auto">
          <a:xfrm>
            <a:off x="2599653" y="2690032"/>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62ans</a:t>
            </a:r>
            <a:endParaRPr lang="fr-FR" altLang="fr-FR" dirty="0">
              <a:solidFill>
                <a:srgbClr val="002060"/>
              </a:solidFill>
              <a:latin typeface="Arial" pitchFamily="34" charset="0"/>
            </a:endParaRPr>
          </a:p>
        </p:txBody>
      </p:sp>
      <p:sp>
        <p:nvSpPr>
          <p:cNvPr id="172" name="Rectangle 65"/>
          <p:cNvSpPr>
            <a:spLocks noChangeArrowheads="1"/>
          </p:cNvSpPr>
          <p:nvPr/>
        </p:nvSpPr>
        <p:spPr bwMode="auto">
          <a:xfrm>
            <a:off x="2422113" y="2848877"/>
            <a:ext cx="10591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61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73" name="Rectangle 66"/>
          <p:cNvSpPr>
            <a:spLocks noChangeArrowheads="1"/>
          </p:cNvSpPr>
          <p:nvPr/>
        </p:nvSpPr>
        <p:spPr bwMode="auto">
          <a:xfrm>
            <a:off x="4294012" y="2702719"/>
            <a:ext cx="8607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4" name="Rectangle 67"/>
          <p:cNvSpPr>
            <a:spLocks noChangeArrowheads="1"/>
          </p:cNvSpPr>
          <p:nvPr/>
        </p:nvSpPr>
        <p:spPr bwMode="auto">
          <a:xfrm>
            <a:off x="1162756"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5" name="Rectangle 68"/>
          <p:cNvSpPr>
            <a:spLocks noChangeArrowheads="1"/>
          </p:cNvSpPr>
          <p:nvPr/>
        </p:nvSpPr>
        <p:spPr bwMode="auto">
          <a:xfrm>
            <a:off x="13546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6" name="Rectangle 69"/>
          <p:cNvSpPr>
            <a:spLocks noChangeArrowheads="1"/>
          </p:cNvSpPr>
          <p:nvPr/>
        </p:nvSpPr>
        <p:spPr bwMode="auto">
          <a:xfrm>
            <a:off x="3035301"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7" name="Rectangle 70"/>
          <p:cNvSpPr>
            <a:spLocks noChangeArrowheads="1"/>
          </p:cNvSpPr>
          <p:nvPr/>
        </p:nvSpPr>
        <p:spPr bwMode="auto">
          <a:xfrm>
            <a:off x="32512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32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8" name="Rectangle 71"/>
          <p:cNvSpPr>
            <a:spLocks noChangeArrowheads="1"/>
          </p:cNvSpPr>
          <p:nvPr/>
        </p:nvSpPr>
        <p:spPr bwMode="auto">
          <a:xfrm>
            <a:off x="1792111"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9" name="Rectangle 72"/>
          <p:cNvSpPr>
            <a:spLocks noChangeArrowheads="1"/>
          </p:cNvSpPr>
          <p:nvPr/>
        </p:nvSpPr>
        <p:spPr bwMode="auto">
          <a:xfrm>
            <a:off x="2099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38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0" name="Rectangle 73"/>
          <p:cNvSpPr>
            <a:spLocks noChangeArrowheads="1"/>
          </p:cNvSpPr>
          <p:nvPr/>
        </p:nvSpPr>
        <p:spPr bwMode="auto">
          <a:xfrm>
            <a:off x="2507545"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1" name="Rectangle 74"/>
          <p:cNvSpPr>
            <a:spLocks noChangeArrowheads="1"/>
          </p:cNvSpPr>
          <p:nvPr/>
        </p:nvSpPr>
        <p:spPr bwMode="auto">
          <a:xfrm>
            <a:off x="26416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35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2" name="Rectangle 75"/>
          <p:cNvSpPr>
            <a:spLocks noChangeArrowheads="1"/>
          </p:cNvSpPr>
          <p:nvPr/>
        </p:nvSpPr>
        <p:spPr bwMode="auto">
          <a:xfrm>
            <a:off x="914400" y="2702719"/>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3" name="Rectangle 76"/>
          <p:cNvSpPr>
            <a:spLocks noChangeArrowheads="1"/>
          </p:cNvSpPr>
          <p:nvPr/>
        </p:nvSpPr>
        <p:spPr bwMode="auto">
          <a:xfrm>
            <a:off x="929456" y="2704704"/>
            <a:ext cx="456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64 ans</a:t>
            </a:r>
            <a:endParaRPr lang="fr-FR" altLang="fr-FR" dirty="0">
              <a:solidFill>
                <a:srgbClr val="002060"/>
              </a:solidFill>
              <a:latin typeface="Arial" pitchFamily="34" charset="0"/>
            </a:endParaRPr>
          </a:p>
        </p:txBody>
      </p:sp>
      <p:sp>
        <p:nvSpPr>
          <p:cNvPr id="184" name="Rectangle 77"/>
          <p:cNvSpPr>
            <a:spLocks noChangeArrowheads="1"/>
          </p:cNvSpPr>
          <p:nvPr/>
        </p:nvSpPr>
        <p:spPr bwMode="auto">
          <a:xfrm>
            <a:off x="3730978" y="4370785"/>
            <a:ext cx="811389"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5" name="Rectangle 78"/>
          <p:cNvSpPr>
            <a:spLocks noChangeArrowheads="1"/>
          </p:cNvSpPr>
          <p:nvPr/>
        </p:nvSpPr>
        <p:spPr bwMode="auto">
          <a:xfrm>
            <a:off x="39285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6" name="Rectangle 79"/>
          <p:cNvSpPr>
            <a:spLocks noChangeArrowheads="1"/>
          </p:cNvSpPr>
          <p:nvPr/>
        </p:nvSpPr>
        <p:spPr bwMode="auto">
          <a:xfrm>
            <a:off x="4476044"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7" name="Rectangle 80"/>
          <p:cNvSpPr>
            <a:spLocks noChangeArrowheads="1"/>
          </p:cNvSpPr>
          <p:nvPr/>
        </p:nvSpPr>
        <p:spPr bwMode="auto">
          <a:xfrm>
            <a:off x="45381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26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8" name="Rectangle 81"/>
          <p:cNvSpPr>
            <a:spLocks noChangeArrowheads="1"/>
          </p:cNvSpPr>
          <p:nvPr/>
        </p:nvSpPr>
        <p:spPr bwMode="auto">
          <a:xfrm>
            <a:off x="6462889"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9" name="Rectangle 82"/>
          <p:cNvSpPr>
            <a:spLocks noChangeArrowheads="1"/>
          </p:cNvSpPr>
          <p:nvPr/>
        </p:nvSpPr>
        <p:spPr bwMode="auto">
          <a:xfrm>
            <a:off x="66378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0" name="Rectangle 83"/>
          <p:cNvSpPr>
            <a:spLocks noChangeArrowheads="1"/>
          </p:cNvSpPr>
          <p:nvPr/>
        </p:nvSpPr>
        <p:spPr bwMode="auto">
          <a:xfrm>
            <a:off x="5221111"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1" name="Rectangle 84"/>
          <p:cNvSpPr>
            <a:spLocks noChangeArrowheads="1"/>
          </p:cNvSpPr>
          <p:nvPr/>
        </p:nvSpPr>
        <p:spPr bwMode="auto">
          <a:xfrm>
            <a:off x="5147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2" name="Rectangle 85"/>
          <p:cNvSpPr>
            <a:spLocks noChangeArrowheads="1"/>
          </p:cNvSpPr>
          <p:nvPr/>
        </p:nvSpPr>
        <p:spPr bwMode="auto">
          <a:xfrm>
            <a:off x="5784145"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3" name="Rectangle 86"/>
          <p:cNvSpPr>
            <a:spLocks noChangeArrowheads="1"/>
          </p:cNvSpPr>
          <p:nvPr/>
        </p:nvSpPr>
        <p:spPr bwMode="auto">
          <a:xfrm>
            <a:off x="58928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25 ans</a:t>
            </a:r>
            <a:endParaRPr lang="fr-FR" altLang="fr-FR" sz="2800">
              <a:solidFill>
                <a:srgbClr val="002060"/>
              </a:solidFill>
              <a:latin typeface="Arial" pitchFamily="34" charset="0"/>
            </a:endParaRPr>
          </a:p>
        </p:txBody>
      </p:sp>
      <p:sp>
        <p:nvSpPr>
          <p:cNvPr id="194" name="Rectangle 87"/>
          <p:cNvSpPr>
            <a:spLocks noChangeArrowheads="1"/>
          </p:cNvSpPr>
          <p:nvPr/>
        </p:nvSpPr>
        <p:spPr bwMode="auto">
          <a:xfrm>
            <a:off x="7093656"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5" name="Rectangle 88"/>
          <p:cNvSpPr>
            <a:spLocks noChangeArrowheads="1"/>
          </p:cNvSpPr>
          <p:nvPr/>
        </p:nvSpPr>
        <p:spPr bwMode="auto">
          <a:xfrm>
            <a:off x="72474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13 ans</a:t>
            </a:r>
            <a:endParaRPr lang="fr-FR" altLang="fr-FR" sz="2800">
              <a:solidFill>
                <a:srgbClr val="002060"/>
              </a:solidFill>
              <a:latin typeface="Arial" pitchFamily="34" charset="0"/>
            </a:endParaRPr>
          </a:p>
        </p:txBody>
      </p:sp>
      <p:sp>
        <p:nvSpPr>
          <p:cNvPr id="196" name="Rectangle 89"/>
          <p:cNvSpPr>
            <a:spLocks noChangeArrowheads="1"/>
          </p:cNvSpPr>
          <p:nvPr/>
        </p:nvSpPr>
        <p:spPr bwMode="auto">
          <a:xfrm>
            <a:off x="7838723"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7" name="Rectangle 90"/>
          <p:cNvSpPr>
            <a:spLocks noChangeArrowheads="1"/>
          </p:cNvSpPr>
          <p:nvPr/>
        </p:nvSpPr>
        <p:spPr bwMode="auto">
          <a:xfrm>
            <a:off x="78570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10 ans</a:t>
            </a:r>
            <a:endParaRPr lang="fr-FR" altLang="fr-FR" sz="2800">
              <a:solidFill>
                <a:srgbClr val="002060"/>
              </a:solidFill>
              <a:latin typeface="Arial" pitchFamily="34" charset="0"/>
            </a:endParaRPr>
          </a:p>
        </p:txBody>
      </p:sp>
      <p:sp>
        <p:nvSpPr>
          <p:cNvPr id="198" name="Rectangle 91"/>
          <p:cNvSpPr>
            <a:spLocks noChangeArrowheads="1"/>
          </p:cNvSpPr>
          <p:nvPr/>
        </p:nvSpPr>
        <p:spPr bwMode="auto">
          <a:xfrm>
            <a:off x="7772400" y="2717006"/>
            <a:ext cx="762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9" name="Rectangle 92"/>
          <p:cNvSpPr>
            <a:spLocks noChangeArrowheads="1"/>
          </p:cNvSpPr>
          <p:nvPr/>
        </p:nvSpPr>
        <p:spPr bwMode="auto">
          <a:xfrm>
            <a:off x="7884139" y="2714610"/>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smtClean="0">
                <a:solidFill>
                  <a:srgbClr val="002060"/>
                </a:solidFill>
                <a:latin typeface="Arial" pitchFamily="34" charset="0"/>
              </a:rPr>
              <a:t>39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00" name="Rectangle 93"/>
          <p:cNvSpPr>
            <a:spLocks noChangeArrowheads="1"/>
          </p:cNvSpPr>
          <p:nvPr/>
        </p:nvSpPr>
        <p:spPr bwMode="auto">
          <a:xfrm>
            <a:off x="2374901" y="3467101"/>
            <a:ext cx="24976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1" name="Rectangle 95"/>
          <p:cNvSpPr>
            <a:spLocks noChangeArrowheads="1"/>
          </p:cNvSpPr>
          <p:nvPr/>
        </p:nvSpPr>
        <p:spPr bwMode="auto">
          <a:xfrm>
            <a:off x="2939345"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2" name="Rectangle 97"/>
          <p:cNvSpPr>
            <a:spLocks noChangeArrowheads="1"/>
          </p:cNvSpPr>
          <p:nvPr/>
        </p:nvSpPr>
        <p:spPr bwMode="auto">
          <a:xfrm>
            <a:off x="3502378"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3" name="Rectangle 101"/>
          <p:cNvSpPr>
            <a:spLocks noChangeArrowheads="1"/>
          </p:cNvSpPr>
          <p:nvPr/>
        </p:nvSpPr>
        <p:spPr bwMode="auto">
          <a:xfrm>
            <a:off x="4790723" y="3467101"/>
            <a:ext cx="280811"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4" name="Rectangle 105"/>
          <p:cNvSpPr>
            <a:spLocks noChangeArrowheads="1"/>
          </p:cNvSpPr>
          <p:nvPr/>
        </p:nvSpPr>
        <p:spPr bwMode="auto">
          <a:xfrm>
            <a:off x="6148211"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5" name="Rectangle 107"/>
          <p:cNvSpPr>
            <a:spLocks noChangeArrowheads="1"/>
          </p:cNvSpPr>
          <p:nvPr/>
        </p:nvSpPr>
        <p:spPr bwMode="auto">
          <a:xfrm>
            <a:off x="7209367" y="2028826"/>
            <a:ext cx="29774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6" name="Rectangle 111"/>
          <p:cNvSpPr>
            <a:spLocks noChangeArrowheads="1"/>
          </p:cNvSpPr>
          <p:nvPr/>
        </p:nvSpPr>
        <p:spPr bwMode="auto">
          <a:xfrm>
            <a:off x="8153400" y="3467101"/>
            <a:ext cx="29774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8" name="Rectangle 115"/>
          <p:cNvSpPr>
            <a:spLocks noChangeArrowheads="1"/>
          </p:cNvSpPr>
          <p:nvPr/>
        </p:nvSpPr>
        <p:spPr bwMode="auto">
          <a:xfrm>
            <a:off x="6843889"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9" name="Rectangle 117"/>
          <p:cNvSpPr>
            <a:spLocks noChangeArrowheads="1"/>
          </p:cNvSpPr>
          <p:nvPr/>
        </p:nvSpPr>
        <p:spPr bwMode="auto">
          <a:xfrm>
            <a:off x="4525434" y="2313385"/>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0" name="Rectangle 118"/>
          <p:cNvSpPr>
            <a:spLocks noChangeArrowheads="1"/>
          </p:cNvSpPr>
          <p:nvPr/>
        </p:nvSpPr>
        <p:spPr bwMode="auto">
          <a:xfrm>
            <a:off x="1341967" y="3734991"/>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1" name="Rectangle 119"/>
          <p:cNvSpPr>
            <a:spLocks noChangeArrowheads="1"/>
          </p:cNvSpPr>
          <p:nvPr/>
        </p:nvSpPr>
        <p:spPr bwMode="auto">
          <a:xfrm>
            <a:off x="2645834" y="3732610"/>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2" name="Rectangle 120"/>
          <p:cNvSpPr>
            <a:spLocks noChangeArrowheads="1"/>
          </p:cNvSpPr>
          <p:nvPr/>
        </p:nvSpPr>
        <p:spPr bwMode="auto">
          <a:xfrm>
            <a:off x="4525434" y="3727847"/>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3" name="Rectangle 121"/>
          <p:cNvSpPr>
            <a:spLocks noChangeArrowheads="1"/>
          </p:cNvSpPr>
          <p:nvPr/>
        </p:nvSpPr>
        <p:spPr bwMode="auto">
          <a:xfrm>
            <a:off x="7230534" y="3720704"/>
            <a:ext cx="438856"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4" name="Rectangle 122"/>
          <p:cNvSpPr>
            <a:spLocks noChangeArrowheads="1"/>
          </p:cNvSpPr>
          <p:nvPr/>
        </p:nvSpPr>
        <p:spPr bwMode="auto">
          <a:xfrm>
            <a:off x="7861301" y="3720704"/>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5" name="Oval 123"/>
          <p:cNvSpPr>
            <a:spLocks noChangeArrowheads="1"/>
          </p:cNvSpPr>
          <p:nvPr/>
        </p:nvSpPr>
        <p:spPr bwMode="auto">
          <a:xfrm>
            <a:off x="2645834" y="2299098"/>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6" name="Oval 124"/>
          <p:cNvSpPr>
            <a:spLocks noChangeArrowheads="1"/>
          </p:cNvSpPr>
          <p:nvPr/>
        </p:nvSpPr>
        <p:spPr bwMode="auto">
          <a:xfrm>
            <a:off x="1003301" y="229433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7" name="Oval 125"/>
          <p:cNvSpPr>
            <a:spLocks noChangeArrowheads="1"/>
          </p:cNvSpPr>
          <p:nvPr/>
        </p:nvSpPr>
        <p:spPr bwMode="auto">
          <a:xfrm>
            <a:off x="5880101"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8" name="Oval 126"/>
          <p:cNvSpPr>
            <a:spLocks noChangeArrowheads="1"/>
          </p:cNvSpPr>
          <p:nvPr/>
        </p:nvSpPr>
        <p:spPr bwMode="auto">
          <a:xfrm>
            <a:off x="6941257"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9" name="Oval 127"/>
          <p:cNvSpPr>
            <a:spLocks noChangeArrowheads="1"/>
          </p:cNvSpPr>
          <p:nvPr/>
        </p:nvSpPr>
        <p:spPr bwMode="auto">
          <a:xfrm>
            <a:off x="7855657" y="2299098"/>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0" name="Oval 128"/>
          <p:cNvSpPr>
            <a:spLocks noChangeArrowheads="1"/>
          </p:cNvSpPr>
          <p:nvPr/>
        </p:nvSpPr>
        <p:spPr bwMode="auto">
          <a:xfrm>
            <a:off x="664634" y="3720704"/>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1" name="Oval 129"/>
          <p:cNvSpPr>
            <a:spLocks noChangeArrowheads="1"/>
          </p:cNvSpPr>
          <p:nvPr/>
        </p:nvSpPr>
        <p:spPr bwMode="auto">
          <a:xfrm>
            <a:off x="2092679" y="372308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2" name="Oval 130"/>
          <p:cNvSpPr>
            <a:spLocks noChangeArrowheads="1"/>
          </p:cNvSpPr>
          <p:nvPr/>
        </p:nvSpPr>
        <p:spPr bwMode="auto">
          <a:xfrm>
            <a:off x="3200400" y="3729038"/>
            <a:ext cx="464256" cy="391716"/>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3" name="Oval 131"/>
          <p:cNvSpPr>
            <a:spLocks noChangeArrowheads="1"/>
          </p:cNvSpPr>
          <p:nvPr/>
        </p:nvSpPr>
        <p:spPr bwMode="auto">
          <a:xfrm>
            <a:off x="3920067" y="3714750"/>
            <a:ext cx="4642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4" name="Oval 132"/>
          <p:cNvSpPr>
            <a:spLocks noChangeArrowheads="1"/>
          </p:cNvSpPr>
          <p:nvPr/>
        </p:nvSpPr>
        <p:spPr bwMode="auto">
          <a:xfrm>
            <a:off x="5147733" y="3714750"/>
            <a:ext cx="4515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5" name="Oval 133"/>
          <p:cNvSpPr>
            <a:spLocks noChangeArrowheads="1"/>
          </p:cNvSpPr>
          <p:nvPr/>
        </p:nvSpPr>
        <p:spPr bwMode="auto">
          <a:xfrm>
            <a:off x="5880101" y="3715942"/>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6" name="Oval 134"/>
          <p:cNvSpPr>
            <a:spLocks noChangeArrowheads="1"/>
          </p:cNvSpPr>
          <p:nvPr/>
        </p:nvSpPr>
        <p:spPr bwMode="auto">
          <a:xfrm>
            <a:off x="6596945" y="3727848"/>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7" name="Line 135"/>
          <p:cNvSpPr>
            <a:spLocks noChangeShapeType="1"/>
          </p:cNvSpPr>
          <p:nvPr/>
        </p:nvSpPr>
        <p:spPr bwMode="auto">
          <a:xfrm flipV="1">
            <a:off x="6841067" y="2286000"/>
            <a:ext cx="677333" cy="4000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28" name="Rectangle 136"/>
          <p:cNvSpPr>
            <a:spLocks noChangeArrowheads="1"/>
          </p:cNvSpPr>
          <p:nvPr/>
        </p:nvSpPr>
        <p:spPr bwMode="auto">
          <a:xfrm>
            <a:off x="5642833" y="2889612"/>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38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29" name="Rectangle 137"/>
          <p:cNvSpPr>
            <a:spLocks noChangeArrowheads="1"/>
          </p:cNvSpPr>
          <p:nvPr/>
        </p:nvSpPr>
        <p:spPr bwMode="auto">
          <a:xfrm>
            <a:off x="4461934" y="2718991"/>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55ans</a:t>
            </a:r>
            <a:endParaRPr lang="fr-FR" altLang="fr-FR" dirty="0">
              <a:solidFill>
                <a:srgbClr val="002060"/>
              </a:solidFill>
              <a:latin typeface="Arial" pitchFamily="34" charset="0"/>
            </a:endParaRPr>
          </a:p>
        </p:txBody>
      </p:sp>
      <p:sp>
        <p:nvSpPr>
          <p:cNvPr id="230" name="Line 138"/>
          <p:cNvSpPr>
            <a:spLocks noChangeShapeType="1"/>
          </p:cNvSpPr>
          <p:nvPr/>
        </p:nvSpPr>
        <p:spPr bwMode="auto">
          <a:xfrm flipV="1">
            <a:off x="7141634" y="3261122"/>
            <a:ext cx="0" cy="571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1" name="Line 139"/>
          <p:cNvSpPr>
            <a:spLocks noChangeShapeType="1"/>
          </p:cNvSpPr>
          <p:nvPr/>
        </p:nvSpPr>
        <p:spPr bwMode="auto">
          <a:xfrm>
            <a:off x="1219200" y="188595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2" name="Line 140"/>
          <p:cNvSpPr>
            <a:spLocks noChangeShapeType="1"/>
          </p:cNvSpPr>
          <p:nvPr/>
        </p:nvSpPr>
        <p:spPr bwMode="auto">
          <a:xfrm>
            <a:off x="1214967" y="2907506"/>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3" name="Line 141"/>
          <p:cNvSpPr>
            <a:spLocks noChangeShapeType="1"/>
          </p:cNvSpPr>
          <p:nvPr/>
        </p:nvSpPr>
        <p:spPr bwMode="auto">
          <a:xfrm>
            <a:off x="897467" y="3318272"/>
            <a:ext cx="6604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4" name="Line 144"/>
          <p:cNvSpPr>
            <a:spLocks noChangeShapeType="1"/>
          </p:cNvSpPr>
          <p:nvPr/>
        </p:nvSpPr>
        <p:spPr bwMode="auto">
          <a:xfrm>
            <a:off x="2324100"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5" name="Line 145"/>
          <p:cNvSpPr>
            <a:spLocks noChangeShapeType="1"/>
          </p:cNvSpPr>
          <p:nvPr/>
        </p:nvSpPr>
        <p:spPr bwMode="auto">
          <a:xfrm>
            <a:off x="3450167"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6" name="Line 146"/>
          <p:cNvSpPr>
            <a:spLocks noChangeShapeType="1"/>
          </p:cNvSpPr>
          <p:nvPr/>
        </p:nvSpPr>
        <p:spPr bwMode="auto">
          <a:xfrm>
            <a:off x="4157133" y="3311129"/>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7" name="Line 147"/>
          <p:cNvSpPr>
            <a:spLocks noChangeShapeType="1"/>
          </p:cNvSpPr>
          <p:nvPr/>
        </p:nvSpPr>
        <p:spPr bwMode="auto">
          <a:xfrm>
            <a:off x="7450667" y="331470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119" name="Flèche vers le bas 118"/>
          <p:cNvSpPr/>
          <p:nvPr/>
        </p:nvSpPr>
        <p:spPr>
          <a:xfrm>
            <a:off x="5986639" y="1345491"/>
            <a:ext cx="273756" cy="481260"/>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ZoneTexte 206"/>
          <p:cNvSpPr txBox="1"/>
          <p:nvPr/>
        </p:nvSpPr>
        <p:spPr>
          <a:xfrm>
            <a:off x="6067201" y="885648"/>
            <a:ext cx="1195211" cy="646331"/>
          </a:xfrm>
          <a:prstGeom prst="rect">
            <a:avLst/>
          </a:prstGeom>
          <a:noFill/>
        </p:spPr>
        <p:txBody>
          <a:bodyPr wrap="square" rtlCol="0">
            <a:spAutoFit/>
          </a:bodyPr>
          <a:lstStyle/>
          <a:p>
            <a:pPr algn="ctr"/>
            <a:r>
              <a:rPr lang="fr-FR" b="1" dirty="0" smtClean="0">
                <a:solidFill>
                  <a:srgbClr val="FF0000"/>
                </a:solidFill>
              </a:rPr>
              <a:t>Mutation </a:t>
            </a:r>
            <a:r>
              <a:rPr lang="fr-FR" b="1" i="1" dirty="0" smtClean="0">
                <a:solidFill>
                  <a:srgbClr val="FF0000"/>
                </a:solidFill>
              </a:rPr>
              <a:t>BRCA1</a:t>
            </a:r>
            <a:endParaRPr lang="fr-FR" b="1" i="1" dirty="0">
              <a:solidFill>
                <a:srgbClr val="FF0000"/>
              </a:solidFill>
            </a:endParaRPr>
          </a:p>
        </p:txBody>
      </p:sp>
      <p:sp>
        <p:nvSpPr>
          <p:cNvPr id="239" name="ZoneTexte 238"/>
          <p:cNvSpPr txBox="1"/>
          <p:nvPr/>
        </p:nvSpPr>
        <p:spPr>
          <a:xfrm rot="16200000">
            <a:off x="7884124" y="108039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438795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Line 2"/>
          <p:cNvSpPr>
            <a:spLocks noChangeShapeType="1"/>
          </p:cNvSpPr>
          <p:nvPr/>
        </p:nvSpPr>
        <p:spPr bwMode="auto">
          <a:xfrm>
            <a:off x="3977923" y="1315641"/>
            <a:ext cx="12248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2" name="Line 3"/>
          <p:cNvSpPr>
            <a:spLocks noChangeShapeType="1"/>
          </p:cNvSpPr>
          <p:nvPr/>
        </p:nvSpPr>
        <p:spPr bwMode="auto">
          <a:xfrm>
            <a:off x="4593167" y="1312069"/>
            <a:ext cx="1411" cy="58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3" name="Line 4"/>
          <p:cNvSpPr>
            <a:spLocks noChangeShapeType="1"/>
          </p:cNvSpPr>
          <p:nvPr/>
        </p:nvSpPr>
        <p:spPr bwMode="auto">
          <a:xfrm>
            <a:off x="1229078" y="1890713"/>
            <a:ext cx="685800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4" name="Rectangle 5"/>
          <p:cNvSpPr>
            <a:spLocks noChangeArrowheads="1"/>
          </p:cNvSpPr>
          <p:nvPr/>
        </p:nvSpPr>
        <p:spPr bwMode="auto">
          <a:xfrm>
            <a:off x="2885723" y="3926682"/>
            <a:ext cx="4024489"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5" name="Rectangle 6"/>
          <p:cNvSpPr>
            <a:spLocks noChangeArrowheads="1"/>
          </p:cNvSpPr>
          <p:nvPr/>
        </p:nvSpPr>
        <p:spPr bwMode="auto">
          <a:xfrm>
            <a:off x="4608689" y="4248150"/>
            <a:ext cx="1905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6" name="Rectangle 7"/>
          <p:cNvSpPr>
            <a:spLocks noChangeArrowheads="1"/>
          </p:cNvSpPr>
          <p:nvPr/>
        </p:nvSpPr>
        <p:spPr bwMode="auto">
          <a:xfrm>
            <a:off x="3035300" y="1370410"/>
            <a:ext cx="105974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7" name="Rectangle 8"/>
          <p:cNvSpPr>
            <a:spLocks noChangeArrowheads="1"/>
          </p:cNvSpPr>
          <p:nvPr/>
        </p:nvSpPr>
        <p:spPr bwMode="auto">
          <a:xfrm>
            <a:off x="3269545" y="1416844"/>
            <a:ext cx="230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100" b="1">
                <a:solidFill>
                  <a:srgbClr val="002060"/>
                </a:solidFill>
                <a:latin typeface="Arial" pitchFamily="34" charset="0"/>
              </a:rPr>
              <a:t>      </a:t>
            </a:r>
            <a:endParaRPr lang="fr-FR" altLang="fr-FR" sz="2000">
              <a:solidFill>
                <a:srgbClr val="002060"/>
              </a:solidFill>
              <a:latin typeface="Arial" pitchFamily="34" charset="0"/>
            </a:endParaRPr>
          </a:p>
        </p:txBody>
      </p:sp>
      <p:sp>
        <p:nvSpPr>
          <p:cNvPr id="128" name="Rectangle 9"/>
          <p:cNvSpPr>
            <a:spLocks noChangeArrowheads="1"/>
          </p:cNvSpPr>
          <p:nvPr/>
        </p:nvSpPr>
        <p:spPr bwMode="auto">
          <a:xfrm>
            <a:off x="3563056" y="1428750"/>
            <a:ext cx="6492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dcd à 79 ans</a:t>
            </a:r>
            <a:endParaRPr lang="fr-FR" altLang="fr-FR" sz="2000">
              <a:solidFill>
                <a:srgbClr val="002060"/>
              </a:solidFill>
              <a:latin typeface="Arial" pitchFamily="34" charset="0"/>
            </a:endParaRPr>
          </a:p>
        </p:txBody>
      </p:sp>
      <p:sp>
        <p:nvSpPr>
          <p:cNvPr id="129" name="Rectangle 10"/>
          <p:cNvSpPr>
            <a:spLocks noChangeArrowheads="1"/>
          </p:cNvSpPr>
          <p:nvPr/>
        </p:nvSpPr>
        <p:spPr bwMode="auto">
          <a:xfrm>
            <a:off x="5039078" y="1325166"/>
            <a:ext cx="105974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0" name="Rectangle 11"/>
          <p:cNvSpPr>
            <a:spLocks noChangeArrowheads="1"/>
          </p:cNvSpPr>
          <p:nvPr/>
        </p:nvSpPr>
        <p:spPr bwMode="auto">
          <a:xfrm>
            <a:off x="5105401" y="1309688"/>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31" name="Rectangle 12"/>
          <p:cNvSpPr>
            <a:spLocks noChangeArrowheads="1"/>
          </p:cNvSpPr>
          <p:nvPr/>
        </p:nvSpPr>
        <p:spPr bwMode="auto">
          <a:xfrm>
            <a:off x="5019004" y="1352402"/>
            <a:ext cx="4664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84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2" name="Rectangle 13"/>
          <p:cNvSpPr>
            <a:spLocks noChangeArrowheads="1"/>
          </p:cNvSpPr>
          <p:nvPr/>
        </p:nvSpPr>
        <p:spPr bwMode="auto">
          <a:xfrm>
            <a:off x="4876800" y="1543050"/>
            <a:ext cx="955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K sein  </a:t>
            </a:r>
            <a:r>
              <a:rPr lang="fr-FR" altLang="fr-FR" sz="1000" b="1" dirty="0" smtClean="0">
                <a:solidFill>
                  <a:srgbClr val="002060"/>
                </a:solidFill>
                <a:latin typeface="Arial" pitchFamily="34" charset="0"/>
              </a:rPr>
              <a:t>à 67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3" name="Rectangle 18"/>
          <p:cNvSpPr>
            <a:spLocks noChangeArrowheads="1"/>
          </p:cNvSpPr>
          <p:nvPr/>
        </p:nvSpPr>
        <p:spPr bwMode="auto">
          <a:xfrm>
            <a:off x="732367" y="2350294"/>
            <a:ext cx="2483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4" name="Rectangle 20"/>
          <p:cNvSpPr>
            <a:spLocks noChangeArrowheads="1"/>
          </p:cNvSpPr>
          <p:nvPr/>
        </p:nvSpPr>
        <p:spPr bwMode="auto">
          <a:xfrm>
            <a:off x="666045" y="3727848"/>
            <a:ext cx="297745"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5" name="Rectangle 22"/>
          <p:cNvSpPr>
            <a:spLocks noChangeArrowheads="1"/>
          </p:cNvSpPr>
          <p:nvPr/>
        </p:nvSpPr>
        <p:spPr bwMode="auto">
          <a:xfrm>
            <a:off x="980723"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6" name="Oval 24"/>
          <p:cNvSpPr>
            <a:spLocks noChangeArrowheads="1"/>
          </p:cNvSpPr>
          <p:nvPr/>
        </p:nvSpPr>
        <p:spPr bwMode="auto">
          <a:xfrm>
            <a:off x="4972756" y="769144"/>
            <a:ext cx="464256" cy="391716"/>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7" name="Line 25"/>
          <p:cNvSpPr>
            <a:spLocks noChangeShapeType="1"/>
          </p:cNvSpPr>
          <p:nvPr/>
        </p:nvSpPr>
        <p:spPr bwMode="auto">
          <a:xfrm flipH="1">
            <a:off x="6841067" y="331470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8" name="Line 26"/>
          <p:cNvSpPr>
            <a:spLocks noChangeShapeType="1"/>
          </p:cNvSpPr>
          <p:nvPr/>
        </p:nvSpPr>
        <p:spPr bwMode="auto">
          <a:xfrm flipH="1">
            <a:off x="8077200" y="30861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9" name="Line 27"/>
          <p:cNvSpPr>
            <a:spLocks noChangeShapeType="1"/>
          </p:cNvSpPr>
          <p:nvPr/>
        </p:nvSpPr>
        <p:spPr bwMode="auto">
          <a:xfrm>
            <a:off x="3979333" y="1141810"/>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0" name="Line 28"/>
          <p:cNvSpPr>
            <a:spLocks noChangeShapeType="1"/>
          </p:cNvSpPr>
          <p:nvPr/>
        </p:nvSpPr>
        <p:spPr bwMode="auto">
          <a:xfrm>
            <a:off x="5201355" y="1148954"/>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1" name="Line 29"/>
          <p:cNvSpPr>
            <a:spLocks noChangeShapeType="1"/>
          </p:cNvSpPr>
          <p:nvPr/>
        </p:nvSpPr>
        <p:spPr bwMode="auto">
          <a:xfrm>
            <a:off x="905933" y="3314700"/>
            <a:ext cx="1412" cy="397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2" name="Line 30"/>
          <p:cNvSpPr>
            <a:spLocks noChangeShapeType="1"/>
          </p:cNvSpPr>
          <p:nvPr/>
        </p:nvSpPr>
        <p:spPr bwMode="auto">
          <a:xfrm>
            <a:off x="1552222" y="3314700"/>
            <a:ext cx="1412" cy="4583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3" name="Line 31"/>
          <p:cNvSpPr>
            <a:spLocks noChangeShapeType="1"/>
          </p:cNvSpPr>
          <p:nvPr/>
        </p:nvSpPr>
        <p:spPr bwMode="auto">
          <a:xfrm>
            <a:off x="2325511" y="3325416"/>
            <a:ext cx="1128889"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4" name="Line 32"/>
          <p:cNvSpPr>
            <a:spLocks noChangeShapeType="1"/>
          </p:cNvSpPr>
          <p:nvPr/>
        </p:nvSpPr>
        <p:spPr bwMode="auto">
          <a:xfrm>
            <a:off x="2861733" y="3028950"/>
            <a:ext cx="0" cy="7036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5" name="Line 33"/>
          <p:cNvSpPr>
            <a:spLocks noChangeShapeType="1"/>
          </p:cNvSpPr>
          <p:nvPr/>
        </p:nvSpPr>
        <p:spPr bwMode="auto">
          <a:xfrm flipV="1">
            <a:off x="6845300" y="3321844"/>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6" name="Rectangle 34"/>
          <p:cNvSpPr>
            <a:spLocks noChangeArrowheads="1"/>
          </p:cNvSpPr>
          <p:nvPr/>
        </p:nvSpPr>
        <p:spPr bwMode="auto">
          <a:xfrm>
            <a:off x="3780367" y="806054"/>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47" name="Line 35"/>
          <p:cNvSpPr>
            <a:spLocks noChangeShapeType="1"/>
          </p:cNvSpPr>
          <p:nvPr/>
        </p:nvSpPr>
        <p:spPr bwMode="auto">
          <a:xfrm flipV="1">
            <a:off x="3657600" y="685800"/>
            <a:ext cx="677333"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8" name="Line 36"/>
          <p:cNvSpPr>
            <a:spLocks noChangeShapeType="1"/>
          </p:cNvSpPr>
          <p:nvPr/>
        </p:nvSpPr>
        <p:spPr bwMode="auto">
          <a:xfrm>
            <a:off x="4169834" y="3318273"/>
            <a:ext cx="1192388"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9" name="Line 37"/>
          <p:cNvSpPr>
            <a:spLocks noChangeShapeType="1"/>
          </p:cNvSpPr>
          <p:nvPr/>
        </p:nvSpPr>
        <p:spPr bwMode="auto">
          <a:xfrm>
            <a:off x="4737100" y="2971800"/>
            <a:ext cx="0" cy="750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0" name="Line 38"/>
          <p:cNvSpPr>
            <a:spLocks noChangeShapeType="1"/>
          </p:cNvSpPr>
          <p:nvPr/>
        </p:nvSpPr>
        <p:spPr bwMode="auto">
          <a:xfrm flipH="1">
            <a:off x="5367867" y="3314700"/>
            <a:ext cx="0" cy="446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1" name="Rectangle 41"/>
          <p:cNvSpPr>
            <a:spLocks noChangeArrowheads="1"/>
          </p:cNvSpPr>
          <p:nvPr/>
        </p:nvSpPr>
        <p:spPr bwMode="auto">
          <a:xfrm>
            <a:off x="6214533" y="2059782"/>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2" name="Rectangle 43"/>
          <p:cNvSpPr>
            <a:spLocks noChangeArrowheads="1"/>
          </p:cNvSpPr>
          <p:nvPr/>
        </p:nvSpPr>
        <p:spPr bwMode="auto">
          <a:xfrm>
            <a:off x="4840111" y="2059782"/>
            <a:ext cx="248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3" name="Rectangle 45"/>
          <p:cNvSpPr>
            <a:spLocks noChangeArrowheads="1"/>
          </p:cNvSpPr>
          <p:nvPr/>
        </p:nvSpPr>
        <p:spPr bwMode="auto">
          <a:xfrm>
            <a:off x="3070578" y="2120504"/>
            <a:ext cx="23283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4" name="Rectangle 47"/>
          <p:cNvSpPr>
            <a:spLocks noChangeArrowheads="1"/>
          </p:cNvSpPr>
          <p:nvPr/>
        </p:nvSpPr>
        <p:spPr bwMode="auto">
          <a:xfrm>
            <a:off x="5552723" y="2778919"/>
            <a:ext cx="1059744"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5" name="Rectangle 48"/>
          <p:cNvSpPr>
            <a:spLocks noChangeArrowheads="1"/>
          </p:cNvSpPr>
          <p:nvPr/>
        </p:nvSpPr>
        <p:spPr bwMode="auto">
          <a:xfrm>
            <a:off x="5635978" y="277891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56" name="Rectangle 49"/>
          <p:cNvSpPr>
            <a:spLocks noChangeArrowheads="1"/>
          </p:cNvSpPr>
          <p:nvPr/>
        </p:nvSpPr>
        <p:spPr bwMode="auto">
          <a:xfrm>
            <a:off x="5680668" y="2718992"/>
            <a:ext cx="6412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57" name="Line 50"/>
          <p:cNvSpPr>
            <a:spLocks noChangeShapeType="1"/>
          </p:cNvSpPr>
          <p:nvPr/>
        </p:nvSpPr>
        <p:spPr bwMode="auto">
          <a:xfrm flipH="1">
            <a:off x="2877256"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8" name="Line 51"/>
          <p:cNvSpPr>
            <a:spLocks noChangeShapeType="1"/>
          </p:cNvSpPr>
          <p:nvPr/>
        </p:nvSpPr>
        <p:spPr bwMode="auto">
          <a:xfrm flipH="1">
            <a:off x="4762500"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9" name="Line 52"/>
          <p:cNvSpPr>
            <a:spLocks noChangeShapeType="1"/>
          </p:cNvSpPr>
          <p:nvPr/>
        </p:nvSpPr>
        <p:spPr bwMode="auto">
          <a:xfrm>
            <a:off x="61129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0" name="Line 53"/>
          <p:cNvSpPr>
            <a:spLocks noChangeShapeType="1"/>
          </p:cNvSpPr>
          <p:nvPr/>
        </p:nvSpPr>
        <p:spPr bwMode="auto">
          <a:xfrm>
            <a:off x="71797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1" name="Line 54"/>
          <p:cNvSpPr>
            <a:spLocks noChangeShapeType="1"/>
          </p:cNvSpPr>
          <p:nvPr/>
        </p:nvSpPr>
        <p:spPr bwMode="auto">
          <a:xfrm flipH="1">
            <a:off x="80941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2" name="Line 55"/>
          <p:cNvSpPr>
            <a:spLocks noChangeShapeType="1"/>
          </p:cNvSpPr>
          <p:nvPr/>
        </p:nvSpPr>
        <p:spPr bwMode="auto">
          <a:xfrm flipH="1">
            <a:off x="6111523" y="3086100"/>
            <a:ext cx="0" cy="623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3" name="Rectangle 56"/>
          <p:cNvSpPr>
            <a:spLocks noChangeArrowheads="1"/>
          </p:cNvSpPr>
          <p:nvPr/>
        </p:nvSpPr>
        <p:spPr bwMode="auto">
          <a:xfrm>
            <a:off x="6570134" y="2686050"/>
            <a:ext cx="1127478"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4" name="Rectangle 57"/>
          <p:cNvSpPr>
            <a:spLocks noChangeArrowheads="1"/>
          </p:cNvSpPr>
          <p:nvPr/>
        </p:nvSpPr>
        <p:spPr bwMode="auto">
          <a:xfrm>
            <a:off x="6745111" y="264080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65" name="Rectangle 58"/>
          <p:cNvSpPr>
            <a:spLocks noChangeArrowheads="1"/>
          </p:cNvSpPr>
          <p:nvPr/>
        </p:nvSpPr>
        <p:spPr bwMode="auto">
          <a:xfrm>
            <a:off x="6729123" y="2704704"/>
            <a:ext cx="8079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err="1">
                <a:solidFill>
                  <a:srgbClr val="002060"/>
                </a:solidFill>
                <a:latin typeface="Arial" pitchFamily="34" charset="0"/>
              </a:rPr>
              <a:t>dcd</a:t>
            </a:r>
            <a:r>
              <a:rPr lang="fr-FR" altLang="fr-FR" sz="1050" b="1" dirty="0">
                <a:solidFill>
                  <a:srgbClr val="002060"/>
                </a:solidFill>
                <a:latin typeface="Arial" pitchFamily="34" charset="0"/>
              </a:rPr>
              <a:t> à 49 ans</a:t>
            </a:r>
            <a:endParaRPr lang="fr-FR" altLang="fr-FR" dirty="0">
              <a:solidFill>
                <a:srgbClr val="002060"/>
              </a:solidFill>
              <a:latin typeface="Arial" pitchFamily="34" charset="0"/>
            </a:endParaRPr>
          </a:p>
        </p:txBody>
      </p:sp>
      <p:sp>
        <p:nvSpPr>
          <p:cNvPr id="166" name="Rectangle 59"/>
          <p:cNvSpPr>
            <a:spLocks noChangeArrowheads="1"/>
          </p:cNvSpPr>
          <p:nvPr/>
        </p:nvSpPr>
        <p:spPr bwMode="auto">
          <a:xfrm>
            <a:off x="6720977" y="2874700"/>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à</a:t>
            </a:r>
            <a:r>
              <a:rPr lang="fr-FR" altLang="fr-FR" sz="1050" b="1" dirty="0" smtClean="0">
                <a:solidFill>
                  <a:srgbClr val="002060"/>
                </a:solidFill>
                <a:latin typeface="Arial" pitchFamily="34" charset="0"/>
              </a:rPr>
              <a:t> </a:t>
            </a:r>
            <a:r>
              <a:rPr lang="fr-FR" altLang="fr-FR" sz="1050" b="1" dirty="0">
                <a:solidFill>
                  <a:srgbClr val="002060"/>
                </a:solidFill>
                <a:latin typeface="Arial" pitchFamily="34" charset="0"/>
              </a:rPr>
              <a:t>44 ans</a:t>
            </a:r>
            <a:endParaRPr lang="fr-FR" altLang="fr-FR" dirty="0">
              <a:solidFill>
                <a:srgbClr val="002060"/>
              </a:solidFill>
              <a:latin typeface="Arial" pitchFamily="34" charset="0"/>
            </a:endParaRPr>
          </a:p>
        </p:txBody>
      </p:sp>
      <p:sp>
        <p:nvSpPr>
          <p:cNvPr id="167" name="Rectangle 60"/>
          <p:cNvSpPr>
            <a:spLocks noChangeArrowheads="1"/>
          </p:cNvSpPr>
          <p:nvPr/>
        </p:nvSpPr>
        <p:spPr bwMode="auto">
          <a:xfrm>
            <a:off x="6706546" y="3009432"/>
            <a:ext cx="11012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ovaire </a:t>
            </a:r>
            <a:r>
              <a:rPr lang="fr-FR" altLang="fr-FR" sz="1050" b="1" dirty="0" smtClean="0">
                <a:solidFill>
                  <a:srgbClr val="002060"/>
                </a:solidFill>
                <a:latin typeface="Arial" pitchFamily="34" charset="0"/>
              </a:rPr>
              <a:t>à 49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68" name="Rectangle 61"/>
          <p:cNvSpPr>
            <a:spLocks noChangeArrowheads="1"/>
          </p:cNvSpPr>
          <p:nvPr/>
        </p:nvSpPr>
        <p:spPr bwMode="auto">
          <a:xfrm>
            <a:off x="732368"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9" name="Rectangle 62"/>
          <p:cNvSpPr>
            <a:spLocks noChangeArrowheads="1"/>
          </p:cNvSpPr>
          <p:nvPr/>
        </p:nvSpPr>
        <p:spPr bwMode="auto">
          <a:xfrm>
            <a:off x="6773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40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0" name="Rectangle 63"/>
          <p:cNvSpPr>
            <a:spLocks noChangeArrowheads="1"/>
          </p:cNvSpPr>
          <p:nvPr/>
        </p:nvSpPr>
        <p:spPr bwMode="auto">
          <a:xfrm>
            <a:off x="2325511" y="2702719"/>
            <a:ext cx="124318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1" name="Rectangle 64"/>
          <p:cNvSpPr>
            <a:spLocks noChangeArrowheads="1"/>
          </p:cNvSpPr>
          <p:nvPr/>
        </p:nvSpPr>
        <p:spPr bwMode="auto">
          <a:xfrm>
            <a:off x="2599653" y="2690032"/>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62ans</a:t>
            </a:r>
            <a:endParaRPr lang="fr-FR" altLang="fr-FR" dirty="0">
              <a:solidFill>
                <a:srgbClr val="002060"/>
              </a:solidFill>
              <a:latin typeface="Arial" pitchFamily="34" charset="0"/>
            </a:endParaRPr>
          </a:p>
        </p:txBody>
      </p:sp>
      <p:sp>
        <p:nvSpPr>
          <p:cNvPr id="172" name="Rectangle 65"/>
          <p:cNvSpPr>
            <a:spLocks noChangeArrowheads="1"/>
          </p:cNvSpPr>
          <p:nvPr/>
        </p:nvSpPr>
        <p:spPr bwMode="auto">
          <a:xfrm>
            <a:off x="2422113" y="2848877"/>
            <a:ext cx="10591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61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73" name="Rectangle 66"/>
          <p:cNvSpPr>
            <a:spLocks noChangeArrowheads="1"/>
          </p:cNvSpPr>
          <p:nvPr/>
        </p:nvSpPr>
        <p:spPr bwMode="auto">
          <a:xfrm>
            <a:off x="4294012" y="2702719"/>
            <a:ext cx="8607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4" name="Rectangle 67"/>
          <p:cNvSpPr>
            <a:spLocks noChangeArrowheads="1"/>
          </p:cNvSpPr>
          <p:nvPr/>
        </p:nvSpPr>
        <p:spPr bwMode="auto">
          <a:xfrm>
            <a:off x="1162756"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5" name="Rectangle 68"/>
          <p:cNvSpPr>
            <a:spLocks noChangeArrowheads="1"/>
          </p:cNvSpPr>
          <p:nvPr/>
        </p:nvSpPr>
        <p:spPr bwMode="auto">
          <a:xfrm>
            <a:off x="13546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6" name="Rectangle 69"/>
          <p:cNvSpPr>
            <a:spLocks noChangeArrowheads="1"/>
          </p:cNvSpPr>
          <p:nvPr/>
        </p:nvSpPr>
        <p:spPr bwMode="auto">
          <a:xfrm>
            <a:off x="3035301"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7" name="Rectangle 70"/>
          <p:cNvSpPr>
            <a:spLocks noChangeArrowheads="1"/>
          </p:cNvSpPr>
          <p:nvPr/>
        </p:nvSpPr>
        <p:spPr bwMode="auto">
          <a:xfrm>
            <a:off x="32512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32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8" name="Rectangle 71"/>
          <p:cNvSpPr>
            <a:spLocks noChangeArrowheads="1"/>
          </p:cNvSpPr>
          <p:nvPr/>
        </p:nvSpPr>
        <p:spPr bwMode="auto">
          <a:xfrm>
            <a:off x="1792111"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9" name="Rectangle 72"/>
          <p:cNvSpPr>
            <a:spLocks noChangeArrowheads="1"/>
          </p:cNvSpPr>
          <p:nvPr/>
        </p:nvSpPr>
        <p:spPr bwMode="auto">
          <a:xfrm>
            <a:off x="2099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38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0" name="Rectangle 73"/>
          <p:cNvSpPr>
            <a:spLocks noChangeArrowheads="1"/>
          </p:cNvSpPr>
          <p:nvPr/>
        </p:nvSpPr>
        <p:spPr bwMode="auto">
          <a:xfrm>
            <a:off x="2507545"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1" name="Rectangle 74"/>
          <p:cNvSpPr>
            <a:spLocks noChangeArrowheads="1"/>
          </p:cNvSpPr>
          <p:nvPr/>
        </p:nvSpPr>
        <p:spPr bwMode="auto">
          <a:xfrm>
            <a:off x="26416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35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2" name="Rectangle 75"/>
          <p:cNvSpPr>
            <a:spLocks noChangeArrowheads="1"/>
          </p:cNvSpPr>
          <p:nvPr/>
        </p:nvSpPr>
        <p:spPr bwMode="auto">
          <a:xfrm>
            <a:off x="914400" y="2702719"/>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3" name="Rectangle 76"/>
          <p:cNvSpPr>
            <a:spLocks noChangeArrowheads="1"/>
          </p:cNvSpPr>
          <p:nvPr/>
        </p:nvSpPr>
        <p:spPr bwMode="auto">
          <a:xfrm>
            <a:off x="929456" y="2704704"/>
            <a:ext cx="456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64 ans</a:t>
            </a:r>
            <a:endParaRPr lang="fr-FR" altLang="fr-FR" dirty="0">
              <a:solidFill>
                <a:srgbClr val="002060"/>
              </a:solidFill>
              <a:latin typeface="Arial" pitchFamily="34" charset="0"/>
            </a:endParaRPr>
          </a:p>
        </p:txBody>
      </p:sp>
      <p:sp>
        <p:nvSpPr>
          <p:cNvPr id="184" name="Rectangle 77"/>
          <p:cNvSpPr>
            <a:spLocks noChangeArrowheads="1"/>
          </p:cNvSpPr>
          <p:nvPr/>
        </p:nvSpPr>
        <p:spPr bwMode="auto">
          <a:xfrm>
            <a:off x="3730978" y="4370785"/>
            <a:ext cx="811389"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5" name="Rectangle 78"/>
          <p:cNvSpPr>
            <a:spLocks noChangeArrowheads="1"/>
          </p:cNvSpPr>
          <p:nvPr/>
        </p:nvSpPr>
        <p:spPr bwMode="auto">
          <a:xfrm>
            <a:off x="39285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6" name="Rectangle 79"/>
          <p:cNvSpPr>
            <a:spLocks noChangeArrowheads="1"/>
          </p:cNvSpPr>
          <p:nvPr/>
        </p:nvSpPr>
        <p:spPr bwMode="auto">
          <a:xfrm>
            <a:off x="4476044"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7" name="Rectangle 80"/>
          <p:cNvSpPr>
            <a:spLocks noChangeArrowheads="1"/>
          </p:cNvSpPr>
          <p:nvPr/>
        </p:nvSpPr>
        <p:spPr bwMode="auto">
          <a:xfrm>
            <a:off x="45381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26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8" name="Rectangle 81"/>
          <p:cNvSpPr>
            <a:spLocks noChangeArrowheads="1"/>
          </p:cNvSpPr>
          <p:nvPr/>
        </p:nvSpPr>
        <p:spPr bwMode="auto">
          <a:xfrm>
            <a:off x="6462889"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9" name="Rectangle 82"/>
          <p:cNvSpPr>
            <a:spLocks noChangeArrowheads="1"/>
          </p:cNvSpPr>
          <p:nvPr/>
        </p:nvSpPr>
        <p:spPr bwMode="auto">
          <a:xfrm>
            <a:off x="66378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0" name="Rectangle 83"/>
          <p:cNvSpPr>
            <a:spLocks noChangeArrowheads="1"/>
          </p:cNvSpPr>
          <p:nvPr/>
        </p:nvSpPr>
        <p:spPr bwMode="auto">
          <a:xfrm>
            <a:off x="5221111"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1" name="Rectangle 84"/>
          <p:cNvSpPr>
            <a:spLocks noChangeArrowheads="1"/>
          </p:cNvSpPr>
          <p:nvPr/>
        </p:nvSpPr>
        <p:spPr bwMode="auto">
          <a:xfrm>
            <a:off x="5147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2" name="Rectangle 85"/>
          <p:cNvSpPr>
            <a:spLocks noChangeArrowheads="1"/>
          </p:cNvSpPr>
          <p:nvPr/>
        </p:nvSpPr>
        <p:spPr bwMode="auto">
          <a:xfrm>
            <a:off x="5784145"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3" name="Rectangle 86"/>
          <p:cNvSpPr>
            <a:spLocks noChangeArrowheads="1"/>
          </p:cNvSpPr>
          <p:nvPr/>
        </p:nvSpPr>
        <p:spPr bwMode="auto">
          <a:xfrm>
            <a:off x="58928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25 ans</a:t>
            </a:r>
            <a:endParaRPr lang="fr-FR" altLang="fr-FR" sz="2800">
              <a:solidFill>
                <a:srgbClr val="002060"/>
              </a:solidFill>
              <a:latin typeface="Arial" pitchFamily="34" charset="0"/>
            </a:endParaRPr>
          </a:p>
        </p:txBody>
      </p:sp>
      <p:sp>
        <p:nvSpPr>
          <p:cNvPr id="194" name="Rectangle 87"/>
          <p:cNvSpPr>
            <a:spLocks noChangeArrowheads="1"/>
          </p:cNvSpPr>
          <p:nvPr/>
        </p:nvSpPr>
        <p:spPr bwMode="auto">
          <a:xfrm>
            <a:off x="7093656"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5" name="Rectangle 88"/>
          <p:cNvSpPr>
            <a:spLocks noChangeArrowheads="1"/>
          </p:cNvSpPr>
          <p:nvPr/>
        </p:nvSpPr>
        <p:spPr bwMode="auto">
          <a:xfrm>
            <a:off x="72474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13 ans</a:t>
            </a:r>
            <a:endParaRPr lang="fr-FR" altLang="fr-FR" sz="2800">
              <a:solidFill>
                <a:srgbClr val="002060"/>
              </a:solidFill>
              <a:latin typeface="Arial" pitchFamily="34" charset="0"/>
            </a:endParaRPr>
          </a:p>
        </p:txBody>
      </p:sp>
      <p:sp>
        <p:nvSpPr>
          <p:cNvPr id="196" name="Rectangle 89"/>
          <p:cNvSpPr>
            <a:spLocks noChangeArrowheads="1"/>
          </p:cNvSpPr>
          <p:nvPr/>
        </p:nvSpPr>
        <p:spPr bwMode="auto">
          <a:xfrm>
            <a:off x="7838723"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7" name="Rectangle 90"/>
          <p:cNvSpPr>
            <a:spLocks noChangeArrowheads="1"/>
          </p:cNvSpPr>
          <p:nvPr/>
        </p:nvSpPr>
        <p:spPr bwMode="auto">
          <a:xfrm>
            <a:off x="78570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10 ans</a:t>
            </a:r>
            <a:endParaRPr lang="fr-FR" altLang="fr-FR" sz="2800">
              <a:solidFill>
                <a:srgbClr val="002060"/>
              </a:solidFill>
              <a:latin typeface="Arial" pitchFamily="34" charset="0"/>
            </a:endParaRPr>
          </a:p>
        </p:txBody>
      </p:sp>
      <p:sp>
        <p:nvSpPr>
          <p:cNvPr id="198" name="Rectangle 91"/>
          <p:cNvSpPr>
            <a:spLocks noChangeArrowheads="1"/>
          </p:cNvSpPr>
          <p:nvPr/>
        </p:nvSpPr>
        <p:spPr bwMode="auto">
          <a:xfrm>
            <a:off x="7772400" y="2717006"/>
            <a:ext cx="762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9" name="Rectangle 92"/>
          <p:cNvSpPr>
            <a:spLocks noChangeArrowheads="1"/>
          </p:cNvSpPr>
          <p:nvPr/>
        </p:nvSpPr>
        <p:spPr bwMode="auto">
          <a:xfrm>
            <a:off x="7884139" y="2714610"/>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smtClean="0">
                <a:solidFill>
                  <a:srgbClr val="002060"/>
                </a:solidFill>
                <a:latin typeface="Arial" pitchFamily="34" charset="0"/>
              </a:rPr>
              <a:t>39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00" name="Rectangle 93"/>
          <p:cNvSpPr>
            <a:spLocks noChangeArrowheads="1"/>
          </p:cNvSpPr>
          <p:nvPr/>
        </p:nvSpPr>
        <p:spPr bwMode="auto">
          <a:xfrm>
            <a:off x="2374901" y="3467101"/>
            <a:ext cx="24976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1" name="Rectangle 95"/>
          <p:cNvSpPr>
            <a:spLocks noChangeArrowheads="1"/>
          </p:cNvSpPr>
          <p:nvPr/>
        </p:nvSpPr>
        <p:spPr bwMode="auto">
          <a:xfrm>
            <a:off x="2939345"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2" name="Rectangle 97"/>
          <p:cNvSpPr>
            <a:spLocks noChangeArrowheads="1"/>
          </p:cNvSpPr>
          <p:nvPr/>
        </p:nvSpPr>
        <p:spPr bwMode="auto">
          <a:xfrm>
            <a:off x="3502378"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3" name="Rectangle 101"/>
          <p:cNvSpPr>
            <a:spLocks noChangeArrowheads="1"/>
          </p:cNvSpPr>
          <p:nvPr/>
        </p:nvSpPr>
        <p:spPr bwMode="auto">
          <a:xfrm>
            <a:off x="4790723" y="3467101"/>
            <a:ext cx="280811"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4" name="Rectangle 105"/>
          <p:cNvSpPr>
            <a:spLocks noChangeArrowheads="1"/>
          </p:cNvSpPr>
          <p:nvPr/>
        </p:nvSpPr>
        <p:spPr bwMode="auto">
          <a:xfrm>
            <a:off x="6148211"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5" name="Rectangle 107"/>
          <p:cNvSpPr>
            <a:spLocks noChangeArrowheads="1"/>
          </p:cNvSpPr>
          <p:nvPr/>
        </p:nvSpPr>
        <p:spPr bwMode="auto">
          <a:xfrm>
            <a:off x="7209367" y="2028826"/>
            <a:ext cx="29774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6" name="Rectangle 111"/>
          <p:cNvSpPr>
            <a:spLocks noChangeArrowheads="1"/>
          </p:cNvSpPr>
          <p:nvPr/>
        </p:nvSpPr>
        <p:spPr bwMode="auto">
          <a:xfrm>
            <a:off x="8153400" y="3467101"/>
            <a:ext cx="29774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8" name="Rectangle 115"/>
          <p:cNvSpPr>
            <a:spLocks noChangeArrowheads="1"/>
          </p:cNvSpPr>
          <p:nvPr/>
        </p:nvSpPr>
        <p:spPr bwMode="auto">
          <a:xfrm>
            <a:off x="6843889"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9" name="Rectangle 117"/>
          <p:cNvSpPr>
            <a:spLocks noChangeArrowheads="1"/>
          </p:cNvSpPr>
          <p:nvPr/>
        </p:nvSpPr>
        <p:spPr bwMode="auto">
          <a:xfrm>
            <a:off x="4525434" y="2313385"/>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0" name="Rectangle 118"/>
          <p:cNvSpPr>
            <a:spLocks noChangeArrowheads="1"/>
          </p:cNvSpPr>
          <p:nvPr/>
        </p:nvSpPr>
        <p:spPr bwMode="auto">
          <a:xfrm>
            <a:off x="1341967" y="3734991"/>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1" name="Rectangle 119"/>
          <p:cNvSpPr>
            <a:spLocks noChangeArrowheads="1"/>
          </p:cNvSpPr>
          <p:nvPr/>
        </p:nvSpPr>
        <p:spPr bwMode="auto">
          <a:xfrm>
            <a:off x="2645834" y="3732610"/>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2" name="Rectangle 120"/>
          <p:cNvSpPr>
            <a:spLocks noChangeArrowheads="1"/>
          </p:cNvSpPr>
          <p:nvPr/>
        </p:nvSpPr>
        <p:spPr bwMode="auto">
          <a:xfrm>
            <a:off x="4525434" y="3727847"/>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3" name="Rectangle 121"/>
          <p:cNvSpPr>
            <a:spLocks noChangeArrowheads="1"/>
          </p:cNvSpPr>
          <p:nvPr/>
        </p:nvSpPr>
        <p:spPr bwMode="auto">
          <a:xfrm>
            <a:off x="7230534" y="3720704"/>
            <a:ext cx="438856"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4" name="Rectangle 122"/>
          <p:cNvSpPr>
            <a:spLocks noChangeArrowheads="1"/>
          </p:cNvSpPr>
          <p:nvPr/>
        </p:nvSpPr>
        <p:spPr bwMode="auto">
          <a:xfrm>
            <a:off x="7861301" y="3720704"/>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5" name="Oval 123"/>
          <p:cNvSpPr>
            <a:spLocks noChangeArrowheads="1"/>
          </p:cNvSpPr>
          <p:nvPr/>
        </p:nvSpPr>
        <p:spPr bwMode="auto">
          <a:xfrm>
            <a:off x="2645834" y="2299098"/>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6" name="Oval 124"/>
          <p:cNvSpPr>
            <a:spLocks noChangeArrowheads="1"/>
          </p:cNvSpPr>
          <p:nvPr/>
        </p:nvSpPr>
        <p:spPr bwMode="auto">
          <a:xfrm>
            <a:off x="1003301" y="229433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7" name="Oval 125"/>
          <p:cNvSpPr>
            <a:spLocks noChangeArrowheads="1"/>
          </p:cNvSpPr>
          <p:nvPr/>
        </p:nvSpPr>
        <p:spPr bwMode="auto">
          <a:xfrm>
            <a:off x="5880101"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8" name="Oval 126"/>
          <p:cNvSpPr>
            <a:spLocks noChangeArrowheads="1"/>
          </p:cNvSpPr>
          <p:nvPr/>
        </p:nvSpPr>
        <p:spPr bwMode="auto">
          <a:xfrm>
            <a:off x="6941257"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9" name="Oval 127"/>
          <p:cNvSpPr>
            <a:spLocks noChangeArrowheads="1"/>
          </p:cNvSpPr>
          <p:nvPr/>
        </p:nvSpPr>
        <p:spPr bwMode="auto">
          <a:xfrm>
            <a:off x="7855657" y="2299098"/>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0" name="Oval 128"/>
          <p:cNvSpPr>
            <a:spLocks noChangeArrowheads="1"/>
          </p:cNvSpPr>
          <p:nvPr/>
        </p:nvSpPr>
        <p:spPr bwMode="auto">
          <a:xfrm>
            <a:off x="664634" y="3720704"/>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1" name="Oval 129"/>
          <p:cNvSpPr>
            <a:spLocks noChangeArrowheads="1"/>
          </p:cNvSpPr>
          <p:nvPr/>
        </p:nvSpPr>
        <p:spPr bwMode="auto">
          <a:xfrm>
            <a:off x="2092679" y="372308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2" name="Oval 130"/>
          <p:cNvSpPr>
            <a:spLocks noChangeArrowheads="1"/>
          </p:cNvSpPr>
          <p:nvPr/>
        </p:nvSpPr>
        <p:spPr bwMode="auto">
          <a:xfrm>
            <a:off x="3200400" y="3729038"/>
            <a:ext cx="464256" cy="391716"/>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3" name="Oval 131"/>
          <p:cNvSpPr>
            <a:spLocks noChangeArrowheads="1"/>
          </p:cNvSpPr>
          <p:nvPr/>
        </p:nvSpPr>
        <p:spPr bwMode="auto">
          <a:xfrm>
            <a:off x="3920067" y="3714750"/>
            <a:ext cx="4642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4" name="Oval 132"/>
          <p:cNvSpPr>
            <a:spLocks noChangeArrowheads="1"/>
          </p:cNvSpPr>
          <p:nvPr/>
        </p:nvSpPr>
        <p:spPr bwMode="auto">
          <a:xfrm>
            <a:off x="5147733" y="3714750"/>
            <a:ext cx="4515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5" name="Oval 133"/>
          <p:cNvSpPr>
            <a:spLocks noChangeArrowheads="1"/>
          </p:cNvSpPr>
          <p:nvPr/>
        </p:nvSpPr>
        <p:spPr bwMode="auto">
          <a:xfrm>
            <a:off x="5880101" y="3715942"/>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6" name="Oval 134"/>
          <p:cNvSpPr>
            <a:spLocks noChangeArrowheads="1"/>
          </p:cNvSpPr>
          <p:nvPr/>
        </p:nvSpPr>
        <p:spPr bwMode="auto">
          <a:xfrm>
            <a:off x="6596945" y="3727848"/>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7" name="Line 135"/>
          <p:cNvSpPr>
            <a:spLocks noChangeShapeType="1"/>
          </p:cNvSpPr>
          <p:nvPr/>
        </p:nvSpPr>
        <p:spPr bwMode="auto">
          <a:xfrm flipV="1">
            <a:off x="6841067" y="2286000"/>
            <a:ext cx="677333" cy="4000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28" name="Rectangle 136"/>
          <p:cNvSpPr>
            <a:spLocks noChangeArrowheads="1"/>
          </p:cNvSpPr>
          <p:nvPr/>
        </p:nvSpPr>
        <p:spPr bwMode="auto">
          <a:xfrm>
            <a:off x="5642833" y="2889612"/>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38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29" name="Rectangle 137"/>
          <p:cNvSpPr>
            <a:spLocks noChangeArrowheads="1"/>
          </p:cNvSpPr>
          <p:nvPr/>
        </p:nvSpPr>
        <p:spPr bwMode="auto">
          <a:xfrm>
            <a:off x="4461934" y="2718991"/>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55ans</a:t>
            </a:r>
            <a:endParaRPr lang="fr-FR" altLang="fr-FR" dirty="0">
              <a:solidFill>
                <a:srgbClr val="002060"/>
              </a:solidFill>
              <a:latin typeface="Arial" pitchFamily="34" charset="0"/>
            </a:endParaRPr>
          </a:p>
        </p:txBody>
      </p:sp>
      <p:sp>
        <p:nvSpPr>
          <p:cNvPr id="230" name="Line 138"/>
          <p:cNvSpPr>
            <a:spLocks noChangeShapeType="1"/>
          </p:cNvSpPr>
          <p:nvPr/>
        </p:nvSpPr>
        <p:spPr bwMode="auto">
          <a:xfrm flipV="1">
            <a:off x="7141634" y="3261122"/>
            <a:ext cx="0" cy="571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1" name="Line 139"/>
          <p:cNvSpPr>
            <a:spLocks noChangeShapeType="1"/>
          </p:cNvSpPr>
          <p:nvPr/>
        </p:nvSpPr>
        <p:spPr bwMode="auto">
          <a:xfrm>
            <a:off x="1219200" y="188595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2" name="Line 140"/>
          <p:cNvSpPr>
            <a:spLocks noChangeShapeType="1"/>
          </p:cNvSpPr>
          <p:nvPr/>
        </p:nvSpPr>
        <p:spPr bwMode="auto">
          <a:xfrm>
            <a:off x="1214967" y="2907506"/>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3" name="Line 141"/>
          <p:cNvSpPr>
            <a:spLocks noChangeShapeType="1"/>
          </p:cNvSpPr>
          <p:nvPr/>
        </p:nvSpPr>
        <p:spPr bwMode="auto">
          <a:xfrm>
            <a:off x="897467" y="3318272"/>
            <a:ext cx="6604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4" name="Line 144"/>
          <p:cNvSpPr>
            <a:spLocks noChangeShapeType="1"/>
          </p:cNvSpPr>
          <p:nvPr/>
        </p:nvSpPr>
        <p:spPr bwMode="auto">
          <a:xfrm>
            <a:off x="2324100"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5" name="Line 145"/>
          <p:cNvSpPr>
            <a:spLocks noChangeShapeType="1"/>
          </p:cNvSpPr>
          <p:nvPr/>
        </p:nvSpPr>
        <p:spPr bwMode="auto">
          <a:xfrm>
            <a:off x="3450167"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6" name="Line 146"/>
          <p:cNvSpPr>
            <a:spLocks noChangeShapeType="1"/>
          </p:cNvSpPr>
          <p:nvPr/>
        </p:nvSpPr>
        <p:spPr bwMode="auto">
          <a:xfrm>
            <a:off x="4157133" y="3311129"/>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7" name="Line 147"/>
          <p:cNvSpPr>
            <a:spLocks noChangeShapeType="1"/>
          </p:cNvSpPr>
          <p:nvPr/>
        </p:nvSpPr>
        <p:spPr bwMode="auto">
          <a:xfrm>
            <a:off x="7450667" y="331470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119" name="ZoneTexte 118"/>
          <p:cNvSpPr txBox="1"/>
          <p:nvPr/>
        </p:nvSpPr>
        <p:spPr>
          <a:xfrm>
            <a:off x="4965701" y="2091928"/>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sp>
        <p:nvSpPr>
          <p:cNvPr id="207" name="ZoneTexte 206"/>
          <p:cNvSpPr txBox="1"/>
          <p:nvPr/>
        </p:nvSpPr>
        <p:spPr>
          <a:xfrm>
            <a:off x="7082932" y="4783158"/>
            <a:ext cx="1161722" cy="338554"/>
          </a:xfrm>
          <a:prstGeom prst="rect">
            <a:avLst/>
          </a:prstGeom>
          <a:noFill/>
        </p:spPr>
        <p:txBody>
          <a:bodyPr wrap="square" rtlCol="0">
            <a:spAutoFit/>
          </a:bodyPr>
          <a:lstStyle/>
          <a:p>
            <a:r>
              <a:rPr lang="fr-FR" sz="1600" b="1" i="1" dirty="0" smtClean="0">
                <a:solidFill>
                  <a:srgbClr val="FF0000"/>
                </a:solidFill>
              </a:rPr>
              <a:t>BRCA1 +</a:t>
            </a:r>
            <a:endParaRPr lang="fr-FR" sz="1600" b="1" i="1" dirty="0">
              <a:solidFill>
                <a:srgbClr val="FF0000"/>
              </a:solidFill>
            </a:endParaRPr>
          </a:p>
        </p:txBody>
      </p:sp>
      <p:sp>
        <p:nvSpPr>
          <p:cNvPr id="238" name="ZoneTexte 237"/>
          <p:cNvSpPr txBox="1"/>
          <p:nvPr/>
        </p:nvSpPr>
        <p:spPr>
          <a:xfrm>
            <a:off x="5931934" y="4767858"/>
            <a:ext cx="1161722" cy="338554"/>
          </a:xfrm>
          <a:prstGeom prst="rect">
            <a:avLst/>
          </a:prstGeom>
          <a:noFill/>
        </p:spPr>
        <p:txBody>
          <a:bodyPr wrap="square" rtlCol="0">
            <a:spAutoFit/>
          </a:bodyPr>
          <a:lstStyle/>
          <a:p>
            <a:r>
              <a:rPr lang="fr-FR" sz="1600" b="1" i="1" dirty="0" smtClean="0">
                <a:solidFill>
                  <a:srgbClr val="FF0000"/>
                </a:solidFill>
              </a:rPr>
              <a:t>BRCA1 -</a:t>
            </a:r>
            <a:endParaRPr lang="fr-FR" sz="1600" b="1" i="1" dirty="0">
              <a:solidFill>
                <a:srgbClr val="FF0000"/>
              </a:solidFill>
            </a:endParaRPr>
          </a:p>
        </p:txBody>
      </p:sp>
      <p:cxnSp>
        <p:nvCxnSpPr>
          <p:cNvPr id="239" name="Connecteur droit avec flèche 238"/>
          <p:cNvCxnSpPr/>
          <p:nvPr/>
        </p:nvCxnSpPr>
        <p:spPr>
          <a:xfrm flipH="1">
            <a:off x="6364111" y="4155926"/>
            <a:ext cx="381000" cy="6119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Connecteur droit avec flèche 239"/>
          <p:cNvCxnSpPr/>
          <p:nvPr/>
        </p:nvCxnSpPr>
        <p:spPr>
          <a:xfrm>
            <a:off x="7449962" y="4143783"/>
            <a:ext cx="213831" cy="69217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1" name="Légende encadrée 2 240"/>
          <p:cNvSpPr/>
          <p:nvPr/>
        </p:nvSpPr>
        <p:spPr>
          <a:xfrm rot="16200000">
            <a:off x="1396759" y="-325020"/>
            <a:ext cx="1741931" cy="2391970"/>
          </a:xfrm>
          <a:prstGeom prst="borderCallout2">
            <a:avLst>
              <a:gd name="adj1" fmla="val 89258"/>
              <a:gd name="adj2" fmla="val -1333"/>
              <a:gd name="adj3" fmla="val 95150"/>
              <a:gd name="adj4" fmla="val -46413"/>
              <a:gd name="adj5" fmla="val 129106"/>
              <a:gd name="adj6" fmla="val -115784"/>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dirty="0" smtClean="0">
                <a:solidFill>
                  <a:schemeClr val="tx1"/>
                </a:solidFill>
              </a:rPr>
              <a:t>« Ma tante est </a:t>
            </a:r>
            <a:r>
              <a:rPr lang="fr-FR" i="1" dirty="0" smtClean="0">
                <a:solidFill>
                  <a:schemeClr val="tx1"/>
                </a:solidFill>
              </a:rPr>
              <a:t>BRCA1</a:t>
            </a:r>
            <a:r>
              <a:rPr lang="fr-FR" dirty="0" smtClean="0">
                <a:solidFill>
                  <a:schemeClr val="tx1"/>
                </a:solidFill>
              </a:rPr>
              <a:t>; ma cousine a fait le test génétique; je veux le faire aussi… »</a:t>
            </a:r>
            <a:endParaRPr lang="fr-FR" dirty="0">
              <a:solidFill>
                <a:schemeClr val="tx1"/>
              </a:solidFill>
            </a:endParaRPr>
          </a:p>
        </p:txBody>
      </p:sp>
      <p:sp>
        <p:nvSpPr>
          <p:cNvPr id="242" name="Flèche vers le bas 241"/>
          <p:cNvSpPr/>
          <p:nvPr/>
        </p:nvSpPr>
        <p:spPr>
          <a:xfrm rot="18357238">
            <a:off x="4020698" y="2086385"/>
            <a:ext cx="351893" cy="588480"/>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4" name="ZoneTexte 243"/>
          <p:cNvSpPr txBox="1"/>
          <p:nvPr/>
        </p:nvSpPr>
        <p:spPr>
          <a:xfrm rot="16200000">
            <a:off x="7884124" y="108039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3434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Line 2"/>
          <p:cNvSpPr>
            <a:spLocks noChangeShapeType="1"/>
          </p:cNvSpPr>
          <p:nvPr/>
        </p:nvSpPr>
        <p:spPr bwMode="auto">
          <a:xfrm>
            <a:off x="3977923" y="1315641"/>
            <a:ext cx="12248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2" name="Line 3"/>
          <p:cNvSpPr>
            <a:spLocks noChangeShapeType="1"/>
          </p:cNvSpPr>
          <p:nvPr/>
        </p:nvSpPr>
        <p:spPr bwMode="auto">
          <a:xfrm>
            <a:off x="4593167" y="1312069"/>
            <a:ext cx="1411" cy="58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3" name="Line 4"/>
          <p:cNvSpPr>
            <a:spLocks noChangeShapeType="1"/>
          </p:cNvSpPr>
          <p:nvPr/>
        </p:nvSpPr>
        <p:spPr bwMode="auto">
          <a:xfrm>
            <a:off x="1229078" y="1890713"/>
            <a:ext cx="685800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4" name="Rectangle 5"/>
          <p:cNvSpPr>
            <a:spLocks noChangeArrowheads="1"/>
          </p:cNvSpPr>
          <p:nvPr/>
        </p:nvSpPr>
        <p:spPr bwMode="auto">
          <a:xfrm>
            <a:off x="2885723" y="3926682"/>
            <a:ext cx="4024489"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5" name="Rectangle 6"/>
          <p:cNvSpPr>
            <a:spLocks noChangeArrowheads="1"/>
          </p:cNvSpPr>
          <p:nvPr/>
        </p:nvSpPr>
        <p:spPr bwMode="auto">
          <a:xfrm>
            <a:off x="4608689" y="4248150"/>
            <a:ext cx="1905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6" name="Rectangle 7"/>
          <p:cNvSpPr>
            <a:spLocks noChangeArrowheads="1"/>
          </p:cNvSpPr>
          <p:nvPr/>
        </p:nvSpPr>
        <p:spPr bwMode="auto">
          <a:xfrm>
            <a:off x="3035300" y="1370410"/>
            <a:ext cx="105974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7" name="Rectangle 8"/>
          <p:cNvSpPr>
            <a:spLocks noChangeArrowheads="1"/>
          </p:cNvSpPr>
          <p:nvPr/>
        </p:nvSpPr>
        <p:spPr bwMode="auto">
          <a:xfrm>
            <a:off x="3269545" y="1416844"/>
            <a:ext cx="230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100" b="1">
                <a:solidFill>
                  <a:srgbClr val="002060"/>
                </a:solidFill>
                <a:latin typeface="Arial" pitchFamily="34" charset="0"/>
              </a:rPr>
              <a:t>      </a:t>
            </a:r>
            <a:endParaRPr lang="fr-FR" altLang="fr-FR" sz="2000">
              <a:solidFill>
                <a:srgbClr val="002060"/>
              </a:solidFill>
              <a:latin typeface="Arial" pitchFamily="34" charset="0"/>
            </a:endParaRPr>
          </a:p>
        </p:txBody>
      </p:sp>
      <p:sp>
        <p:nvSpPr>
          <p:cNvPr id="128" name="Rectangle 9"/>
          <p:cNvSpPr>
            <a:spLocks noChangeArrowheads="1"/>
          </p:cNvSpPr>
          <p:nvPr/>
        </p:nvSpPr>
        <p:spPr bwMode="auto">
          <a:xfrm>
            <a:off x="3563056" y="1428750"/>
            <a:ext cx="6492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dcd à 79 ans</a:t>
            </a:r>
            <a:endParaRPr lang="fr-FR" altLang="fr-FR" sz="2000">
              <a:solidFill>
                <a:srgbClr val="002060"/>
              </a:solidFill>
              <a:latin typeface="Arial" pitchFamily="34" charset="0"/>
            </a:endParaRPr>
          </a:p>
        </p:txBody>
      </p:sp>
      <p:sp>
        <p:nvSpPr>
          <p:cNvPr id="129" name="Rectangle 10"/>
          <p:cNvSpPr>
            <a:spLocks noChangeArrowheads="1"/>
          </p:cNvSpPr>
          <p:nvPr/>
        </p:nvSpPr>
        <p:spPr bwMode="auto">
          <a:xfrm>
            <a:off x="5039078" y="1325166"/>
            <a:ext cx="105974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0" name="Rectangle 11"/>
          <p:cNvSpPr>
            <a:spLocks noChangeArrowheads="1"/>
          </p:cNvSpPr>
          <p:nvPr/>
        </p:nvSpPr>
        <p:spPr bwMode="auto">
          <a:xfrm>
            <a:off x="5105401" y="1309688"/>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31" name="Rectangle 12"/>
          <p:cNvSpPr>
            <a:spLocks noChangeArrowheads="1"/>
          </p:cNvSpPr>
          <p:nvPr/>
        </p:nvSpPr>
        <p:spPr bwMode="auto">
          <a:xfrm>
            <a:off x="5019004" y="1352402"/>
            <a:ext cx="4664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84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2" name="Rectangle 13"/>
          <p:cNvSpPr>
            <a:spLocks noChangeArrowheads="1"/>
          </p:cNvSpPr>
          <p:nvPr/>
        </p:nvSpPr>
        <p:spPr bwMode="auto">
          <a:xfrm>
            <a:off x="4876800" y="1543050"/>
            <a:ext cx="955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K sein  </a:t>
            </a:r>
            <a:r>
              <a:rPr lang="fr-FR" altLang="fr-FR" sz="1000" b="1" dirty="0" smtClean="0">
                <a:solidFill>
                  <a:srgbClr val="002060"/>
                </a:solidFill>
                <a:latin typeface="Arial" pitchFamily="34" charset="0"/>
              </a:rPr>
              <a:t>à 67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3" name="Rectangle 18"/>
          <p:cNvSpPr>
            <a:spLocks noChangeArrowheads="1"/>
          </p:cNvSpPr>
          <p:nvPr/>
        </p:nvSpPr>
        <p:spPr bwMode="auto">
          <a:xfrm>
            <a:off x="732367" y="2350294"/>
            <a:ext cx="2483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4" name="Rectangle 20"/>
          <p:cNvSpPr>
            <a:spLocks noChangeArrowheads="1"/>
          </p:cNvSpPr>
          <p:nvPr/>
        </p:nvSpPr>
        <p:spPr bwMode="auto">
          <a:xfrm>
            <a:off x="666045" y="3727848"/>
            <a:ext cx="297745"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5" name="Rectangle 22"/>
          <p:cNvSpPr>
            <a:spLocks noChangeArrowheads="1"/>
          </p:cNvSpPr>
          <p:nvPr/>
        </p:nvSpPr>
        <p:spPr bwMode="auto">
          <a:xfrm>
            <a:off x="980723"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6" name="Oval 24"/>
          <p:cNvSpPr>
            <a:spLocks noChangeArrowheads="1"/>
          </p:cNvSpPr>
          <p:nvPr/>
        </p:nvSpPr>
        <p:spPr bwMode="auto">
          <a:xfrm>
            <a:off x="4972756" y="769144"/>
            <a:ext cx="464256" cy="391716"/>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7" name="Line 25"/>
          <p:cNvSpPr>
            <a:spLocks noChangeShapeType="1"/>
          </p:cNvSpPr>
          <p:nvPr/>
        </p:nvSpPr>
        <p:spPr bwMode="auto">
          <a:xfrm flipH="1">
            <a:off x="6841067" y="331470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8" name="Line 26"/>
          <p:cNvSpPr>
            <a:spLocks noChangeShapeType="1"/>
          </p:cNvSpPr>
          <p:nvPr/>
        </p:nvSpPr>
        <p:spPr bwMode="auto">
          <a:xfrm flipH="1">
            <a:off x="8077200" y="30861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9" name="Line 27"/>
          <p:cNvSpPr>
            <a:spLocks noChangeShapeType="1"/>
          </p:cNvSpPr>
          <p:nvPr/>
        </p:nvSpPr>
        <p:spPr bwMode="auto">
          <a:xfrm>
            <a:off x="3979333" y="1141810"/>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0" name="Line 28"/>
          <p:cNvSpPr>
            <a:spLocks noChangeShapeType="1"/>
          </p:cNvSpPr>
          <p:nvPr/>
        </p:nvSpPr>
        <p:spPr bwMode="auto">
          <a:xfrm>
            <a:off x="5201355" y="1148954"/>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1" name="Line 29"/>
          <p:cNvSpPr>
            <a:spLocks noChangeShapeType="1"/>
          </p:cNvSpPr>
          <p:nvPr/>
        </p:nvSpPr>
        <p:spPr bwMode="auto">
          <a:xfrm>
            <a:off x="905933" y="3314700"/>
            <a:ext cx="1412" cy="397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2" name="Line 30"/>
          <p:cNvSpPr>
            <a:spLocks noChangeShapeType="1"/>
          </p:cNvSpPr>
          <p:nvPr/>
        </p:nvSpPr>
        <p:spPr bwMode="auto">
          <a:xfrm>
            <a:off x="1552222" y="3314700"/>
            <a:ext cx="1412" cy="4583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3" name="Line 31"/>
          <p:cNvSpPr>
            <a:spLocks noChangeShapeType="1"/>
          </p:cNvSpPr>
          <p:nvPr/>
        </p:nvSpPr>
        <p:spPr bwMode="auto">
          <a:xfrm>
            <a:off x="2325511" y="3325416"/>
            <a:ext cx="1128889"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4" name="Line 32"/>
          <p:cNvSpPr>
            <a:spLocks noChangeShapeType="1"/>
          </p:cNvSpPr>
          <p:nvPr/>
        </p:nvSpPr>
        <p:spPr bwMode="auto">
          <a:xfrm>
            <a:off x="2861733" y="3028950"/>
            <a:ext cx="0" cy="7036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5" name="Line 33"/>
          <p:cNvSpPr>
            <a:spLocks noChangeShapeType="1"/>
          </p:cNvSpPr>
          <p:nvPr/>
        </p:nvSpPr>
        <p:spPr bwMode="auto">
          <a:xfrm flipV="1">
            <a:off x="6845300" y="3321844"/>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6" name="Rectangle 34"/>
          <p:cNvSpPr>
            <a:spLocks noChangeArrowheads="1"/>
          </p:cNvSpPr>
          <p:nvPr/>
        </p:nvSpPr>
        <p:spPr bwMode="auto">
          <a:xfrm>
            <a:off x="3780367" y="806054"/>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47" name="Line 35"/>
          <p:cNvSpPr>
            <a:spLocks noChangeShapeType="1"/>
          </p:cNvSpPr>
          <p:nvPr/>
        </p:nvSpPr>
        <p:spPr bwMode="auto">
          <a:xfrm flipV="1">
            <a:off x="3657600" y="685800"/>
            <a:ext cx="677333"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8" name="Line 36"/>
          <p:cNvSpPr>
            <a:spLocks noChangeShapeType="1"/>
          </p:cNvSpPr>
          <p:nvPr/>
        </p:nvSpPr>
        <p:spPr bwMode="auto">
          <a:xfrm>
            <a:off x="4169834" y="3318273"/>
            <a:ext cx="1192388"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9" name="Line 37"/>
          <p:cNvSpPr>
            <a:spLocks noChangeShapeType="1"/>
          </p:cNvSpPr>
          <p:nvPr/>
        </p:nvSpPr>
        <p:spPr bwMode="auto">
          <a:xfrm>
            <a:off x="4737100" y="2971800"/>
            <a:ext cx="0" cy="750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0" name="Line 38"/>
          <p:cNvSpPr>
            <a:spLocks noChangeShapeType="1"/>
          </p:cNvSpPr>
          <p:nvPr/>
        </p:nvSpPr>
        <p:spPr bwMode="auto">
          <a:xfrm flipH="1">
            <a:off x="5367867" y="3314700"/>
            <a:ext cx="0" cy="446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1" name="Rectangle 41"/>
          <p:cNvSpPr>
            <a:spLocks noChangeArrowheads="1"/>
          </p:cNvSpPr>
          <p:nvPr/>
        </p:nvSpPr>
        <p:spPr bwMode="auto">
          <a:xfrm>
            <a:off x="6214533" y="2059782"/>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2" name="Rectangle 43"/>
          <p:cNvSpPr>
            <a:spLocks noChangeArrowheads="1"/>
          </p:cNvSpPr>
          <p:nvPr/>
        </p:nvSpPr>
        <p:spPr bwMode="auto">
          <a:xfrm>
            <a:off x="4840111" y="2059782"/>
            <a:ext cx="248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3" name="Rectangle 45"/>
          <p:cNvSpPr>
            <a:spLocks noChangeArrowheads="1"/>
          </p:cNvSpPr>
          <p:nvPr/>
        </p:nvSpPr>
        <p:spPr bwMode="auto">
          <a:xfrm>
            <a:off x="3070578" y="2120504"/>
            <a:ext cx="23283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4" name="Rectangle 47"/>
          <p:cNvSpPr>
            <a:spLocks noChangeArrowheads="1"/>
          </p:cNvSpPr>
          <p:nvPr/>
        </p:nvSpPr>
        <p:spPr bwMode="auto">
          <a:xfrm>
            <a:off x="5552723" y="2778919"/>
            <a:ext cx="1059744"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5" name="Rectangle 48"/>
          <p:cNvSpPr>
            <a:spLocks noChangeArrowheads="1"/>
          </p:cNvSpPr>
          <p:nvPr/>
        </p:nvSpPr>
        <p:spPr bwMode="auto">
          <a:xfrm>
            <a:off x="5635978" y="277891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56" name="Rectangle 49"/>
          <p:cNvSpPr>
            <a:spLocks noChangeArrowheads="1"/>
          </p:cNvSpPr>
          <p:nvPr/>
        </p:nvSpPr>
        <p:spPr bwMode="auto">
          <a:xfrm>
            <a:off x="5680668" y="2718992"/>
            <a:ext cx="6412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57" name="Line 50"/>
          <p:cNvSpPr>
            <a:spLocks noChangeShapeType="1"/>
          </p:cNvSpPr>
          <p:nvPr/>
        </p:nvSpPr>
        <p:spPr bwMode="auto">
          <a:xfrm flipH="1">
            <a:off x="2877256"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8" name="Line 51"/>
          <p:cNvSpPr>
            <a:spLocks noChangeShapeType="1"/>
          </p:cNvSpPr>
          <p:nvPr/>
        </p:nvSpPr>
        <p:spPr bwMode="auto">
          <a:xfrm flipH="1">
            <a:off x="4762500"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9" name="Line 52"/>
          <p:cNvSpPr>
            <a:spLocks noChangeShapeType="1"/>
          </p:cNvSpPr>
          <p:nvPr/>
        </p:nvSpPr>
        <p:spPr bwMode="auto">
          <a:xfrm>
            <a:off x="61129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0" name="Line 53"/>
          <p:cNvSpPr>
            <a:spLocks noChangeShapeType="1"/>
          </p:cNvSpPr>
          <p:nvPr/>
        </p:nvSpPr>
        <p:spPr bwMode="auto">
          <a:xfrm>
            <a:off x="71797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1" name="Line 54"/>
          <p:cNvSpPr>
            <a:spLocks noChangeShapeType="1"/>
          </p:cNvSpPr>
          <p:nvPr/>
        </p:nvSpPr>
        <p:spPr bwMode="auto">
          <a:xfrm flipH="1">
            <a:off x="80941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2" name="Line 55"/>
          <p:cNvSpPr>
            <a:spLocks noChangeShapeType="1"/>
          </p:cNvSpPr>
          <p:nvPr/>
        </p:nvSpPr>
        <p:spPr bwMode="auto">
          <a:xfrm flipH="1">
            <a:off x="6111523" y="3086100"/>
            <a:ext cx="0" cy="623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3" name="Rectangle 56"/>
          <p:cNvSpPr>
            <a:spLocks noChangeArrowheads="1"/>
          </p:cNvSpPr>
          <p:nvPr/>
        </p:nvSpPr>
        <p:spPr bwMode="auto">
          <a:xfrm>
            <a:off x="6570134" y="2686050"/>
            <a:ext cx="1127478"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4" name="Rectangle 57"/>
          <p:cNvSpPr>
            <a:spLocks noChangeArrowheads="1"/>
          </p:cNvSpPr>
          <p:nvPr/>
        </p:nvSpPr>
        <p:spPr bwMode="auto">
          <a:xfrm>
            <a:off x="6745111" y="264080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65" name="Rectangle 58"/>
          <p:cNvSpPr>
            <a:spLocks noChangeArrowheads="1"/>
          </p:cNvSpPr>
          <p:nvPr/>
        </p:nvSpPr>
        <p:spPr bwMode="auto">
          <a:xfrm>
            <a:off x="6729123" y="2704704"/>
            <a:ext cx="8079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err="1">
                <a:solidFill>
                  <a:srgbClr val="002060"/>
                </a:solidFill>
                <a:latin typeface="Arial" pitchFamily="34" charset="0"/>
              </a:rPr>
              <a:t>dcd</a:t>
            </a:r>
            <a:r>
              <a:rPr lang="fr-FR" altLang="fr-FR" sz="1050" b="1" dirty="0">
                <a:solidFill>
                  <a:srgbClr val="002060"/>
                </a:solidFill>
                <a:latin typeface="Arial" pitchFamily="34" charset="0"/>
              </a:rPr>
              <a:t> à 49 ans</a:t>
            </a:r>
            <a:endParaRPr lang="fr-FR" altLang="fr-FR" dirty="0">
              <a:solidFill>
                <a:srgbClr val="002060"/>
              </a:solidFill>
              <a:latin typeface="Arial" pitchFamily="34" charset="0"/>
            </a:endParaRPr>
          </a:p>
        </p:txBody>
      </p:sp>
      <p:sp>
        <p:nvSpPr>
          <p:cNvPr id="166" name="Rectangle 59"/>
          <p:cNvSpPr>
            <a:spLocks noChangeArrowheads="1"/>
          </p:cNvSpPr>
          <p:nvPr/>
        </p:nvSpPr>
        <p:spPr bwMode="auto">
          <a:xfrm>
            <a:off x="6720977" y="2874700"/>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à</a:t>
            </a:r>
            <a:r>
              <a:rPr lang="fr-FR" altLang="fr-FR" sz="1050" b="1" dirty="0" smtClean="0">
                <a:solidFill>
                  <a:srgbClr val="002060"/>
                </a:solidFill>
                <a:latin typeface="Arial" pitchFamily="34" charset="0"/>
              </a:rPr>
              <a:t> </a:t>
            </a:r>
            <a:r>
              <a:rPr lang="fr-FR" altLang="fr-FR" sz="1050" b="1" dirty="0">
                <a:solidFill>
                  <a:srgbClr val="002060"/>
                </a:solidFill>
                <a:latin typeface="Arial" pitchFamily="34" charset="0"/>
              </a:rPr>
              <a:t>44 ans</a:t>
            </a:r>
            <a:endParaRPr lang="fr-FR" altLang="fr-FR" dirty="0">
              <a:solidFill>
                <a:srgbClr val="002060"/>
              </a:solidFill>
              <a:latin typeface="Arial" pitchFamily="34" charset="0"/>
            </a:endParaRPr>
          </a:p>
        </p:txBody>
      </p:sp>
      <p:sp>
        <p:nvSpPr>
          <p:cNvPr id="167" name="Rectangle 60"/>
          <p:cNvSpPr>
            <a:spLocks noChangeArrowheads="1"/>
          </p:cNvSpPr>
          <p:nvPr/>
        </p:nvSpPr>
        <p:spPr bwMode="auto">
          <a:xfrm>
            <a:off x="6706546" y="3009432"/>
            <a:ext cx="11012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ovaire </a:t>
            </a:r>
            <a:r>
              <a:rPr lang="fr-FR" altLang="fr-FR" sz="1050" b="1" dirty="0" smtClean="0">
                <a:solidFill>
                  <a:srgbClr val="002060"/>
                </a:solidFill>
                <a:latin typeface="Arial" pitchFamily="34" charset="0"/>
              </a:rPr>
              <a:t>à 49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68" name="Rectangle 61"/>
          <p:cNvSpPr>
            <a:spLocks noChangeArrowheads="1"/>
          </p:cNvSpPr>
          <p:nvPr/>
        </p:nvSpPr>
        <p:spPr bwMode="auto">
          <a:xfrm>
            <a:off x="732368"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9" name="Rectangle 62"/>
          <p:cNvSpPr>
            <a:spLocks noChangeArrowheads="1"/>
          </p:cNvSpPr>
          <p:nvPr/>
        </p:nvSpPr>
        <p:spPr bwMode="auto">
          <a:xfrm>
            <a:off x="6773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40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0" name="Rectangle 63"/>
          <p:cNvSpPr>
            <a:spLocks noChangeArrowheads="1"/>
          </p:cNvSpPr>
          <p:nvPr/>
        </p:nvSpPr>
        <p:spPr bwMode="auto">
          <a:xfrm>
            <a:off x="2325511" y="2702719"/>
            <a:ext cx="124318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1" name="Rectangle 64"/>
          <p:cNvSpPr>
            <a:spLocks noChangeArrowheads="1"/>
          </p:cNvSpPr>
          <p:nvPr/>
        </p:nvSpPr>
        <p:spPr bwMode="auto">
          <a:xfrm>
            <a:off x="2599653" y="2690032"/>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62ans</a:t>
            </a:r>
            <a:endParaRPr lang="fr-FR" altLang="fr-FR" dirty="0">
              <a:solidFill>
                <a:srgbClr val="002060"/>
              </a:solidFill>
              <a:latin typeface="Arial" pitchFamily="34" charset="0"/>
            </a:endParaRPr>
          </a:p>
        </p:txBody>
      </p:sp>
      <p:sp>
        <p:nvSpPr>
          <p:cNvPr id="172" name="Rectangle 65"/>
          <p:cNvSpPr>
            <a:spLocks noChangeArrowheads="1"/>
          </p:cNvSpPr>
          <p:nvPr/>
        </p:nvSpPr>
        <p:spPr bwMode="auto">
          <a:xfrm>
            <a:off x="2422113" y="2848877"/>
            <a:ext cx="10591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61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73" name="Rectangle 66"/>
          <p:cNvSpPr>
            <a:spLocks noChangeArrowheads="1"/>
          </p:cNvSpPr>
          <p:nvPr/>
        </p:nvSpPr>
        <p:spPr bwMode="auto">
          <a:xfrm>
            <a:off x="4294012" y="2702719"/>
            <a:ext cx="8607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4" name="Rectangle 67"/>
          <p:cNvSpPr>
            <a:spLocks noChangeArrowheads="1"/>
          </p:cNvSpPr>
          <p:nvPr/>
        </p:nvSpPr>
        <p:spPr bwMode="auto">
          <a:xfrm>
            <a:off x="1162756"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5" name="Rectangle 68"/>
          <p:cNvSpPr>
            <a:spLocks noChangeArrowheads="1"/>
          </p:cNvSpPr>
          <p:nvPr/>
        </p:nvSpPr>
        <p:spPr bwMode="auto">
          <a:xfrm>
            <a:off x="13546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6" name="Rectangle 69"/>
          <p:cNvSpPr>
            <a:spLocks noChangeArrowheads="1"/>
          </p:cNvSpPr>
          <p:nvPr/>
        </p:nvSpPr>
        <p:spPr bwMode="auto">
          <a:xfrm>
            <a:off x="3035301"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7" name="Rectangle 70"/>
          <p:cNvSpPr>
            <a:spLocks noChangeArrowheads="1"/>
          </p:cNvSpPr>
          <p:nvPr/>
        </p:nvSpPr>
        <p:spPr bwMode="auto">
          <a:xfrm>
            <a:off x="32512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32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8" name="Rectangle 71"/>
          <p:cNvSpPr>
            <a:spLocks noChangeArrowheads="1"/>
          </p:cNvSpPr>
          <p:nvPr/>
        </p:nvSpPr>
        <p:spPr bwMode="auto">
          <a:xfrm>
            <a:off x="1792111"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9" name="Rectangle 72"/>
          <p:cNvSpPr>
            <a:spLocks noChangeArrowheads="1"/>
          </p:cNvSpPr>
          <p:nvPr/>
        </p:nvSpPr>
        <p:spPr bwMode="auto">
          <a:xfrm>
            <a:off x="2099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38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0" name="Rectangle 73"/>
          <p:cNvSpPr>
            <a:spLocks noChangeArrowheads="1"/>
          </p:cNvSpPr>
          <p:nvPr/>
        </p:nvSpPr>
        <p:spPr bwMode="auto">
          <a:xfrm>
            <a:off x="2507545"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1" name="Rectangle 74"/>
          <p:cNvSpPr>
            <a:spLocks noChangeArrowheads="1"/>
          </p:cNvSpPr>
          <p:nvPr/>
        </p:nvSpPr>
        <p:spPr bwMode="auto">
          <a:xfrm>
            <a:off x="26416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35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2" name="Rectangle 75"/>
          <p:cNvSpPr>
            <a:spLocks noChangeArrowheads="1"/>
          </p:cNvSpPr>
          <p:nvPr/>
        </p:nvSpPr>
        <p:spPr bwMode="auto">
          <a:xfrm>
            <a:off x="914400" y="2702719"/>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3" name="Rectangle 76"/>
          <p:cNvSpPr>
            <a:spLocks noChangeArrowheads="1"/>
          </p:cNvSpPr>
          <p:nvPr/>
        </p:nvSpPr>
        <p:spPr bwMode="auto">
          <a:xfrm>
            <a:off x="929456" y="2704704"/>
            <a:ext cx="456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64 ans</a:t>
            </a:r>
            <a:endParaRPr lang="fr-FR" altLang="fr-FR" dirty="0">
              <a:solidFill>
                <a:srgbClr val="002060"/>
              </a:solidFill>
              <a:latin typeface="Arial" pitchFamily="34" charset="0"/>
            </a:endParaRPr>
          </a:p>
        </p:txBody>
      </p:sp>
      <p:sp>
        <p:nvSpPr>
          <p:cNvPr id="184" name="Rectangle 77"/>
          <p:cNvSpPr>
            <a:spLocks noChangeArrowheads="1"/>
          </p:cNvSpPr>
          <p:nvPr/>
        </p:nvSpPr>
        <p:spPr bwMode="auto">
          <a:xfrm>
            <a:off x="3730978" y="4370785"/>
            <a:ext cx="811389"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5" name="Rectangle 78"/>
          <p:cNvSpPr>
            <a:spLocks noChangeArrowheads="1"/>
          </p:cNvSpPr>
          <p:nvPr/>
        </p:nvSpPr>
        <p:spPr bwMode="auto">
          <a:xfrm>
            <a:off x="39285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6" name="Rectangle 79"/>
          <p:cNvSpPr>
            <a:spLocks noChangeArrowheads="1"/>
          </p:cNvSpPr>
          <p:nvPr/>
        </p:nvSpPr>
        <p:spPr bwMode="auto">
          <a:xfrm>
            <a:off x="4476044"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7" name="Rectangle 80"/>
          <p:cNvSpPr>
            <a:spLocks noChangeArrowheads="1"/>
          </p:cNvSpPr>
          <p:nvPr/>
        </p:nvSpPr>
        <p:spPr bwMode="auto">
          <a:xfrm>
            <a:off x="45381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26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8" name="Rectangle 81"/>
          <p:cNvSpPr>
            <a:spLocks noChangeArrowheads="1"/>
          </p:cNvSpPr>
          <p:nvPr/>
        </p:nvSpPr>
        <p:spPr bwMode="auto">
          <a:xfrm>
            <a:off x="6462889"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9" name="Rectangle 82"/>
          <p:cNvSpPr>
            <a:spLocks noChangeArrowheads="1"/>
          </p:cNvSpPr>
          <p:nvPr/>
        </p:nvSpPr>
        <p:spPr bwMode="auto">
          <a:xfrm>
            <a:off x="66378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0" name="Rectangle 83"/>
          <p:cNvSpPr>
            <a:spLocks noChangeArrowheads="1"/>
          </p:cNvSpPr>
          <p:nvPr/>
        </p:nvSpPr>
        <p:spPr bwMode="auto">
          <a:xfrm>
            <a:off x="5221111"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1" name="Rectangle 84"/>
          <p:cNvSpPr>
            <a:spLocks noChangeArrowheads="1"/>
          </p:cNvSpPr>
          <p:nvPr/>
        </p:nvSpPr>
        <p:spPr bwMode="auto">
          <a:xfrm>
            <a:off x="5147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2" name="Rectangle 85"/>
          <p:cNvSpPr>
            <a:spLocks noChangeArrowheads="1"/>
          </p:cNvSpPr>
          <p:nvPr/>
        </p:nvSpPr>
        <p:spPr bwMode="auto">
          <a:xfrm>
            <a:off x="5784145"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3" name="Rectangle 86"/>
          <p:cNvSpPr>
            <a:spLocks noChangeArrowheads="1"/>
          </p:cNvSpPr>
          <p:nvPr/>
        </p:nvSpPr>
        <p:spPr bwMode="auto">
          <a:xfrm>
            <a:off x="58928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25 ans</a:t>
            </a:r>
            <a:endParaRPr lang="fr-FR" altLang="fr-FR" sz="2800">
              <a:solidFill>
                <a:srgbClr val="002060"/>
              </a:solidFill>
              <a:latin typeface="Arial" pitchFamily="34" charset="0"/>
            </a:endParaRPr>
          </a:p>
        </p:txBody>
      </p:sp>
      <p:sp>
        <p:nvSpPr>
          <p:cNvPr id="194" name="Rectangle 87"/>
          <p:cNvSpPr>
            <a:spLocks noChangeArrowheads="1"/>
          </p:cNvSpPr>
          <p:nvPr/>
        </p:nvSpPr>
        <p:spPr bwMode="auto">
          <a:xfrm>
            <a:off x="7093656"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5" name="Rectangle 88"/>
          <p:cNvSpPr>
            <a:spLocks noChangeArrowheads="1"/>
          </p:cNvSpPr>
          <p:nvPr/>
        </p:nvSpPr>
        <p:spPr bwMode="auto">
          <a:xfrm>
            <a:off x="72474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13 ans</a:t>
            </a:r>
            <a:endParaRPr lang="fr-FR" altLang="fr-FR" sz="2800">
              <a:solidFill>
                <a:srgbClr val="002060"/>
              </a:solidFill>
              <a:latin typeface="Arial" pitchFamily="34" charset="0"/>
            </a:endParaRPr>
          </a:p>
        </p:txBody>
      </p:sp>
      <p:sp>
        <p:nvSpPr>
          <p:cNvPr id="196" name="Rectangle 89"/>
          <p:cNvSpPr>
            <a:spLocks noChangeArrowheads="1"/>
          </p:cNvSpPr>
          <p:nvPr/>
        </p:nvSpPr>
        <p:spPr bwMode="auto">
          <a:xfrm>
            <a:off x="7838723"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7" name="Rectangle 90"/>
          <p:cNvSpPr>
            <a:spLocks noChangeArrowheads="1"/>
          </p:cNvSpPr>
          <p:nvPr/>
        </p:nvSpPr>
        <p:spPr bwMode="auto">
          <a:xfrm>
            <a:off x="78570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10 ans</a:t>
            </a:r>
            <a:endParaRPr lang="fr-FR" altLang="fr-FR" sz="2800">
              <a:solidFill>
                <a:srgbClr val="002060"/>
              </a:solidFill>
              <a:latin typeface="Arial" pitchFamily="34" charset="0"/>
            </a:endParaRPr>
          </a:p>
        </p:txBody>
      </p:sp>
      <p:sp>
        <p:nvSpPr>
          <p:cNvPr id="198" name="Rectangle 91"/>
          <p:cNvSpPr>
            <a:spLocks noChangeArrowheads="1"/>
          </p:cNvSpPr>
          <p:nvPr/>
        </p:nvSpPr>
        <p:spPr bwMode="auto">
          <a:xfrm>
            <a:off x="7772400" y="2717006"/>
            <a:ext cx="762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9" name="Rectangle 92"/>
          <p:cNvSpPr>
            <a:spLocks noChangeArrowheads="1"/>
          </p:cNvSpPr>
          <p:nvPr/>
        </p:nvSpPr>
        <p:spPr bwMode="auto">
          <a:xfrm>
            <a:off x="7884139" y="2714610"/>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smtClean="0">
                <a:solidFill>
                  <a:srgbClr val="002060"/>
                </a:solidFill>
                <a:latin typeface="Arial" pitchFamily="34" charset="0"/>
              </a:rPr>
              <a:t>39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00" name="Rectangle 93"/>
          <p:cNvSpPr>
            <a:spLocks noChangeArrowheads="1"/>
          </p:cNvSpPr>
          <p:nvPr/>
        </p:nvSpPr>
        <p:spPr bwMode="auto">
          <a:xfrm>
            <a:off x="2374901" y="3467101"/>
            <a:ext cx="24976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1" name="Rectangle 95"/>
          <p:cNvSpPr>
            <a:spLocks noChangeArrowheads="1"/>
          </p:cNvSpPr>
          <p:nvPr/>
        </p:nvSpPr>
        <p:spPr bwMode="auto">
          <a:xfrm>
            <a:off x="2939345"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2" name="Rectangle 97"/>
          <p:cNvSpPr>
            <a:spLocks noChangeArrowheads="1"/>
          </p:cNvSpPr>
          <p:nvPr/>
        </p:nvSpPr>
        <p:spPr bwMode="auto">
          <a:xfrm>
            <a:off x="3502378"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3" name="Rectangle 101"/>
          <p:cNvSpPr>
            <a:spLocks noChangeArrowheads="1"/>
          </p:cNvSpPr>
          <p:nvPr/>
        </p:nvSpPr>
        <p:spPr bwMode="auto">
          <a:xfrm>
            <a:off x="4790723" y="3467101"/>
            <a:ext cx="280811"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4" name="Rectangle 105"/>
          <p:cNvSpPr>
            <a:spLocks noChangeArrowheads="1"/>
          </p:cNvSpPr>
          <p:nvPr/>
        </p:nvSpPr>
        <p:spPr bwMode="auto">
          <a:xfrm>
            <a:off x="6148211"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5" name="Rectangle 107"/>
          <p:cNvSpPr>
            <a:spLocks noChangeArrowheads="1"/>
          </p:cNvSpPr>
          <p:nvPr/>
        </p:nvSpPr>
        <p:spPr bwMode="auto">
          <a:xfrm>
            <a:off x="7209367" y="2028826"/>
            <a:ext cx="29774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6" name="Rectangle 111"/>
          <p:cNvSpPr>
            <a:spLocks noChangeArrowheads="1"/>
          </p:cNvSpPr>
          <p:nvPr/>
        </p:nvSpPr>
        <p:spPr bwMode="auto">
          <a:xfrm>
            <a:off x="8153400" y="3467101"/>
            <a:ext cx="29774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8" name="Rectangle 115"/>
          <p:cNvSpPr>
            <a:spLocks noChangeArrowheads="1"/>
          </p:cNvSpPr>
          <p:nvPr/>
        </p:nvSpPr>
        <p:spPr bwMode="auto">
          <a:xfrm>
            <a:off x="6843889"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9" name="Rectangle 117"/>
          <p:cNvSpPr>
            <a:spLocks noChangeArrowheads="1"/>
          </p:cNvSpPr>
          <p:nvPr/>
        </p:nvSpPr>
        <p:spPr bwMode="auto">
          <a:xfrm>
            <a:off x="4525434" y="2313385"/>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0" name="Rectangle 118"/>
          <p:cNvSpPr>
            <a:spLocks noChangeArrowheads="1"/>
          </p:cNvSpPr>
          <p:nvPr/>
        </p:nvSpPr>
        <p:spPr bwMode="auto">
          <a:xfrm>
            <a:off x="1341967" y="3734991"/>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1" name="Rectangle 119"/>
          <p:cNvSpPr>
            <a:spLocks noChangeArrowheads="1"/>
          </p:cNvSpPr>
          <p:nvPr/>
        </p:nvSpPr>
        <p:spPr bwMode="auto">
          <a:xfrm>
            <a:off x="2645834" y="3732610"/>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2" name="Rectangle 120"/>
          <p:cNvSpPr>
            <a:spLocks noChangeArrowheads="1"/>
          </p:cNvSpPr>
          <p:nvPr/>
        </p:nvSpPr>
        <p:spPr bwMode="auto">
          <a:xfrm>
            <a:off x="4525434" y="3727847"/>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3" name="Rectangle 121"/>
          <p:cNvSpPr>
            <a:spLocks noChangeArrowheads="1"/>
          </p:cNvSpPr>
          <p:nvPr/>
        </p:nvSpPr>
        <p:spPr bwMode="auto">
          <a:xfrm>
            <a:off x="7230534" y="3720704"/>
            <a:ext cx="438856"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4" name="Rectangle 122"/>
          <p:cNvSpPr>
            <a:spLocks noChangeArrowheads="1"/>
          </p:cNvSpPr>
          <p:nvPr/>
        </p:nvSpPr>
        <p:spPr bwMode="auto">
          <a:xfrm>
            <a:off x="7861301" y="3720704"/>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5" name="Oval 123"/>
          <p:cNvSpPr>
            <a:spLocks noChangeArrowheads="1"/>
          </p:cNvSpPr>
          <p:nvPr/>
        </p:nvSpPr>
        <p:spPr bwMode="auto">
          <a:xfrm>
            <a:off x="2645834" y="2299098"/>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6" name="Oval 124"/>
          <p:cNvSpPr>
            <a:spLocks noChangeArrowheads="1"/>
          </p:cNvSpPr>
          <p:nvPr/>
        </p:nvSpPr>
        <p:spPr bwMode="auto">
          <a:xfrm>
            <a:off x="1003301" y="229433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7" name="Oval 125"/>
          <p:cNvSpPr>
            <a:spLocks noChangeArrowheads="1"/>
          </p:cNvSpPr>
          <p:nvPr/>
        </p:nvSpPr>
        <p:spPr bwMode="auto">
          <a:xfrm>
            <a:off x="5880101"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8" name="Oval 126"/>
          <p:cNvSpPr>
            <a:spLocks noChangeArrowheads="1"/>
          </p:cNvSpPr>
          <p:nvPr/>
        </p:nvSpPr>
        <p:spPr bwMode="auto">
          <a:xfrm>
            <a:off x="6941257"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9" name="Oval 127"/>
          <p:cNvSpPr>
            <a:spLocks noChangeArrowheads="1"/>
          </p:cNvSpPr>
          <p:nvPr/>
        </p:nvSpPr>
        <p:spPr bwMode="auto">
          <a:xfrm>
            <a:off x="7855657" y="2299098"/>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0" name="Oval 128"/>
          <p:cNvSpPr>
            <a:spLocks noChangeArrowheads="1"/>
          </p:cNvSpPr>
          <p:nvPr/>
        </p:nvSpPr>
        <p:spPr bwMode="auto">
          <a:xfrm>
            <a:off x="664634" y="3720704"/>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1" name="Oval 129"/>
          <p:cNvSpPr>
            <a:spLocks noChangeArrowheads="1"/>
          </p:cNvSpPr>
          <p:nvPr/>
        </p:nvSpPr>
        <p:spPr bwMode="auto">
          <a:xfrm>
            <a:off x="2092679" y="372308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2" name="Oval 130"/>
          <p:cNvSpPr>
            <a:spLocks noChangeArrowheads="1"/>
          </p:cNvSpPr>
          <p:nvPr/>
        </p:nvSpPr>
        <p:spPr bwMode="auto">
          <a:xfrm>
            <a:off x="3200400" y="3729038"/>
            <a:ext cx="464256" cy="391716"/>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3" name="Oval 131"/>
          <p:cNvSpPr>
            <a:spLocks noChangeArrowheads="1"/>
          </p:cNvSpPr>
          <p:nvPr/>
        </p:nvSpPr>
        <p:spPr bwMode="auto">
          <a:xfrm>
            <a:off x="3920067" y="3714750"/>
            <a:ext cx="4642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4" name="Oval 132"/>
          <p:cNvSpPr>
            <a:spLocks noChangeArrowheads="1"/>
          </p:cNvSpPr>
          <p:nvPr/>
        </p:nvSpPr>
        <p:spPr bwMode="auto">
          <a:xfrm>
            <a:off x="5147733" y="3714750"/>
            <a:ext cx="4515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5" name="Oval 133"/>
          <p:cNvSpPr>
            <a:spLocks noChangeArrowheads="1"/>
          </p:cNvSpPr>
          <p:nvPr/>
        </p:nvSpPr>
        <p:spPr bwMode="auto">
          <a:xfrm>
            <a:off x="5880101" y="3715942"/>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6" name="Oval 134"/>
          <p:cNvSpPr>
            <a:spLocks noChangeArrowheads="1"/>
          </p:cNvSpPr>
          <p:nvPr/>
        </p:nvSpPr>
        <p:spPr bwMode="auto">
          <a:xfrm>
            <a:off x="6596945" y="3727848"/>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7" name="Line 135"/>
          <p:cNvSpPr>
            <a:spLocks noChangeShapeType="1"/>
          </p:cNvSpPr>
          <p:nvPr/>
        </p:nvSpPr>
        <p:spPr bwMode="auto">
          <a:xfrm flipV="1">
            <a:off x="6841067" y="2286000"/>
            <a:ext cx="677333" cy="4000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28" name="Rectangle 136"/>
          <p:cNvSpPr>
            <a:spLocks noChangeArrowheads="1"/>
          </p:cNvSpPr>
          <p:nvPr/>
        </p:nvSpPr>
        <p:spPr bwMode="auto">
          <a:xfrm>
            <a:off x="5642833" y="2889612"/>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38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29" name="Rectangle 137"/>
          <p:cNvSpPr>
            <a:spLocks noChangeArrowheads="1"/>
          </p:cNvSpPr>
          <p:nvPr/>
        </p:nvSpPr>
        <p:spPr bwMode="auto">
          <a:xfrm>
            <a:off x="4461934" y="2718991"/>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55ans</a:t>
            </a:r>
            <a:endParaRPr lang="fr-FR" altLang="fr-FR" dirty="0">
              <a:solidFill>
                <a:srgbClr val="002060"/>
              </a:solidFill>
              <a:latin typeface="Arial" pitchFamily="34" charset="0"/>
            </a:endParaRPr>
          </a:p>
        </p:txBody>
      </p:sp>
      <p:sp>
        <p:nvSpPr>
          <p:cNvPr id="230" name="Line 138"/>
          <p:cNvSpPr>
            <a:spLocks noChangeShapeType="1"/>
          </p:cNvSpPr>
          <p:nvPr/>
        </p:nvSpPr>
        <p:spPr bwMode="auto">
          <a:xfrm flipV="1">
            <a:off x="7141634" y="3261122"/>
            <a:ext cx="0" cy="571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1" name="Line 139"/>
          <p:cNvSpPr>
            <a:spLocks noChangeShapeType="1"/>
          </p:cNvSpPr>
          <p:nvPr/>
        </p:nvSpPr>
        <p:spPr bwMode="auto">
          <a:xfrm>
            <a:off x="1219200" y="188595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2" name="Line 140"/>
          <p:cNvSpPr>
            <a:spLocks noChangeShapeType="1"/>
          </p:cNvSpPr>
          <p:nvPr/>
        </p:nvSpPr>
        <p:spPr bwMode="auto">
          <a:xfrm>
            <a:off x="1214967" y="2907506"/>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3" name="Line 141"/>
          <p:cNvSpPr>
            <a:spLocks noChangeShapeType="1"/>
          </p:cNvSpPr>
          <p:nvPr/>
        </p:nvSpPr>
        <p:spPr bwMode="auto">
          <a:xfrm>
            <a:off x="897467" y="3318272"/>
            <a:ext cx="6604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4" name="Line 144"/>
          <p:cNvSpPr>
            <a:spLocks noChangeShapeType="1"/>
          </p:cNvSpPr>
          <p:nvPr/>
        </p:nvSpPr>
        <p:spPr bwMode="auto">
          <a:xfrm>
            <a:off x="2324100"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5" name="Line 145"/>
          <p:cNvSpPr>
            <a:spLocks noChangeShapeType="1"/>
          </p:cNvSpPr>
          <p:nvPr/>
        </p:nvSpPr>
        <p:spPr bwMode="auto">
          <a:xfrm>
            <a:off x="3450167"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6" name="Line 146"/>
          <p:cNvSpPr>
            <a:spLocks noChangeShapeType="1"/>
          </p:cNvSpPr>
          <p:nvPr/>
        </p:nvSpPr>
        <p:spPr bwMode="auto">
          <a:xfrm>
            <a:off x="4157133" y="3311129"/>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7" name="Line 147"/>
          <p:cNvSpPr>
            <a:spLocks noChangeShapeType="1"/>
          </p:cNvSpPr>
          <p:nvPr/>
        </p:nvSpPr>
        <p:spPr bwMode="auto">
          <a:xfrm>
            <a:off x="7450667" y="331470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119" name="ZoneTexte 118"/>
          <p:cNvSpPr txBox="1"/>
          <p:nvPr/>
        </p:nvSpPr>
        <p:spPr>
          <a:xfrm>
            <a:off x="4965701" y="2091928"/>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sp>
        <p:nvSpPr>
          <p:cNvPr id="207" name="ZoneTexte 206"/>
          <p:cNvSpPr txBox="1"/>
          <p:nvPr/>
        </p:nvSpPr>
        <p:spPr>
          <a:xfrm>
            <a:off x="7082932" y="4783158"/>
            <a:ext cx="1161722" cy="338554"/>
          </a:xfrm>
          <a:prstGeom prst="rect">
            <a:avLst/>
          </a:prstGeom>
          <a:noFill/>
        </p:spPr>
        <p:txBody>
          <a:bodyPr wrap="square" rtlCol="0">
            <a:spAutoFit/>
          </a:bodyPr>
          <a:lstStyle/>
          <a:p>
            <a:r>
              <a:rPr lang="fr-FR" sz="1600" b="1" i="1" dirty="0" smtClean="0">
                <a:solidFill>
                  <a:srgbClr val="FF0000"/>
                </a:solidFill>
              </a:rPr>
              <a:t>BRCA1 +</a:t>
            </a:r>
            <a:endParaRPr lang="fr-FR" sz="1600" b="1" i="1" dirty="0">
              <a:solidFill>
                <a:srgbClr val="FF0000"/>
              </a:solidFill>
            </a:endParaRPr>
          </a:p>
        </p:txBody>
      </p:sp>
      <p:sp>
        <p:nvSpPr>
          <p:cNvPr id="238" name="ZoneTexte 237"/>
          <p:cNvSpPr txBox="1"/>
          <p:nvPr/>
        </p:nvSpPr>
        <p:spPr>
          <a:xfrm>
            <a:off x="5931934" y="4767858"/>
            <a:ext cx="1161722" cy="338554"/>
          </a:xfrm>
          <a:prstGeom prst="rect">
            <a:avLst/>
          </a:prstGeom>
          <a:noFill/>
        </p:spPr>
        <p:txBody>
          <a:bodyPr wrap="square" rtlCol="0">
            <a:spAutoFit/>
          </a:bodyPr>
          <a:lstStyle/>
          <a:p>
            <a:r>
              <a:rPr lang="fr-FR" sz="1600" b="1" i="1" dirty="0" smtClean="0">
                <a:solidFill>
                  <a:srgbClr val="FF0000"/>
                </a:solidFill>
              </a:rPr>
              <a:t>BRCA1 -</a:t>
            </a:r>
            <a:endParaRPr lang="fr-FR" sz="1600" b="1" i="1" dirty="0">
              <a:solidFill>
                <a:srgbClr val="FF0000"/>
              </a:solidFill>
            </a:endParaRPr>
          </a:p>
        </p:txBody>
      </p:sp>
      <p:cxnSp>
        <p:nvCxnSpPr>
          <p:cNvPr id="239" name="Connecteur droit avec flèche 238"/>
          <p:cNvCxnSpPr/>
          <p:nvPr/>
        </p:nvCxnSpPr>
        <p:spPr>
          <a:xfrm flipH="1">
            <a:off x="6364111" y="4155926"/>
            <a:ext cx="381000" cy="6119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Connecteur droit avec flèche 239"/>
          <p:cNvCxnSpPr/>
          <p:nvPr/>
        </p:nvCxnSpPr>
        <p:spPr>
          <a:xfrm>
            <a:off x="7449962" y="4143783"/>
            <a:ext cx="213831" cy="69217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1" name="Légende encadrée 2 240"/>
          <p:cNvSpPr/>
          <p:nvPr/>
        </p:nvSpPr>
        <p:spPr>
          <a:xfrm rot="16200000">
            <a:off x="1247604" y="-316448"/>
            <a:ext cx="1741931" cy="2391970"/>
          </a:xfrm>
          <a:prstGeom prst="borderCallout2">
            <a:avLst>
              <a:gd name="adj1" fmla="val 25863"/>
              <a:gd name="adj2" fmla="val -459"/>
              <a:gd name="adj3" fmla="val 26021"/>
              <a:gd name="adj4" fmla="val -62161"/>
              <a:gd name="adj5" fmla="val 53606"/>
              <a:gd name="adj6" fmla="val -115784"/>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dirty="0" smtClean="0">
                <a:solidFill>
                  <a:schemeClr val="tx1"/>
                </a:solidFill>
              </a:rPr>
              <a:t>« Ma tante est </a:t>
            </a:r>
            <a:r>
              <a:rPr lang="fr-FR" i="1" dirty="0" smtClean="0">
                <a:solidFill>
                  <a:schemeClr val="tx1"/>
                </a:solidFill>
              </a:rPr>
              <a:t>BRCA1</a:t>
            </a:r>
            <a:r>
              <a:rPr lang="fr-FR" dirty="0" smtClean="0">
                <a:solidFill>
                  <a:schemeClr val="tx1"/>
                </a:solidFill>
              </a:rPr>
              <a:t>; ma mère a eu un cancer, elle a forcément le gène… je veux faire le </a:t>
            </a:r>
            <a:r>
              <a:rPr lang="fr-FR" dirty="0">
                <a:solidFill>
                  <a:schemeClr val="tx1"/>
                </a:solidFill>
              </a:rPr>
              <a:t>test génétique </a:t>
            </a:r>
            <a:r>
              <a:rPr lang="fr-FR" dirty="0" smtClean="0">
                <a:solidFill>
                  <a:schemeClr val="tx1"/>
                </a:solidFill>
              </a:rPr>
              <a:t>… »</a:t>
            </a:r>
            <a:endParaRPr lang="fr-FR" dirty="0">
              <a:solidFill>
                <a:schemeClr val="tx1"/>
              </a:solidFill>
            </a:endParaRPr>
          </a:p>
        </p:txBody>
      </p:sp>
      <p:sp>
        <p:nvSpPr>
          <p:cNvPr id="242" name="Flèche vers le bas 241"/>
          <p:cNvSpPr/>
          <p:nvPr/>
        </p:nvSpPr>
        <p:spPr>
          <a:xfrm rot="18357238">
            <a:off x="2167597" y="2042585"/>
            <a:ext cx="328246" cy="572160"/>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4" name="ZoneTexte 243"/>
          <p:cNvSpPr txBox="1"/>
          <p:nvPr/>
        </p:nvSpPr>
        <p:spPr>
          <a:xfrm rot="16200000">
            <a:off x="7884124" y="108039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4926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Line 2"/>
          <p:cNvSpPr>
            <a:spLocks noChangeShapeType="1"/>
          </p:cNvSpPr>
          <p:nvPr/>
        </p:nvSpPr>
        <p:spPr bwMode="auto">
          <a:xfrm>
            <a:off x="3977923" y="1315641"/>
            <a:ext cx="12248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2" name="Line 3"/>
          <p:cNvSpPr>
            <a:spLocks noChangeShapeType="1"/>
          </p:cNvSpPr>
          <p:nvPr/>
        </p:nvSpPr>
        <p:spPr bwMode="auto">
          <a:xfrm>
            <a:off x="4593167" y="1312069"/>
            <a:ext cx="1411" cy="58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3" name="Line 4"/>
          <p:cNvSpPr>
            <a:spLocks noChangeShapeType="1"/>
          </p:cNvSpPr>
          <p:nvPr/>
        </p:nvSpPr>
        <p:spPr bwMode="auto">
          <a:xfrm>
            <a:off x="1229078" y="1890713"/>
            <a:ext cx="685800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4" name="Rectangle 5"/>
          <p:cNvSpPr>
            <a:spLocks noChangeArrowheads="1"/>
          </p:cNvSpPr>
          <p:nvPr/>
        </p:nvSpPr>
        <p:spPr bwMode="auto">
          <a:xfrm>
            <a:off x="2885723" y="3926682"/>
            <a:ext cx="4024489"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5" name="Rectangle 6"/>
          <p:cNvSpPr>
            <a:spLocks noChangeArrowheads="1"/>
          </p:cNvSpPr>
          <p:nvPr/>
        </p:nvSpPr>
        <p:spPr bwMode="auto">
          <a:xfrm>
            <a:off x="4608689" y="4248150"/>
            <a:ext cx="1905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6" name="Rectangle 7"/>
          <p:cNvSpPr>
            <a:spLocks noChangeArrowheads="1"/>
          </p:cNvSpPr>
          <p:nvPr/>
        </p:nvSpPr>
        <p:spPr bwMode="auto">
          <a:xfrm>
            <a:off x="3035300" y="1370410"/>
            <a:ext cx="105974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7" name="Rectangle 8"/>
          <p:cNvSpPr>
            <a:spLocks noChangeArrowheads="1"/>
          </p:cNvSpPr>
          <p:nvPr/>
        </p:nvSpPr>
        <p:spPr bwMode="auto">
          <a:xfrm>
            <a:off x="3269545" y="1416844"/>
            <a:ext cx="230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100" b="1">
                <a:solidFill>
                  <a:srgbClr val="002060"/>
                </a:solidFill>
                <a:latin typeface="Arial" pitchFamily="34" charset="0"/>
              </a:rPr>
              <a:t>      </a:t>
            </a:r>
            <a:endParaRPr lang="fr-FR" altLang="fr-FR" sz="2000">
              <a:solidFill>
                <a:srgbClr val="002060"/>
              </a:solidFill>
              <a:latin typeface="Arial" pitchFamily="34" charset="0"/>
            </a:endParaRPr>
          </a:p>
        </p:txBody>
      </p:sp>
      <p:sp>
        <p:nvSpPr>
          <p:cNvPr id="128" name="Rectangle 9"/>
          <p:cNvSpPr>
            <a:spLocks noChangeArrowheads="1"/>
          </p:cNvSpPr>
          <p:nvPr/>
        </p:nvSpPr>
        <p:spPr bwMode="auto">
          <a:xfrm>
            <a:off x="3563056" y="1428750"/>
            <a:ext cx="6492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dcd à 79 ans</a:t>
            </a:r>
            <a:endParaRPr lang="fr-FR" altLang="fr-FR" sz="2000">
              <a:solidFill>
                <a:srgbClr val="002060"/>
              </a:solidFill>
              <a:latin typeface="Arial" pitchFamily="34" charset="0"/>
            </a:endParaRPr>
          </a:p>
        </p:txBody>
      </p:sp>
      <p:sp>
        <p:nvSpPr>
          <p:cNvPr id="129" name="Rectangle 10"/>
          <p:cNvSpPr>
            <a:spLocks noChangeArrowheads="1"/>
          </p:cNvSpPr>
          <p:nvPr/>
        </p:nvSpPr>
        <p:spPr bwMode="auto">
          <a:xfrm>
            <a:off x="5039078" y="1325166"/>
            <a:ext cx="105974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0" name="Rectangle 11"/>
          <p:cNvSpPr>
            <a:spLocks noChangeArrowheads="1"/>
          </p:cNvSpPr>
          <p:nvPr/>
        </p:nvSpPr>
        <p:spPr bwMode="auto">
          <a:xfrm>
            <a:off x="5105401" y="1309688"/>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31" name="Rectangle 12"/>
          <p:cNvSpPr>
            <a:spLocks noChangeArrowheads="1"/>
          </p:cNvSpPr>
          <p:nvPr/>
        </p:nvSpPr>
        <p:spPr bwMode="auto">
          <a:xfrm>
            <a:off x="5080000" y="1428750"/>
            <a:ext cx="379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73 ans</a:t>
            </a:r>
            <a:endParaRPr lang="fr-FR" altLang="fr-FR" sz="2000">
              <a:solidFill>
                <a:srgbClr val="002060"/>
              </a:solidFill>
              <a:latin typeface="Arial" pitchFamily="34" charset="0"/>
            </a:endParaRPr>
          </a:p>
        </p:txBody>
      </p:sp>
      <p:sp>
        <p:nvSpPr>
          <p:cNvPr id="132" name="Rectangle 13"/>
          <p:cNvSpPr>
            <a:spLocks noChangeArrowheads="1"/>
          </p:cNvSpPr>
          <p:nvPr/>
        </p:nvSpPr>
        <p:spPr bwMode="auto">
          <a:xfrm>
            <a:off x="4876800" y="1543050"/>
            <a:ext cx="7758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K sein  </a:t>
            </a:r>
            <a:r>
              <a:rPr lang="fr-FR" altLang="fr-FR" sz="800" b="1" dirty="0" smtClean="0">
                <a:solidFill>
                  <a:srgbClr val="002060"/>
                </a:solidFill>
                <a:latin typeface="Arial" pitchFamily="34" charset="0"/>
              </a:rPr>
              <a:t>à 67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33" name="Rectangle 18"/>
          <p:cNvSpPr>
            <a:spLocks noChangeArrowheads="1"/>
          </p:cNvSpPr>
          <p:nvPr/>
        </p:nvSpPr>
        <p:spPr bwMode="auto">
          <a:xfrm>
            <a:off x="732367" y="2350294"/>
            <a:ext cx="2483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4" name="Rectangle 20"/>
          <p:cNvSpPr>
            <a:spLocks noChangeArrowheads="1"/>
          </p:cNvSpPr>
          <p:nvPr/>
        </p:nvSpPr>
        <p:spPr bwMode="auto">
          <a:xfrm>
            <a:off x="666045" y="3727848"/>
            <a:ext cx="297745"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5" name="Rectangle 22"/>
          <p:cNvSpPr>
            <a:spLocks noChangeArrowheads="1"/>
          </p:cNvSpPr>
          <p:nvPr/>
        </p:nvSpPr>
        <p:spPr bwMode="auto">
          <a:xfrm>
            <a:off x="980723"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6" name="Oval 24"/>
          <p:cNvSpPr>
            <a:spLocks noChangeArrowheads="1"/>
          </p:cNvSpPr>
          <p:nvPr/>
        </p:nvSpPr>
        <p:spPr bwMode="auto">
          <a:xfrm>
            <a:off x="4972756" y="769144"/>
            <a:ext cx="464256" cy="391716"/>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7" name="Line 25"/>
          <p:cNvSpPr>
            <a:spLocks noChangeShapeType="1"/>
          </p:cNvSpPr>
          <p:nvPr/>
        </p:nvSpPr>
        <p:spPr bwMode="auto">
          <a:xfrm flipH="1">
            <a:off x="6841067" y="331470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8" name="Line 26"/>
          <p:cNvSpPr>
            <a:spLocks noChangeShapeType="1"/>
          </p:cNvSpPr>
          <p:nvPr/>
        </p:nvSpPr>
        <p:spPr bwMode="auto">
          <a:xfrm flipH="1">
            <a:off x="8077200" y="30861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9" name="Line 27"/>
          <p:cNvSpPr>
            <a:spLocks noChangeShapeType="1"/>
          </p:cNvSpPr>
          <p:nvPr/>
        </p:nvSpPr>
        <p:spPr bwMode="auto">
          <a:xfrm>
            <a:off x="3979333" y="1141810"/>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0" name="Line 28"/>
          <p:cNvSpPr>
            <a:spLocks noChangeShapeType="1"/>
          </p:cNvSpPr>
          <p:nvPr/>
        </p:nvSpPr>
        <p:spPr bwMode="auto">
          <a:xfrm>
            <a:off x="5201355" y="1148954"/>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1" name="Line 29"/>
          <p:cNvSpPr>
            <a:spLocks noChangeShapeType="1"/>
          </p:cNvSpPr>
          <p:nvPr/>
        </p:nvSpPr>
        <p:spPr bwMode="auto">
          <a:xfrm>
            <a:off x="905933" y="3314700"/>
            <a:ext cx="1412" cy="397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2" name="Line 30"/>
          <p:cNvSpPr>
            <a:spLocks noChangeShapeType="1"/>
          </p:cNvSpPr>
          <p:nvPr/>
        </p:nvSpPr>
        <p:spPr bwMode="auto">
          <a:xfrm>
            <a:off x="1552222" y="3314700"/>
            <a:ext cx="1412" cy="4583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3" name="Line 31"/>
          <p:cNvSpPr>
            <a:spLocks noChangeShapeType="1"/>
          </p:cNvSpPr>
          <p:nvPr/>
        </p:nvSpPr>
        <p:spPr bwMode="auto">
          <a:xfrm>
            <a:off x="2325511" y="3325416"/>
            <a:ext cx="1128889"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4" name="Line 32"/>
          <p:cNvSpPr>
            <a:spLocks noChangeShapeType="1"/>
          </p:cNvSpPr>
          <p:nvPr/>
        </p:nvSpPr>
        <p:spPr bwMode="auto">
          <a:xfrm>
            <a:off x="2861733" y="3028950"/>
            <a:ext cx="0" cy="7036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5" name="Line 33"/>
          <p:cNvSpPr>
            <a:spLocks noChangeShapeType="1"/>
          </p:cNvSpPr>
          <p:nvPr/>
        </p:nvSpPr>
        <p:spPr bwMode="auto">
          <a:xfrm flipV="1">
            <a:off x="6845300" y="3321844"/>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6" name="Rectangle 34"/>
          <p:cNvSpPr>
            <a:spLocks noChangeArrowheads="1"/>
          </p:cNvSpPr>
          <p:nvPr/>
        </p:nvSpPr>
        <p:spPr bwMode="auto">
          <a:xfrm>
            <a:off x="3780367" y="806054"/>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47" name="Line 35"/>
          <p:cNvSpPr>
            <a:spLocks noChangeShapeType="1"/>
          </p:cNvSpPr>
          <p:nvPr/>
        </p:nvSpPr>
        <p:spPr bwMode="auto">
          <a:xfrm flipV="1">
            <a:off x="3657600" y="685800"/>
            <a:ext cx="677333"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8" name="Line 36"/>
          <p:cNvSpPr>
            <a:spLocks noChangeShapeType="1"/>
          </p:cNvSpPr>
          <p:nvPr/>
        </p:nvSpPr>
        <p:spPr bwMode="auto">
          <a:xfrm>
            <a:off x="4169834" y="3318273"/>
            <a:ext cx="1192388"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9" name="Line 37"/>
          <p:cNvSpPr>
            <a:spLocks noChangeShapeType="1"/>
          </p:cNvSpPr>
          <p:nvPr/>
        </p:nvSpPr>
        <p:spPr bwMode="auto">
          <a:xfrm>
            <a:off x="4737100" y="2971800"/>
            <a:ext cx="0" cy="750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0" name="Line 38"/>
          <p:cNvSpPr>
            <a:spLocks noChangeShapeType="1"/>
          </p:cNvSpPr>
          <p:nvPr/>
        </p:nvSpPr>
        <p:spPr bwMode="auto">
          <a:xfrm flipH="1">
            <a:off x="5367867" y="3314700"/>
            <a:ext cx="0" cy="446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1" name="Rectangle 41"/>
          <p:cNvSpPr>
            <a:spLocks noChangeArrowheads="1"/>
          </p:cNvSpPr>
          <p:nvPr/>
        </p:nvSpPr>
        <p:spPr bwMode="auto">
          <a:xfrm>
            <a:off x="6214533" y="2059782"/>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2" name="Rectangle 43"/>
          <p:cNvSpPr>
            <a:spLocks noChangeArrowheads="1"/>
          </p:cNvSpPr>
          <p:nvPr/>
        </p:nvSpPr>
        <p:spPr bwMode="auto">
          <a:xfrm>
            <a:off x="4840111" y="2059782"/>
            <a:ext cx="248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3" name="Rectangle 45"/>
          <p:cNvSpPr>
            <a:spLocks noChangeArrowheads="1"/>
          </p:cNvSpPr>
          <p:nvPr/>
        </p:nvSpPr>
        <p:spPr bwMode="auto">
          <a:xfrm>
            <a:off x="3070578" y="2120504"/>
            <a:ext cx="23283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4" name="Rectangle 47"/>
          <p:cNvSpPr>
            <a:spLocks noChangeArrowheads="1"/>
          </p:cNvSpPr>
          <p:nvPr/>
        </p:nvSpPr>
        <p:spPr bwMode="auto">
          <a:xfrm>
            <a:off x="5552723" y="2778919"/>
            <a:ext cx="1059744"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5" name="Rectangle 48"/>
          <p:cNvSpPr>
            <a:spLocks noChangeArrowheads="1"/>
          </p:cNvSpPr>
          <p:nvPr/>
        </p:nvSpPr>
        <p:spPr bwMode="auto">
          <a:xfrm>
            <a:off x="5635978" y="277891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56" name="Rectangle 49"/>
          <p:cNvSpPr>
            <a:spLocks noChangeArrowheads="1"/>
          </p:cNvSpPr>
          <p:nvPr/>
        </p:nvSpPr>
        <p:spPr bwMode="auto">
          <a:xfrm>
            <a:off x="5792612" y="2814638"/>
            <a:ext cx="49532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51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57" name="Line 50"/>
          <p:cNvSpPr>
            <a:spLocks noChangeShapeType="1"/>
          </p:cNvSpPr>
          <p:nvPr/>
        </p:nvSpPr>
        <p:spPr bwMode="auto">
          <a:xfrm flipH="1">
            <a:off x="2877256"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8" name="Line 51"/>
          <p:cNvSpPr>
            <a:spLocks noChangeShapeType="1"/>
          </p:cNvSpPr>
          <p:nvPr/>
        </p:nvSpPr>
        <p:spPr bwMode="auto">
          <a:xfrm flipH="1">
            <a:off x="4762500"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9" name="Line 52"/>
          <p:cNvSpPr>
            <a:spLocks noChangeShapeType="1"/>
          </p:cNvSpPr>
          <p:nvPr/>
        </p:nvSpPr>
        <p:spPr bwMode="auto">
          <a:xfrm>
            <a:off x="61129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0" name="Line 53"/>
          <p:cNvSpPr>
            <a:spLocks noChangeShapeType="1"/>
          </p:cNvSpPr>
          <p:nvPr/>
        </p:nvSpPr>
        <p:spPr bwMode="auto">
          <a:xfrm>
            <a:off x="71797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1" name="Line 54"/>
          <p:cNvSpPr>
            <a:spLocks noChangeShapeType="1"/>
          </p:cNvSpPr>
          <p:nvPr/>
        </p:nvSpPr>
        <p:spPr bwMode="auto">
          <a:xfrm flipH="1">
            <a:off x="80941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2" name="Line 55"/>
          <p:cNvSpPr>
            <a:spLocks noChangeShapeType="1"/>
          </p:cNvSpPr>
          <p:nvPr/>
        </p:nvSpPr>
        <p:spPr bwMode="auto">
          <a:xfrm flipH="1">
            <a:off x="6111523" y="3086100"/>
            <a:ext cx="0" cy="623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3" name="Rectangle 56"/>
          <p:cNvSpPr>
            <a:spLocks noChangeArrowheads="1"/>
          </p:cNvSpPr>
          <p:nvPr/>
        </p:nvSpPr>
        <p:spPr bwMode="auto">
          <a:xfrm>
            <a:off x="6570134" y="2686050"/>
            <a:ext cx="1127478"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4" name="Rectangle 57"/>
          <p:cNvSpPr>
            <a:spLocks noChangeArrowheads="1"/>
          </p:cNvSpPr>
          <p:nvPr/>
        </p:nvSpPr>
        <p:spPr bwMode="auto">
          <a:xfrm>
            <a:off x="6745111" y="264080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65" name="Rectangle 58"/>
          <p:cNvSpPr>
            <a:spLocks noChangeArrowheads="1"/>
          </p:cNvSpPr>
          <p:nvPr/>
        </p:nvSpPr>
        <p:spPr bwMode="auto">
          <a:xfrm>
            <a:off x="6841067" y="2800350"/>
            <a:ext cx="6203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err="1">
                <a:solidFill>
                  <a:srgbClr val="002060"/>
                </a:solidFill>
                <a:latin typeface="Arial" pitchFamily="34" charset="0"/>
              </a:rPr>
              <a:t>dcd</a:t>
            </a:r>
            <a:r>
              <a:rPr lang="fr-FR" altLang="fr-FR" sz="800" b="1" dirty="0">
                <a:solidFill>
                  <a:srgbClr val="002060"/>
                </a:solidFill>
                <a:latin typeface="Arial" pitchFamily="34" charset="0"/>
              </a:rPr>
              <a:t> à 49 ans</a:t>
            </a:r>
            <a:endParaRPr lang="fr-FR" altLang="fr-FR" sz="2000" dirty="0">
              <a:solidFill>
                <a:srgbClr val="002060"/>
              </a:solidFill>
              <a:latin typeface="Arial" pitchFamily="34" charset="0"/>
            </a:endParaRPr>
          </a:p>
        </p:txBody>
      </p:sp>
      <p:sp>
        <p:nvSpPr>
          <p:cNvPr id="166" name="Rectangle 59"/>
          <p:cNvSpPr>
            <a:spLocks noChangeArrowheads="1"/>
          </p:cNvSpPr>
          <p:nvPr/>
        </p:nvSpPr>
        <p:spPr bwMode="auto">
          <a:xfrm>
            <a:off x="6728178" y="2914650"/>
            <a:ext cx="74699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K sein à</a:t>
            </a:r>
            <a:r>
              <a:rPr lang="fr-FR" altLang="fr-FR" sz="800" b="1" dirty="0" smtClean="0">
                <a:solidFill>
                  <a:srgbClr val="002060"/>
                </a:solidFill>
                <a:latin typeface="Arial" pitchFamily="34" charset="0"/>
              </a:rPr>
              <a:t> </a:t>
            </a:r>
            <a:r>
              <a:rPr lang="fr-FR" altLang="fr-FR" sz="800" b="1" dirty="0">
                <a:solidFill>
                  <a:srgbClr val="002060"/>
                </a:solidFill>
                <a:latin typeface="Arial" pitchFamily="34" charset="0"/>
              </a:rPr>
              <a:t>44 ans</a:t>
            </a:r>
            <a:endParaRPr lang="fr-FR" altLang="fr-FR" sz="2000" dirty="0">
              <a:solidFill>
                <a:srgbClr val="002060"/>
              </a:solidFill>
              <a:latin typeface="Arial" pitchFamily="34" charset="0"/>
            </a:endParaRPr>
          </a:p>
        </p:txBody>
      </p:sp>
      <p:sp>
        <p:nvSpPr>
          <p:cNvPr id="167" name="Rectangle 60"/>
          <p:cNvSpPr>
            <a:spLocks noChangeArrowheads="1"/>
          </p:cNvSpPr>
          <p:nvPr/>
        </p:nvSpPr>
        <p:spPr bwMode="auto">
          <a:xfrm>
            <a:off x="6705601" y="3028950"/>
            <a:ext cx="84478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K ovaire </a:t>
            </a:r>
            <a:r>
              <a:rPr lang="fr-FR" altLang="fr-FR" sz="800" b="1" dirty="0" smtClean="0">
                <a:solidFill>
                  <a:srgbClr val="002060"/>
                </a:solidFill>
                <a:latin typeface="Arial" pitchFamily="34" charset="0"/>
              </a:rPr>
              <a:t>à 49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68" name="Rectangle 61"/>
          <p:cNvSpPr>
            <a:spLocks noChangeArrowheads="1"/>
          </p:cNvSpPr>
          <p:nvPr/>
        </p:nvSpPr>
        <p:spPr bwMode="auto">
          <a:xfrm>
            <a:off x="732368"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9" name="Rectangle 62"/>
          <p:cNvSpPr>
            <a:spLocks noChangeArrowheads="1"/>
          </p:cNvSpPr>
          <p:nvPr/>
        </p:nvSpPr>
        <p:spPr bwMode="auto">
          <a:xfrm>
            <a:off x="677333"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40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70" name="Rectangle 63"/>
          <p:cNvSpPr>
            <a:spLocks noChangeArrowheads="1"/>
          </p:cNvSpPr>
          <p:nvPr/>
        </p:nvSpPr>
        <p:spPr bwMode="auto">
          <a:xfrm>
            <a:off x="2325511" y="2702719"/>
            <a:ext cx="124318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1" name="Rectangle 64"/>
          <p:cNvSpPr>
            <a:spLocks noChangeArrowheads="1"/>
          </p:cNvSpPr>
          <p:nvPr/>
        </p:nvSpPr>
        <p:spPr bwMode="auto">
          <a:xfrm>
            <a:off x="2685345" y="2750939"/>
            <a:ext cx="3222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62ans</a:t>
            </a:r>
            <a:endParaRPr lang="fr-FR" altLang="fr-FR" sz="2000" dirty="0">
              <a:solidFill>
                <a:srgbClr val="002060"/>
              </a:solidFill>
              <a:latin typeface="Arial" pitchFamily="34" charset="0"/>
            </a:endParaRPr>
          </a:p>
        </p:txBody>
      </p:sp>
      <p:sp>
        <p:nvSpPr>
          <p:cNvPr id="172" name="Rectangle 65"/>
          <p:cNvSpPr>
            <a:spLocks noChangeArrowheads="1"/>
          </p:cNvSpPr>
          <p:nvPr/>
        </p:nvSpPr>
        <p:spPr bwMode="auto">
          <a:xfrm>
            <a:off x="2441223" y="2876193"/>
            <a:ext cx="10591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K sein </a:t>
            </a:r>
            <a:r>
              <a:rPr lang="fr-FR" altLang="fr-FR" sz="800" b="1" dirty="0" smtClean="0">
                <a:solidFill>
                  <a:srgbClr val="002060"/>
                </a:solidFill>
                <a:latin typeface="Arial" pitchFamily="34" charset="0"/>
              </a:rPr>
              <a:t>à 61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73" name="Rectangle 66"/>
          <p:cNvSpPr>
            <a:spLocks noChangeArrowheads="1"/>
          </p:cNvSpPr>
          <p:nvPr/>
        </p:nvSpPr>
        <p:spPr bwMode="auto">
          <a:xfrm>
            <a:off x="4294012" y="2702719"/>
            <a:ext cx="8607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4" name="Rectangle 67"/>
          <p:cNvSpPr>
            <a:spLocks noChangeArrowheads="1"/>
          </p:cNvSpPr>
          <p:nvPr/>
        </p:nvSpPr>
        <p:spPr bwMode="auto">
          <a:xfrm>
            <a:off x="1162756"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5" name="Rectangle 68"/>
          <p:cNvSpPr>
            <a:spLocks noChangeArrowheads="1"/>
          </p:cNvSpPr>
          <p:nvPr/>
        </p:nvSpPr>
        <p:spPr bwMode="auto">
          <a:xfrm>
            <a:off x="1354667"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37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76" name="Rectangle 69"/>
          <p:cNvSpPr>
            <a:spLocks noChangeArrowheads="1"/>
          </p:cNvSpPr>
          <p:nvPr/>
        </p:nvSpPr>
        <p:spPr bwMode="auto">
          <a:xfrm>
            <a:off x="3035301"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7" name="Rectangle 70"/>
          <p:cNvSpPr>
            <a:spLocks noChangeArrowheads="1"/>
          </p:cNvSpPr>
          <p:nvPr/>
        </p:nvSpPr>
        <p:spPr bwMode="auto">
          <a:xfrm>
            <a:off x="3251200"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32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78" name="Rectangle 71"/>
          <p:cNvSpPr>
            <a:spLocks noChangeArrowheads="1"/>
          </p:cNvSpPr>
          <p:nvPr/>
        </p:nvSpPr>
        <p:spPr bwMode="auto">
          <a:xfrm>
            <a:off x="1792111"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9" name="Rectangle 72"/>
          <p:cNvSpPr>
            <a:spLocks noChangeArrowheads="1"/>
          </p:cNvSpPr>
          <p:nvPr/>
        </p:nvSpPr>
        <p:spPr bwMode="auto">
          <a:xfrm>
            <a:off x="2099733"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38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80" name="Rectangle 73"/>
          <p:cNvSpPr>
            <a:spLocks noChangeArrowheads="1"/>
          </p:cNvSpPr>
          <p:nvPr/>
        </p:nvSpPr>
        <p:spPr bwMode="auto">
          <a:xfrm>
            <a:off x="2507545"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1" name="Rectangle 74"/>
          <p:cNvSpPr>
            <a:spLocks noChangeArrowheads="1"/>
          </p:cNvSpPr>
          <p:nvPr/>
        </p:nvSpPr>
        <p:spPr bwMode="auto">
          <a:xfrm>
            <a:off x="2641600"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35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82" name="Rectangle 75"/>
          <p:cNvSpPr>
            <a:spLocks noChangeArrowheads="1"/>
          </p:cNvSpPr>
          <p:nvPr/>
        </p:nvSpPr>
        <p:spPr bwMode="auto">
          <a:xfrm>
            <a:off x="914400" y="2702719"/>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3" name="Rectangle 76"/>
          <p:cNvSpPr>
            <a:spLocks noChangeArrowheads="1"/>
          </p:cNvSpPr>
          <p:nvPr/>
        </p:nvSpPr>
        <p:spPr bwMode="auto">
          <a:xfrm>
            <a:off x="1041400" y="28003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64 ans</a:t>
            </a:r>
            <a:endParaRPr lang="fr-FR" altLang="fr-FR" sz="2000" dirty="0">
              <a:solidFill>
                <a:srgbClr val="002060"/>
              </a:solidFill>
              <a:latin typeface="Arial" pitchFamily="34" charset="0"/>
            </a:endParaRPr>
          </a:p>
        </p:txBody>
      </p:sp>
      <p:sp>
        <p:nvSpPr>
          <p:cNvPr id="184" name="Rectangle 77"/>
          <p:cNvSpPr>
            <a:spLocks noChangeArrowheads="1"/>
          </p:cNvSpPr>
          <p:nvPr/>
        </p:nvSpPr>
        <p:spPr bwMode="auto">
          <a:xfrm>
            <a:off x="3730978" y="4370785"/>
            <a:ext cx="811389"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5" name="Rectangle 78"/>
          <p:cNvSpPr>
            <a:spLocks noChangeArrowheads="1"/>
          </p:cNvSpPr>
          <p:nvPr/>
        </p:nvSpPr>
        <p:spPr bwMode="auto">
          <a:xfrm>
            <a:off x="3928533"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29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86" name="Rectangle 79"/>
          <p:cNvSpPr>
            <a:spLocks noChangeArrowheads="1"/>
          </p:cNvSpPr>
          <p:nvPr/>
        </p:nvSpPr>
        <p:spPr bwMode="auto">
          <a:xfrm>
            <a:off x="4476044"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7" name="Rectangle 80"/>
          <p:cNvSpPr>
            <a:spLocks noChangeArrowheads="1"/>
          </p:cNvSpPr>
          <p:nvPr/>
        </p:nvSpPr>
        <p:spPr bwMode="auto">
          <a:xfrm>
            <a:off x="4538133"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26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88" name="Rectangle 81"/>
          <p:cNvSpPr>
            <a:spLocks noChangeArrowheads="1"/>
          </p:cNvSpPr>
          <p:nvPr/>
        </p:nvSpPr>
        <p:spPr bwMode="auto">
          <a:xfrm>
            <a:off x="6462889"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9" name="Rectangle 82"/>
          <p:cNvSpPr>
            <a:spLocks noChangeArrowheads="1"/>
          </p:cNvSpPr>
          <p:nvPr/>
        </p:nvSpPr>
        <p:spPr bwMode="auto">
          <a:xfrm>
            <a:off x="6637867"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19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90" name="Rectangle 83"/>
          <p:cNvSpPr>
            <a:spLocks noChangeArrowheads="1"/>
          </p:cNvSpPr>
          <p:nvPr/>
        </p:nvSpPr>
        <p:spPr bwMode="auto">
          <a:xfrm>
            <a:off x="5221111"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1" name="Rectangle 84"/>
          <p:cNvSpPr>
            <a:spLocks noChangeArrowheads="1"/>
          </p:cNvSpPr>
          <p:nvPr/>
        </p:nvSpPr>
        <p:spPr bwMode="auto">
          <a:xfrm>
            <a:off x="5147733"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19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92" name="Rectangle 85"/>
          <p:cNvSpPr>
            <a:spLocks noChangeArrowheads="1"/>
          </p:cNvSpPr>
          <p:nvPr/>
        </p:nvSpPr>
        <p:spPr bwMode="auto">
          <a:xfrm>
            <a:off x="5784145"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3" name="Rectangle 86"/>
          <p:cNvSpPr>
            <a:spLocks noChangeArrowheads="1"/>
          </p:cNvSpPr>
          <p:nvPr/>
        </p:nvSpPr>
        <p:spPr bwMode="auto">
          <a:xfrm>
            <a:off x="5892800"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25 ans</a:t>
            </a:r>
            <a:endParaRPr lang="fr-FR" altLang="fr-FR" sz="2000">
              <a:solidFill>
                <a:srgbClr val="002060"/>
              </a:solidFill>
              <a:latin typeface="Arial" pitchFamily="34" charset="0"/>
            </a:endParaRPr>
          </a:p>
        </p:txBody>
      </p:sp>
      <p:sp>
        <p:nvSpPr>
          <p:cNvPr id="194" name="Rectangle 87"/>
          <p:cNvSpPr>
            <a:spLocks noChangeArrowheads="1"/>
          </p:cNvSpPr>
          <p:nvPr/>
        </p:nvSpPr>
        <p:spPr bwMode="auto">
          <a:xfrm>
            <a:off x="7093656"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5" name="Rectangle 88"/>
          <p:cNvSpPr>
            <a:spLocks noChangeArrowheads="1"/>
          </p:cNvSpPr>
          <p:nvPr/>
        </p:nvSpPr>
        <p:spPr bwMode="auto">
          <a:xfrm>
            <a:off x="7247467"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18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196" name="Rectangle 89"/>
          <p:cNvSpPr>
            <a:spLocks noChangeArrowheads="1"/>
          </p:cNvSpPr>
          <p:nvPr/>
        </p:nvSpPr>
        <p:spPr bwMode="auto">
          <a:xfrm>
            <a:off x="7838723"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7" name="Rectangle 90"/>
          <p:cNvSpPr>
            <a:spLocks noChangeArrowheads="1"/>
          </p:cNvSpPr>
          <p:nvPr/>
        </p:nvSpPr>
        <p:spPr bwMode="auto">
          <a:xfrm>
            <a:off x="7857067" y="4400550"/>
            <a:ext cx="351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10 ans</a:t>
            </a:r>
            <a:endParaRPr lang="fr-FR" altLang="fr-FR" sz="2000">
              <a:solidFill>
                <a:srgbClr val="002060"/>
              </a:solidFill>
              <a:latin typeface="Arial" pitchFamily="34" charset="0"/>
            </a:endParaRPr>
          </a:p>
        </p:txBody>
      </p:sp>
      <p:sp>
        <p:nvSpPr>
          <p:cNvPr id="198" name="Rectangle 91"/>
          <p:cNvSpPr>
            <a:spLocks noChangeArrowheads="1"/>
          </p:cNvSpPr>
          <p:nvPr/>
        </p:nvSpPr>
        <p:spPr bwMode="auto">
          <a:xfrm>
            <a:off x="7772400" y="2717006"/>
            <a:ext cx="762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9" name="Rectangle 92"/>
          <p:cNvSpPr>
            <a:spLocks noChangeArrowheads="1"/>
          </p:cNvSpPr>
          <p:nvPr/>
        </p:nvSpPr>
        <p:spPr bwMode="auto">
          <a:xfrm>
            <a:off x="7924800" y="2800350"/>
            <a:ext cx="3222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smtClean="0">
                <a:solidFill>
                  <a:srgbClr val="002060"/>
                </a:solidFill>
                <a:latin typeface="Arial" pitchFamily="34" charset="0"/>
              </a:rPr>
              <a:t>39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200" name="Rectangle 93"/>
          <p:cNvSpPr>
            <a:spLocks noChangeArrowheads="1"/>
          </p:cNvSpPr>
          <p:nvPr/>
        </p:nvSpPr>
        <p:spPr bwMode="auto">
          <a:xfrm>
            <a:off x="2374901" y="3467101"/>
            <a:ext cx="24976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1" name="Rectangle 95"/>
          <p:cNvSpPr>
            <a:spLocks noChangeArrowheads="1"/>
          </p:cNvSpPr>
          <p:nvPr/>
        </p:nvSpPr>
        <p:spPr bwMode="auto">
          <a:xfrm>
            <a:off x="2939345"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2" name="Rectangle 97"/>
          <p:cNvSpPr>
            <a:spLocks noChangeArrowheads="1"/>
          </p:cNvSpPr>
          <p:nvPr/>
        </p:nvSpPr>
        <p:spPr bwMode="auto">
          <a:xfrm>
            <a:off x="3502378"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3" name="Rectangle 101"/>
          <p:cNvSpPr>
            <a:spLocks noChangeArrowheads="1"/>
          </p:cNvSpPr>
          <p:nvPr/>
        </p:nvSpPr>
        <p:spPr bwMode="auto">
          <a:xfrm>
            <a:off x="4790723" y="3467101"/>
            <a:ext cx="280811"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4" name="Rectangle 105"/>
          <p:cNvSpPr>
            <a:spLocks noChangeArrowheads="1"/>
          </p:cNvSpPr>
          <p:nvPr/>
        </p:nvSpPr>
        <p:spPr bwMode="auto">
          <a:xfrm>
            <a:off x="6148211"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5" name="Rectangle 107"/>
          <p:cNvSpPr>
            <a:spLocks noChangeArrowheads="1"/>
          </p:cNvSpPr>
          <p:nvPr/>
        </p:nvSpPr>
        <p:spPr bwMode="auto">
          <a:xfrm>
            <a:off x="7209367" y="2028826"/>
            <a:ext cx="29774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6" name="Rectangle 111"/>
          <p:cNvSpPr>
            <a:spLocks noChangeArrowheads="1"/>
          </p:cNvSpPr>
          <p:nvPr/>
        </p:nvSpPr>
        <p:spPr bwMode="auto">
          <a:xfrm>
            <a:off x="8153400" y="3467101"/>
            <a:ext cx="29774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8" name="Rectangle 115"/>
          <p:cNvSpPr>
            <a:spLocks noChangeArrowheads="1"/>
          </p:cNvSpPr>
          <p:nvPr/>
        </p:nvSpPr>
        <p:spPr bwMode="auto">
          <a:xfrm>
            <a:off x="6843889"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9" name="Rectangle 117"/>
          <p:cNvSpPr>
            <a:spLocks noChangeArrowheads="1"/>
          </p:cNvSpPr>
          <p:nvPr/>
        </p:nvSpPr>
        <p:spPr bwMode="auto">
          <a:xfrm>
            <a:off x="4525434" y="2313385"/>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0" name="Rectangle 118"/>
          <p:cNvSpPr>
            <a:spLocks noChangeArrowheads="1"/>
          </p:cNvSpPr>
          <p:nvPr/>
        </p:nvSpPr>
        <p:spPr bwMode="auto">
          <a:xfrm>
            <a:off x="1341967" y="3734991"/>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1" name="Rectangle 119"/>
          <p:cNvSpPr>
            <a:spLocks noChangeArrowheads="1"/>
          </p:cNvSpPr>
          <p:nvPr/>
        </p:nvSpPr>
        <p:spPr bwMode="auto">
          <a:xfrm>
            <a:off x="2645834" y="3732610"/>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2" name="Rectangle 120"/>
          <p:cNvSpPr>
            <a:spLocks noChangeArrowheads="1"/>
          </p:cNvSpPr>
          <p:nvPr/>
        </p:nvSpPr>
        <p:spPr bwMode="auto">
          <a:xfrm>
            <a:off x="4525434" y="3727847"/>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3" name="Rectangle 121"/>
          <p:cNvSpPr>
            <a:spLocks noChangeArrowheads="1"/>
          </p:cNvSpPr>
          <p:nvPr/>
        </p:nvSpPr>
        <p:spPr bwMode="auto">
          <a:xfrm>
            <a:off x="7230534" y="3720704"/>
            <a:ext cx="438856"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4" name="Rectangle 122"/>
          <p:cNvSpPr>
            <a:spLocks noChangeArrowheads="1"/>
          </p:cNvSpPr>
          <p:nvPr/>
        </p:nvSpPr>
        <p:spPr bwMode="auto">
          <a:xfrm>
            <a:off x="7861301" y="3720704"/>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5" name="Oval 123"/>
          <p:cNvSpPr>
            <a:spLocks noChangeArrowheads="1"/>
          </p:cNvSpPr>
          <p:nvPr/>
        </p:nvSpPr>
        <p:spPr bwMode="auto">
          <a:xfrm>
            <a:off x="2645834" y="2299098"/>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6" name="Oval 124"/>
          <p:cNvSpPr>
            <a:spLocks noChangeArrowheads="1"/>
          </p:cNvSpPr>
          <p:nvPr/>
        </p:nvSpPr>
        <p:spPr bwMode="auto">
          <a:xfrm>
            <a:off x="1003301" y="229433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7" name="Oval 125"/>
          <p:cNvSpPr>
            <a:spLocks noChangeArrowheads="1"/>
          </p:cNvSpPr>
          <p:nvPr/>
        </p:nvSpPr>
        <p:spPr bwMode="auto">
          <a:xfrm>
            <a:off x="5880101"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8" name="Oval 126"/>
          <p:cNvSpPr>
            <a:spLocks noChangeArrowheads="1"/>
          </p:cNvSpPr>
          <p:nvPr/>
        </p:nvSpPr>
        <p:spPr bwMode="auto">
          <a:xfrm>
            <a:off x="6941257"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9" name="Oval 127"/>
          <p:cNvSpPr>
            <a:spLocks noChangeArrowheads="1"/>
          </p:cNvSpPr>
          <p:nvPr/>
        </p:nvSpPr>
        <p:spPr bwMode="auto">
          <a:xfrm>
            <a:off x="7855657" y="2299098"/>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0" name="Oval 128"/>
          <p:cNvSpPr>
            <a:spLocks noChangeArrowheads="1"/>
          </p:cNvSpPr>
          <p:nvPr/>
        </p:nvSpPr>
        <p:spPr bwMode="auto">
          <a:xfrm>
            <a:off x="664634" y="3720704"/>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1" name="Oval 129"/>
          <p:cNvSpPr>
            <a:spLocks noChangeArrowheads="1"/>
          </p:cNvSpPr>
          <p:nvPr/>
        </p:nvSpPr>
        <p:spPr bwMode="auto">
          <a:xfrm>
            <a:off x="2092679" y="372308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2" name="Oval 130"/>
          <p:cNvSpPr>
            <a:spLocks noChangeArrowheads="1"/>
          </p:cNvSpPr>
          <p:nvPr/>
        </p:nvSpPr>
        <p:spPr bwMode="auto">
          <a:xfrm>
            <a:off x="3200400" y="3729038"/>
            <a:ext cx="464256" cy="391716"/>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3" name="Oval 131"/>
          <p:cNvSpPr>
            <a:spLocks noChangeArrowheads="1"/>
          </p:cNvSpPr>
          <p:nvPr/>
        </p:nvSpPr>
        <p:spPr bwMode="auto">
          <a:xfrm>
            <a:off x="3920067" y="3714750"/>
            <a:ext cx="4642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4" name="Oval 132"/>
          <p:cNvSpPr>
            <a:spLocks noChangeArrowheads="1"/>
          </p:cNvSpPr>
          <p:nvPr/>
        </p:nvSpPr>
        <p:spPr bwMode="auto">
          <a:xfrm>
            <a:off x="5147733" y="3714750"/>
            <a:ext cx="4515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5" name="Oval 133"/>
          <p:cNvSpPr>
            <a:spLocks noChangeArrowheads="1"/>
          </p:cNvSpPr>
          <p:nvPr/>
        </p:nvSpPr>
        <p:spPr bwMode="auto">
          <a:xfrm>
            <a:off x="5880101" y="3715942"/>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6" name="Oval 134"/>
          <p:cNvSpPr>
            <a:spLocks noChangeArrowheads="1"/>
          </p:cNvSpPr>
          <p:nvPr/>
        </p:nvSpPr>
        <p:spPr bwMode="auto">
          <a:xfrm>
            <a:off x="6596945" y="3727848"/>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7" name="Line 135"/>
          <p:cNvSpPr>
            <a:spLocks noChangeShapeType="1"/>
          </p:cNvSpPr>
          <p:nvPr/>
        </p:nvSpPr>
        <p:spPr bwMode="auto">
          <a:xfrm flipV="1">
            <a:off x="6841067" y="2286000"/>
            <a:ext cx="677333" cy="4000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28" name="Rectangle 136"/>
          <p:cNvSpPr>
            <a:spLocks noChangeArrowheads="1"/>
          </p:cNvSpPr>
          <p:nvPr/>
        </p:nvSpPr>
        <p:spPr bwMode="auto">
          <a:xfrm>
            <a:off x="5676900" y="2927748"/>
            <a:ext cx="74699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K sein </a:t>
            </a:r>
            <a:r>
              <a:rPr lang="fr-FR" altLang="fr-FR" sz="800" b="1" dirty="0" smtClean="0">
                <a:solidFill>
                  <a:srgbClr val="002060"/>
                </a:solidFill>
                <a:latin typeface="Arial" pitchFamily="34" charset="0"/>
              </a:rPr>
              <a:t>à 38 </a:t>
            </a:r>
            <a:r>
              <a:rPr lang="fr-FR" altLang="fr-FR" sz="800" b="1" dirty="0">
                <a:solidFill>
                  <a:srgbClr val="002060"/>
                </a:solidFill>
                <a:latin typeface="Arial" pitchFamily="34" charset="0"/>
              </a:rPr>
              <a:t>ans</a:t>
            </a:r>
            <a:endParaRPr lang="fr-FR" altLang="fr-FR" sz="2000" dirty="0">
              <a:solidFill>
                <a:srgbClr val="002060"/>
              </a:solidFill>
              <a:latin typeface="Arial" pitchFamily="34" charset="0"/>
            </a:endParaRPr>
          </a:p>
        </p:txBody>
      </p:sp>
      <p:sp>
        <p:nvSpPr>
          <p:cNvPr id="229" name="Rectangle 137"/>
          <p:cNvSpPr>
            <a:spLocks noChangeArrowheads="1"/>
          </p:cNvSpPr>
          <p:nvPr/>
        </p:nvSpPr>
        <p:spPr bwMode="auto">
          <a:xfrm>
            <a:off x="4538133" y="2814638"/>
            <a:ext cx="3222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dirty="0">
                <a:solidFill>
                  <a:srgbClr val="002060"/>
                </a:solidFill>
                <a:latin typeface="Arial" pitchFamily="34" charset="0"/>
              </a:rPr>
              <a:t> </a:t>
            </a:r>
            <a:r>
              <a:rPr lang="fr-FR" altLang="fr-FR" sz="800" b="1" dirty="0" smtClean="0">
                <a:solidFill>
                  <a:srgbClr val="002060"/>
                </a:solidFill>
                <a:latin typeface="Arial" pitchFamily="34" charset="0"/>
              </a:rPr>
              <a:t>55ans</a:t>
            </a:r>
            <a:endParaRPr lang="fr-FR" altLang="fr-FR" sz="2000" dirty="0">
              <a:solidFill>
                <a:srgbClr val="002060"/>
              </a:solidFill>
              <a:latin typeface="Arial" pitchFamily="34" charset="0"/>
            </a:endParaRPr>
          </a:p>
        </p:txBody>
      </p:sp>
      <p:sp>
        <p:nvSpPr>
          <p:cNvPr id="230" name="Line 138"/>
          <p:cNvSpPr>
            <a:spLocks noChangeShapeType="1"/>
          </p:cNvSpPr>
          <p:nvPr/>
        </p:nvSpPr>
        <p:spPr bwMode="auto">
          <a:xfrm flipV="1">
            <a:off x="7141634" y="3261122"/>
            <a:ext cx="0" cy="571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1" name="Line 139"/>
          <p:cNvSpPr>
            <a:spLocks noChangeShapeType="1"/>
          </p:cNvSpPr>
          <p:nvPr/>
        </p:nvSpPr>
        <p:spPr bwMode="auto">
          <a:xfrm>
            <a:off x="1219200" y="188595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2" name="Line 140"/>
          <p:cNvSpPr>
            <a:spLocks noChangeShapeType="1"/>
          </p:cNvSpPr>
          <p:nvPr/>
        </p:nvSpPr>
        <p:spPr bwMode="auto">
          <a:xfrm>
            <a:off x="1214967" y="2907506"/>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3" name="Line 141"/>
          <p:cNvSpPr>
            <a:spLocks noChangeShapeType="1"/>
          </p:cNvSpPr>
          <p:nvPr/>
        </p:nvSpPr>
        <p:spPr bwMode="auto">
          <a:xfrm>
            <a:off x="897467" y="3318272"/>
            <a:ext cx="6604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4" name="Line 144"/>
          <p:cNvSpPr>
            <a:spLocks noChangeShapeType="1"/>
          </p:cNvSpPr>
          <p:nvPr/>
        </p:nvSpPr>
        <p:spPr bwMode="auto">
          <a:xfrm>
            <a:off x="2324100"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5" name="Line 145"/>
          <p:cNvSpPr>
            <a:spLocks noChangeShapeType="1"/>
          </p:cNvSpPr>
          <p:nvPr/>
        </p:nvSpPr>
        <p:spPr bwMode="auto">
          <a:xfrm>
            <a:off x="3450167"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6" name="Line 146"/>
          <p:cNvSpPr>
            <a:spLocks noChangeShapeType="1"/>
          </p:cNvSpPr>
          <p:nvPr/>
        </p:nvSpPr>
        <p:spPr bwMode="auto">
          <a:xfrm>
            <a:off x="4157133" y="3311129"/>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7" name="Line 147"/>
          <p:cNvSpPr>
            <a:spLocks noChangeShapeType="1"/>
          </p:cNvSpPr>
          <p:nvPr/>
        </p:nvSpPr>
        <p:spPr bwMode="auto">
          <a:xfrm>
            <a:off x="7450667" y="331470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 name="ZoneTexte 1"/>
          <p:cNvSpPr txBox="1"/>
          <p:nvPr/>
        </p:nvSpPr>
        <p:spPr>
          <a:xfrm>
            <a:off x="1610078" y="2299098"/>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sp>
        <p:nvSpPr>
          <p:cNvPr id="207" name="ZoneTexte 206"/>
          <p:cNvSpPr txBox="1"/>
          <p:nvPr/>
        </p:nvSpPr>
        <p:spPr>
          <a:xfrm>
            <a:off x="4965701" y="2091928"/>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sp>
        <p:nvSpPr>
          <p:cNvPr id="239" name="ZoneTexte 238"/>
          <p:cNvSpPr txBox="1"/>
          <p:nvPr/>
        </p:nvSpPr>
        <p:spPr>
          <a:xfrm>
            <a:off x="7082932" y="4783158"/>
            <a:ext cx="1161722" cy="338554"/>
          </a:xfrm>
          <a:prstGeom prst="rect">
            <a:avLst/>
          </a:prstGeom>
          <a:noFill/>
        </p:spPr>
        <p:txBody>
          <a:bodyPr wrap="square" rtlCol="0">
            <a:spAutoFit/>
          </a:bodyPr>
          <a:lstStyle/>
          <a:p>
            <a:r>
              <a:rPr lang="fr-FR" sz="1600" b="1" i="1" dirty="0" smtClean="0">
                <a:solidFill>
                  <a:srgbClr val="FF0000"/>
                </a:solidFill>
              </a:rPr>
              <a:t>BRCA1 +</a:t>
            </a:r>
            <a:endParaRPr lang="fr-FR" sz="1600" b="1" i="1" dirty="0">
              <a:solidFill>
                <a:srgbClr val="FF0000"/>
              </a:solidFill>
            </a:endParaRPr>
          </a:p>
        </p:txBody>
      </p:sp>
      <p:sp>
        <p:nvSpPr>
          <p:cNvPr id="240" name="ZoneTexte 239"/>
          <p:cNvSpPr txBox="1"/>
          <p:nvPr/>
        </p:nvSpPr>
        <p:spPr>
          <a:xfrm>
            <a:off x="5931934" y="4767858"/>
            <a:ext cx="1161722" cy="338554"/>
          </a:xfrm>
          <a:prstGeom prst="rect">
            <a:avLst/>
          </a:prstGeom>
          <a:noFill/>
        </p:spPr>
        <p:txBody>
          <a:bodyPr wrap="square" rtlCol="0">
            <a:spAutoFit/>
          </a:bodyPr>
          <a:lstStyle/>
          <a:p>
            <a:r>
              <a:rPr lang="fr-FR" sz="1600" b="1" i="1" dirty="0" smtClean="0">
                <a:solidFill>
                  <a:srgbClr val="FF0000"/>
                </a:solidFill>
              </a:rPr>
              <a:t>BRCA1 -</a:t>
            </a:r>
            <a:endParaRPr lang="fr-FR" sz="1600" b="1" i="1" dirty="0">
              <a:solidFill>
                <a:srgbClr val="FF0000"/>
              </a:solidFill>
            </a:endParaRPr>
          </a:p>
        </p:txBody>
      </p:sp>
      <p:sp>
        <p:nvSpPr>
          <p:cNvPr id="242" name="ZoneTexte 241"/>
          <p:cNvSpPr txBox="1"/>
          <p:nvPr/>
        </p:nvSpPr>
        <p:spPr>
          <a:xfrm>
            <a:off x="3496356" y="2306242"/>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cxnSp>
        <p:nvCxnSpPr>
          <p:cNvPr id="4" name="Connecteur droit avec flèche 3"/>
          <p:cNvCxnSpPr/>
          <p:nvPr/>
        </p:nvCxnSpPr>
        <p:spPr>
          <a:xfrm flipH="1">
            <a:off x="6364111" y="4155926"/>
            <a:ext cx="381000" cy="6119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3" name="Connecteur droit avec flèche 242"/>
          <p:cNvCxnSpPr/>
          <p:nvPr/>
        </p:nvCxnSpPr>
        <p:spPr>
          <a:xfrm>
            <a:off x="7449962" y="4143783"/>
            <a:ext cx="213831" cy="69217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1" name="ZoneTexte 240"/>
          <p:cNvSpPr txBox="1"/>
          <p:nvPr/>
        </p:nvSpPr>
        <p:spPr>
          <a:xfrm rot="16200000">
            <a:off x="7884124" y="1080391"/>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9854784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0" y="4083919"/>
            <a:ext cx="3419872" cy="1059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Line 2"/>
          <p:cNvSpPr>
            <a:spLocks noChangeShapeType="1"/>
          </p:cNvSpPr>
          <p:nvPr/>
        </p:nvSpPr>
        <p:spPr bwMode="auto">
          <a:xfrm>
            <a:off x="3977923" y="1315641"/>
            <a:ext cx="12248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2" name="Line 3"/>
          <p:cNvSpPr>
            <a:spLocks noChangeShapeType="1"/>
          </p:cNvSpPr>
          <p:nvPr/>
        </p:nvSpPr>
        <p:spPr bwMode="auto">
          <a:xfrm>
            <a:off x="4593167" y="1312069"/>
            <a:ext cx="1411" cy="58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3" name="Line 4"/>
          <p:cNvSpPr>
            <a:spLocks noChangeShapeType="1"/>
          </p:cNvSpPr>
          <p:nvPr/>
        </p:nvSpPr>
        <p:spPr bwMode="auto">
          <a:xfrm>
            <a:off x="1229078" y="1890713"/>
            <a:ext cx="685800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24" name="Rectangle 5"/>
          <p:cNvSpPr>
            <a:spLocks noChangeArrowheads="1"/>
          </p:cNvSpPr>
          <p:nvPr/>
        </p:nvSpPr>
        <p:spPr bwMode="auto">
          <a:xfrm>
            <a:off x="2885723" y="3926682"/>
            <a:ext cx="4024489"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5" name="Rectangle 6"/>
          <p:cNvSpPr>
            <a:spLocks noChangeArrowheads="1"/>
          </p:cNvSpPr>
          <p:nvPr/>
        </p:nvSpPr>
        <p:spPr bwMode="auto">
          <a:xfrm>
            <a:off x="4608689" y="4248150"/>
            <a:ext cx="1905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6" name="Rectangle 7"/>
          <p:cNvSpPr>
            <a:spLocks noChangeArrowheads="1"/>
          </p:cNvSpPr>
          <p:nvPr/>
        </p:nvSpPr>
        <p:spPr bwMode="auto">
          <a:xfrm>
            <a:off x="3035300" y="1370410"/>
            <a:ext cx="105974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27" name="Rectangle 8"/>
          <p:cNvSpPr>
            <a:spLocks noChangeArrowheads="1"/>
          </p:cNvSpPr>
          <p:nvPr/>
        </p:nvSpPr>
        <p:spPr bwMode="auto">
          <a:xfrm>
            <a:off x="3269545" y="1416844"/>
            <a:ext cx="230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100" b="1">
                <a:solidFill>
                  <a:srgbClr val="002060"/>
                </a:solidFill>
                <a:latin typeface="Arial" pitchFamily="34" charset="0"/>
              </a:rPr>
              <a:t>      </a:t>
            </a:r>
            <a:endParaRPr lang="fr-FR" altLang="fr-FR" sz="2000">
              <a:solidFill>
                <a:srgbClr val="002060"/>
              </a:solidFill>
              <a:latin typeface="Arial" pitchFamily="34" charset="0"/>
            </a:endParaRPr>
          </a:p>
        </p:txBody>
      </p:sp>
      <p:sp>
        <p:nvSpPr>
          <p:cNvPr id="128" name="Rectangle 9"/>
          <p:cNvSpPr>
            <a:spLocks noChangeArrowheads="1"/>
          </p:cNvSpPr>
          <p:nvPr/>
        </p:nvSpPr>
        <p:spPr bwMode="auto">
          <a:xfrm>
            <a:off x="3563056" y="1428750"/>
            <a:ext cx="6492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dcd à 79 ans</a:t>
            </a:r>
            <a:endParaRPr lang="fr-FR" altLang="fr-FR" sz="2000">
              <a:solidFill>
                <a:srgbClr val="002060"/>
              </a:solidFill>
              <a:latin typeface="Arial" pitchFamily="34" charset="0"/>
            </a:endParaRPr>
          </a:p>
        </p:txBody>
      </p:sp>
      <p:sp>
        <p:nvSpPr>
          <p:cNvPr id="129" name="Rectangle 10"/>
          <p:cNvSpPr>
            <a:spLocks noChangeArrowheads="1"/>
          </p:cNvSpPr>
          <p:nvPr/>
        </p:nvSpPr>
        <p:spPr bwMode="auto">
          <a:xfrm>
            <a:off x="5039078" y="1325166"/>
            <a:ext cx="105974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0" name="Rectangle 11"/>
          <p:cNvSpPr>
            <a:spLocks noChangeArrowheads="1"/>
          </p:cNvSpPr>
          <p:nvPr/>
        </p:nvSpPr>
        <p:spPr bwMode="auto">
          <a:xfrm>
            <a:off x="5105401" y="1309688"/>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31" name="Rectangle 12"/>
          <p:cNvSpPr>
            <a:spLocks noChangeArrowheads="1"/>
          </p:cNvSpPr>
          <p:nvPr/>
        </p:nvSpPr>
        <p:spPr bwMode="auto">
          <a:xfrm>
            <a:off x="5019004" y="1352402"/>
            <a:ext cx="4664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84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2" name="Rectangle 13"/>
          <p:cNvSpPr>
            <a:spLocks noChangeArrowheads="1"/>
          </p:cNvSpPr>
          <p:nvPr/>
        </p:nvSpPr>
        <p:spPr bwMode="auto">
          <a:xfrm>
            <a:off x="4876800" y="1543050"/>
            <a:ext cx="955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K sein  </a:t>
            </a:r>
            <a:r>
              <a:rPr lang="fr-FR" altLang="fr-FR" sz="1000" b="1" dirty="0" smtClean="0">
                <a:solidFill>
                  <a:srgbClr val="002060"/>
                </a:solidFill>
                <a:latin typeface="Arial" pitchFamily="34" charset="0"/>
              </a:rPr>
              <a:t>à 67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33" name="Rectangle 18"/>
          <p:cNvSpPr>
            <a:spLocks noChangeArrowheads="1"/>
          </p:cNvSpPr>
          <p:nvPr/>
        </p:nvSpPr>
        <p:spPr bwMode="auto">
          <a:xfrm>
            <a:off x="732367" y="2350294"/>
            <a:ext cx="248356"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4" name="Rectangle 20"/>
          <p:cNvSpPr>
            <a:spLocks noChangeArrowheads="1"/>
          </p:cNvSpPr>
          <p:nvPr/>
        </p:nvSpPr>
        <p:spPr bwMode="auto">
          <a:xfrm>
            <a:off x="666045" y="3727848"/>
            <a:ext cx="297745"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5" name="Rectangle 22"/>
          <p:cNvSpPr>
            <a:spLocks noChangeArrowheads="1"/>
          </p:cNvSpPr>
          <p:nvPr/>
        </p:nvSpPr>
        <p:spPr bwMode="auto">
          <a:xfrm>
            <a:off x="980723"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6" name="Oval 24"/>
          <p:cNvSpPr>
            <a:spLocks noChangeArrowheads="1"/>
          </p:cNvSpPr>
          <p:nvPr/>
        </p:nvSpPr>
        <p:spPr bwMode="auto">
          <a:xfrm>
            <a:off x="4972756" y="769144"/>
            <a:ext cx="464256" cy="391716"/>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37" name="Line 25"/>
          <p:cNvSpPr>
            <a:spLocks noChangeShapeType="1"/>
          </p:cNvSpPr>
          <p:nvPr/>
        </p:nvSpPr>
        <p:spPr bwMode="auto">
          <a:xfrm flipH="1">
            <a:off x="6841067" y="331470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8" name="Line 26"/>
          <p:cNvSpPr>
            <a:spLocks noChangeShapeType="1"/>
          </p:cNvSpPr>
          <p:nvPr/>
        </p:nvSpPr>
        <p:spPr bwMode="auto">
          <a:xfrm flipH="1">
            <a:off x="8077200" y="30861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39" name="Line 27"/>
          <p:cNvSpPr>
            <a:spLocks noChangeShapeType="1"/>
          </p:cNvSpPr>
          <p:nvPr/>
        </p:nvSpPr>
        <p:spPr bwMode="auto">
          <a:xfrm>
            <a:off x="3979333" y="1141810"/>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0" name="Line 28"/>
          <p:cNvSpPr>
            <a:spLocks noChangeShapeType="1"/>
          </p:cNvSpPr>
          <p:nvPr/>
        </p:nvSpPr>
        <p:spPr bwMode="auto">
          <a:xfrm>
            <a:off x="5201355" y="1148954"/>
            <a:ext cx="1412" cy="1678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1" name="Line 29"/>
          <p:cNvSpPr>
            <a:spLocks noChangeShapeType="1"/>
          </p:cNvSpPr>
          <p:nvPr/>
        </p:nvSpPr>
        <p:spPr bwMode="auto">
          <a:xfrm>
            <a:off x="905933" y="3314700"/>
            <a:ext cx="1412" cy="397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2" name="Line 30"/>
          <p:cNvSpPr>
            <a:spLocks noChangeShapeType="1"/>
          </p:cNvSpPr>
          <p:nvPr/>
        </p:nvSpPr>
        <p:spPr bwMode="auto">
          <a:xfrm>
            <a:off x="1552222" y="3314700"/>
            <a:ext cx="1412" cy="4583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3" name="Line 31"/>
          <p:cNvSpPr>
            <a:spLocks noChangeShapeType="1"/>
          </p:cNvSpPr>
          <p:nvPr/>
        </p:nvSpPr>
        <p:spPr bwMode="auto">
          <a:xfrm>
            <a:off x="2325511" y="3325416"/>
            <a:ext cx="1128889"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4" name="Line 32"/>
          <p:cNvSpPr>
            <a:spLocks noChangeShapeType="1"/>
          </p:cNvSpPr>
          <p:nvPr/>
        </p:nvSpPr>
        <p:spPr bwMode="auto">
          <a:xfrm>
            <a:off x="2861733" y="3028950"/>
            <a:ext cx="0" cy="7036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5" name="Line 33"/>
          <p:cNvSpPr>
            <a:spLocks noChangeShapeType="1"/>
          </p:cNvSpPr>
          <p:nvPr/>
        </p:nvSpPr>
        <p:spPr bwMode="auto">
          <a:xfrm flipV="1">
            <a:off x="6845300" y="3321844"/>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6" name="Rectangle 34"/>
          <p:cNvSpPr>
            <a:spLocks noChangeArrowheads="1"/>
          </p:cNvSpPr>
          <p:nvPr/>
        </p:nvSpPr>
        <p:spPr bwMode="auto">
          <a:xfrm>
            <a:off x="3780367" y="806054"/>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47" name="Line 35"/>
          <p:cNvSpPr>
            <a:spLocks noChangeShapeType="1"/>
          </p:cNvSpPr>
          <p:nvPr/>
        </p:nvSpPr>
        <p:spPr bwMode="auto">
          <a:xfrm flipV="1">
            <a:off x="3657600" y="685800"/>
            <a:ext cx="677333"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8" name="Line 36"/>
          <p:cNvSpPr>
            <a:spLocks noChangeShapeType="1"/>
          </p:cNvSpPr>
          <p:nvPr/>
        </p:nvSpPr>
        <p:spPr bwMode="auto">
          <a:xfrm>
            <a:off x="4169834" y="3318273"/>
            <a:ext cx="1192388"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49" name="Line 37"/>
          <p:cNvSpPr>
            <a:spLocks noChangeShapeType="1"/>
          </p:cNvSpPr>
          <p:nvPr/>
        </p:nvSpPr>
        <p:spPr bwMode="auto">
          <a:xfrm>
            <a:off x="4737100" y="2971800"/>
            <a:ext cx="0" cy="7500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0" name="Line 38"/>
          <p:cNvSpPr>
            <a:spLocks noChangeShapeType="1"/>
          </p:cNvSpPr>
          <p:nvPr/>
        </p:nvSpPr>
        <p:spPr bwMode="auto">
          <a:xfrm flipH="1">
            <a:off x="5367867" y="3314700"/>
            <a:ext cx="0" cy="446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1" name="Rectangle 41"/>
          <p:cNvSpPr>
            <a:spLocks noChangeArrowheads="1"/>
          </p:cNvSpPr>
          <p:nvPr/>
        </p:nvSpPr>
        <p:spPr bwMode="auto">
          <a:xfrm>
            <a:off x="6214533" y="2059782"/>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2" name="Rectangle 43"/>
          <p:cNvSpPr>
            <a:spLocks noChangeArrowheads="1"/>
          </p:cNvSpPr>
          <p:nvPr/>
        </p:nvSpPr>
        <p:spPr bwMode="auto">
          <a:xfrm>
            <a:off x="4840111" y="2059782"/>
            <a:ext cx="2483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3" name="Rectangle 45"/>
          <p:cNvSpPr>
            <a:spLocks noChangeArrowheads="1"/>
          </p:cNvSpPr>
          <p:nvPr/>
        </p:nvSpPr>
        <p:spPr bwMode="auto">
          <a:xfrm>
            <a:off x="3070578" y="2120504"/>
            <a:ext cx="23283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4" name="Rectangle 47"/>
          <p:cNvSpPr>
            <a:spLocks noChangeArrowheads="1"/>
          </p:cNvSpPr>
          <p:nvPr/>
        </p:nvSpPr>
        <p:spPr bwMode="auto">
          <a:xfrm>
            <a:off x="5552723" y="2778919"/>
            <a:ext cx="1059744" cy="3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55" name="Rectangle 48"/>
          <p:cNvSpPr>
            <a:spLocks noChangeArrowheads="1"/>
          </p:cNvSpPr>
          <p:nvPr/>
        </p:nvSpPr>
        <p:spPr bwMode="auto">
          <a:xfrm>
            <a:off x="5635978" y="2778919"/>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56" name="Rectangle 49"/>
          <p:cNvSpPr>
            <a:spLocks noChangeArrowheads="1"/>
          </p:cNvSpPr>
          <p:nvPr/>
        </p:nvSpPr>
        <p:spPr bwMode="auto">
          <a:xfrm>
            <a:off x="5680668" y="2718992"/>
            <a:ext cx="6412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57" name="Line 50"/>
          <p:cNvSpPr>
            <a:spLocks noChangeShapeType="1"/>
          </p:cNvSpPr>
          <p:nvPr/>
        </p:nvSpPr>
        <p:spPr bwMode="auto">
          <a:xfrm flipH="1">
            <a:off x="2877256"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8" name="Line 51"/>
          <p:cNvSpPr>
            <a:spLocks noChangeShapeType="1"/>
          </p:cNvSpPr>
          <p:nvPr/>
        </p:nvSpPr>
        <p:spPr bwMode="auto">
          <a:xfrm flipH="1">
            <a:off x="4762500" y="1891903"/>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59" name="Line 52"/>
          <p:cNvSpPr>
            <a:spLocks noChangeShapeType="1"/>
          </p:cNvSpPr>
          <p:nvPr/>
        </p:nvSpPr>
        <p:spPr bwMode="auto">
          <a:xfrm>
            <a:off x="61129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0" name="Line 53"/>
          <p:cNvSpPr>
            <a:spLocks noChangeShapeType="1"/>
          </p:cNvSpPr>
          <p:nvPr/>
        </p:nvSpPr>
        <p:spPr bwMode="auto">
          <a:xfrm>
            <a:off x="71797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1" name="Line 54"/>
          <p:cNvSpPr>
            <a:spLocks noChangeShapeType="1"/>
          </p:cNvSpPr>
          <p:nvPr/>
        </p:nvSpPr>
        <p:spPr bwMode="auto">
          <a:xfrm flipH="1">
            <a:off x="8094133" y="1885950"/>
            <a:ext cx="0"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2" name="Line 55"/>
          <p:cNvSpPr>
            <a:spLocks noChangeShapeType="1"/>
          </p:cNvSpPr>
          <p:nvPr/>
        </p:nvSpPr>
        <p:spPr bwMode="auto">
          <a:xfrm flipH="1">
            <a:off x="6111523" y="3086100"/>
            <a:ext cx="0" cy="623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solidFill>
                <a:srgbClr val="002060"/>
              </a:solidFill>
            </a:endParaRPr>
          </a:p>
        </p:txBody>
      </p:sp>
      <p:sp>
        <p:nvSpPr>
          <p:cNvPr id="163" name="Rectangle 56"/>
          <p:cNvSpPr>
            <a:spLocks noChangeArrowheads="1"/>
          </p:cNvSpPr>
          <p:nvPr/>
        </p:nvSpPr>
        <p:spPr bwMode="auto">
          <a:xfrm>
            <a:off x="6570134" y="2686050"/>
            <a:ext cx="1127478" cy="457200"/>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4" name="Rectangle 57"/>
          <p:cNvSpPr>
            <a:spLocks noChangeArrowheads="1"/>
          </p:cNvSpPr>
          <p:nvPr/>
        </p:nvSpPr>
        <p:spPr bwMode="auto">
          <a:xfrm>
            <a:off x="6745111" y="264080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800" b="1">
                <a:solidFill>
                  <a:srgbClr val="002060"/>
                </a:solidFill>
                <a:latin typeface="Arial" pitchFamily="34" charset="0"/>
              </a:rPr>
              <a:t>      </a:t>
            </a:r>
            <a:endParaRPr lang="fr-FR" altLang="fr-FR" sz="2000">
              <a:solidFill>
                <a:srgbClr val="002060"/>
              </a:solidFill>
              <a:latin typeface="Arial" pitchFamily="34" charset="0"/>
            </a:endParaRPr>
          </a:p>
        </p:txBody>
      </p:sp>
      <p:sp>
        <p:nvSpPr>
          <p:cNvPr id="165" name="Rectangle 58"/>
          <p:cNvSpPr>
            <a:spLocks noChangeArrowheads="1"/>
          </p:cNvSpPr>
          <p:nvPr/>
        </p:nvSpPr>
        <p:spPr bwMode="auto">
          <a:xfrm>
            <a:off x="6729123" y="2704704"/>
            <a:ext cx="80791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err="1">
                <a:solidFill>
                  <a:srgbClr val="002060"/>
                </a:solidFill>
                <a:latin typeface="Arial" pitchFamily="34" charset="0"/>
              </a:rPr>
              <a:t>dcd</a:t>
            </a:r>
            <a:r>
              <a:rPr lang="fr-FR" altLang="fr-FR" sz="1050" b="1" dirty="0">
                <a:solidFill>
                  <a:srgbClr val="002060"/>
                </a:solidFill>
                <a:latin typeface="Arial" pitchFamily="34" charset="0"/>
              </a:rPr>
              <a:t> à 49 ans</a:t>
            </a:r>
            <a:endParaRPr lang="fr-FR" altLang="fr-FR" dirty="0">
              <a:solidFill>
                <a:srgbClr val="002060"/>
              </a:solidFill>
              <a:latin typeface="Arial" pitchFamily="34" charset="0"/>
            </a:endParaRPr>
          </a:p>
        </p:txBody>
      </p:sp>
      <p:sp>
        <p:nvSpPr>
          <p:cNvPr id="166" name="Rectangle 59"/>
          <p:cNvSpPr>
            <a:spLocks noChangeArrowheads="1"/>
          </p:cNvSpPr>
          <p:nvPr/>
        </p:nvSpPr>
        <p:spPr bwMode="auto">
          <a:xfrm>
            <a:off x="6720977" y="2874700"/>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à</a:t>
            </a:r>
            <a:r>
              <a:rPr lang="fr-FR" altLang="fr-FR" sz="1050" b="1" dirty="0" smtClean="0">
                <a:solidFill>
                  <a:srgbClr val="002060"/>
                </a:solidFill>
                <a:latin typeface="Arial" pitchFamily="34" charset="0"/>
              </a:rPr>
              <a:t> </a:t>
            </a:r>
            <a:r>
              <a:rPr lang="fr-FR" altLang="fr-FR" sz="1050" b="1" dirty="0">
                <a:solidFill>
                  <a:srgbClr val="002060"/>
                </a:solidFill>
                <a:latin typeface="Arial" pitchFamily="34" charset="0"/>
              </a:rPr>
              <a:t>44 ans</a:t>
            </a:r>
            <a:endParaRPr lang="fr-FR" altLang="fr-FR" dirty="0">
              <a:solidFill>
                <a:srgbClr val="002060"/>
              </a:solidFill>
              <a:latin typeface="Arial" pitchFamily="34" charset="0"/>
            </a:endParaRPr>
          </a:p>
        </p:txBody>
      </p:sp>
      <p:sp>
        <p:nvSpPr>
          <p:cNvPr id="167" name="Rectangle 60"/>
          <p:cNvSpPr>
            <a:spLocks noChangeArrowheads="1"/>
          </p:cNvSpPr>
          <p:nvPr/>
        </p:nvSpPr>
        <p:spPr bwMode="auto">
          <a:xfrm>
            <a:off x="6706546" y="3009432"/>
            <a:ext cx="11012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ovaire </a:t>
            </a:r>
            <a:r>
              <a:rPr lang="fr-FR" altLang="fr-FR" sz="1050" b="1" dirty="0" smtClean="0">
                <a:solidFill>
                  <a:srgbClr val="002060"/>
                </a:solidFill>
                <a:latin typeface="Arial" pitchFamily="34" charset="0"/>
              </a:rPr>
              <a:t>à 49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68" name="Rectangle 61"/>
          <p:cNvSpPr>
            <a:spLocks noChangeArrowheads="1"/>
          </p:cNvSpPr>
          <p:nvPr/>
        </p:nvSpPr>
        <p:spPr bwMode="auto">
          <a:xfrm>
            <a:off x="732368"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69" name="Rectangle 62"/>
          <p:cNvSpPr>
            <a:spLocks noChangeArrowheads="1"/>
          </p:cNvSpPr>
          <p:nvPr/>
        </p:nvSpPr>
        <p:spPr bwMode="auto">
          <a:xfrm>
            <a:off x="6773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40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0" name="Rectangle 63"/>
          <p:cNvSpPr>
            <a:spLocks noChangeArrowheads="1"/>
          </p:cNvSpPr>
          <p:nvPr/>
        </p:nvSpPr>
        <p:spPr bwMode="auto">
          <a:xfrm>
            <a:off x="2325511" y="2702719"/>
            <a:ext cx="1243189"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1" name="Rectangle 64"/>
          <p:cNvSpPr>
            <a:spLocks noChangeArrowheads="1"/>
          </p:cNvSpPr>
          <p:nvPr/>
        </p:nvSpPr>
        <p:spPr bwMode="auto">
          <a:xfrm>
            <a:off x="2599653" y="2690032"/>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62ans</a:t>
            </a:r>
            <a:endParaRPr lang="fr-FR" altLang="fr-FR" dirty="0">
              <a:solidFill>
                <a:srgbClr val="002060"/>
              </a:solidFill>
              <a:latin typeface="Arial" pitchFamily="34" charset="0"/>
            </a:endParaRPr>
          </a:p>
        </p:txBody>
      </p:sp>
      <p:sp>
        <p:nvSpPr>
          <p:cNvPr id="172" name="Rectangle 65"/>
          <p:cNvSpPr>
            <a:spLocks noChangeArrowheads="1"/>
          </p:cNvSpPr>
          <p:nvPr/>
        </p:nvSpPr>
        <p:spPr bwMode="auto">
          <a:xfrm>
            <a:off x="2422113" y="2848877"/>
            <a:ext cx="10591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61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173" name="Rectangle 66"/>
          <p:cNvSpPr>
            <a:spLocks noChangeArrowheads="1"/>
          </p:cNvSpPr>
          <p:nvPr/>
        </p:nvSpPr>
        <p:spPr bwMode="auto">
          <a:xfrm>
            <a:off x="4294012" y="2702719"/>
            <a:ext cx="8607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4" name="Rectangle 67"/>
          <p:cNvSpPr>
            <a:spLocks noChangeArrowheads="1"/>
          </p:cNvSpPr>
          <p:nvPr/>
        </p:nvSpPr>
        <p:spPr bwMode="auto">
          <a:xfrm>
            <a:off x="1162756"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5" name="Rectangle 68"/>
          <p:cNvSpPr>
            <a:spLocks noChangeArrowheads="1"/>
          </p:cNvSpPr>
          <p:nvPr/>
        </p:nvSpPr>
        <p:spPr bwMode="auto">
          <a:xfrm>
            <a:off x="13546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37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6" name="Rectangle 69"/>
          <p:cNvSpPr>
            <a:spLocks noChangeArrowheads="1"/>
          </p:cNvSpPr>
          <p:nvPr/>
        </p:nvSpPr>
        <p:spPr bwMode="auto">
          <a:xfrm>
            <a:off x="3035301"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7" name="Rectangle 70"/>
          <p:cNvSpPr>
            <a:spLocks noChangeArrowheads="1"/>
          </p:cNvSpPr>
          <p:nvPr/>
        </p:nvSpPr>
        <p:spPr bwMode="auto">
          <a:xfrm>
            <a:off x="32512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32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78" name="Rectangle 71"/>
          <p:cNvSpPr>
            <a:spLocks noChangeArrowheads="1"/>
          </p:cNvSpPr>
          <p:nvPr/>
        </p:nvSpPr>
        <p:spPr bwMode="auto">
          <a:xfrm>
            <a:off x="1792111"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79" name="Rectangle 72"/>
          <p:cNvSpPr>
            <a:spLocks noChangeArrowheads="1"/>
          </p:cNvSpPr>
          <p:nvPr/>
        </p:nvSpPr>
        <p:spPr bwMode="auto">
          <a:xfrm>
            <a:off x="2099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38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0" name="Rectangle 73"/>
          <p:cNvSpPr>
            <a:spLocks noChangeArrowheads="1"/>
          </p:cNvSpPr>
          <p:nvPr/>
        </p:nvSpPr>
        <p:spPr bwMode="auto">
          <a:xfrm>
            <a:off x="2507545" y="4370785"/>
            <a:ext cx="680156"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1" name="Rectangle 74"/>
          <p:cNvSpPr>
            <a:spLocks noChangeArrowheads="1"/>
          </p:cNvSpPr>
          <p:nvPr/>
        </p:nvSpPr>
        <p:spPr bwMode="auto">
          <a:xfrm>
            <a:off x="26416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35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2" name="Rectangle 75"/>
          <p:cNvSpPr>
            <a:spLocks noChangeArrowheads="1"/>
          </p:cNvSpPr>
          <p:nvPr/>
        </p:nvSpPr>
        <p:spPr bwMode="auto">
          <a:xfrm>
            <a:off x="914400" y="2702719"/>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3" name="Rectangle 76"/>
          <p:cNvSpPr>
            <a:spLocks noChangeArrowheads="1"/>
          </p:cNvSpPr>
          <p:nvPr/>
        </p:nvSpPr>
        <p:spPr bwMode="auto">
          <a:xfrm>
            <a:off x="929456" y="2704704"/>
            <a:ext cx="4568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64 ans</a:t>
            </a:r>
            <a:endParaRPr lang="fr-FR" altLang="fr-FR" dirty="0">
              <a:solidFill>
                <a:srgbClr val="002060"/>
              </a:solidFill>
              <a:latin typeface="Arial" pitchFamily="34" charset="0"/>
            </a:endParaRPr>
          </a:p>
        </p:txBody>
      </p:sp>
      <p:sp>
        <p:nvSpPr>
          <p:cNvPr id="184" name="Rectangle 77"/>
          <p:cNvSpPr>
            <a:spLocks noChangeArrowheads="1"/>
          </p:cNvSpPr>
          <p:nvPr/>
        </p:nvSpPr>
        <p:spPr bwMode="auto">
          <a:xfrm>
            <a:off x="3730978" y="4370785"/>
            <a:ext cx="811389"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5" name="Rectangle 78"/>
          <p:cNvSpPr>
            <a:spLocks noChangeArrowheads="1"/>
          </p:cNvSpPr>
          <p:nvPr/>
        </p:nvSpPr>
        <p:spPr bwMode="auto">
          <a:xfrm>
            <a:off x="39285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6" name="Rectangle 79"/>
          <p:cNvSpPr>
            <a:spLocks noChangeArrowheads="1"/>
          </p:cNvSpPr>
          <p:nvPr/>
        </p:nvSpPr>
        <p:spPr bwMode="auto">
          <a:xfrm>
            <a:off x="4476044"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7" name="Rectangle 80"/>
          <p:cNvSpPr>
            <a:spLocks noChangeArrowheads="1"/>
          </p:cNvSpPr>
          <p:nvPr/>
        </p:nvSpPr>
        <p:spPr bwMode="auto">
          <a:xfrm>
            <a:off x="45381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26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88" name="Rectangle 81"/>
          <p:cNvSpPr>
            <a:spLocks noChangeArrowheads="1"/>
          </p:cNvSpPr>
          <p:nvPr/>
        </p:nvSpPr>
        <p:spPr bwMode="auto">
          <a:xfrm>
            <a:off x="6462889" y="4370785"/>
            <a:ext cx="695678"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89" name="Rectangle 82"/>
          <p:cNvSpPr>
            <a:spLocks noChangeArrowheads="1"/>
          </p:cNvSpPr>
          <p:nvPr/>
        </p:nvSpPr>
        <p:spPr bwMode="auto">
          <a:xfrm>
            <a:off x="66378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0" name="Rectangle 83"/>
          <p:cNvSpPr>
            <a:spLocks noChangeArrowheads="1"/>
          </p:cNvSpPr>
          <p:nvPr/>
        </p:nvSpPr>
        <p:spPr bwMode="auto">
          <a:xfrm>
            <a:off x="5221111" y="4370785"/>
            <a:ext cx="678745"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1" name="Rectangle 84"/>
          <p:cNvSpPr>
            <a:spLocks noChangeArrowheads="1"/>
          </p:cNvSpPr>
          <p:nvPr/>
        </p:nvSpPr>
        <p:spPr bwMode="auto">
          <a:xfrm>
            <a:off x="5147733"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dirty="0">
                <a:solidFill>
                  <a:srgbClr val="002060"/>
                </a:solidFill>
                <a:latin typeface="Arial" pitchFamily="34" charset="0"/>
              </a:rPr>
              <a:t> </a:t>
            </a:r>
            <a:r>
              <a:rPr lang="fr-FR" altLang="fr-FR" sz="1000" b="1" dirty="0" smtClean="0">
                <a:solidFill>
                  <a:srgbClr val="002060"/>
                </a:solidFill>
                <a:latin typeface="Arial" pitchFamily="34" charset="0"/>
              </a:rPr>
              <a:t>19 </a:t>
            </a:r>
            <a:r>
              <a:rPr lang="fr-FR" altLang="fr-FR" sz="1000" b="1" dirty="0">
                <a:solidFill>
                  <a:srgbClr val="002060"/>
                </a:solidFill>
                <a:latin typeface="Arial" pitchFamily="34" charset="0"/>
              </a:rPr>
              <a:t>ans</a:t>
            </a:r>
            <a:endParaRPr lang="fr-FR" altLang="fr-FR" sz="2800" dirty="0">
              <a:solidFill>
                <a:srgbClr val="002060"/>
              </a:solidFill>
              <a:latin typeface="Arial" pitchFamily="34" charset="0"/>
            </a:endParaRPr>
          </a:p>
        </p:txBody>
      </p:sp>
      <p:sp>
        <p:nvSpPr>
          <p:cNvPr id="192" name="Rectangle 85"/>
          <p:cNvSpPr>
            <a:spLocks noChangeArrowheads="1"/>
          </p:cNvSpPr>
          <p:nvPr/>
        </p:nvSpPr>
        <p:spPr bwMode="auto">
          <a:xfrm>
            <a:off x="5784145"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3" name="Rectangle 86"/>
          <p:cNvSpPr>
            <a:spLocks noChangeArrowheads="1"/>
          </p:cNvSpPr>
          <p:nvPr/>
        </p:nvSpPr>
        <p:spPr bwMode="auto">
          <a:xfrm>
            <a:off x="5892800"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25 ans</a:t>
            </a:r>
            <a:endParaRPr lang="fr-FR" altLang="fr-FR" sz="2800">
              <a:solidFill>
                <a:srgbClr val="002060"/>
              </a:solidFill>
              <a:latin typeface="Arial" pitchFamily="34" charset="0"/>
            </a:endParaRPr>
          </a:p>
        </p:txBody>
      </p:sp>
      <p:sp>
        <p:nvSpPr>
          <p:cNvPr id="194" name="Rectangle 87"/>
          <p:cNvSpPr>
            <a:spLocks noChangeArrowheads="1"/>
          </p:cNvSpPr>
          <p:nvPr/>
        </p:nvSpPr>
        <p:spPr bwMode="auto">
          <a:xfrm>
            <a:off x="7093656" y="4370785"/>
            <a:ext cx="678744"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5" name="Rectangle 88"/>
          <p:cNvSpPr>
            <a:spLocks noChangeArrowheads="1"/>
          </p:cNvSpPr>
          <p:nvPr/>
        </p:nvSpPr>
        <p:spPr bwMode="auto">
          <a:xfrm>
            <a:off x="72474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13 ans</a:t>
            </a:r>
            <a:endParaRPr lang="fr-FR" altLang="fr-FR" sz="2800">
              <a:solidFill>
                <a:srgbClr val="002060"/>
              </a:solidFill>
              <a:latin typeface="Arial" pitchFamily="34" charset="0"/>
            </a:endParaRPr>
          </a:p>
        </p:txBody>
      </p:sp>
      <p:sp>
        <p:nvSpPr>
          <p:cNvPr id="196" name="Rectangle 89"/>
          <p:cNvSpPr>
            <a:spLocks noChangeArrowheads="1"/>
          </p:cNvSpPr>
          <p:nvPr/>
        </p:nvSpPr>
        <p:spPr bwMode="auto">
          <a:xfrm>
            <a:off x="7838723" y="4370785"/>
            <a:ext cx="695677" cy="1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7" name="Rectangle 90"/>
          <p:cNvSpPr>
            <a:spLocks noChangeArrowheads="1"/>
          </p:cNvSpPr>
          <p:nvPr/>
        </p:nvSpPr>
        <p:spPr bwMode="auto">
          <a:xfrm>
            <a:off x="7857067" y="4400550"/>
            <a:ext cx="4312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00" b="1">
                <a:solidFill>
                  <a:srgbClr val="002060"/>
                </a:solidFill>
                <a:latin typeface="Arial" pitchFamily="34" charset="0"/>
              </a:rPr>
              <a:t> 10 ans</a:t>
            </a:r>
            <a:endParaRPr lang="fr-FR" altLang="fr-FR" sz="2800">
              <a:solidFill>
                <a:srgbClr val="002060"/>
              </a:solidFill>
              <a:latin typeface="Arial" pitchFamily="34" charset="0"/>
            </a:endParaRPr>
          </a:p>
        </p:txBody>
      </p:sp>
      <p:sp>
        <p:nvSpPr>
          <p:cNvPr id="198" name="Rectangle 91"/>
          <p:cNvSpPr>
            <a:spLocks noChangeArrowheads="1"/>
          </p:cNvSpPr>
          <p:nvPr/>
        </p:nvSpPr>
        <p:spPr bwMode="auto">
          <a:xfrm>
            <a:off x="7772400" y="2717006"/>
            <a:ext cx="762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199" name="Rectangle 92"/>
          <p:cNvSpPr>
            <a:spLocks noChangeArrowheads="1"/>
          </p:cNvSpPr>
          <p:nvPr/>
        </p:nvSpPr>
        <p:spPr bwMode="auto">
          <a:xfrm>
            <a:off x="7884139" y="2714610"/>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smtClean="0">
                <a:solidFill>
                  <a:srgbClr val="002060"/>
                </a:solidFill>
                <a:latin typeface="Arial" pitchFamily="34" charset="0"/>
              </a:rPr>
              <a:t>39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00" name="Rectangle 93"/>
          <p:cNvSpPr>
            <a:spLocks noChangeArrowheads="1"/>
          </p:cNvSpPr>
          <p:nvPr/>
        </p:nvSpPr>
        <p:spPr bwMode="auto">
          <a:xfrm>
            <a:off x="2374901" y="3467101"/>
            <a:ext cx="24976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1" name="Rectangle 95"/>
          <p:cNvSpPr>
            <a:spLocks noChangeArrowheads="1"/>
          </p:cNvSpPr>
          <p:nvPr/>
        </p:nvSpPr>
        <p:spPr bwMode="auto">
          <a:xfrm>
            <a:off x="2939345"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2" name="Rectangle 97"/>
          <p:cNvSpPr>
            <a:spLocks noChangeArrowheads="1"/>
          </p:cNvSpPr>
          <p:nvPr/>
        </p:nvSpPr>
        <p:spPr bwMode="auto">
          <a:xfrm>
            <a:off x="3502378" y="3467101"/>
            <a:ext cx="231422"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3" name="Rectangle 101"/>
          <p:cNvSpPr>
            <a:spLocks noChangeArrowheads="1"/>
          </p:cNvSpPr>
          <p:nvPr/>
        </p:nvSpPr>
        <p:spPr bwMode="auto">
          <a:xfrm>
            <a:off x="4790723" y="3467101"/>
            <a:ext cx="280811"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4" name="Rectangle 105"/>
          <p:cNvSpPr>
            <a:spLocks noChangeArrowheads="1"/>
          </p:cNvSpPr>
          <p:nvPr/>
        </p:nvSpPr>
        <p:spPr bwMode="auto">
          <a:xfrm>
            <a:off x="6148211"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5" name="Rectangle 107"/>
          <p:cNvSpPr>
            <a:spLocks noChangeArrowheads="1"/>
          </p:cNvSpPr>
          <p:nvPr/>
        </p:nvSpPr>
        <p:spPr bwMode="auto">
          <a:xfrm>
            <a:off x="7209367" y="2028826"/>
            <a:ext cx="297744"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6" name="Rectangle 111"/>
          <p:cNvSpPr>
            <a:spLocks noChangeArrowheads="1"/>
          </p:cNvSpPr>
          <p:nvPr/>
        </p:nvSpPr>
        <p:spPr bwMode="auto">
          <a:xfrm>
            <a:off x="8153400" y="3467101"/>
            <a:ext cx="297745"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8" name="Rectangle 115"/>
          <p:cNvSpPr>
            <a:spLocks noChangeArrowheads="1"/>
          </p:cNvSpPr>
          <p:nvPr/>
        </p:nvSpPr>
        <p:spPr bwMode="auto">
          <a:xfrm>
            <a:off x="6843889" y="3467101"/>
            <a:ext cx="299156"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09" name="Rectangle 117"/>
          <p:cNvSpPr>
            <a:spLocks noChangeArrowheads="1"/>
          </p:cNvSpPr>
          <p:nvPr/>
        </p:nvSpPr>
        <p:spPr bwMode="auto">
          <a:xfrm>
            <a:off x="4525434" y="2313385"/>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0" name="Rectangle 118"/>
          <p:cNvSpPr>
            <a:spLocks noChangeArrowheads="1"/>
          </p:cNvSpPr>
          <p:nvPr/>
        </p:nvSpPr>
        <p:spPr bwMode="auto">
          <a:xfrm>
            <a:off x="1341967" y="3734991"/>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1" name="Rectangle 119"/>
          <p:cNvSpPr>
            <a:spLocks noChangeArrowheads="1"/>
          </p:cNvSpPr>
          <p:nvPr/>
        </p:nvSpPr>
        <p:spPr bwMode="auto">
          <a:xfrm>
            <a:off x="2645834" y="3732610"/>
            <a:ext cx="438855" cy="370284"/>
          </a:xfrm>
          <a:prstGeom prst="rect">
            <a:avLst/>
          </a:prstGeom>
          <a:solidFill>
            <a:srgbClr val="618FFD"/>
          </a:solidFill>
          <a:ln w="6350">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2" name="Rectangle 120"/>
          <p:cNvSpPr>
            <a:spLocks noChangeArrowheads="1"/>
          </p:cNvSpPr>
          <p:nvPr/>
        </p:nvSpPr>
        <p:spPr bwMode="auto">
          <a:xfrm>
            <a:off x="4525434" y="3727847"/>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3" name="Rectangle 121"/>
          <p:cNvSpPr>
            <a:spLocks noChangeArrowheads="1"/>
          </p:cNvSpPr>
          <p:nvPr/>
        </p:nvSpPr>
        <p:spPr bwMode="auto">
          <a:xfrm>
            <a:off x="7230534" y="3720704"/>
            <a:ext cx="438856"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4" name="Rectangle 122"/>
          <p:cNvSpPr>
            <a:spLocks noChangeArrowheads="1"/>
          </p:cNvSpPr>
          <p:nvPr/>
        </p:nvSpPr>
        <p:spPr bwMode="auto">
          <a:xfrm>
            <a:off x="7861301" y="3720704"/>
            <a:ext cx="438855" cy="370284"/>
          </a:xfrm>
          <a:prstGeom prst="rect">
            <a:avLst/>
          </a:prstGeom>
          <a:solidFill>
            <a:srgbClr val="618FFD"/>
          </a:solidFill>
          <a:ln w="9525">
            <a:solidFill>
              <a:schemeClr val="tx1"/>
            </a:solidFill>
            <a:miter lim="800000"/>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5" name="Oval 123"/>
          <p:cNvSpPr>
            <a:spLocks noChangeArrowheads="1"/>
          </p:cNvSpPr>
          <p:nvPr/>
        </p:nvSpPr>
        <p:spPr bwMode="auto">
          <a:xfrm>
            <a:off x="2645834" y="2299098"/>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6" name="Oval 124"/>
          <p:cNvSpPr>
            <a:spLocks noChangeArrowheads="1"/>
          </p:cNvSpPr>
          <p:nvPr/>
        </p:nvSpPr>
        <p:spPr bwMode="auto">
          <a:xfrm>
            <a:off x="1003301" y="229433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7" name="Oval 125"/>
          <p:cNvSpPr>
            <a:spLocks noChangeArrowheads="1"/>
          </p:cNvSpPr>
          <p:nvPr/>
        </p:nvSpPr>
        <p:spPr bwMode="auto">
          <a:xfrm>
            <a:off x="5880101"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8" name="Oval 126"/>
          <p:cNvSpPr>
            <a:spLocks noChangeArrowheads="1"/>
          </p:cNvSpPr>
          <p:nvPr/>
        </p:nvSpPr>
        <p:spPr bwMode="auto">
          <a:xfrm>
            <a:off x="6941257" y="2306242"/>
            <a:ext cx="464255" cy="391715"/>
          </a:xfrm>
          <a:prstGeom prst="ellipse">
            <a:avLst/>
          </a:prstGeom>
          <a:solidFill>
            <a:srgbClr val="FC0128"/>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19" name="Oval 127"/>
          <p:cNvSpPr>
            <a:spLocks noChangeArrowheads="1"/>
          </p:cNvSpPr>
          <p:nvPr/>
        </p:nvSpPr>
        <p:spPr bwMode="auto">
          <a:xfrm>
            <a:off x="7855657" y="2299098"/>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0" name="Oval 128"/>
          <p:cNvSpPr>
            <a:spLocks noChangeArrowheads="1"/>
          </p:cNvSpPr>
          <p:nvPr/>
        </p:nvSpPr>
        <p:spPr bwMode="auto">
          <a:xfrm>
            <a:off x="664634" y="3720704"/>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1" name="Oval 129"/>
          <p:cNvSpPr>
            <a:spLocks noChangeArrowheads="1"/>
          </p:cNvSpPr>
          <p:nvPr/>
        </p:nvSpPr>
        <p:spPr bwMode="auto">
          <a:xfrm>
            <a:off x="2092679" y="3723085"/>
            <a:ext cx="464255" cy="391715"/>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2" name="Oval 130"/>
          <p:cNvSpPr>
            <a:spLocks noChangeArrowheads="1"/>
          </p:cNvSpPr>
          <p:nvPr/>
        </p:nvSpPr>
        <p:spPr bwMode="auto">
          <a:xfrm>
            <a:off x="3200400" y="3729038"/>
            <a:ext cx="464256" cy="391716"/>
          </a:xfrm>
          <a:prstGeom prst="ellipse">
            <a:avLst/>
          </a:prstGeom>
          <a:solidFill>
            <a:schemeClr val="accent1"/>
          </a:solidFill>
          <a:ln w="6350">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3" name="Oval 131"/>
          <p:cNvSpPr>
            <a:spLocks noChangeArrowheads="1"/>
          </p:cNvSpPr>
          <p:nvPr/>
        </p:nvSpPr>
        <p:spPr bwMode="auto">
          <a:xfrm>
            <a:off x="3920067" y="3714750"/>
            <a:ext cx="4642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4" name="Oval 132"/>
          <p:cNvSpPr>
            <a:spLocks noChangeArrowheads="1"/>
          </p:cNvSpPr>
          <p:nvPr/>
        </p:nvSpPr>
        <p:spPr bwMode="auto">
          <a:xfrm>
            <a:off x="5147733" y="3714750"/>
            <a:ext cx="451556" cy="391716"/>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5" name="Oval 133"/>
          <p:cNvSpPr>
            <a:spLocks noChangeArrowheads="1"/>
          </p:cNvSpPr>
          <p:nvPr/>
        </p:nvSpPr>
        <p:spPr bwMode="auto">
          <a:xfrm>
            <a:off x="5880101" y="3715942"/>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6" name="Oval 134"/>
          <p:cNvSpPr>
            <a:spLocks noChangeArrowheads="1"/>
          </p:cNvSpPr>
          <p:nvPr/>
        </p:nvSpPr>
        <p:spPr bwMode="auto">
          <a:xfrm>
            <a:off x="6596945" y="3727848"/>
            <a:ext cx="464255" cy="391715"/>
          </a:xfrm>
          <a:prstGeom prst="ellipse">
            <a:avLst/>
          </a:prstGeom>
          <a:solidFill>
            <a:schemeClr val="accent1"/>
          </a:solidFill>
          <a:ln w="9525">
            <a:solidFill>
              <a:schemeClr val="tx1"/>
            </a:solidFill>
            <a:round/>
            <a:headEnd/>
            <a:tailEnd/>
          </a:ln>
        </p:spPr>
        <p:txBody>
          <a:bodyPr lIns="76197" tIns="38098" rIns="76197" bIns="38098"/>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r-FR" altLang="fr-FR" sz="2000">
              <a:solidFill>
                <a:srgbClr val="002060"/>
              </a:solidFill>
              <a:latin typeface="Arial" pitchFamily="34" charset="0"/>
            </a:endParaRPr>
          </a:p>
        </p:txBody>
      </p:sp>
      <p:sp>
        <p:nvSpPr>
          <p:cNvPr id="227" name="Line 135"/>
          <p:cNvSpPr>
            <a:spLocks noChangeShapeType="1"/>
          </p:cNvSpPr>
          <p:nvPr/>
        </p:nvSpPr>
        <p:spPr bwMode="auto">
          <a:xfrm flipV="1">
            <a:off x="6841067" y="2286000"/>
            <a:ext cx="677333" cy="4000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28" name="Rectangle 136"/>
          <p:cNvSpPr>
            <a:spLocks noChangeArrowheads="1"/>
          </p:cNvSpPr>
          <p:nvPr/>
        </p:nvSpPr>
        <p:spPr bwMode="auto">
          <a:xfrm>
            <a:off x="5642833" y="2889612"/>
            <a:ext cx="97302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K sein </a:t>
            </a:r>
            <a:r>
              <a:rPr lang="fr-FR" altLang="fr-FR" sz="1050" b="1" dirty="0" smtClean="0">
                <a:solidFill>
                  <a:srgbClr val="002060"/>
                </a:solidFill>
                <a:latin typeface="Arial" pitchFamily="34" charset="0"/>
              </a:rPr>
              <a:t>à 38 </a:t>
            </a:r>
            <a:r>
              <a:rPr lang="fr-FR" altLang="fr-FR" sz="1050" b="1" dirty="0">
                <a:solidFill>
                  <a:srgbClr val="002060"/>
                </a:solidFill>
                <a:latin typeface="Arial" pitchFamily="34" charset="0"/>
              </a:rPr>
              <a:t>ans</a:t>
            </a:r>
            <a:endParaRPr lang="fr-FR" altLang="fr-FR" dirty="0">
              <a:solidFill>
                <a:srgbClr val="002060"/>
              </a:solidFill>
              <a:latin typeface="Arial" pitchFamily="34" charset="0"/>
            </a:endParaRPr>
          </a:p>
        </p:txBody>
      </p:sp>
      <p:sp>
        <p:nvSpPr>
          <p:cNvPr id="229" name="Rectangle 137"/>
          <p:cNvSpPr>
            <a:spLocks noChangeArrowheads="1"/>
          </p:cNvSpPr>
          <p:nvPr/>
        </p:nvSpPr>
        <p:spPr bwMode="auto">
          <a:xfrm>
            <a:off x="4461934" y="2718991"/>
            <a:ext cx="4199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3200">
                <a:solidFill>
                  <a:schemeClr val="tx1"/>
                </a:solidFill>
                <a:latin typeface="Times New Roman" pitchFamily="18" charset="0"/>
              </a:defRPr>
            </a:lvl1pPr>
            <a:lvl2pPr marL="742950" indent="-285750" defTabSz="762000" eaLnBrk="0" hangingPunct="0">
              <a:spcBef>
                <a:spcPct val="20000"/>
              </a:spcBef>
              <a:buChar char="–"/>
              <a:defRPr sz="2800">
                <a:solidFill>
                  <a:schemeClr val="tx1"/>
                </a:solidFill>
                <a:latin typeface="Times New Roman" pitchFamily="18" charset="0"/>
              </a:defRPr>
            </a:lvl2pPr>
            <a:lvl3pPr marL="1143000" indent="-228600" defTabSz="762000" eaLnBrk="0" hangingPunct="0">
              <a:spcBef>
                <a:spcPct val="20000"/>
              </a:spcBef>
              <a:buChar char="•"/>
              <a:defRPr sz="2400">
                <a:solidFill>
                  <a:schemeClr val="tx1"/>
                </a:solidFill>
                <a:latin typeface="Times New Roman" pitchFamily="18" charset="0"/>
              </a:defRPr>
            </a:lvl3pPr>
            <a:lvl4pPr marL="1600200" indent="-228600" defTabSz="762000" eaLnBrk="0" hangingPunct="0">
              <a:spcBef>
                <a:spcPct val="20000"/>
              </a:spcBef>
              <a:buChar char="–"/>
              <a:defRPr sz="2000">
                <a:solidFill>
                  <a:schemeClr val="tx1"/>
                </a:solidFill>
                <a:latin typeface="Times New Roman" pitchFamily="18" charset="0"/>
              </a:defRPr>
            </a:lvl4pPr>
            <a:lvl5pPr marL="2057400" indent="-228600" defTabSz="762000" eaLnBrk="0" hangingPunct="0">
              <a:spcBef>
                <a:spcPct val="20000"/>
              </a:spcBef>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050" b="1" dirty="0">
                <a:solidFill>
                  <a:srgbClr val="002060"/>
                </a:solidFill>
                <a:latin typeface="Arial" pitchFamily="34" charset="0"/>
              </a:rPr>
              <a:t> </a:t>
            </a:r>
            <a:r>
              <a:rPr lang="fr-FR" altLang="fr-FR" sz="1050" b="1" dirty="0" smtClean="0">
                <a:solidFill>
                  <a:srgbClr val="002060"/>
                </a:solidFill>
                <a:latin typeface="Arial" pitchFamily="34" charset="0"/>
              </a:rPr>
              <a:t>55ans</a:t>
            </a:r>
            <a:endParaRPr lang="fr-FR" altLang="fr-FR" dirty="0">
              <a:solidFill>
                <a:srgbClr val="002060"/>
              </a:solidFill>
              <a:latin typeface="Arial" pitchFamily="34" charset="0"/>
            </a:endParaRPr>
          </a:p>
        </p:txBody>
      </p:sp>
      <p:sp>
        <p:nvSpPr>
          <p:cNvPr id="230" name="Line 138"/>
          <p:cNvSpPr>
            <a:spLocks noChangeShapeType="1"/>
          </p:cNvSpPr>
          <p:nvPr/>
        </p:nvSpPr>
        <p:spPr bwMode="auto">
          <a:xfrm flipV="1">
            <a:off x="7141634" y="3261122"/>
            <a:ext cx="0" cy="571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1" name="Line 139"/>
          <p:cNvSpPr>
            <a:spLocks noChangeShapeType="1"/>
          </p:cNvSpPr>
          <p:nvPr/>
        </p:nvSpPr>
        <p:spPr bwMode="auto">
          <a:xfrm>
            <a:off x="1219200" y="188595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2" name="Line 140"/>
          <p:cNvSpPr>
            <a:spLocks noChangeShapeType="1"/>
          </p:cNvSpPr>
          <p:nvPr/>
        </p:nvSpPr>
        <p:spPr bwMode="auto">
          <a:xfrm>
            <a:off x="1214967" y="2907506"/>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3" name="Line 141"/>
          <p:cNvSpPr>
            <a:spLocks noChangeShapeType="1"/>
          </p:cNvSpPr>
          <p:nvPr/>
        </p:nvSpPr>
        <p:spPr bwMode="auto">
          <a:xfrm>
            <a:off x="897467" y="3318272"/>
            <a:ext cx="6604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4" name="Line 144"/>
          <p:cNvSpPr>
            <a:spLocks noChangeShapeType="1"/>
          </p:cNvSpPr>
          <p:nvPr/>
        </p:nvSpPr>
        <p:spPr bwMode="auto">
          <a:xfrm>
            <a:off x="2324100"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5" name="Line 145"/>
          <p:cNvSpPr>
            <a:spLocks noChangeShapeType="1"/>
          </p:cNvSpPr>
          <p:nvPr/>
        </p:nvSpPr>
        <p:spPr bwMode="auto">
          <a:xfrm>
            <a:off x="3450167" y="3321844"/>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6" name="Line 146"/>
          <p:cNvSpPr>
            <a:spLocks noChangeShapeType="1"/>
          </p:cNvSpPr>
          <p:nvPr/>
        </p:nvSpPr>
        <p:spPr bwMode="auto">
          <a:xfrm>
            <a:off x="4157133" y="3311129"/>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237" name="Line 147"/>
          <p:cNvSpPr>
            <a:spLocks noChangeShapeType="1"/>
          </p:cNvSpPr>
          <p:nvPr/>
        </p:nvSpPr>
        <p:spPr bwMode="auto">
          <a:xfrm>
            <a:off x="7450667" y="3314700"/>
            <a:ext cx="0" cy="4000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7" tIns="38098" rIns="76197" bIns="38098" anchor="ctr"/>
          <a:lstStyle/>
          <a:p>
            <a:endParaRPr lang="fr-FR">
              <a:solidFill>
                <a:srgbClr val="002060"/>
              </a:solidFill>
            </a:endParaRPr>
          </a:p>
        </p:txBody>
      </p:sp>
      <p:sp>
        <p:nvSpPr>
          <p:cNvPr id="119" name="ZoneTexte 118"/>
          <p:cNvSpPr txBox="1"/>
          <p:nvPr/>
        </p:nvSpPr>
        <p:spPr>
          <a:xfrm>
            <a:off x="1610078" y="2299098"/>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sp>
        <p:nvSpPr>
          <p:cNvPr id="207" name="ZoneTexte 206"/>
          <p:cNvSpPr txBox="1"/>
          <p:nvPr/>
        </p:nvSpPr>
        <p:spPr>
          <a:xfrm>
            <a:off x="4965701" y="2091928"/>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sp>
        <p:nvSpPr>
          <p:cNvPr id="238" name="ZoneTexte 237"/>
          <p:cNvSpPr txBox="1"/>
          <p:nvPr/>
        </p:nvSpPr>
        <p:spPr>
          <a:xfrm>
            <a:off x="8085902" y="1974488"/>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sp>
        <p:nvSpPr>
          <p:cNvPr id="239" name="ZoneTexte 238"/>
          <p:cNvSpPr txBox="1"/>
          <p:nvPr/>
        </p:nvSpPr>
        <p:spPr>
          <a:xfrm>
            <a:off x="7082932" y="4783158"/>
            <a:ext cx="1161722" cy="338554"/>
          </a:xfrm>
          <a:prstGeom prst="rect">
            <a:avLst/>
          </a:prstGeom>
          <a:noFill/>
        </p:spPr>
        <p:txBody>
          <a:bodyPr wrap="square" rtlCol="0">
            <a:spAutoFit/>
          </a:bodyPr>
          <a:lstStyle/>
          <a:p>
            <a:r>
              <a:rPr lang="fr-FR" sz="1600" b="1" i="1" dirty="0" smtClean="0">
                <a:solidFill>
                  <a:srgbClr val="FF0000"/>
                </a:solidFill>
              </a:rPr>
              <a:t>BRCA1 +</a:t>
            </a:r>
            <a:endParaRPr lang="fr-FR" sz="1600" b="1" i="1" dirty="0">
              <a:solidFill>
                <a:srgbClr val="FF0000"/>
              </a:solidFill>
            </a:endParaRPr>
          </a:p>
        </p:txBody>
      </p:sp>
      <p:sp>
        <p:nvSpPr>
          <p:cNvPr id="240" name="ZoneTexte 239"/>
          <p:cNvSpPr txBox="1"/>
          <p:nvPr/>
        </p:nvSpPr>
        <p:spPr>
          <a:xfrm>
            <a:off x="5931934" y="4767858"/>
            <a:ext cx="1161722" cy="338554"/>
          </a:xfrm>
          <a:prstGeom prst="rect">
            <a:avLst/>
          </a:prstGeom>
          <a:noFill/>
        </p:spPr>
        <p:txBody>
          <a:bodyPr wrap="square" rtlCol="0">
            <a:spAutoFit/>
          </a:bodyPr>
          <a:lstStyle/>
          <a:p>
            <a:r>
              <a:rPr lang="fr-FR" sz="1600" b="1" i="1" dirty="0" smtClean="0">
                <a:solidFill>
                  <a:srgbClr val="FF0000"/>
                </a:solidFill>
              </a:rPr>
              <a:t>BRCA1 -</a:t>
            </a:r>
            <a:endParaRPr lang="fr-FR" sz="1600" b="1" i="1" dirty="0">
              <a:solidFill>
                <a:srgbClr val="FF0000"/>
              </a:solidFill>
            </a:endParaRPr>
          </a:p>
        </p:txBody>
      </p:sp>
      <p:sp>
        <p:nvSpPr>
          <p:cNvPr id="241" name="ZoneTexte 240"/>
          <p:cNvSpPr txBox="1"/>
          <p:nvPr/>
        </p:nvSpPr>
        <p:spPr>
          <a:xfrm>
            <a:off x="33130" y="2336870"/>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sp>
        <p:nvSpPr>
          <p:cNvPr id="242" name="ZoneTexte 241"/>
          <p:cNvSpPr txBox="1"/>
          <p:nvPr/>
        </p:nvSpPr>
        <p:spPr>
          <a:xfrm>
            <a:off x="3496356" y="2306242"/>
            <a:ext cx="1161722" cy="353943"/>
          </a:xfrm>
          <a:prstGeom prst="rect">
            <a:avLst/>
          </a:prstGeom>
          <a:noFill/>
        </p:spPr>
        <p:txBody>
          <a:bodyPr wrap="square" rtlCol="0">
            <a:spAutoFit/>
          </a:bodyPr>
          <a:lstStyle/>
          <a:p>
            <a:r>
              <a:rPr lang="fr-FR" sz="1700" b="1" i="1" dirty="0" smtClean="0">
                <a:solidFill>
                  <a:srgbClr val="FF0000"/>
                </a:solidFill>
              </a:rPr>
              <a:t>BRCA1 -</a:t>
            </a:r>
            <a:endParaRPr lang="fr-FR" sz="1700" b="1" i="1" dirty="0">
              <a:solidFill>
                <a:srgbClr val="FF0000"/>
              </a:solidFill>
            </a:endParaRPr>
          </a:p>
        </p:txBody>
      </p:sp>
      <p:cxnSp>
        <p:nvCxnSpPr>
          <p:cNvPr id="243" name="Connecteur droit avec flèche 242"/>
          <p:cNvCxnSpPr/>
          <p:nvPr/>
        </p:nvCxnSpPr>
        <p:spPr>
          <a:xfrm flipH="1">
            <a:off x="6364111" y="4155926"/>
            <a:ext cx="381000" cy="6119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4" name="Connecteur droit avec flèche 243"/>
          <p:cNvCxnSpPr/>
          <p:nvPr/>
        </p:nvCxnSpPr>
        <p:spPr>
          <a:xfrm>
            <a:off x="7449962" y="4143783"/>
            <a:ext cx="213831" cy="69217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6" name="ZoneTexte 245"/>
          <p:cNvSpPr txBox="1"/>
          <p:nvPr/>
        </p:nvSpPr>
        <p:spPr>
          <a:xfrm rot="16200000">
            <a:off x="7913290" y="39187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7677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38" grpId="0"/>
      <p:bldP spid="239" grpId="0"/>
      <p:bldP spid="240" grpId="0"/>
      <p:bldP spid="241" grpId="0"/>
      <p:bldP spid="2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t>Pour toute question supplémentaire:</a:t>
            </a:r>
          </a:p>
          <a:p>
            <a:pPr marL="0" indent="0" eaLnBrk="1" hangingPunct="1">
              <a:buNone/>
            </a:pPr>
            <a:r>
              <a:rPr lang="fr-FR" altLang="fr-FR" b="1" dirty="0"/>
              <a:t>Docteur Jessica MORETTA</a:t>
            </a:r>
          </a:p>
          <a:p>
            <a:pPr marL="0" indent="0" eaLnBrk="1" hangingPunct="1">
              <a:buNone/>
            </a:pPr>
            <a:r>
              <a:rPr lang="fr-FR" altLang="fr-FR" sz="1800" dirty="0" smtClean="0">
                <a:hlinkClick r:id="rId2"/>
              </a:rPr>
              <a:t>morettaj@ipc.unicancer.fr</a:t>
            </a:r>
            <a:endParaRPr lang="fr-FR" altLang="fr-FR" sz="1800" dirty="0" smtClean="0"/>
          </a:p>
          <a:p>
            <a:pPr marL="0" indent="0" eaLnBrk="1" hangingPunct="1">
              <a:buNone/>
            </a:pPr>
            <a:r>
              <a:rPr lang="fr-FR" altLang="fr-FR" sz="1800" dirty="0" smtClean="0"/>
              <a:t>Consultations </a:t>
            </a:r>
            <a:r>
              <a:rPr lang="fr-FR" altLang="fr-FR" sz="1800" dirty="0"/>
              <a:t>d’oncogénétique et d’évaluation des risques de cancers </a:t>
            </a:r>
          </a:p>
          <a:p>
            <a:pPr marL="0" indent="0" eaLnBrk="1" hangingPunct="1">
              <a:buNone/>
            </a:pPr>
            <a:r>
              <a:rPr lang="fr-FR" altLang="fr-FR" sz="1800" dirty="0"/>
              <a:t>Institut Paoli </a:t>
            </a:r>
            <a:r>
              <a:rPr lang="fr-FR" altLang="fr-FR" sz="1800" dirty="0" err="1"/>
              <a:t>Calmettes</a:t>
            </a:r>
            <a:r>
              <a:rPr lang="fr-FR" altLang="fr-FR" sz="1800" dirty="0"/>
              <a:t> Marseille</a:t>
            </a:r>
          </a:p>
          <a:p>
            <a:pPr marL="0" indent="0">
              <a:buNone/>
            </a:pPr>
            <a:endParaRPr lang="fr-FR" dirty="0"/>
          </a:p>
        </p:txBody>
      </p:sp>
    </p:spTree>
    <p:extLst>
      <p:ext uri="{BB962C8B-B14F-4D97-AF65-F5344CB8AC3E}">
        <p14:creationId xmlns:p14="http://schemas.microsoft.com/office/powerpoint/2010/main" val="7829458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5766884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re 5"/>
          <p:cNvSpPr>
            <a:spLocks noGrp="1"/>
          </p:cNvSpPr>
          <p:nvPr>
            <p:ph type="ctrTitle"/>
          </p:nvPr>
        </p:nvSpPr>
        <p:spPr>
          <a:xfrm>
            <a:off x="395536" y="1275606"/>
            <a:ext cx="8136904" cy="2178241"/>
          </a:xfrm>
        </p:spPr>
        <p:txBody>
          <a:bodyPr>
            <a:noAutofit/>
          </a:bodyPr>
          <a:lstStyle/>
          <a:p>
            <a:r>
              <a:rPr lang="fr-FR" sz="3200" b="1" dirty="0" smtClean="0"/>
              <a:t>Prise en charge des femmes </a:t>
            </a:r>
            <a:r>
              <a:rPr lang="fr-FR" sz="3200" b="1" dirty="0"/>
              <a:t>à risque génétique de </a:t>
            </a:r>
            <a:r>
              <a:rPr lang="fr-FR" sz="3200" b="1" dirty="0" smtClean="0"/>
              <a:t>cancer sein/ovaire </a:t>
            </a:r>
            <a:br>
              <a:rPr lang="fr-FR" sz="3200" b="1" dirty="0" smtClean="0"/>
            </a:br>
            <a:r>
              <a:rPr lang="fr-FR" sz="2800" dirty="0" smtClean="0"/>
              <a:t>(en particulier avec mutation </a:t>
            </a:r>
            <a:r>
              <a:rPr lang="fr-FR" sz="2800" i="1" dirty="0" smtClean="0"/>
              <a:t>BRCA1/2</a:t>
            </a:r>
            <a:r>
              <a:rPr lang="fr-FR" sz="2800" dirty="0" smtClean="0"/>
              <a:t>)</a:t>
            </a:r>
            <a:r>
              <a:rPr lang="fr-FR" sz="3200" b="1" dirty="0" smtClean="0"/>
              <a:t> </a:t>
            </a:r>
          </a:p>
        </p:txBody>
      </p:sp>
      <p:sp>
        <p:nvSpPr>
          <p:cNvPr id="5" name="ZoneTexte 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88240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563638"/>
            <a:ext cx="7920880" cy="3132348"/>
          </a:xfrm>
        </p:spPr>
        <p:txBody>
          <a:bodyPr/>
          <a:lstStyle/>
          <a:p>
            <a:r>
              <a:rPr lang="fr-FR" sz="2100" dirty="0" smtClean="0"/>
              <a:t>Pénétrance élevée = </a:t>
            </a:r>
            <a:r>
              <a:rPr lang="fr-FR" sz="2100" b="1" dirty="0" smtClean="0"/>
              <a:t>risque élevé de développer un cancer </a:t>
            </a:r>
            <a:r>
              <a:rPr lang="fr-FR" sz="2100" dirty="0" smtClean="0"/>
              <a:t>(probabilité de développer la maladie )</a:t>
            </a:r>
          </a:p>
          <a:p>
            <a:pPr marL="0" indent="0">
              <a:buNone/>
            </a:pPr>
            <a:r>
              <a:rPr lang="fr-FR" sz="2200" b="1" dirty="0" smtClean="0">
                <a:solidFill>
                  <a:schemeClr val="accent6"/>
                </a:solidFill>
              </a:rPr>
              <a:t>	</a:t>
            </a:r>
            <a:r>
              <a:rPr lang="fr-FR" sz="2800" b="1" dirty="0" smtClean="0">
                <a:solidFill>
                  <a:schemeClr val="accent6"/>
                </a:solidFill>
              </a:rPr>
              <a:t>≠</a:t>
            </a:r>
          </a:p>
          <a:p>
            <a:r>
              <a:rPr lang="fr-FR" sz="2100" dirty="0" smtClean="0"/>
              <a:t>Pronostic ~ similaire aux cancers sporadiques</a:t>
            </a:r>
          </a:p>
          <a:p>
            <a:r>
              <a:rPr lang="fr-FR" sz="2100" dirty="0" smtClean="0"/>
              <a:t>Parfois meilleur pronostic ! Exemple: cancer de l’ovaire avec mutation BRCA </a:t>
            </a:r>
            <a:r>
              <a:rPr lang="fr-FR" sz="2100" dirty="0" smtClean="0">
                <a:sym typeface="Wingdings" panose="05000000000000000000" pitchFamily="2" charset="2"/>
              </a:rPr>
              <a:t> + </a:t>
            </a:r>
            <a:r>
              <a:rPr lang="fr-FR" sz="2100" dirty="0" err="1" smtClean="0">
                <a:sym typeface="Wingdings" panose="05000000000000000000" pitchFamily="2" charset="2"/>
              </a:rPr>
              <a:t>chimiosensibles</a:t>
            </a:r>
            <a:r>
              <a:rPr lang="fr-FR" sz="2100" dirty="0" smtClean="0">
                <a:sym typeface="Wingdings" panose="05000000000000000000" pitchFamily="2" charset="2"/>
              </a:rPr>
              <a:t> et meilleure survie +++</a:t>
            </a:r>
            <a:endParaRPr lang="fr-FR" sz="2100" dirty="0"/>
          </a:p>
        </p:txBody>
      </p:sp>
      <p:sp>
        <p:nvSpPr>
          <p:cNvPr id="4" name="Titre 1"/>
          <p:cNvSpPr>
            <a:spLocks noGrp="1"/>
          </p:cNvSpPr>
          <p:nvPr>
            <p:ph type="title"/>
          </p:nvPr>
        </p:nvSpPr>
        <p:spPr>
          <a:xfrm>
            <a:off x="539552" y="205978"/>
            <a:ext cx="7920880" cy="1069628"/>
          </a:xfrm>
        </p:spPr>
        <p:txBody>
          <a:bodyPr/>
          <a:lstStyle/>
          <a:p>
            <a:r>
              <a:rPr lang="fr-FR" sz="2400" dirty="0" smtClean="0"/>
              <a:t>Idée reçue numéro 2 </a:t>
            </a:r>
            <a:br>
              <a:rPr lang="fr-FR" sz="2400" dirty="0" smtClean="0"/>
            </a:br>
            <a:r>
              <a:rPr lang="fr-FR" sz="1600" b="0" i="1" dirty="0" smtClean="0"/>
              <a:t>(patients … et quelques professionnels de santé)</a:t>
            </a:r>
            <a:br>
              <a:rPr lang="fr-FR" sz="1600" b="0" i="1" dirty="0" smtClean="0"/>
            </a:br>
            <a:r>
              <a:rPr lang="fr-FR" sz="2200" dirty="0" smtClean="0">
                <a:solidFill>
                  <a:schemeClr val="accent6"/>
                </a:solidFill>
              </a:rPr>
              <a:t>« Les cancers génétiques sont + graves »</a:t>
            </a:r>
            <a:endParaRPr lang="fr-FR" sz="2200" dirty="0">
              <a:solidFill>
                <a:schemeClr val="accent6"/>
              </a:solidFill>
            </a:endParaRPr>
          </a:p>
        </p:txBody>
      </p:sp>
      <p:pic>
        <p:nvPicPr>
          <p:cNvPr id="6" name="Picture 8" descr="Résultat de recherche d'images pour &quot;c'est faux&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437" y="308744"/>
            <a:ext cx="2023803" cy="86409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24597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6016" y="1383619"/>
            <a:ext cx="3744416" cy="3132348"/>
          </a:xfrm>
        </p:spPr>
        <p:txBody>
          <a:bodyPr>
            <a:noAutofit/>
          </a:bodyPr>
          <a:lstStyle/>
          <a:p>
            <a:pPr marL="0" indent="0" algn="r">
              <a:buNone/>
            </a:pPr>
            <a:r>
              <a:rPr lang="fr-FR" sz="1600" i="1" dirty="0"/>
              <a:t>© /Thésaurus - Femmes porteuses d’une mutation de BRCA1 ou BRCA2 /Détection précoce du cancer du sein et </a:t>
            </a:r>
            <a:r>
              <a:rPr lang="fr-FR" sz="1600" i="1" dirty="0" smtClean="0"/>
              <a:t>des annexes </a:t>
            </a:r>
            <a:r>
              <a:rPr lang="fr-FR" sz="1600" i="1" dirty="0"/>
              <a:t>et stratégies de réduction du risque, Collection recommandations et référentiels, </a:t>
            </a:r>
            <a:r>
              <a:rPr lang="fr-FR" sz="1600" i="1" dirty="0" err="1"/>
              <a:t>INCa</a:t>
            </a:r>
            <a:r>
              <a:rPr lang="fr-FR" sz="1600" i="1" dirty="0"/>
              <a:t>, avril 2017</a:t>
            </a:r>
            <a:r>
              <a:rPr lang="fr-FR" sz="1600" i="1" dirty="0" smtClean="0"/>
              <a:t>.</a:t>
            </a:r>
          </a:p>
          <a:p>
            <a:pPr marL="0" indent="0" algn="r">
              <a:buNone/>
            </a:pPr>
            <a:endParaRPr lang="fr-FR" sz="1800" dirty="0"/>
          </a:p>
          <a:p>
            <a:pPr marL="0" indent="0" algn="r">
              <a:buNone/>
            </a:pPr>
            <a:r>
              <a:rPr lang="fr-FR" sz="1600" i="1" dirty="0"/>
              <a:t>téléchargeable sur </a:t>
            </a:r>
            <a:r>
              <a:rPr lang="fr-FR" sz="1600" b="1" i="1" dirty="0"/>
              <a:t>e-cancer.fr</a:t>
            </a:r>
            <a:endParaRPr lang="fr-FR" sz="1600" i="1"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486"/>
            <a:ext cx="4608523" cy="49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1675197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24524" y="1383619"/>
            <a:ext cx="2951932" cy="3132348"/>
          </a:xfrm>
        </p:spPr>
        <p:txBody>
          <a:bodyPr>
            <a:normAutofit/>
          </a:bodyPr>
          <a:lstStyle/>
          <a:p>
            <a:pPr marL="0" indent="0" algn="r">
              <a:buNone/>
            </a:pPr>
            <a:r>
              <a:rPr lang="fr-FR" sz="1800" b="1" i="1" dirty="0" smtClean="0"/>
              <a:t>Recommandations 2014 Haute </a:t>
            </a:r>
            <a:r>
              <a:rPr lang="fr-FR" sz="1800" b="1" i="1" dirty="0"/>
              <a:t>Autorité de santé </a:t>
            </a:r>
            <a:r>
              <a:rPr lang="fr-FR" sz="1800" b="1" i="1" dirty="0" smtClean="0"/>
              <a:t>:</a:t>
            </a:r>
          </a:p>
          <a:p>
            <a:pPr marL="0" indent="0" algn="r">
              <a:buNone/>
            </a:pPr>
            <a:r>
              <a:rPr lang="fr-FR" sz="1800" b="1" i="1" dirty="0" smtClean="0"/>
              <a:t> </a:t>
            </a:r>
            <a:r>
              <a:rPr lang="fr-FR" sz="1800" b="1" i="1" dirty="0">
                <a:solidFill>
                  <a:schemeClr val="accent6"/>
                </a:solidFill>
              </a:rPr>
              <a:t>Dépistage du cancer du sein en France : </a:t>
            </a:r>
            <a:r>
              <a:rPr lang="fr-FR" sz="1800" b="1" i="1" dirty="0"/>
              <a:t>identification des femmes à haut risque et modalités de dépistage</a:t>
            </a:r>
            <a:r>
              <a:rPr lang="fr-FR" sz="1800" b="1" i="1" dirty="0" smtClean="0"/>
              <a:t>.</a:t>
            </a:r>
          </a:p>
          <a:p>
            <a:pPr marL="0" indent="0" algn="r">
              <a:buNone/>
            </a:pPr>
            <a:endParaRPr lang="fr-FR" sz="1800" b="1" i="1" dirty="0"/>
          </a:p>
          <a:p>
            <a:pPr marL="0" indent="0" algn="r">
              <a:buNone/>
            </a:pPr>
            <a:r>
              <a:rPr lang="fr-FR" sz="1400" i="1" dirty="0">
                <a:solidFill>
                  <a:schemeClr val="accent6"/>
                </a:solidFill>
              </a:rPr>
              <a:t>https://www.has-sante.fr/ </a:t>
            </a:r>
          </a:p>
          <a:p>
            <a:pPr algn="r"/>
            <a:endParaRPr lang="fr-FR" sz="1800"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826"/>
            <a:ext cx="5138705" cy="43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4129161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71950"/>
            <a:ext cx="3491880" cy="7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Espace réservé du conten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835697" y="16139"/>
            <a:ext cx="6264696" cy="510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6601095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7"/>
          <p:cNvSpPr/>
          <p:nvPr/>
        </p:nvSpPr>
        <p:spPr>
          <a:xfrm>
            <a:off x="179388" y="2042456"/>
            <a:ext cx="431800" cy="163116"/>
          </a:xfrm>
          <a:prstGeom prst="rightArrow">
            <a:avLst/>
          </a:prstGeom>
          <a:solidFill>
            <a:schemeClr val="accent4"/>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5" name="Espace réservé du contenu 3"/>
          <p:cNvGraphicFramePr>
            <a:graphicFrameLocks/>
          </p:cNvGraphicFramePr>
          <p:nvPr>
            <p:extLst>
              <p:ext uri="{D42A27DB-BD31-4B8C-83A1-F6EECF244321}">
                <p14:modId xmlns:p14="http://schemas.microsoft.com/office/powerpoint/2010/main" val="1013111482"/>
              </p:ext>
            </p:extLst>
          </p:nvPr>
        </p:nvGraphicFramePr>
        <p:xfrm>
          <a:off x="683568" y="897564"/>
          <a:ext cx="7992888" cy="1859280"/>
        </p:xfrm>
        <a:graphic>
          <a:graphicData uri="http://schemas.openxmlformats.org/drawingml/2006/table">
            <a:tbl>
              <a:tblPr firstRow="1" bandRow="1">
                <a:tableStyleId>{D27102A9-8310-4765-A935-A1911B00CA55}</a:tableStyleId>
              </a:tblPr>
              <a:tblGrid>
                <a:gridCol w="1488816">
                  <a:extLst>
                    <a:ext uri="{9D8B030D-6E8A-4147-A177-3AD203B41FA5}">
                      <a16:colId xmlns:a16="http://schemas.microsoft.com/office/drawing/2014/main" val="20000"/>
                    </a:ext>
                  </a:extLst>
                </a:gridCol>
                <a:gridCol w="1679536">
                  <a:extLst>
                    <a:ext uri="{9D8B030D-6E8A-4147-A177-3AD203B41FA5}">
                      <a16:colId xmlns:a16="http://schemas.microsoft.com/office/drawing/2014/main" val="20001"/>
                    </a:ext>
                  </a:extLst>
                </a:gridCol>
                <a:gridCol w="1572500">
                  <a:extLst>
                    <a:ext uri="{9D8B030D-6E8A-4147-A177-3AD203B41FA5}">
                      <a16:colId xmlns:a16="http://schemas.microsoft.com/office/drawing/2014/main" val="20002"/>
                    </a:ext>
                  </a:extLst>
                </a:gridCol>
                <a:gridCol w="1699928">
                  <a:extLst>
                    <a:ext uri="{9D8B030D-6E8A-4147-A177-3AD203B41FA5}">
                      <a16:colId xmlns:a16="http://schemas.microsoft.com/office/drawing/2014/main" val="20003"/>
                    </a:ext>
                  </a:extLst>
                </a:gridCol>
                <a:gridCol w="1552108">
                  <a:extLst>
                    <a:ext uri="{9D8B030D-6E8A-4147-A177-3AD203B41FA5}">
                      <a16:colId xmlns:a16="http://schemas.microsoft.com/office/drawing/2014/main" val="20004"/>
                    </a:ext>
                  </a:extLst>
                </a:gridCol>
              </a:tblGrid>
              <a:tr h="571500">
                <a:tc>
                  <a:txBody>
                    <a:bodyPr/>
                    <a:lstStyle/>
                    <a:p>
                      <a:endParaRPr lang="fr-FR" sz="1700" dirty="0">
                        <a:solidFill>
                          <a:schemeClr val="tx1"/>
                        </a:solidFill>
                      </a:endParaRPr>
                    </a:p>
                  </a:txBody>
                  <a:tcPr marT="34290" marB="34290"/>
                </a:tc>
                <a:tc>
                  <a:txBody>
                    <a:bodyPr/>
                    <a:lstStyle/>
                    <a:p>
                      <a:pPr algn="ctr"/>
                      <a:r>
                        <a:rPr lang="fr-FR" sz="1700" smtClean="0">
                          <a:solidFill>
                            <a:schemeClr val="tx1"/>
                          </a:solidFill>
                        </a:rPr>
                        <a:t>prévention</a:t>
                      </a:r>
                      <a:endParaRPr lang="fr-FR" sz="1700" dirty="0">
                        <a:solidFill>
                          <a:schemeClr val="tx1"/>
                        </a:solidFill>
                      </a:endParaRPr>
                    </a:p>
                  </a:txBody>
                  <a:tcPr marT="34290" marB="34290"/>
                </a:tc>
                <a:tc>
                  <a:txBody>
                    <a:bodyPr/>
                    <a:lstStyle/>
                    <a:p>
                      <a:pPr algn="ctr"/>
                      <a:r>
                        <a:rPr lang="fr-FR" sz="1700" dirty="0" smtClean="0">
                          <a:solidFill>
                            <a:schemeClr val="tx1"/>
                          </a:solidFill>
                        </a:rPr>
                        <a:t>dépistage</a:t>
                      </a:r>
                      <a:endParaRPr lang="fr-FR" sz="1700" dirty="0">
                        <a:solidFill>
                          <a:schemeClr val="tx1"/>
                        </a:solidFill>
                      </a:endParaRPr>
                    </a:p>
                  </a:txBody>
                  <a:tcPr marT="34290" marB="34290"/>
                </a:tc>
                <a:tc>
                  <a:txBody>
                    <a:bodyPr/>
                    <a:lstStyle/>
                    <a:p>
                      <a:pPr algn="ctr"/>
                      <a:r>
                        <a:rPr lang="fr-FR" sz="1700" dirty="0" smtClean="0">
                          <a:solidFill>
                            <a:schemeClr val="tx1"/>
                          </a:solidFill>
                        </a:rPr>
                        <a:t>chirurgie préventive</a:t>
                      </a:r>
                      <a:endParaRPr lang="fr-FR" sz="1700" dirty="0">
                        <a:solidFill>
                          <a:schemeClr val="tx1"/>
                        </a:solidFill>
                      </a:endParaRPr>
                    </a:p>
                  </a:txBody>
                  <a:tcPr marT="34290" marB="34290"/>
                </a:tc>
                <a:tc>
                  <a:txBody>
                    <a:bodyPr/>
                    <a:lstStyle/>
                    <a:p>
                      <a:pPr algn="ctr"/>
                      <a:r>
                        <a:rPr lang="fr-FR" sz="1700" dirty="0" smtClean="0">
                          <a:solidFill>
                            <a:schemeClr val="tx1"/>
                          </a:solidFill>
                        </a:rPr>
                        <a:t>traitement du k</a:t>
                      </a:r>
                      <a:endParaRPr lang="fr-FR" sz="1700" dirty="0">
                        <a:solidFill>
                          <a:schemeClr val="tx1"/>
                        </a:solidFill>
                      </a:endParaRPr>
                    </a:p>
                  </a:txBody>
                  <a:tcPr marT="34290" marB="34290"/>
                </a:tc>
                <a:extLst>
                  <a:ext uri="{0D108BD9-81ED-4DB2-BD59-A6C34878D82A}">
                    <a16:rowId xmlns:a16="http://schemas.microsoft.com/office/drawing/2014/main" val="10000"/>
                  </a:ext>
                </a:extLst>
              </a:tr>
              <a:tr h="320040">
                <a:tc>
                  <a:txBody>
                    <a:bodyPr/>
                    <a:lstStyle/>
                    <a:p>
                      <a:r>
                        <a:rPr lang="fr-FR" sz="1700" dirty="0" smtClean="0">
                          <a:solidFill>
                            <a:schemeClr val="bg1">
                              <a:lumMod val="65000"/>
                            </a:schemeClr>
                          </a:solidFill>
                        </a:rPr>
                        <a:t>sein</a:t>
                      </a:r>
                      <a:endParaRPr lang="fr-FR" sz="1700" dirty="0">
                        <a:solidFill>
                          <a:schemeClr val="bg1">
                            <a:lumMod val="65000"/>
                          </a:schemeClr>
                        </a:solidFill>
                      </a:endParaRPr>
                    </a:p>
                  </a:txBody>
                  <a:tcPr marT="34290" marB="34290"/>
                </a:tc>
                <a:tc>
                  <a:txBody>
                    <a:bodyPr/>
                    <a:lstStyle/>
                    <a:p>
                      <a:pPr algn="ctr"/>
                      <a:endParaRPr lang="fr-FR" sz="1700" dirty="0"/>
                    </a:p>
                  </a:txBody>
                  <a:tcPr marT="34290" marB="34290"/>
                </a:tc>
                <a:tc>
                  <a:txBody>
                    <a:bodyPr/>
                    <a:lstStyle/>
                    <a:p>
                      <a:pPr algn="ctr"/>
                      <a:endParaRPr lang="fr-FR" sz="1700"/>
                    </a:p>
                  </a:txBody>
                  <a:tcPr marT="34290" marB="34290"/>
                </a:tc>
                <a:tc>
                  <a:txBody>
                    <a:bodyPr/>
                    <a:lstStyle/>
                    <a:p>
                      <a:pPr algn="ctr"/>
                      <a:endParaRPr lang="fr-FR" sz="1700" dirty="0"/>
                    </a:p>
                  </a:txBody>
                  <a:tcPr marT="34290" marB="34290"/>
                </a:tc>
                <a:tc>
                  <a:txBody>
                    <a:bodyPr/>
                    <a:lstStyle/>
                    <a:p>
                      <a:pPr algn="ctr"/>
                      <a:endParaRPr lang="fr-FR" sz="1700"/>
                    </a:p>
                  </a:txBody>
                  <a:tcPr marT="34290" marB="34290"/>
                </a:tc>
                <a:extLst>
                  <a:ext uri="{0D108BD9-81ED-4DB2-BD59-A6C34878D82A}">
                    <a16:rowId xmlns:a16="http://schemas.microsoft.com/office/drawing/2014/main" val="10001"/>
                  </a:ext>
                </a:extLst>
              </a:tr>
              <a:tr h="617220">
                <a:tc>
                  <a:txBody>
                    <a:bodyPr/>
                    <a:lstStyle/>
                    <a:p>
                      <a:r>
                        <a:rPr lang="fr-FR" sz="1800" dirty="0" smtClean="0"/>
                        <a:t>ovaires-trompes</a:t>
                      </a:r>
                      <a:endParaRPr lang="fr-FR" sz="1800" b="1" dirty="0"/>
                    </a:p>
                  </a:txBody>
                  <a:tcPr marT="34290" marB="34290"/>
                </a:tc>
                <a:tc>
                  <a:txBody>
                    <a:bodyPr/>
                    <a:lstStyle/>
                    <a:p>
                      <a:pPr algn="ctr"/>
                      <a:r>
                        <a:rPr lang="fr-FR" sz="1800" b="1" dirty="0" smtClean="0"/>
                        <a:t>_</a:t>
                      </a:r>
                      <a:endParaRPr lang="fr-FR" sz="1800" b="1" dirty="0"/>
                    </a:p>
                  </a:txBody>
                  <a:tcPr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mn-lt"/>
                          <a:ea typeface="+mn-ea"/>
                          <a:cs typeface="+mn-cs"/>
                        </a:rPr>
                        <a:t>_</a:t>
                      </a:r>
                    </a:p>
                    <a:p>
                      <a:endParaRPr lang="fr-FR" sz="1000" dirty="0"/>
                    </a:p>
                  </a:txBody>
                  <a:tcPr marT="34290" marB="34290"/>
                </a:tc>
                <a:tc>
                  <a:txBody>
                    <a:bodyPr/>
                    <a:lstStyle/>
                    <a:p>
                      <a:endParaRPr lang="fr-FR" sz="1000"/>
                    </a:p>
                  </a:txBody>
                  <a:tcPr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 40 %</a:t>
                      </a:r>
                    </a:p>
                  </a:txBody>
                  <a:tcPr marT="34290" marB="34290"/>
                </a:tc>
                <a:extLst>
                  <a:ext uri="{0D108BD9-81ED-4DB2-BD59-A6C34878D82A}">
                    <a16:rowId xmlns:a16="http://schemas.microsoft.com/office/drawing/2014/main" val="10002"/>
                  </a:ext>
                </a:extLst>
              </a:tr>
              <a:tr h="320040">
                <a:tc>
                  <a:txBody>
                    <a:bodyPr/>
                    <a:lstStyle/>
                    <a:p>
                      <a:r>
                        <a:rPr lang="fr-FR" sz="1500" dirty="0" smtClean="0">
                          <a:solidFill>
                            <a:schemeClr val="bg1">
                              <a:lumMod val="65000"/>
                            </a:schemeClr>
                          </a:solidFill>
                        </a:rPr>
                        <a:t>(pancréas)</a:t>
                      </a:r>
                      <a:endParaRPr lang="fr-FR" sz="1500" dirty="0">
                        <a:solidFill>
                          <a:schemeClr val="bg1">
                            <a:lumMod val="65000"/>
                          </a:schemeClr>
                        </a:solidFill>
                      </a:endParaRPr>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extLst>
                  <a:ext uri="{0D108BD9-81ED-4DB2-BD59-A6C34878D82A}">
                    <a16:rowId xmlns:a16="http://schemas.microsoft.com/office/drawing/2014/main" val="10003"/>
                  </a:ext>
                </a:extLst>
              </a:tr>
            </a:tbl>
          </a:graphicData>
        </a:graphic>
      </p:graphicFrame>
      <p:sp>
        <p:nvSpPr>
          <p:cNvPr id="9" name="Rectangle 8"/>
          <p:cNvSpPr/>
          <p:nvPr/>
        </p:nvSpPr>
        <p:spPr>
          <a:xfrm rot="16200000">
            <a:off x="-1343638" y="3187692"/>
            <a:ext cx="3298467" cy="611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179390" y="2053492"/>
            <a:ext cx="431800" cy="163116"/>
          </a:xfrm>
          <a:prstGeom prst="rightArrow">
            <a:avLst/>
          </a:prstGeom>
          <a:solidFill>
            <a:schemeClr val="accent4"/>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p:cNvSpPr/>
          <p:nvPr/>
        </p:nvSpPr>
        <p:spPr>
          <a:xfrm>
            <a:off x="0" y="4371950"/>
            <a:ext cx="3491880" cy="7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p:cNvSpPr txBox="1">
            <a:spLocks/>
          </p:cNvSpPr>
          <p:nvPr/>
        </p:nvSpPr>
        <p:spPr>
          <a:xfrm>
            <a:off x="145482" y="123478"/>
            <a:ext cx="8188677" cy="75608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262626"/>
                </a:solidFill>
                <a:latin typeface="+mj-lt"/>
                <a:ea typeface="+mj-ea"/>
                <a:cs typeface="+mj-cs"/>
              </a:defRPr>
            </a:lvl1pPr>
          </a:lstStyle>
          <a:p>
            <a:r>
              <a:rPr lang="fr-FR" sz="2400" dirty="0" smtClean="0">
                <a:solidFill>
                  <a:schemeClr val="tx2">
                    <a:lumMod val="75000"/>
                  </a:schemeClr>
                </a:solidFill>
              </a:rPr>
              <a:t>Risque très élevé de cancer </a:t>
            </a:r>
            <a:r>
              <a:rPr lang="fr-FR" sz="2400" dirty="0" err="1" smtClean="0">
                <a:solidFill>
                  <a:schemeClr val="tx2">
                    <a:lumMod val="75000"/>
                  </a:schemeClr>
                </a:solidFill>
              </a:rPr>
              <a:t>tubo-ovarien</a:t>
            </a:r>
            <a:r>
              <a:rPr lang="fr-FR" sz="2400" dirty="0" smtClean="0">
                <a:solidFill>
                  <a:schemeClr val="tx2">
                    <a:lumMod val="75000"/>
                  </a:schemeClr>
                </a:solidFill>
              </a:rPr>
              <a:t>: </a:t>
            </a:r>
          </a:p>
          <a:p>
            <a:r>
              <a:rPr lang="fr-FR" sz="2400" dirty="0" smtClean="0">
                <a:solidFill>
                  <a:schemeClr val="tx2">
                    <a:lumMod val="75000"/>
                  </a:schemeClr>
                </a:solidFill>
              </a:rPr>
              <a:t>Quels outils ?</a:t>
            </a:r>
          </a:p>
        </p:txBody>
      </p:sp>
      <p:pic>
        <p:nvPicPr>
          <p:cNvPr id="2" name="Image 1"/>
          <p:cNvPicPr>
            <a:picLocks noChangeAspect="1"/>
          </p:cNvPicPr>
          <p:nvPr/>
        </p:nvPicPr>
        <p:blipFill>
          <a:blip r:embed="rId2"/>
          <a:stretch>
            <a:fillRect/>
          </a:stretch>
        </p:blipFill>
        <p:spPr>
          <a:xfrm>
            <a:off x="77981" y="699542"/>
            <a:ext cx="1876512" cy="604105"/>
          </a:xfrm>
          <a:prstGeom prst="rect">
            <a:avLst/>
          </a:prstGeom>
        </p:spPr>
      </p:pic>
      <p:sp>
        <p:nvSpPr>
          <p:cNvPr id="10" name="ZoneTexte 9"/>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9201281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p:cNvGraphicFramePr>
            <a:graphicFrameLocks/>
          </p:cNvGraphicFramePr>
          <p:nvPr>
            <p:extLst>
              <p:ext uri="{D42A27DB-BD31-4B8C-83A1-F6EECF244321}">
                <p14:modId xmlns:p14="http://schemas.microsoft.com/office/powerpoint/2010/main" val="297157652"/>
              </p:ext>
            </p:extLst>
          </p:nvPr>
        </p:nvGraphicFramePr>
        <p:xfrm>
          <a:off x="683568" y="897564"/>
          <a:ext cx="7992888" cy="1859280"/>
        </p:xfrm>
        <a:graphic>
          <a:graphicData uri="http://schemas.openxmlformats.org/drawingml/2006/table">
            <a:tbl>
              <a:tblPr firstRow="1" bandRow="1">
                <a:tableStyleId>{D27102A9-8310-4765-A935-A1911B00CA55}</a:tableStyleId>
              </a:tblPr>
              <a:tblGrid>
                <a:gridCol w="1488816">
                  <a:extLst>
                    <a:ext uri="{9D8B030D-6E8A-4147-A177-3AD203B41FA5}">
                      <a16:colId xmlns:a16="http://schemas.microsoft.com/office/drawing/2014/main" val="20000"/>
                    </a:ext>
                  </a:extLst>
                </a:gridCol>
                <a:gridCol w="1679536">
                  <a:extLst>
                    <a:ext uri="{9D8B030D-6E8A-4147-A177-3AD203B41FA5}">
                      <a16:colId xmlns:a16="http://schemas.microsoft.com/office/drawing/2014/main" val="20001"/>
                    </a:ext>
                  </a:extLst>
                </a:gridCol>
                <a:gridCol w="1572500">
                  <a:extLst>
                    <a:ext uri="{9D8B030D-6E8A-4147-A177-3AD203B41FA5}">
                      <a16:colId xmlns:a16="http://schemas.microsoft.com/office/drawing/2014/main" val="20002"/>
                    </a:ext>
                  </a:extLst>
                </a:gridCol>
                <a:gridCol w="1699928">
                  <a:extLst>
                    <a:ext uri="{9D8B030D-6E8A-4147-A177-3AD203B41FA5}">
                      <a16:colId xmlns:a16="http://schemas.microsoft.com/office/drawing/2014/main" val="20003"/>
                    </a:ext>
                  </a:extLst>
                </a:gridCol>
                <a:gridCol w="1552108">
                  <a:extLst>
                    <a:ext uri="{9D8B030D-6E8A-4147-A177-3AD203B41FA5}">
                      <a16:colId xmlns:a16="http://schemas.microsoft.com/office/drawing/2014/main" val="20004"/>
                    </a:ext>
                  </a:extLst>
                </a:gridCol>
              </a:tblGrid>
              <a:tr h="571500">
                <a:tc>
                  <a:txBody>
                    <a:bodyPr/>
                    <a:lstStyle/>
                    <a:p>
                      <a:endParaRPr lang="fr-FR" sz="1700" dirty="0">
                        <a:solidFill>
                          <a:schemeClr val="tx1"/>
                        </a:solidFill>
                      </a:endParaRPr>
                    </a:p>
                  </a:txBody>
                  <a:tcPr marT="34290" marB="34290"/>
                </a:tc>
                <a:tc>
                  <a:txBody>
                    <a:bodyPr/>
                    <a:lstStyle/>
                    <a:p>
                      <a:pPr algn="ctr"/>
                      <a:r>
                        <a:rPr lang="fr-FR" sz="1700" b="1" dirty="0" smtClean="0">
                          <a:solidFill>
                            <a:schemeClr val="bg1">
                              <a:lumMod val="75000"/>
                            </a:schemeClr>
                          </a:solidFill>
                        </a:rPr>
                        <a:t>prévention</a:t>
                      </a:r>
                      <a:endParaRPr lang="fr-FR" sz="1700" b="1" dirty="0">
                        <a:solidFill>
                          <a:schemeClr val="bg1">
                            <a:lumMod val="75000"/>
                          </a:schemeClr>
                        </a:solidFill>
                      </a:endParaRPr>
                    </a:p>
                  </a:txBody>
                  <a:tcPr marT="34290" marB="34290"/>
                </a:tc>
                <a:tc>
                  <a:txBody>
                    <a:bodyPr/>
                    <a:lstStyle/>
                    <a:p>
                      <a:pPr algn="ctr"/>
                      <a:r>
                        <a:rPr lang="fr-FR" sz="1700" b="1" dirty="0" smtClean="0">
                          <a:solidFill>
                            <a:schemeClr val="bg1">
                              <a:lumMod val="75000"/>
                            </a:schemeClr>
                          </a:solidFill>
                        </a:rPr>
                        <a:t>dépistage</a:t>
                      </a:r>
                      <a:endParaRPr lang="fr-FR" sz="1700" b="1" dirty="0">
                        <a:solidFill>
                          <a:schemeClr val="bg1">
                            <a:lumMod val="75000"/>
                          </a:schemeClr>
                        </a:solidFill>
                      </a:endParaRPr>
                    </a:p>
                  </a:txBody>
                  <a:tcPr marT="34290" marB="34290"/>
                </a:tc>
                <a:tc>
                  <a:txBody>
                    <a:bodyPr/>
                    <a:lstStyle/>
                    <a:p>
                      <a:pPr algn="ctr"/>
                      <a:r>
                        <a:rPr lang="fr-FR" sz="1700" dirty="0" smtClean="0">
                          <a:solidFill>
                            <a:schemeClr val="tx1"/>
                          </a:solidFill>
                        </a:rPr>
                        <a:t>chirurgie préventive</a:t>
                      </a:r>
                      <a:endParaRPr lang="fr-FR" sz="1700" dirty="0">
                        <a:solidFill>
                          <a:schemeClr val="tx1"/>
                        </a:solidFill>
                      </a:endParaRPr>
                    </a:p>
                  </a:txBody>
                  <a:tcPr marT="34290" marB="34290"/>
                </a:tc>
                <a:tc>
                  <a:txBody>
                    <a:bodyPr/>
                    <a:lstStyle/>
                    <a:p>
                      <a:pPr algn="ctr"/>
                      <a:r>
                        <a:rPr lang="fr-FR" sz="1700" dirty="0" smtClean="0">
                          <a:solidFill>
                            <a:schemeClr val="bg1">
                              <a:lumMod val="75000"/>
                            </a:schemeClr>
                          </a:solidFill>
                        </a:rPr>
                        <a:t>traitement du k</a:t>
                      </a:r>
                      <a:endParaRPr lang="fr-FR" sz="1700" dirty="0">
                        <a:solidFill>
                          <a:schemeClr val="bg1">
                            <a:lumMod val="75000"/>
                          </a:schemeClr>
                        </a:solidFill>
                      </a:endParaRPr>
                    </a:p>
                  </a:txBody>
                  <a:tcPr marT="34290" marB="34290"/>
                </a:tc>
                <a:extLst>
                  <a:ext uri="{0D108BD9-81ED-4DB2-BD59-A6C34878D82A}">
                    <a16:rowId xmlns:a16="http://schemas.microsoft.com/office/drawing/2014/main" val="10000"/>
                  </a:ext>
                </a:extLst>
              </a:tr>
              <a:tr h="320040">
                <a:tc>
                  <a:txBody>
                    <a:bodyPr/>
                    <a:lstStyle/>
                    <a:p>
                      <a:r>
                        <a:rPr lang="fr-FR" sz="1700" dirty="0" smtClean="0">
                          <a:solidFill>
                            <a:schemeClr val="bg1">
                              <a:lumMod val="65000"/>
                            </a:schemeClr>
                          </a:solidFill>
                        </a:rPr>
                        <a:t>sein</a:t>
                      </a:r>
                      <a:endParaRPr lang="fr-FR" sz="1700" dirty="0">
                        <a:solidFill>
                          <a:schemeClr val="bg1">
                            <a:lumMod val="65000"/>
                          </a:schemeClr>
                        </a:solidFill>
                      </a:endParaRPr>
                    </a:p>
                  </a:txBody>
                  <a:tcPr marT="34290" marB="34290"/>
                </a:tc>
                <a:tc>
                  <a:txBody>
                    <a:bodyPr/>
                    <a:lstStyle/>
                    <a:p>
                      <a:pPr algn="ctr"/>
                      <a:endParaRPr lang="fr-FR" sz="1700" dirty="0"/>
                    </a:p>
                  </a:txBody>
                  <a:tcPr marT="34290" marB="34290"/>
                </a:tc>
                <a:tc>
                  <a:txBody>
                    <a:bodyPr/>
                    <a:lstStyle/>
                    <a:p>
                      <a:pPr algn="ctr"/>
                      <a:endParaRPr lang="fr-FR" sz="1700"/>
                    </a:p>
                  </a:txBody>
                  <a:tcPr marT="34290" marB="34290"/>
                </a:tc>
                <a:tc>
                  <a:txBody>
                    <a:bodyPr/>
                    <a:lstStyle/>
                    <a:p>
                      <a:pPr algn="ctr"/>
                      <a:endParaRPr lang="fr-FR" sz="1700" dirty="0"/>
                    </a:p>
                  </a:txBody>
                  <a:tcPr marT="34290" marB="34290"/>
                </a:tc>
                <a:tc>
                  <a:txBody>
                    <a:bodyPr/>
                    <a:lstStyle/>
                    <a:p>
                      <a:pPr algn="ctr"/>
                      <a:endParaRPr lang="fr-FR" sz="1700"/>
                    </a:p>
                  </a:txBody>
                  <a:tcPr marT="34290" marB="34290"/>
                </a:tc>
                <a:extLst>
                  <a:ext uri="{0D108BD9-81ED-4DB2-BD59-A6C34878D82A}">
                    <a16:rowId xmlns:a16="http://schemas.microsoft.com/office/drawing/2014/main" val="10001"/>
                  </a:ext>
                </a:extLst>
              </a:tr>
              <a:tr h="617220">
                <a:tc>
                  <a:txBody>
                    <a:bodyPr/>
                    <a:lstStyle/>
                    <a:p>
                      <a:r>
                        <a:rPr lang="fr-FR" sz="1800" dirty="0" smtClean="0"/>
                        <a:t>ovaires-trompes</a:t>
                      </a:r>
                      <a:endParaRPr lang="fr-FR" sz="1800" b="1" dirty="0"/>
                    </a:p>
                  </a:txBody>
                  <a:tcPr marT="34290" marB="34290"/>
                </a:tc>
                <a:tc>
                  <a:txBody>
                    <a:bodyPr/>
                    <a:lstStyle/>
                    <a:p>
                      <a:pPr algn="ctr"/>
                      <a:r>
                        <a:rPr lang="fr-FR" sz="1800" b="1" dirty="0" smtClean="0"/>
                        <a:t>_</a:t>
                      </a:r>
                      <a:endParaRPr lang="fr-FR" sz="1800" b="1" dirty="0"/>
                    </a:p>
                  </a:txBody>
                  <a:tcPr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mn-lt"/>
                          <a:ea typeface="+mn-ea"/>
                          <a:cs typeface="+mn-cs"/>
                        </a:rPr>
                        <a:t>_</a:t>
                      </a:r>
                    </a:p>
                    <a:p>
                      <a:endParaRPr lang="fr-FR" sz="1000" dirty="0"/>
                    </a:p>
                  </a:txBody>
                  <a:tcPr marT="34290" marB="34290"/>
                </a:tc>
                <a:tc>
                  <a:txBody>
                    <a:bodyPr/>
                    <a:lstStyle/>
                    <a:p>
                      <a:endParaRPr lang="fr-FR" sz="1000"/>
                    </a:p>
                  </a:txBody>
                  <a:tcPr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 40 %</a:t>
                      </a:r>
                    </a:p>
                  </a:txBody>
                  <a:tcPr marT="34290" marB="34290"/>
                </a:tc>
                <a:extLst>
                  <a:ext uri="{0D108BD9-81ED-4DB2-BD59-A6C34878D82A}">
                    <a16:rowId xmlns:a16="http://schemas.microsoft.com/office/drawing/2014/main" val="10002"/>
                  </a:ext>
                </a:extLst>
              </a:tr>
              <a:tr h="320040">
                <a:tc>
                  <a:txBody>
                    <a:bodyPr/>
                    <a:lstStyle/>
                    <a:p>
                      <a:r>
                        <a:rPr lang="fr-FR" sz="1500" dirty="0" smtClean="0">
                          <a:solidFill>
                            <a:schemeClr val="bg1">
                              <a:lumMod val="65000"/>
                            </a:schemeClr>
                          </a:solidFill>
                        </a:rPr>
                        <a:t>(pancréas)</a:t>
                      </a:r>
                      <a:endParaRPr lang="fr-FR" sz="1500" dirty="0">
                        <a:solidFill>
                          <a:schemeClr val="bg1">
                            <a:lumMod val="65000"/>
                          </a:schemeClr>
                        </a:solidFill>
                      </a:endParaRPr>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extLst>
                  <a:ext uri="{0D108BD9-81ED-4DB2-BD59-A6C34878D82A}">
                    <a16:rowId xmlns:a16="http://schemas.microsoft.com/office/drawing/2014/main" val="10003"/>
                  </a:ext>
                </a:extLst>
              </a:tr>
            </a:tbl>
          </a:graphicData>
        </a:graphic>
      </p:graphicFrame>
      <p:sp>
        <p:nvSpPr>
          <p:cNvPr id="7" name="Ellipse 6"/>
          <p:cNvSpPr/>
          <p:nvPr/>
        </p:nvSpPr>
        <p:spPr>
          <a:xfrm>
            <a:off x="5580112" y="1902188"/>
            <a:ext cx="1417548" cy="443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rgbClr val="FF0000"/>
                </a:solidFill>
              </a:rPr>
              <a:t>+ + +</a:t>
            </a:r>
          </a:p>
        </p:txBody>
      </p:sp>
      <p:sp>
        <p:nvSpPr>
          <p:cNvPr id="10" name="ZoneTexte 9"/>
          <p:cNvSpPr txBox="1">
            <a:spLocks noChangeArrowheads="1"/>
          </p:cNvSpPr>
          <p:nvPr/>
        </p:nvSpPr>
        <p:spPr bwMode="auto">
          <a:xfrm>
            <a:off x="6228185" y="3111810"/>
            <a:ext cx="2905058" cy="1184940"/>
          </a:xfrm>
          <a:prstGeom prst="rect">
            <a:avLst/>
          </a:prstGeom>
          <a:noFill/>
          <a:ln w="9525">
            <a:noFill/>
            <a:miter lim="800000"/>
            <a:headEnd/>
            <a:tailEnd/>
          </a:ln>
        </p:spPr>
        <p:txBody>
          <a:bodyPr wrap="square">
            <a:spAutoFit/>
          </a:bodyPr>
          <a:lstStyle/>
          <a:p>
            <a:r>
              <a:rPr lang="fr-FR" sz="2000" dirty="0">
                <a:solidFill>
                  <a:schemeClr val="accent5">
                    <a:lumMod val="75000"/>
                  </a:schemeClr>
                </a:solidFill>
                <a:latin typeface="Arial" panose="020B0604020202020204" pitchFamily="34" charset="0"/>
                <a:cs typeface="Arial" panose="020B0604020202020204" pitchFamily="34" charset="0"/>
              </a:rPr>
              <a:t>Ménopause précoce</a:t>
            </a:r>
          </a:p>
          <a:p>
            <a:endParaRPr lang="fr-FR" sz="1100" dirty="0">
              <a:solidFill>
                <a:schemeClr val="accent5">
                  <a:lumMod val="75000"/>
                </a:schemeClr>
              </a:solidFill>
              <a:latin typeface="Arial" panose="020B0604020202020204" pitchFamily="34" charset="0"/>
              <a:cs typeface="Arial" panose="020B0604020202020204" pitchFamily="34" charset="0"/>
            </a:endParaRPr>
          </a:p>
          <a:p>
            <a:r>
              <a:rPr lang="fr-FR" sz="2000" dirty="0">
                <a:solidFill>
                  <a:schemeClr val="accent5">
                    <a:lumMod val="75000"/>
                  </a:schemeClr>
                </a:solidFill>
                <a:latin typeface="Arial" panose="020B0604020202020204" pitchFamily="34" charset="0"/>
                <a:cs typeface="Arial" panose="020B0604020202020204" pitchFamily="34" charset="0"/>
              </a:rPr>
              <a:t>Risque résiduel k (primitifs péritonéaux)</a:t>
            </a:r>
          </a:p>
        </p:txBody>
      </p:sp>
      <p:pic>
        <p:nvPicPr>
          <p:cNvPr id="11" name="Image 9"/>
          <p:cNvPicPr>
            <a:picLocks noChangeAspect="1"/>
          </p:cNvPicPr>
          <p:nvPr/>
        </p:nvPicPr>
        <p:blipFill>
          <a:blip r:embed="rId2" cstate="print"/>
          <a:srcRect/>
          <a:stretch>
            <a:fillRect/>
          </a:stretch>
        </p:blipFill>
        <p:spPr bwMode="auto">
          <a:xfrm>
            <a:off x="4067944" y="3111809"/>
            <a:ext cx="1951038" cy="1512094"/>
          </a:xfrm>
          <a:prstGeom prst="rect">
            <a:avLst/>
          </a:prstGeom>
          <a:noFill/>
          <a:ln w="9525">
            <a:noFill/>
            <a:miter lim="800000"/>
            <a:headEnd/>
            <a:tailEnd/>
          </a:ln>
        </p:spPr>
      </p:pic>
      <p:sp>
        <p:nvSpPr>
          <p:cNvPr id="12" name="Rectangle 11"/>
          <p:cNvSpPr/>
          <p:nvPr/>
        </p:nvSpPr>
        <p:spPr>
          <a:xfrm>
            <a:off x="0" y="4299942"/>
            <a:ext cx="3491880" cy="843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16200000">
            <a:off x="-1312334" y="3187693"/>
            <a:ext cx="3298467" cy="611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179388" y="2042456"/>
            <a:ext cx="431800" cy="163116"/>
          </a:xfrm>
          <a:prstGeom prst="rightArrow">
            <a:avLst/>
          </a:prstGeom>
          <a:solidFill>
            <a:schemeClr val="accent4"/>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ZoneTexte 15"/>
          <p:cNvSpPr txBox="1"/>
          <p:nvPr/>
        </p:nvSpPr>
        <p:spPr>
          <a:xfrm>
            <a:off x="395288" y="2846671"/>
            <a:ext cx="4104704" cy="2154436"/>
          </a:xfrm>
          <a:prstGeom prst="rect">
            <a:avLst/>
          </a:prstGeom>
          <a:noFill/>
        </p:spPr>
        <p:txBody>
          <a:bodyPr wrap="square">
            <a:spAutoFit/>
          </a:bodyPr>
          <a:lstStyle/>
          <a:p>
            <a:pPr fontAlgn="auto">
              <a:spcBef>
                <a:spcPts val="0"/>
              </a:spcBef>
              <a:spcAft>
                <a:spcPts val="0"/>
              </a:spcAft>
              <a:defRPr/>
            </a:pPr>
            <a:r>
              <a:rPr lang="fr-FR" sz="2000" dirty="0">
                <a:solidFill>
                  <a:schemeClr val="accent5">
                    <a:lumMod val="75000"/>
                  </a:schemeClr>
                </a:solidFill>
                <a:latin typeface="+mj-lt"/>
              </a:rPr>
              <a:t>Surveillance peu efficace</a:t>
            </a:r>
          </a:p>
          <a:p>
            <a:pPr fontAlgn="auto">
              <a:spcBef>
                <a:spcPts val="0"/>
              </a:spcBef>
              <a:spcAft>
                <a:spcPts val="0"/>
              </a:spcAft>
              <a:defRPr/>
            </a:pPr>
            <a:r>
              <a:rPr lang="fr-FR" sz="2000" dirty="0">
                <a:solidFill>
                  <a:schemeClr val="accent5">
                    <a:lumMod val="75000"/>
                  </a:schemeClr>
                </a:solidFill>
                <a:latin typeface="+mj-lt"/>
              </a:rPr>
              <a:t>Pronostic </a:t>
            </a:r>
            <a:r>
              <a:rPr lang="fr-FR" sz="2000" dirty="0" smtClean="0">
                <a:solidFill>
                  <a:schemeClr val="accent5">
                    <a:lumMod val="75000"/>
                  </a:schemeClr>
                </a:solidFill>
                <a:latin typeface="+mj-lt"/>
              </a:rPr>
              <a:t>réservé </a:t>
            </a:r>
            <a:r>
              <a:rPr lang="fr-FR" sz="2000" dirty="0">
                <a:solidFill>
                  <a:schemeClr val="accent5">
                    <a:lumMod val="75000"/>
                  </a:schemeClr>
                </a:solidFill>
                <a:latin typeface="+mj-lt"/>
              </a:rPr>
              <a:t>k ovaire</a:t>
            </a:r>
          </a:p>
          <a:p>
            <a:pPr fontAlgn="auto">
              <a:spcBef>
                <a:spcPts val="0"/>
              </a:spcBef>
              <a:spcAft>
                <a:spcPts val="0"/>
              </a:spcAft>
              <a:defRPr/>
            </a:pPr>
            <a:r>
              <a:rPr lang="fr-FR" sz="2000" dirty="0">
                <a:solidFill>
                  <a:schemeClr val="accent5">
                    <a:lumMod val="75000"/>
                  </a:schemeClr>
                </a:solidFill>
                <a:latin typeface="+mj-lt"/>
              </a:rPr>
              <a:t>Efficacité prouvée</a:t>
            </a:r>
            <a:r>
              <a:rPr lang="fr-FR" sz="2000" dirty="0" smtClean="0">
                <a:solidFill>
                  <a:schemeClr val="accent5">
                    <a:lumMod val="75000"/>
                  </a:schemeClr>
                </a:solidFill>
                <a:latin typeface="+mj-lt"/>
              </a:rPr>
              <a:t>:</a:t>
            </a:r>
            <a:r>
              <a:rPr lang="fr-FR" dirty="0" smtClean="0">
                <a:solidFill>
                  <a:schemeClr val="accent5">
                    <a:lumMod val="75000"/>
                  </a:schemeClr>
                </a:solidFill>
                <a:latin typeface="+mj-lt"/>
                <a:cs typeface="Calibri"/>
              </a:rPr>
              <a:t>↓</a:t>
            </a:r>
            <a:r>
              <a:rPr lang="fr-FR" sz="2000" dirty="0">
                <a:solidFill>
                  <a:schemeClr val="accent5">
                    <a:lumMod val="75000"/>
                  </a:schemeClr>
                </a:solidFill>
                <a:latin typeface="+mj-lt"/>
              </a:rPr>
              <a:t>risques </a:t>
            </a:r>
          </a:p>
          <a:p>
            <a:pPr marL="342900" indent="-342900" fontAlgn="auto">
              <a:spcBef>
                <a:spcPts val="0"/>
              </a:spcBef>
              <a:spcAft>
                <a:spcPts val="0"/>
              </a:spcAft>
              <a:buSzPct val="80000"/>
              <a:buFont typeface="Wingdings" pitchFamily="2" charset="2"/>
              <a:buChar char="ü"/>
              <a:defRPr/>
            </a:pPr>
            <a:r>
              <a:rPr lang="fr-FR" dirty="0">
                <a:solidFill>
                  <a:schemeClr val="accent5">
                    <a:lumMod val="75000"/>
                  </a:schemeClr>
                </a:solidFill>
                <a:latin typeface="+mj-lt"/>
              </a:rPr>
              <a:t>k ovaire </a:t>
            </a:r>
            <a:endParaRPr lang="fr-FR" dirty="0" smtClean="0">
              <a:solidFill>
                <a:schemeClr val="accent5">
                  <a:lumMod val="75000"/>
                </a:schemeClr>
              </a:solidFill>
              <a:latin typeface="+mj-lt"/>
            </a:endParaRPr>
          </a:p>
          <a:p>
            <a:pPr marL="342900" indent="-342900" fontAlgn="auto">
              <a:spcBef>
                <a:spcPts val="0"/>
              </a:spcBef>
              <a:spcAft>
                <a:spcPts val="0"/>
              </a:spcAft>
              <a:buSzPct val="80000"/>
              <a:buFont typeface="Wingdings" pitchFamily="2" charset="2"/>
              <a:buChar char="ü"/>
              <a:defRPr/>
            </a:pPr>
            <a:r>
              <a:rPr lang="fr-FR" dirty="0" smtClean="0">
                <a:solidFill>
                  <a:schemeClr val="accent5">
                    <a:lumMod val="75000"/>
                  </a:schemeClr>
                </a:solidFill>
                <a:latin typeface="+mj-lt"/>
              </a:rPr>
              <a:t>k </a:t>
            </a:r>
            <a:r>
              <a:rPr lang="fr-FR" dirty="0">
                <a:solidFill>
                  <a:schemeClr val="accent5">
                    <a:lumMod val="75000"/>
                  </a:schemeClr>
                </a:solidFill>
                <a:latin typeface="+mj-lt"/>
              </a:rPr>
              <a:t>sein si réalisée &lt; 45 ans </a:t>
            </a:r>
          </a:p>
          <a:p>
            <a:pPr marL="342900" indent="-342900" fontAlgn="auto">
              <a:spcBef>
                <a:spcPts val="0"/>
              </a:spcBef>
              <a:spcAft>
                <a:spcPts val="0"/>
              </a:spcAft>
              <a:buSzPct val="80000"/>
              <a:buFont typeface="Wingdings" pitchFamily="2" charset="2"/>
              <a:buChar char="ü"/>
              <a:defRPr/>
            </a:pPr>
            <a:r>
              <a:rPr lang="fr-FR" dirty="0" smtClean="0">
                <a:solidFill>
                  <a:schemeClr val="accent5">
                    <a:lumMod val="75000"/>
                  </a:schemeClr>
                </a:solidFill>
                <a:latin typeface="+mj-lt"/>
              </a:rPr>
              <a:t>et </a:t>
            </a:r>
            <a:r>
              <a:rPr lang="fr-FR" dirty="0">
                <a:solidFill>
                  <a:schemeClr val="accent5">
                    <a:lumMod val="75000"/>
                  </a:schemeClr>
                </a:solidFill>
                <a:latin typeface="+mj-lt"/>
              </a:rPr>
              <a:t>gain en survie </a:t>
            </a:r>
            <a:r>
              <a:rPr lang="fr-FR" sz="1400" dirty="0">
                <a:solidFill>
                  <a:schemeClr val="accent5">
                    <a:lumMod val="75000"/>
                  </a:schemeClr>
                </a:solidFill>
                <a:latin typeface="+mj-lt"/>
              </a:rPr>
              <a:t>*</a:t>
            </a:r>
            <a:r>
              <a:rPr lang="fr-FR" dirty="0">
                <a:solidFill>
                  <a:schemeClr val="accent5">
                    <a:lumMod val="75000"/>
                  </a:schemeClr>
                </a:solidFill>
                <a:latin typeface="+mj-lt"/>
              </a:rPr>
              <a:t> !  </a:t>
            </a:r>
          </a:p>
          <a:p>
            <a:pPr fontAlgn="auto">
              <a:spcBef>
                <a:spcPts val="0"/>
              </a:spcBef>
              <a:spcAft>
                <a:spcPts val="0"/>
              </a:spcAft>
              <a:buSzPct val="80000"/>
              <a:defRPr/>
            </a:pPr>
            <a:r>
              <a:rPr lang="fr-FR" sz="2000" dirty="0">
                <a:solidFill>
                  <a:schemeClr val="accent5">
                    <a:lumMod val="75000"/>
                  </a:schemeClr>
                </a:solidFill>
                <a:latin typeface="+mj-lt"/>
              </a:rPr>
              <a:t>Geste peu morbide </a:t>
            </a:r>
            <a:r>
              <a:rPr lang="fr-FR" sz="1600" dirty="0">
                <a:solidFill>
                  <a:schemeClr val="accent5">
                    <a:lumMod val="75000"/>
                  </a:schemeClr>
                </a:solidFill>
                <a:latin typeface="+mj-lt"/>
              </a:rPr>
              <a:t>(</a:t>
            </a:r>
            <a:r>
              <a:rPr lang="fr-FR" sz="1600" dirty="0" err="1">
                <a:solidFill>
                  <a:schemeClr val="accent5">
                    <a:lumMod val="75000"/>
                  </a:schemeClr>
                </a:solidFill>
                <a:latin typeface="+mj-lt"/>
              </a:rPr>
              <a:t>coelio</a:t>
            </a:r>
            <a:r>
              <a:rPr lang="fr-FR" sz="1600" dirty="0">
                <a:solidFill>
                  <a:schemeClr val="accent5">
                    <a:lumMod val="75000"/>
                  </a:schemeClr>
                </a:solidFill>
                <a:latin typeface="+mj-lt"/>
              </a:rPr>
              <a:t> +++)</a:t>
            </a:r>
            <a:endParaRPr lang="fr-FR" sz="2000" dirty="0">
              <a:solidFill>
                <a:schemeClr val="accent5">
                  <a:lumMod val="75000"/>
                </a:schemeClr>
              </a:solidFill>
              <a:latin typeface="+mj-lt"/>
            </a:endParaRPr>
          </a:p>
        </p:txBody>
      </p:sp>
      <p:sp>
        <p:nvSpPr>
          <p:cNvPr id="17" name="Titre 1"/>
          <p:cNvSpPr txBox="1">
            <a:spLocks/>
          </p:cNvSpPr>
          <p:nvPr/>
        </p:nvSpPr>
        <p:spPr>
          <a:xfrm>
            <a:off x="145482" y="123478"/>
            <a:ext cx="8188677" cy="75608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262626"/>
                </a:solidFill>
                <a:latin typeface="+mj-lt"/>
                <a:ea typeface="+mj-ea"/>
                <a:cs typeface="+mj-cs"/>
              </a:defRPr>
            </a:lvl1pPr>
          </a:lstStyle>
          <a:p>
            <a:r>
              <a:rPr lang="fr-FR" sz="2400" dirty="0" smtClean="0">
                <a:solidFill>
                  <a:schemeClr val="tx2">
                    <a:lumMod val="75000"/>
                  </a:schemeClr>
                </a:solidFill>
              </a:rPr>
              <a:t>Risque très élevé de cancer </a:t>
            </a:r>
            <a:r>
              <a:rPr lang="fr-FR" sz="2400" dirty="0" err="1" smtClean="0">
                <a:solidFill>
                  <a:schemeClr val="tx2">
                    <a:lumMod val="75000"/>
                  </a:schemeClr>
                </a:solidFill>
              </a:rPr>
              <a:t>tubo-ovarien</a:t>
            </a:r>
            <a:r>
              <a:rPr lang="fr-FR" sz="2400" dirty="0" smtClean="0">
                <a:solidFill>
                  <a:schemeClr val="tx2">
                    <a:lumMod val="75000"/>
                  </a:schemeClr>
                </a:solidFill>
              </a:rPr>
              <a:t>: </a:t>
            </a:r>
          </a:p>
          <a:p>
            <a:r>
              <a:rPr lang="fr-FR" sz="2400" dirty="0" smtClean="0">
                <a:solidFill>
                  <a:schemeClr val="tx2">
                    <a:lumMod val="75000"/>
                  </a:schemeClr>
                </a:solidFill>
              </a:rPr>
              <a:t>Quels outils ?</a:t>
            </a:r>
          </a:p>
        </p:txBody>
      </p:sp>
      <p:pic>
        <p:nvPicPr>
          <p:cNvPr id="13" name="Image 12"/>
          <p:cNvPicPr>
            <a:picLocks noChangeAspect="1"/>
          </p:cNvPicPr>
          <p:nvPr/>
        </p:nvPicPr>
        <p:blipFill>
          <a:blip r:embed="rId3"/>
          <a:stretch>
            <a:fillRect/>
          </a:stretch>
        </p:blipFill>
        <p:spPr>
          <a:xfrm>
            <a:off x="77981" y="699542"/>
            <a:ext cx="1876512" cy="604105"/>
          </a:xfrm>
          <a:prstGeom prst="rect">
            <a:avLst/>
          </a:prstGeom>
        </p:spPr>
      </p:pic>
      <p:sp>
        <p:nvSpPr>
          <p:cNvPr id="19" name="ZoneTexte 18"/>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47018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srcRect/>
          <a:stretch>
            <a:fillRect/>
          </a:stretch>
        </p:blipFill>
        <p:spPr bwMode="auto">
          <a:xfrm>
            <a:off x="3775075" y="3003947"/>
            <a:ext cx="2590800" cy="2008584"/>
          </a:xfrm>
          <a:prstGeom prst="rect">
            <a:avLst/>
          </a:prstGeom>
          <a:noFill/>
          <a:ln w="9525">
            <a:noFill/>
            <a:miter lim="800000"/>
            <a:headEnd/>
            <a:tailEnd/>
          </a:ln>
        </p:spPr>
      </p:pic>
      <p:sp>
        <p:nvSpPr>
          <p:cNvPr id="10" name="ZoneTexte 9"/>
          <p:cNvSpPr txBox="1">
            <a:spLocks noChangeArrowheads="1"/>
          </p:cNvSpPr>
          <p:nvPr/>
        </p:nvSpPr>
        <p:spPr bwMode="auto">
          <a:xfrm>
            <a:off x="6181725" y="3282554"/>
            <a:ext cx="2782888" cy="1169551"/>
          </a:xfrm>
          <a:prstGeom prst="rect">
            <a:avLst/>
          </a:prstGeom>
          <a:noFill/>
          <a:ln w="9525">
            <a:noFill/>
            <a:miter lim="800000"/>
            <a:headEnd/>
            <a:tailEnd/>
          </a:ln>
        </p:spPr>
        <p:txBody>
          <a:bodyPr>
            <a:spAutoFit/>
          </a:bodyPr>
          <a:lstStyle/>
          <a:p>
            <a:r>
              <a:rPr lang="fr-FR" sz="2000" dirty="0">
                <a:latin typeface="Arial" panose="020B0604020202020204" pitchFamily="34" charset="0"/>
                <a:cs typeface="Arial" panose="020B0604020202020204" pitchFamily="34" charset="0"/>
              </a:rPr>
              <a:t>Ménopause précoce</a:t>
            </a:r>
          </a:p>
          <a:p>
            <a:endParaRPr lang="fr-FR" sz="12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Risque résiduel k </a:t>
            </a:r>
            <a:r>
              <a:rPr lang="fr-FR" dirty="0">
                <a:latin typeface="Arial" panose="020B0604020202020204" pitchFamily="34" charset="0"/>
                <a:cs typeface="Arial" panose="020B0604020202020204" pitchFamily="34" charset="0"/>
              </a:rPr>
              <a:t>(primitifs péritonéaux)</a:t>
            </a:r>
          </a:p>
        </p:txBody>
      </p:sp>
      <p:sp>
        <p:nvSpPr>
          <p:cNvPr id="12" name="Rectangle 11"/>
          <p:cNvSpPr/>
          <p:nvPr/>
        </p:nvSpPr>
        <p:spPr>
          <a:xfrm>
            <a:off x="0" y="4185211"/>
            <a:ext cx="3491880" cy="958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16200000">
            <a:off x="-1343638" y="3188673"/>
            <a:ext cx="3298467" cy="611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05596" y="3200326"/>
            <a:ext cx="4216048" cy="1969770"/>
          </a:xfrm>
          <a:prstGeom prst="rect">
            <a:avLst/>
          </a:prstGeom>
          <a:noFill/>
        </p:spPr>
        <p:txBody>
          <a:bodyPr wrap="square">
            <a:spAutoFit/>
          </a:bodyPr>
          <a:lstStyle/>
          <a:p>
            <a:pPr fontAlgn="auto">
              <a:spcBef>
                <a:spcPts val="0"/>
              </a:spcBef>
              <a:spcAft>
                <a:spcPts val="0"/>
              </a:spcAft>
              <a:defRPr/>
            </a:pPr>
            <a:r>
              <a:rPr lang="fr-FR" dirty="0">
                <a:latin typeface="Arial" panose="020B0604020202020204" pitchFamily="34" charset="0"/>
                <a:cs typeface="Arial" panose="020B0604020202020204" pitchFamily="34" charset="0"/>
              </a:rPr>
              <a:t>Surveillance peu efficace</a:t>
            </a:r>
          </a:p>
          <a:p>
            <a:pPr fontAlgn="auto">
              <a:spcBef>
                <a:spcPts val="0"/>
              </a:spcBef>
              <a:spcAft>
                <a:spcPts val="0"/>
              </a:spcAft>
              <a:defRPr/>
            </a:pPr>
            <a:r>
              <a:rPr lang="fr-FR" dirty="0">
                <a:latin typeface="Arial" panose="020B0604020202020204" pitchFamily="34" charset="0"/>
                <a:cs typeface="Arial" panose="020B0604020202020204" pitchFamily="34" charset="0"/>
              </a:rPr>
              <a:t>Pronostic sombre k ovaire</a:t>
            </a:r>
          </a:p>
          <a:p>
            <a:pPr fontAlgn="auto">
              <a:spcBef>
                <a:spcPts val="0"/>
              </a:spcBef>
              <a:spcAft>
                <a:spcPts val="0"/>
              </a:spcAft>
              <a:defRPr/>
            </a:pPr>
            <a:r>
              <a:rPr lang="fr-FR" dirty="0">
                <a:latin typeface="Arial" panose="020B0604020202020204" pitchFamily="34" charset="0"/>
                <a:cs typeface="Arial" panose="020B0604020202020204" pitchFamily="34" charset="0"/>
              </a:rPr>
              <a:t>Efficacité prouvée</a:t>
            </a:r>
            <a:r>
              <a:rPr lang="fr-FR" dirty="0" smtClean="0">
                <a:latin typeface="Arial" panose="020B0604020202020204" pitchFamily="34" charset="0"/>
                <a:cs typeface="Arial" panose="020B0604020202020204" pitchFamily="34" charset="0"/>
              </a:rPr>
              <a:t>:</a:t>
            </a:r>
            <a:r>
              <a:rPr lang="fr-FR" sz="1600" dirty="0" smtClean="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risques </a:t>
            </a:r>
          </a:p>
          <a:p>
            <a:pPr marL="342900" indent="-342900" fontAlgn="auto">
              <a:spcBef>
                <a:spcPts val="0"/>
              </a:spcBef>
              <a:spcAft>
                <a:spcPts val="0"/>
              </a:spcAft>
              <a:buSzPct val="80000"/>
              <a:buFont typeface="Wingdings" pitchFamily="2" charset="2"/>
              <a:buChar char="ü"/>
              <a:defRPr/>
            </a:pPr>
            <a:r>
              <a:rPr lang="fr-FR" sz="1600" dirty="0">
                <a:latin typeface="Arial" panose="020B0604020202020204" pitchFamily="34" charset="0"/>
                <a:cs typeface="Arial" panose="020B0604020202020204" pitchFamily="34" charset="0"/>
              </a:rPr>
              <a:t>k ovaire </a:t>
            </a:r>
            <a:endParaRPr lang="fr-FR" sz="1600" dirty="0" smtClean="0">
              <a:latin typeface="Arial" panose="020B0604020202020204" pitchFamily="34" charset="0"/>
              <a:cs typeface="Arial" panose="020B0604020202020204" pitchFamily="34" charset="0"/>
            </a:endParaRPr>
          </a:p>
          <a:p>
            <a:pPr marL="342900" indent="-342900" fontAlgn="auto">
              <a:spcBef>
                <a:spcPts val="0"/>
              </a:spcBef>
              <a:spcAft>
                <a:spcPts val="0"/>
              </a:spcAft>
              <a:buSzPct val="80000"/>
              <a:buFont typeface="Wingdings" pitchFamily="2" charset="2"/>
              <a:buChar char="ü"/>
              <a:defRPr/>
            </a:pPr>
            <a:r>
              <a:rPr lang="fr-FR" sz="1600" dirty="0" smtClean="0">
                <a:latin typeface="Arial" panose="020B0604020202020204" pitchFamily="34" charset="0"/>
                <a:cs typeface="Arial" panose="020B0604020202020204" pitchFamily="34" charset="0"/>
              </a:rPr>
              <a:t>k </a:t>
            </a:r>
            <a:r>
              <a:rPr lang="fr-FR" sz="1600" dirty="0">
                <a:latin typeface="Arial" panose="020B0604020202020204" pitchFamily="34" charset="0"/>
                <a:cs typeface="Arial" panose="020B0604020202020204" pitchFamily="34" charset="0"/>
              </a:rPr>
              <a:t>sein si réalisée &lt; 45 ans </a:t>
            </a:r>
          </a:p>
          <a:p>
            <a:pPr marL="342900" indent="-342900" fontAlgn="auto">
              <a:spcBef>
                <a:spcPts val="0"/>
              </a:spcBef>
              <a:spcAft>
                <a:spcPts val="0"/>
              </a:spcAft>
              <a:buSzPct val="80000"/>
              <a:buFont typeface="Wingdings" pitchFamily="2" charset="2"/>
              <a:buChar char="ü"/>
              <a:defRPr/>
            </a:pPr>
            <a:r>
              <a:rPr lang="fr-FR" sz="1600" dirty="0" smtClean="0">
                <a:latin typeface="Arial" panose="020B0604020202020204" pitchFamily="34" charset="0"/>
                <a:cs typeface="Arial" panose="020B0604020202020204" pitchFamily="34" charset="0"/>
              </a:rPr>
              <a:t>et </a:t>
            </a:r>
            <a:r>
              <a:rPr lang="fr-FR" sz="1600" dirty="0">
                <a:latin typeface="Arial" panose="020B0604020202020204" pitchFamily="34" charset="0"/>
                <a:cs typeface="Arial" panose="020B0604020202020204" pitchFamily="34" charset="0"/>
              </a:rPr>
              <a:t>gain en survie </a:t>
            </a:r>
            <a:r>
              <a:rPr lang="fr-FR" sz="1200" dirty="0">
                <a:latin typeface="Arial" panose="020B0604020202020204" pitchFamily="34" charset="0"/>
                <a:cs typeface="Arial" panose="020B0604020202020204" pitchFamily="34" charset="0"/>
              </a:rPr>
              <a:t>*</a:t>
            </a:r>
            <a:r>
              <a:rPr lang="fr-FR" sz="1600" dirty="0">
                <a:latin typeface="Arial" panose="020B0604020202020204" pitchFamily="34" charset="0"/>
                <a:cs typeface="Arial" panose="020B0604020202020204" pitchFamily="34" charset="0"/>
              </a:rPr>
              <a:t> !  </a:t>
            </a:r>
          </a:p>
          <a:p>
            <a:pPr fontAlgn="auto">
              <a:spcBef>
                <a:spcPts val="0"/>
              </a:spcBef>
              <a:spcAft>
                <a:spcPts val="0"/>
              </a:spcAft>
              <a:buSzPct val="80000"/>
              <a:defRPr/>
            </a:pPr>
            <a:r>
              <a:rPr lang="fr-FR" dirty="0">
                <a:latin typeface="Arial" panose="020B0604020202020204" pitchFamily="34" charset="0"/>
                <a:cs typeface="Arial" panose="020B0604020202020204" pitchFamily="34" charset="0"/>
              </a:rPr>
              <a:t>Geste peu morbide </a:t>
            </a:r>
            <a:r>
              <a:rPr lang="fr-FR" sz="1400" dirty="0">
                <a:latin typeface="Arial" panose="020B0604020202020204" pitchFamily="34" charset="0"/>
                <a:cs typeface="Arial" panose="020B0604020202020204" pitchFamily="34" charset="0"/>
              </a:rPr>
              <a:t>(</a:t>
            </a:r>
            <a:r>
              <a:rPr lang="fr-FR" sz="1400" dirty="0" err="1">
                <a:latin typeface="Arial" panose="020B0604020202020204" pitchFamily="34" charset="0"/>
                <a:cs typeface="Arial" panose="020B0604020202020204" pitchFamily="34" charset="0"/>
              </a:rPr>
              <a:t>coelio</a:t>
            </a:r>
            <a:r>
              <a:rPr lang="fr-FR" sz="1400"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
        <p:nvSpPr>
          <p:cNvPr id="16" name="Espace réservé du contenu 2"/>
          <p:cNvSpPr txBox="1">
            <a:spLocks/>
          </p:cNvSpPr>
          <p:nvPr/>
        </p:nvSpPr>
        <p:spPr>
          <a:xfrm>
            <a:off x="0" y="1167594"/>
            <a:ext cx="9144000" cy="1836204"/>
          </a:xfrm>
          <a:prstGeom prst="rect">
            <a:avLst/>
          </a:prstGeom>
          <a:solidFill>
            <a:srgbClr val="FFFF00"/>
          </a:solidFill>
          <a:scene3d>
            <a:camera prst="orthographicFront"/>
            <a:lightRig rig="threePt" dir="t"/>
          </a:scene3d>
          <a:sp3d>
            <a:bevelT/>
            <a:bevelB/>
          </a:sp3d>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endParaRPr lang="fr-FR" sz="1050" dirty="0" smtClean="0"/>
          </a:p>
          <a:p>
            <a:pPr algn="ctr" fontAlgn="auto">
              <a:spcAft>
                <a:spcPts val="0"/>
              </a:spcAft>
              <a:buFont typeface="Arial" pitchFamily="34" charset="0"/>
              <a:buNone/>
              <a:defRPr/>
            </a:pPr>
            <a:r>
              <a:rPr lang="fr-FR" sz="2800" b="1" dirty="0" smtClean="0"/>
              <a:t>STANDARD EN 2025 =</a:t>
            </a:r>
          </a:p>
          <a:p>
            <a:pPr algn="ctr">
              <a:buNone/>
              <a:defRPr/>
            </a:pPr>
            <a:r>
              <a:rPr lang="fr-FR" sz="2800" b="1" dirty="0" smtClean="0"/>
              <a:t>ANNEXECTOMIE PROPHYLACTIQUE RECOMMANDEE</a:t>
            </a:r>
            <a:endParaRPr lang="fr-FR" sz="2100" b="1" dirty="0" smtClean="0"/>
          </a:p>
          <a:p>
            <a:pPr algn="ctr">
              <a:buNone/>
              <a:defRPr/>
            </a:pPr>
            <a:r>
              <a:rPr lang="fr-FR" sz="2100" b="1" dirty="0" smtClean="0"/>
              <a:t> </a:t>
            </a:r>
            <a:r>
              <a:rPr lang="fr-FR" sz="2800" b="1" dirty="0" smtClean="0"/>
              <a:t/>
            </a:r>
            <a:br>
              <a:rPr lang="fr-FR" sz="2800" b="1" dirty="0" smtClean="0"/>
            </a:br>
            <a:r>
              <a:rPr lang="fr-FR" sz="2800" b="1" i="1" dirty="0" smtClean="0">
                <a:solidFill>
                  <a:srgbClr val="CC0099"/>
                </a:solidFill>
              </a:rPr>
              <a:t>BRCA</a:t>
            </a:r>
            <a:r>
              <a:rPr lang="fr-FR" sz="400" b="1" i="1" dirty="0" smtClean="0">
                <a:solidFill>
                  <a:srgbClr val="CC0099"/>
                </a:solidFill>
              </a:rPr>
              <a:t> </a:t>
            </a:r>
            <a:r>
              <a:rPr lang="fr-FR" sz="2600" b="1" i="1" dirty="0" smtClean="0">
                <a:solidFill>
                  <a:srgbClr val="CC0099"/>
                </a:solidFill>
              </a:rPr>
              <a:t>1	</a:t>
            </a:r>
            <a:r>
              <a:rPr lang="fr-FR" sz="2600" b="1" i="1" dirty="0">
                <a:solidFill>
                  <a:srgbClr val="CC0099"/>
                </a:solidFill>
              </a:rPr>
              <a:t> </a:t>
            </a:r>
            <a:r>
              <a:rPr lang="fr-FR" sz="2600" b="1" i="1" dirty="0" smtClean="0">
                <a:solidFill>
                  <a:srgbClr val="CC0099"/>
                </a:solidFill>
              </a:rPr>
              <a:t>          </a:t>
            </a:r>
            <a:r>
              <a:rPr lang="fr-FR" sz="2800" b="1" i="1" dirty="0" smtClean="0">
                <a:solidFill>
                  <a:srgbClr val="CC0099"/>
                </a:solidFill>
              </a:rPr>
              <a:t>BRCA</a:t>
            </a:r>
            <a:r>
              <a:rPr lang="fr-FR" sz="800" b="1" i="1" dirty="0" smtClean="0">
                <a:solidFill>
                  <a:srgbClr val="CC0099"/>
                </a:solidFill>
              </a:rPr>
              <a:t> </a:t>
            </a:r>
            <a:r>
              <a:rPr lang="fr-FR" sz="2600" b="1" i="1" dirty="0" smtClean="0">
                <a:solidFill>
                  <a:srgbClr val="CC0099"/>
                </a:solidFill>
              </a:rPr>
              <a:t>2			</a:t>
            </a:r>
            <a:r>
              <a:rPr lang="fr-FR" sz="2300" b="1" i="1" dirty="0" smtClean="0">
                <a:solidFill>
                  <a:srgbClr val="CC0099"/>
                </a:solidFill>
              </a:rPr>
              <a:t>autres </a:t>
            </a:r>
            <a:r>
              <a:rPr lang="fr-FR" sz="2300" i="1" dirty="0" smtClean="0">
                <a:solidFill>
                  <a:srgbClr val="CC0099"/>
                </a:solidFill>
              </a:rPr>
              <a:t>(PALB2 / RAD51C/D…)</a:t>
            </a:r>
          </a:p>
          <a:p>
            <a:pPr lvl="1" fontAlgn="auto">
              <a:spcAft>
                <a:spcPts val="0"/>
              </a:spcAft>
              <a:buFont typeface="Arial" pitchFamily="34" charset="0"/>
              <a:buNone/>
              <a:defRPr/>
            </a:pPr>
            <a:r>
              <a:rPr lang="fr-FR" b="1" dirty="0" smtClean="0">
                <a:solidFill>
                  <a:srgbClr val="CC0099"/>
                </a:solidFill>
              </a:rPr>
              <a:t>~ 40 ans</a:t>
            </a:r>
            <a:r>
              <a:rPr lang="fr-FR" sz="2600" b="1" dirty="0" smtClean="0">
                <a:solidFill>
                  <a:srgbClr val="CC0099"/>
                </a:solidFill>
              </a:rPr>
              <a:t>		</a:t>
            </a:r>
            <a:r>
              <a:rPr lang="fr-FR" sz="2700" b="1" dirty="0" smtClean="0">
                <a:solidFill>
                  <a:srgbClr val="CC0099"/>
                </a:solidFill>
              </a:rPr>
              <a:t>[45 – 50] ans</a:t>
            </a:r>
            <a:r>
              <a:rPr lang="fr-FR" sz="2600" b="1" dirty="0" smtClean="0">
                <a:solidFill>
                  <a:srgbClr val="CC0099"/>
                </a:solidFill>
              </a:rPr>
              <a:t>		  </a:t>
            </a:r>
            <a:r>
              <a:rPr lang="fr-FR" sz="2600" dirty="0" smtClean="0">
                <a:solidFill>
                  <a:srgbClr val="CC0099"/>
                </a:solidFill>
              </a:rPr>
              <a:t>&gt; 45/50 ans (ménopause)</a:t>
            </a:r>
          </a:p>
          <a:p>
            <a:pPr algn="ctr" fontAlgn="auto">
              <a:spcAft>
                <a:spcPts val="0"/>
              </a:spcAft>
              <a:buFont typeface="Arial" pitchFamily="34" charset="0"/>
              <a:buNone/>
              <a:defRPr/>
            </a:pPr>
            <a:endParaRPr lang="fr-FR" sz="1400" dirty="0">
              <a:solidFill>
                <a:srgbClr val="CC0099"/>
              </a:solidFill>
            </a:endParaRPr>
          </a:p>
        </p:txBody>
      </p:sp>
      <p:sp>
        <p:nvSpPr>
          <p:cNvPr id="17" name="Titre 1"/>
          <p:cNvSpPr txBox="1">
            <a:spLocks/>
          </p:cNvSpPr>
          <p:nvPr/>
        </p:nvSpPr>
        <p:spPr>
          <a:xfrm>
            <a:off x="145482" y="123478"/>
            <a:ext cx="8188677" cy="75608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262626"/>
                </a:solidFill>
                <a:latin typeface="+mj-lt"/>
                <a:ea typeface="+mj-ea"/>
                <a:cs typeface="+mj-cs"/>
              </a:defRPr>
            </a:lvl1pPr>
          </a:lstStyle>
          <a:p>
            <a:r>
              <a:rPr lang="fr-FR" sz="2400" dirty="0" smtClean="0">
                <a:solidFill>
                  <a:schemeClr val="tx2">
                    <a:lumMod val="75000"/>
                  </a:schemeClr>
                </a:solidFill>
              </a:rPr>
              <a:t>Risque très élevé de cancer </a:t>
            </a:r>
            <a:r>
              <a:rPr lang="fr-FR" sz="2400" dirty="0" err="1" smtClean="0">
                <a:solidFill>
                  <a:schemeClr val="tx2">
                    <a:lumMod val="75000"/>
                  </a:schemeClr>
                </a:solidFill>
              </a:rPr>
              <a:t>tubo-ovarien</a:t>
            </a:r>
            <a:r>
              <a:rPr lang="fr-FR" sz="2400" dirty="0" smtClean="0">
                <a:solidFill>
                  <a:schemeClr val="tx2">
                    <a:lumMod val="75000"/>
                  </a:schemeClr>
                </a:solidFill>
              </a:rPr>
              <a:t>: </a:t>
            </a:r>
          </a:p>
          <a:p>
            <a:r>
              <a:rPr lang="fr-FR" sz="2400" dirty="0" smtClean="0">
                <a:solidFill>
                  <a:schemeClr val="tx2">
                    <a:lumMod val="75000"/>
                  </a:schemeClr>
                </a:solidFill>
              </a:rPr>
              <a:t>Quels outils ?</a:t>
            </a:r>
          </a:p>
        </p:txBody>
      </p:sp>
      <p:pic>
        <p:nvPicPr>
          <p:cNvPr id="11" name="Image 10"/>
          <p:cNvPicPr>
            <a:picLocks noChangeAspect="1"/>
          </p:cNvPicPr>
          <p:nvPr/>
        </p:nvPicPr>
        <p:blipFill>
          <a:blip r:embed="rId3"/>
          <a:stretch>
            <a:fillRect/>
          </a:stretch>
        </p:blipFill>
        <p:spPr>
          <a:xfrm>
            <a:off x="0" y="542672"/>
            <a:ext cx="1876512" cy="604105"/>
          </a:xfrm>
          <a:prstGeom prst="rect">
            <a:avLst/>
          </a:prstGeom>
        </p:spPr>
      </p:pic>
      <p:sp>
        <p:nvSpPr>
          <p:cNvPr id="13" name="ZoneTexte 12"/>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74616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par>
                                <p:cTn id="8" presetID="9" presetClass="emph" presetSubtype="0" grpId="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par>
                                <p:cTn id="11" presetID="9" presetClass="emph" presetSubtype="0" grpId="0" nodeType="withEffect">
                                  <p:stCondLst>
                                    <p:cond delay="0"/>
                                  </p:stCondLst>
                                  <p:childTnLst>
                                    <p:set>
                                      <p:cBhvr rctx="PPT">
                                        <p:cTn id="12" dur="indefinite"/>
                                        <p:tgtEl>
                                          <p:spTgt spid="15"/>
                                        </p:tgtEl>
                                        <p:attrNameLst>
                                          <p:attrName>style.opacity</p:attrName>
                                        </p:attrNameLst>
                                      </p:cBhvr>
                                      <p:to>
                                        <p:strVal val="0.5"/>
                                      </p:to>
                                    </p:set>
                                    <p:animEffect filter="image" prLst="opacity: 0.5">
                                      <p:cBhvr rctx="IE">
                                        <p:cTn id="13" dur="indefinite"/>
                                        <p:tgtEl>
                                          <p:spTgt spid="15"/>
                                        </p:tgtEl>
                                      </p:cBhvr>
                                    </p:animEffect>
                                  </p:childTnLst>
                                </p:cTn>
                              </p:par>
                              <p:par>
                                <p:cTn id="14" presetID="1" presetClass="entr" presetSubtype="0" fill="hold"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51684100"/>
              </p:ext>
            </p:extLst>
          </p:nvPr>
        </p:nvGraphicFramePr>
        <p:xfrm>
          <a:off x="684211" y="1168004"/>
          <a:ext cx="8064252" cy="1584960"/>
        </p:xfrm>
        <a:graphic>
          <a:graphicData uri="http://schemas.openxmlformats.org/drawingml/2006/table">
            <a:tbl>
              <a:tblPr firstRow="1" bandRow="1">
                <a:tableStyleId>{D27102A9-8310-4765-A935-A1911B00CA55}</a:tableStyleId>
              </a:tblPr>
              <a:tblGrid>
                <a:gridCol w="1502108">
                  <a:extLst>
                    <a:ext uri="{9D8B030D-6E8A-4147-A177-3AD203B41FA5}">
                      <a16:colId xmlns:a16="http://schemas.microsoft.com/office/drawing/2014/main" val="20000"/>
                    </a:ext>
                  </a:extLst>
                </a:gridCol>
                <a:gridCol w="1665601">
                  <a:extLst>
                    <a:ext uri="{9D8B030D-6E8A-4147-A177-3AD203B41FA5}">
                      <a16:colId xmlns:a16="http://schemas.microsoft.com/office/drawing/2014/main" val="20001"/>
                    </a:ext>
                  </a:extLst>
                </a:gridCol>
                <a:gridCol w="1615471">
                  <a:extLst>
                    <a:ext uri="{9D8B030D-6E8A-4147-A177-3AD203B41FA5}">
                      <a16:colId xmlns:a16="http://schemas.microsoft.com/office/drawing/2014/main" val="20002"/>
                    </a:ext>
                  </a:extLst>
                </a:gridCol>
                <a:gridCol w="1715106">
                  <a:extLst>
                    <a:ext uri="{9D8B030D-6E8A-4147-A177-3AD203B41FA5}">
                      <a16:colId xmlns:a16="http://schemas.microsoft.com/office/drawing/2014/main" val="20003"/>
                    </a:ext>
                  </a:extLst>
                </a:gridCol>
                <a:gridCol w="1565966">
                  <a:extLst>
                    <a:ext uri="{9D8B030D-6E8A-4147-A177-3AD203B41FA5}">
                      <a16:colId xmlns:a16="http://schemas.microsoft.com/office/drawing/2014/main" val="20004"/>
                    </a:ext>
                  </a:extLst>
                </a:gridCol>
              </a:tblGrid>
              <a:tr h="571500">
                <a:tc>
                  <a:txBody>
                    <a:bodyPr/>
                    <a:lstStyle/>
                    <a:p>
                      <a:endParaRPr lang="fr-FR" sz="1700" dirty="0"/>
                    </a:p>
                  </a:txBody>
                  <a:tcPr marT="34290" marB="34290"/>
                </a:tc>
                <a:tc>
                  <a:txBody>
                    <a:bodyPr/>
                    <a:lstStyle/>
                    <a:p>
                      <a:pPr algn="ctr"/>
                      <a:r>
                        <a:rPr lang="fr-FR" sz="1700" dirty="0" smtClean="0"/>
                        <a:t>prévention</a:t>
                      </a:r>
                      <a:endParaRPr lang="fr-FR" sz="1700" dirty="0"/>
                    </a:p>
                  </a:txBody>
                  <a:tcPr marT="34290" marB="34290"/>
                </a:tc>
                <a:tc>
                  <a:txBody>
                    <a:bodyPr/>
                    <a:lstStyle/>
                    <a:p>
                      <a:pPr algn="ctr"/>
                      <a:r>
                        <a:rPr lang="fr-FR" sz="1700" dirty="0" smtClean="0"/>
                        <a:t>dépistage</a:t>
                      </a:r>
                      <a:endParaRPr lang="fr-FR" sz="1700" dirty="0"/>
                    </a:p>
                  </a:txBody>
                  <a:tcPr marT="34290" marB="34290"/>
                </a:tc>
                <a:tc>
                  <a:txBody>
                    <a:bodyPr/>
                    <a:lstStyle/>
                    <a:p>
                      <a:pPr algn="ctr"/>
                      <a:r>
                        <a:rPr lang="fr-FR" sz="1700" dirty="0" smtClean="0"/>
                        <a:t>chirurgie préventive</a:t>
                      </a:r>
                      <a:endParaRPr lang="fr-FR" sz="1700" dirty="0"/>
                    </a:p>
                  </a:txBody>
                  <a:tcPr marT="34290" marB="34290"/>
                </a:tc>
                <a:tc>
                  <a:txBody>
                    <a:bodyPr/>
                    <a:lstStyle/>
                    <a:p>
                      <a:pPr algn="ctr"/>
                      <a:r>
                        <a:rPr lang="fr-FR" sz="1700" dirty="0" smtClean="0"/>
                        <a:t>traitement du k</a:t>
                      </a:r>
                      <a:endParaRPr lang="fr-FR" sz="1700" dirty="0"/>
                    </a:p>
                  </a:txBody>
                  <a:tcPr marT="34290" marB="34290"/>
                </a:tc>
                <a:extLst>
                  <a:ext uri="{0D108BD9-81ED-4DB2-BD59-A6C34878D82A}">
                    <a16:rowId xmlns:a16="http://schemas.microsoft.com/office/drawing/2014/main" val="10000"/>
                  </a:ext>
                </a:extLst>
              </a:tr>
              <a:tr h="342900">
                <a:tc>
                  <a:txBody>
                    <a:bodyPr/>
                    <a:lstStyle/>
                    <a:p>
                      <a:r>
                        <a:rPr lang="fr-FR" sz="1800" b="1" dirty="0" smtClean="0"/>
                        <a:t>sein</a:t>
                      </a:r>
                      <a:endParaRPr lang="fr-FR" sz="1800" b="1" dirty="0"/>
                    </a:p>
                  </a:txBody>
                  <a:tcPr marT="34290" marB="34290"/>
                </a:tc>
                <a:tc>
                  <a:txBody>
                    <a:bodyPr/>
                    <a:lstStyle/>
                    <a:p>
                      <a:pPr algn="ctr"/>
                      <a:r>
                        <a:rPr lang="fr-FR" sz="1800" b="1" dirty="0" smtClean="0"/>
                        <a:t>+ / -</a:t>
                      </a:r>
                      <a:endParaRPr lang="fr-FR" sz="1800" b="1" dirty="0"/>
                    </a:p>
                  </a:txBody>
                  <a:tcPr marT="34290" marB="34290"/>
                </a:tc>
                <a:tc>
                  <a:txBody>
                    <a:bodyPr/>
                    <a:lstStyle/>
                    <a:p>
                      <a:pPr algn="ctr"/>
                      <a:endParaRPr lang="fr-FR" sz="1800" b="1"/>
                    </a:p>
                  </a:txBody>
                  <a:tcPr marT="34290" marB="34290"/>
                </a:tc>
                <a:tc>
                  <a:txBody>
                    <a:bodyPr/>
                    <a:lstStyle/>
                    <a:p>
                      <a:pPr algn="ctr"/>
                      <a:endParaRPr lang="fr-FR" sz="1800" b="1"/>
                    </a:p>
                  </a:txBody>
                  <a:tcPr marT="34290" marB="34290"/>
                </a:tc>
                <a:tc>
                  <a:txBody>
                    <a:bodyPr/>
                    <a:lstStyle/>
                    <a:p>
                      <a:pPr algn="ctr"/>
                      <a:r>
                        <a:rPr lang="fr-FR" sz="1800" dirty="0" smtClean="0"/>
                        <a:t>75 - 90 %</a:t>
                      </a:r>
                      <a:endParaRPr lang="fr-FR" sz="1800" b="1" dirty="0"/>
                    </a:p>
                  </a:txBody>
                  <a:tcPr marT="34290" marB="34290"/>
                </a:tc>
                <a:extLst>
                  <a:ext uri="{0D108BD9-81ED-4DB2-BD59-A6C34878D82A}">
                    <a16:rowId xmlns:a16="http://schemas.microsoft.com/office/drawing/2014/main" val="10001"/>
                  </a:ext>
                </a:extLst>
              </a:tr>
              <a:tr h="320040">
                <a:tc>
                  <a:txBody>
                    <a:bodyPr/>
                    <a:lstStyle/>
                    <a:p>
                      <a:r>
                        <a:rPr lang="fr-FR" sz="1700" dirty="0" smtClean="0">
                          <a:solidFill>
                            <a:schemeClr val="bg1">
                              <a:lumMod val="65000"/>
                            </a:schemeClr>
                          </a:solidFill>
                        </a:rPr>
                        <a:t>ovaires</a:t>
                      </a:r>
                      <a:endParaRPr lang="fr-FR" sz="1700" dirty="0">
                        <a:solidFill>
                          <a:schemeClr val="bg1">
                            <a:lumMod val="65000"/>
                          </a:schemeClr>
                        </a:solidFill>
                      </a:endParaRPr>
                    </a:p>
                  </a:txBody>
                  <a:tcPr marT="34290" marB="34290"/>
                </a:tc>
                <a:tc>
                  <a:txBody>
                    <a:bodyPr/>
                    <a:lstStyle/>
                    <a:p>
                      <a:pPr algn="ctr"/>
                      <a:endParaRPr lang="fr-FR" sz="1700"/>
                    </a:p>
                  </a:txBody>
                  <a:tcPr marT="34290" marB="34290"/>
                </a:tc>
                <a:tc>
                  <a:txBody>
                    <a:bodyPr/>
                    <a:lstStyle/>
                    <a:p>
                      <a:pPr algn="ctr"/>
                      <a:endParaRPr lang="fr-FR" sz="1700"/>
                    </a:p>
                  </a:txBody>
                  <a:tcPr marT="34290" marB="34290"/>
                </a:tc>
                <a:tc>
                  <a:txBody>
                    <a:bodyPr/>
                    <a:lstStyle/>
                    <a:p>
                      <a:pPr algn="ctr"/>
                      <a:endParaRPr lang="fr-FR" sz="1700"/>
                    </a:p>
                  </a:txBody>
                  <a:tcPr marT="34290" marB="34290"/>
                </a:tc>
                <a:tc>
                  <a:txBody>
                    <a:bodyPr/>
                    <a:lstStyle/>
                    <a:p>
                      <a:pPr algn="ctr"/>
                      <a:endParaRPr lang="fr-FR" sz="1700"/>
                    </a:p>
                  </a:txBody>
                  <a:tcPr marT="34290" marB="34290"/>
                </a:tc>
                <a:extLst>
                  <a:ext uri="{0D108BD9-81ED-4DB2-BD59-A6C34878D82A}">
                    <a16:rowId xmlns:a16="http://schemas.microsoft.com/office/drawing/2014/main" val="10002"/>
                  </a:ext>
                </a:extLst>
              </a:tr>
              <a:tr h="320040">
                <a:tc>
                  <a:txBody>
                    <a:bodyPr/>
                    <a:lstStyle/>
                    <a:p>
                      <a:r>
                        <a:rPr lang="fr-FR" sz="1500" dirty="0" smtClean="0">
                          <a:solidFill>
                            <a:schemeClr val="bg1">
                              <a:lumMod val="65000"/>
                            </a:schemeClr>
                          </a:solidFill>
                        </a:rPr>
                        <a:t>(pancréas)</a:t>
                      </a:r>
                      <a:endParaRPr lang="fr-FR" sz="1500" dirty="0">
                        <a:solidFill>
                          <a:schemeClr val="bg1">
                            <a:lumMod val="65000"/>
                          </a:schemeClr>
                        </a:solidFill>
                      </a:endParaRPr>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extLst>
                  <a:ext uri="{0D108BD9-81ED-4DB2-BD59-A6C34878D82A}">
                    <a16:rowId xmlns:a16="http://schemas.microsoft.com/office/drawing/2014/main" val="10003"/>
                  </a:ext>
                </a:extLst>
              </a:tr>
            </a:tbl>
          </a:graphicData>
        </a:graphic>
      </p:graphicFrame>
      <p:sp>
        <p:nvSpPr>
          <p:cNvPr id="5" name="Rectangle 4"/>
          <p:cNvSpPr/>
          <p:nvPr/>
        </p:nvSpPr>
        <p:spPr>
          <a:xfrm>
            <a:off x="2032" y="4227934"/>
            <a:ext cx="3491880" cy="91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6200000">
            <a:off x="-1343640" y="3188673"/>
            <a:ext cx="3298467" cy="611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164614" y="1841533"/>
            <a:ext cx="433387" cy="161925"/>
          </a:xfrm>
          <a:prstGeom prst="rightArrow">
            <a:avLst/>
          </a:prstGeom>
          <a:solidFill>
            <a:schemeClr val="accent4"/>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Titre 1"/>
          <p:cNvSpPr txBox="1">
            <a:spLocks/>
          </p:cNvSpPr>
          <p:nvPr/>
        </p:nvSpPr>
        <p:spPr>
          <a:xfrm>
            <a:off x="127740" y="195486"/>
            <a:ext cx="8188677" cy="75608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262626"/>
                </a:solidFill>
                <a:latin typeface="+mj-lt"/>
                <a:ea typeface="+mj-ea"/>
                <a:cs typeface="+mj-cs"/>
              </a:defRPr>
            </a:lvl1pPr>
          </a:lstStyle>
          <a:p>
            <a:r>
              <a:rPr lang="fr-FR" sz="2400" dirty="0" smtClean="0">
                <a:solidFill>
                  <a:schemeClr val="tx2">
                    <a:lumMod val="75000"/>
                  </a:schemeClr>
                </a:solidFill>
              </a:rPr>
              <a:t>Risque très élevé de cancer du sein: </a:t>
            </a:r>
          </a:p>
          <a:p>
            <a:r>
              <a:rPr lang="fr-FR" sz="2400" dirty="0" smtClean="0">
                <a:solidFill>
                  <a:schemeClr val="tx2">
                    <a:lumMod val="75000"/>
                  </a:schemeClr>
                </a:solidFill>
              </a:rPr>
              <a:t>Quels outils ?</a:t>
            </a:r>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19" y="-12762"/>
            <a:ext cx="2091973" cy="92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rot="16200000">
            <a:off x="7903984" y="1033478"/>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8946851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2" y="4295618"/>
            <a:ext cx="3491880" cy="847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16200000">
            <a:off x="-1343640" y="3188673"/>
            <a:ext cx="3298467" cy="611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164614" y="1841533"/>
            <a:ext cx="433387" cy="161925"/>
          </a:xfrm>
          <a:prstGeom prst="rightArrow">
            <a:avLst/>
          </a:prstGeom>
          <a:solidFill>
            <a:schemeClr val="accent4"/>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15" name="Espace réservé du contenu 3"/>
          <p:cNvGraphicFramePr>
            <a:graphicFrameLocks noGrp="1"/>
          </p:cNvGraphicFramePr>
          <p:nvPr>
            <p:ph idx="1"/>
            <p:extLst>
              <p:ext uri="{D42A27DB-BD31-4B8C-83A1-F6EECF244321}">
                <p14:modId xmlns:p14="http://schemas.microsoft.com/office/powerpoint/2010/main" val="1718405544"/>
              </p:ext>
            </p:extLst>
          </p:nvPr>
        </p:nvGraphicFramePr>
        <p:xfrm>
          <a:off x="684211" y="1168004"/>
          <a:ext cx="8064252" cy="1584960"/>
        </p:xfrm>
        <a:graphic>
          <a:graphicData uri="http://schemas.openxmlformats.org/drawingml/2006/table">
            <a:tbl>
              <a:tblPr firstRow="1" bandRow="1">
                <a:tableStyleId>{D27102A9-8310-4765-A935-A1911B00CA55}</a:tableStyleId>
              </a:tblPr>
              <a:tblGrid>
                <a:gridCol w="1502108">
                  <a:extLst>
                    <a:ext uri="{9D8B030D-6E8A-4147-A177-3AD203B41FA5}">
                      <a16:colId xmlns:a16="http://schemas.microsoft.com/office/drawing/2014/main" val="20000"/>
                    </a:ext>
                  </a:extLst>
                </a:gridCol>
                <a:gridCol w="1665601">
                  <a:extLst>
                    <a:ext uri="{9D8B030D-6E8A-4147-A177-3AD203B41FA5}">
                      <a16:colId xmlns:a16="http://schemas.microsoft.com/office/drawing/2014/main" val="20001"/>
                    </a:ext>
                  </a:extLst>
                </a:gridCol>
                <a:gridCol w="1615471">
                  <a:extLst>
                    <a:ext uri="{9D8B030D-6E8A-4147-A177-3AD203B41FA5}">
                      <a16:colId xmlns:a16="http://schemas.microsoft.com/office/drawing/2014/main" val="20002"/>
                    </a:ext>
                  </a:extLst>
                </a:gridCol>
                <a:gridCol w="1715106">
                  <a:extLst>
                    <a:ext uri="{9D8B030D-6E8A-4147-A177-3AD203B41FA5}">
                      <a16:colId xmlns:a16="http://schemas.microsoft.com/office/drawing/2014/main" val="20003"/>
                    </a:ext>
                  </a:extLst>
                </a:gridCol>
                <a:gridCol w="1565966">
                  <a:extLst>
                    <a:ext uri="{9D8B030D-6E8A-4147-A177-3AD203B41FA5}">
                      <a16:colId xmlns:a16="http://schemas.microsoft.com/office/drawing/2014/main" val="20004"/>
                    </a:ext>
                  </a:extLst>
                </a:gridCol>
              </a:tblGrid>
              <a:tr h="571500">
                <a:tc>
                  <a:txBody>
                    <a:bodyPr/>
                    <a:lstStyle/>
                    <a:p>
                      <a:endParaRPr lang="fr-FR" sz="1700" dirty="0"/>
                    </a:p>
                  </a:txBody>
                  <a:tcPr marT="34290" marB="34290"/>
                </a:tc>
                <a:tc>
                  <a:txBody>
                    <a:bodyPr/>
                    <a:lstStyle/>
                    <a:p>
                      <a:pPr algn="ctr"/>
                      <a:r>
                        <a:rPr lang="fr-FR" sz="1700" dirty="0" smtClean="0"/>
                        <a:t>prévention</a:t>
                      </a:r>
                      <a:endParaRPr lang="fr-FR" sz="1700" dirty="0"/>
                    </a:p>
                  </a:txBody>
                  <a:tcPr marT="34290" marB="34290"/>
                </a:tc>
                <a:tc>
                  <a:txBody>
                    <a:bodyPr/>
                    <a:lstStyle/>
                    <a:p>
                      <a:pPr algn="ctr"/>
                      <a:r>
                        <a:rPr lang="fr-FR" sz="1700" dirty="0" smtClean="0"/>
                        <a:t>dépistage</a:t>
                      </a:r>
                      <a:endParaRPr lang="fr-FR" sz="1700" dirty="0"/>
                    </a:p>
                  </a:txBody>
                  <a:tcPr marT="34290" marB="34290"/>
                </a:tc>
                <a:tc>
                  <a:txBody>
                    <a:bodyPr/>
                    <a:lstStyle/>
                    <a:p>
                      <a:pPr algn="ctr"/>
                      <a:r>
                        <a:rPr lang="fr-FR" sz="1700" dirty="0" smtClean="0"/>
                        <a:t>chirurgie préventive</a:t>
                      </a:r>
                      <a:endParaRPr lang="fr-FR" sz="1700" dirty="0"/>
                    </a:p>
                  </a:txBody>
                  <a:tcPr marT="34290" marB="34290"/>
                </a:tc>
                <a:tc>
                  <a:txBody>
                    <a:bodyPr/>
                    <a:lstStyle/>
                    <a:p>
                      <a:pPr algn="ctr"/>
                      <a:r>
                        <a:rPr lang="fr-FR" sz="1700" dirty="0" smtClean="0"/>
                        <a:t>traitement du k</a:t>
                      </a:r>
                      <a:endParaRPr lang="fr-FR" sz="1700" dirty="0"/>
                    </a:p>
                  </a:txBody>
                  <a:tcPr marT="34290" marB="34290"/>
                </a:tc>
                <a:extLst>
                  <a:ext uri="{0D108BD9-81ED-4DB2-BD59-A6C34878D82A}">
                    <a16:rowId xmlns:a16="http://schemas.microsoft.com/office/drawing/2014/main" val="10000"/>
                  </a:ext>
                </a:extLst>
              </a:tr>
              <a:tr h="342900">
                <a:tc>
                  <a:txBody>
                    <a:bodyPr/>
                    <a:lstStyle/>
                    <a:p>
                      <a:r>
                        <a:rPr lang="fr-FR" sz="1800" b="1" dirty="0" smtClean="0"/>
                        <a:t>sein</a:t>
                      </a:r>
                      <a:endParaRPr lang="fr-FR" sz="1800" b="1" dirty="0"/>
                    </a:p>
                  </a:txBody>
                  <a:tcPr marT="34290" marB="34290"/>
                </a:tc>
                <a:tc>
                  <a:txBody>
                    <a:bodyPr/>
                    <a:lstStyle/>
                    <a:p>
                      <a:pPr algn="ctr"/>
                      <a:r>
                        <a:rPr lang="fr-FR" sz="1800" b="1" dirty="0" smtClean="0"/>
                        <a:t>+</a:t>
                      </a:r>
                      <a:r>
                        <a:rPr lang="fr-FR" sz="1800" b="1" baseline="0" dirty="0" smtClean="0"/>
                        <a:t> / -</a:t>
                      </a:r>
                      <a:endParaRPr lang="fr-FR" sz="1800" b="1" dirty="0"/>
                    </a:p>
                  </a:txBody>
                  <a:tcPr marT="34290" marB="34290"/>
                </a:tc>
                <a:tc>
                  <a:txBody>
                    <a:bodyPr/>
                    <a:lstStyle/>
                    <a:p>
                      <a:pPr algn="ctr"/>
                      <a:endParaRPr lang="fr-FR" sz="1800" b="1"/>
                    </a:p>
                  </a:txBody>
                  <a:tcPr marT="34290" marB="34290"/>
                </a:tc>
                <a:tc>
                  <a:txBody>
                    <a:bodyPr/>
                    <a:lstStyle/>
                    <a:p>
                      <a:pPr algn="ctr"/>
                      <a:endParaRPr lang="fr-FR" sz="1800" b="1"/>
                    </a:p>
                  </a:txBody>
                  <a:tcPr marT="34290" marB="34290"/>
                </a:tc>
                <a:tc>
                  <a:txBody>
                    <a:bodyPr/>
                    <a:lstStyle/>
                    <a:p>
                      <a:pPr algn="ctr"/>
                      <a:r>
                        <a:rPr lang="fr-FR" sz="1800" dirty="0" smtClean="0"/>
                        <a:t>75 - 90 %</a:t>
                      </a:r>
                      <a:endParaRPr lang="fr-FR" sz="1800" b="1" dirty="0"/>
                    </a:p>
                  </a:txBody>
                  <a:tcPr marT="34290" marB="34290"/>
                </a:tc>
                <a:extLst>
                  <a:ext uri="{0D108BD9-81ED-4DB2-BD59-A6C34878D82A}">
                    <a16:rowId xmlns:a16="http://schemas.microsoft.com/office/drawing/2014/main" val="10001"/>
                  </a:ext>
                </a:extLst>
              </a:tr>
              <a:tr h="320040">
                <a:tc>
                  <a:txBody>
                    <a:bodyPr/>
                    <a:lstStyle/>
                    <a:p>
                      <a:r>
                        <a:rPr lang="fr-FR" sz="1700" smtClean="0">
                          <a:solidFill>
                            <a:schemeClr val="bg1">
                              <a:lumMod val="65000"/>
                            </a:schemeClr>
                          </a:solidFill>
                        </a:rPr>
                        <a:t>ovaires</a:t>
                      </a:r>
                      <a:endParaRPr lang="fr-FR" sz="1700" dirty="0">
                        <a:solidFill>
                          <a:schemeClr val="bg1">
                            <a:lumMod val="65000"/>
                          </a:schemeClr>
                        </a:solidFill>
                      </a:endParaRPr>
                    </a:p>
                  </a:txBody>
                  <a:tcPr marT="34290" marB="34290"/>
                </a:tc>
                <a:tc>
                  <a:txBody>
                    <a:bodyPr/>
                    <a:lstStyle/>
                    <a:p>
                      <a:pPr algn="ctr"/>
                      <a:endParaRPr lang="fr-FR" sz="1700"/>
                    </a:p>
                  </a:txBody>
                  <a:tcPr marT="34290" marB="34290"/>
                </a:tc>
                <a:tc>
                  <a:txBody>
                    <a:bodyPr/>
                    <a:lstStyle/>
                    <a:p>
                      <a:pPr algn="ctr"/>
                      <a:endParaRPr lang="fr-FR" sz="1700"/>
                    </a:p>
                  </a:txBody>
                  <a:tcPr marT="34290" marB="34290"/>
                </a:tc>
                <a:tc>
                  <a:txBody>
                    <a:bodyPr/>
                    <a:lstStyle/>
                    <a:p>
                      <a:pPr algn="ctr"/>
                      <a:endParaRPr lang="fr-FR" sz="1700"/>
                    </a:p>
                  </a:txBody>
                  <a:tcPr marT="34290" marB="34290"/>
                </a:tc>
                <a:tc>
                  <a:txBody>
                    <a:bodyPr/>
                    <a:lstStyle/>
                    <a:p>
                      <a:pPr algn="ctr"/>
                      <a:endParaRPr lang="fr-FR" sz="1700"/>
                    </a:p>
                  </a:txBody>
                  <a:tcPr marT="34290" marB="34290"/>
                </a:tc>
                <a:extLst>
                  <a:ext uri="{0D108BD9-81ED-4DB2-BD59-A6C34878D82A}">
                    <a16:rowId xmlns:a16="http://schemas.microsoft.com/office/drawing/2014/main" val="10002"/>
                  </a:ext>
                </a:extLst>
              </a:tr>
              <a:tr h="320040">
                <a:tc>
                  <a:txBody>
                    <a:bodyPr/>
                    <a:lstStyle/>
                    <a:p>
                      <a:r>
                        <a:rPr lang="fr-FR" sz="1500" dirty="0" smtClean="0">
                          <a:solidFill>
                            <a:schemeClr val="bg1">
                              <a:lumMod val="65000"/>
                            </a:schemeClr>
                          </a:solidFill>
                        </a:rPr>
                        <a:t>(pancréas)</a:t>
                      </a:r>
                      <a:endParaRPr lang="fr-FR" sz="1500" dirty="0">
                        <a:solidFill>
                          <a:schemeClr val="bg1">
                            <a:lumMod val="65000"/>
                          </a:schemeClr>
                        </a:solidFill>
                      </a:endParaRPr>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tc>
                  <a:txBody>
                    <a:bodyPr/>
                    <a:lstStyle/>
                    <a:p>
                      <a:pPr algn="ctr"/>
                      <a:endParaRPr lang="fr-FR" sz="1700" dirty="0"/>
                    </a:p>
                  </a:txBody>
                  <a:tcPr marT="34290" marB="34290"/>
                </a:tc>
                <a:extLst>
                  <a:ext uri="{0D108BD9-81ED-4DB2-BD59-A6C34878D82A}">
                    <a16:rowId xmlns:a16="http://schemas.microsoft.com/office/drawing/2014/main" val="10003"/>
                  </a:ext>
                </a:extLst>
              </a:tr>
            </a:tbl>
          </a:graphicData>
        </a:graphic>
      </p:graphicFrame>
      <p:sp>
        <p:nvSpPr>
          <p:cNvPr id="16" name="Ellipse 15"/>
          <p:cNvSpPr/>
          <p:nvPr/>
        </p:nvSpPr>
        <p:spPr>
          <a:xfrm>
            <a:off x="3920465" y="1747507"/>
            <a:ext cx="3312368" cy="511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400" b="1" dirty="0">
                <a:solidFill>
                  <a:srgbClr val="FF0000"/>
                </a:solidFill>
              </a:rPr>
              <a:t>+ + +	      + + +</a:t>
            </a:r>
          </a:p>
        </p:txBody>
      </p:sp>
      <p:cxnSp>
        <p:nvCxnSpPr>
          <p:cNvPr id="8" name="Connecteur droit avec flèche 7"/>
          <p:cNvCxnSpPr>
            <a:stCxn id="16" idx="3"/>
          </p:cNvCxnSpPr>
          <p:nvPr/>
        </p:nvCxnSpPr>
        <p:spPr>
          <a:xfrm flipH="1">
            <a:off x="2555776" y="2184442"/>
            <a:ext cx="1849774" cy="6573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6228184" y="2259409"/>
            <a:ext cx="720080" cy="5823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3" cstate="print"/>
          <a:srcRect/>
          <a:stretch>
            <a:fillRect/>
          </a:stretch>
        </p:blipFill>
        <p:spPr bwMode="auto">
          <a:xfrm>
            <a:off x="3121983" y="3277206"/>
            <a:ext cx="1944217" cy="1458163"/>
          </a:xfrm>
          <a:prstGeom prst="rect">
            <a:avLst/>
          </a:prstGeom>
          <a:noFill/>
          <a:ln w="9525">
            <a:noFill/>
            <a:miter lim="800000"/>
            <a:headEnd/>
            <a:tailEnd/>
          </a:ln>
        </p:spPr>
      </p:pic>
      <p:sp>
        <p:nvSpPr>
          <p:cNvPr id="14" name="ZoneTexte 13"/>
          <p:cNvSpPr txBox="1"/>
          <p:nvPr/>
        </p:nvSpPr>
        <p:spPr>
          <a:xfrm>
            <a:off x="4932041" y="2848924"/>
            <a:ext cx="4032573" cy="2416046"/>
          </a:xfrm>
          <a:prstGeom prst="rect">
            <a:avLst/>
          </a:prstGeom>
          <a:noFill/>
        </p:spPr>
        <p:txBody>
          <a:bodyPr wrap="square">
            <a:spAutoFit/>
          </a:bodyPr>
          <a:lstStyle/>
          <a:p>
            <a:pPr fontAlgn="auto">
              <a:spcBef>
                <a:spcPts val="0"/>
              </a:spcBef>
              <a:spcAft>
                <a:spcPts val="0"/>
              </a:spcAft>
              <a:defRPr/>
            </a:pPr>
            <a:r>
              <a:rPr lang="fr-FR" dirty="0">
                <a:solidFill>
                  <a:schemeClr val="accent5">
                    <a:lumMod val="75000"/>
                  </a:schemeClr>
                </a:solidFill>
                <a:latin typeface="+mn-lt"/>
                <a:cs typeface="+mn-cs"/>
              </a:rPr>
              <a:t>Efficacité </a:t>
            </a:r>
            <a:r>
              <a:rPr lang="fr-FR" sz="1400" dirty="0">
                <a:solidFill>
                  <a:schemeClr val="accent5">
                    <a:lumMod val="75000"/>
                  </a:schemeClr>
                </a:solidFill>
                <a:latin typeface="+mn-lt"/>
                <a:cs typeface="+mn-cs"/>
              </a:rPr>
              <a:t>(risque résiduel &lt; 5 % </a:t>
            </a:r>
            <a:r>
              <a:rPr lang="fr-FR" sz="1200" dirty="0">
                <a:solidFill>
                  <a:schemeClr val="accent5">
                    <a:lumMod val="75000"/>
                  </a:schemeClr>
                </a:solidFill>
                <a:latin typeface="+mn-lt"/>
                <a:cs typeface="+mn-cs"/>
              </a:rPr>
              <a:t>)</a:t>
            </a:r>
          </a:p>
          <a:p>
            <a:pPr fontAlgn="auto">
              <a:spcBef>
                <a:spcPts val="0"/>
              </a:spcBef>
              <a:spcAft>
                <a:spcPts val="0"/>
              </a:spcAft>
              <a:defRPr/>
            </a:pPr>
            <a:r>
              <a:rPr lang="fr-FR" dirty="0" smtClean="0">
                <a:solidFill>
                  <a:schemeClr val="accent5">
                    <a:lumMod val="75000"/>
                  </a:schemeClr>
                </a:solidFill>
                <a:latin typeface="+mn-lt"/>
                <a:cs typeface="+mn-cs"/>
              </a:rPr>
              <a:t>Gain </a:t>
            </a:r>
            <a:r>
              <a:rPr lang="fr-FR" dirty="0">
                <a:solidFill>
                  <a:schemeClr val="accent5">
                    <a:lumMod val="75000"/>
                  </a:schemeClr>
                </a:solidFill>
                <a:latin typeface="+mn-lt"/>
                <a:cs typeface="+mn-cs"/>
              </a:rPr>
              <a:t>en survie </a:t>
            </a:r>
            <a:r>
              <a:rPr lang="fr-FR" dirty="0" smtClean="0">
                <a:solidFill>
                  <a:schemeClr val="accent5">
                    <a:lumMod val="75000"/>
                  </a:schemeClr>
                </a:solidFill>
                <a:latin typeface="+mn-lt"/>
                <a:cs typeface="+mn-cs"/>
              </a:rPr>
              <a:t>? </a:t>
            </a:r>
            <a:r>
              <a:rPr lang="fr-FR" dirty="0">
                <a:solidFill>
                  <a:schemeClr val="accent5">
                    <a:lumMod val="75000"/>
                  </a:schemeClr>
                </a:solidFill>
                <a:latin typeface="+mn-lt"/>
                <a:cs typeface="+mn-cs"/>
              </a:rPr>
              <a:t>à</a:t>
            </a:r>
            <a:r>
              <a:rPr lang="fr-FR" dirty="0" smtClean="0">
                <a:solidFill>
                  <a:schemeClr val="accent5">
                    <a:lumMod val="75000"/>
                  </a:schemeClr>
                </a:solidFill>
                <a:latin typeface="+mn-lt"/>
                <a:cs typeface="+mn-cs"/>
              </a:rPr>
              <a:t> quantifier</a:t>
            </a:r>
            <a:endParaRPr lang="fr-FR" dirty="0">
              <a:solidFill>
                <a:schemeClr val="accent5">
                  <a:lumMod val="75000"/>
                </a:schemeClr>
              </a:solidFill>
              <a:latin typeface="+mn-lt"/>
              <a:cs typeface="+mn-cs"/>
            </a:endParaRPr>
          </a:p>
          <a:p>
            <a:pPr fontAlgn="auto">
              <a:spcBef>
                <a:spcPts val="0"/>
              </a:spcBef>
              <a:spcAft>
                <a:spcPts val="0"/>
              </a:spcAft>
              <a:defRPr/>
            </a:pPr>
            <a:endParaRPr lang="fr-FR" sz="600" dirty="0" smtClean="0">
              <a:solidFill>
                <a:schemeClr val="accent5">
                  <a:lumMod val="75000"/>
                </a:schemeClr>
              </a:solidFill>
              <a:latin typeface="+mn-lt"/>
              <a:cs typeface="+mn-cs"/>
            </a:endParaRPr>
          </a:p>
          <a:p>
            <a:pPr fontAlgn="auto">
              <a:spcBef>
                <a:spcPts val="0"/>
              </a:spcBef>
              <a:spcAft>
                <a:spcPts val="0"/>
              </a:spcAft>
              <a:defRPr/>
            </a:pPr>
            <a:r>
              <a:rPr lang="fr-FR" dirty="0" smtClean="0">
                <a:solidFill>
                  <a:schemeClr val="accent5">
                    <a:lumMod val="75000"/>
                  </a:schemeClr>
                </a:solidFill>
                <a:latin typeface="+mn-lt"/>
                <a:cs typeface="+mn-cs"/>
              </a:rPr>
              <a:t>Geste </a:t>
            </a:r>
            <a:r>
              <a:rPr lang="fr-FR" dirty="0">
                <a:solidFill>
                  <a:schemeClr val="accent5">
                    <a:lumMod val="75000"/>
                  </a:schemeClr>
                </a:solidFill>
                <a:latin typeface="+mn-lt"/>
                <a:cs typeface="+mn-cs"/>
              </a:rPr>
              <a:t>lourd</a:t>
            </a:r>
          </a:p>
          <a:p>
            <a:pPr marL="342900" indent="-342900" fontAlgn="auto">
              <a:spcBef>
                <a:spcPts val="0"/>
              </a:spcBef>
              <a:spcAft>
                <a:spcPts val="0"/>
              </a:spcAft>
              <a:buSzPct val="75000"/>
              <a:buFont typeface="Wingdings" pitchFamily="2" charset="2"/>
              <a:buChar char="Ø"/>
              <a:defRPr/>
            </a:pPr>
            <a:r>
              <a:rPr lang="fr-FR" sz="1600" dirty="0">
                <a:solidFill>
                  <a:schemeClr val="accent5">
                    <a:lumMod val="75000"/>
                  </a:schemeClr>
                </a:solidFill>
                <a:latin typeface="+mn-lt"/>
                <a:cs typeface="+mn-cs"/>
              </a:rPr>
              <a:t>techniquement (…)</a:t>
            </a:r>
            <a:br>
              <a:rPr lang="fr-FR" sz="1600" dirty="0">
                <a:solidFill>
                  <a:schemeClr val="accent5">
                    <a:lumMod val="75000"/>
                  </a:schemeClr>
                </a:solidFill>
                <a:latin typeface="+mn-lt"/>
                <a:cs typeface="+mn-cs"/>
              </a:rPr>
            </a:br>
            <a:r>
              <a:rPr lang="fr-FR" sz="1600" dirty="0">
                <a:solidFill>
                  <a:schemeClr val="accent5">
                    <a:lumMod val="75000"/>
                  </a:schemeClr>
                </a:solidFill>
                <a:latin typeface="+mn-lt"/>
                <a:cs typeface="+mn-cs"/>
              </a:rPr>
              <a:t>devenir des prothèses ?</a:t>
            </a:r>
            <a:br>
              <a:rPr lang="fr-FR" sz="1600" dirty="0">
                <a:solidFill>
                  <a:schemeClr val="accent5">
                    <a:lumMod val="75000"/>
                  </a:schemeClr>
                </a:solidFill>
                <a:latin typeface="+mn-lt"/>
                <a:cs typeface="+mn-cs"/>
              </a:rPr>
            </a:br>
            <a:r>
              <a:rPr lang="fr-FR" sz="1600" dirty="0">
                <a:solidFill>
                  <a:schemeClr val="accent5">
                    <a:lumMod val="75000"/>
                  </a:schemeClr>
                </a:solidFill>
                <a:latin typeface="+mn-lt"/>
                <a:cs typeface="+mn-cs"/>
              </a:rPr>
              <a:t>interventions multiples</a:t>
            </a:r>
          </a:p>
          <a:p>
            <a:pPr marL="342900" indent="-342900" fontAlgn="auto">
              <a:spcBef>
                <a:spcPts val="0"/>
              </a:spcBef>
              <a:spcAft>
                <a:spcPts val="0"/>
              </a:spcAft>
              <a:buSzPct val="75000"/>
              <a:buFont typeface="Wingdings" pitchFamily="2" charset="2"/>
              <a:buChar char="Ø"/>
              <a:defRPr/>
            </a:pPr>
            <a:r>
              <a:rPr lang="fr-FR" sz="1600" dirty="0">
                <a:solidFill>
                  <a:schemeClr val="accent5">
                    <a:lumMod val="75000"/>
                  </a:schemeClr>
                </a:solidFill>
                <a:latin typeface="+mn-lt"/>
                <a:cs typeface="+mn-cs"/>
              </a:rPr>
              <a:t>Psychologiquement</a:t>
            </a:r>
          </a:p>
          <a:p>
            <a:pPr fontAlgn="auto">
              <a:spcBef>
                <a:spcPts val="0"/>
              </a:spcBef>
              <a:spcAft>
                <a:spcPts val="0"/>
              </a:spcAft>
              <a:buSzPct val="75000"/>
              <a:defRPr/>
            </a:pPr>
            <a:endParaRPr lang="fr-FR" sz="500" dirty="0" smtClean="0">
              <a:solidFill>
                <a:schemeClr val="accent5">
                  <a:lumMod val="75000"/>
                </a:schemeClr>
              </a:solidFill>
              <a:latin typeface="+mn-lt"/>
              <a:cs typeface="+mn-cs"/>
            </a:endParaRPr>
          </a:p>
          <a:p>
            <a:pPr fontAlgn="auto">
              <a:spcBef>
                <a:spcPts val="0"/>
              </a:spcBef>
              <a:spcAft>
                <a:spcPts val="0"/>
              </a:spcAft>
              <a:buSzPct val="75000"/>
              <a:defRPr/>
            </a:pPr>
            <a:r>
              <a:rPr lang="fr-FR" dirty="0" smtClean="0">
                <a:solidFill>
                  <a:schemeClr val="accent5">
                    <a:lumMod val="75000"/>
                  </a:schemeClr>
                </a:solidFill>
                <a:latin typeface="+mn-lt"/>
                <a:cs typeface="+mn-cs"/>
              </a:rPr>
              <a:t>Geste </a:t>
            </a:r>
            <a:r>
              <a:rPr lang="fr-FR" dirty="0">
                <a:solidFill>
                  <a:schemeClr val="accent5">
                    <a:lumMod val="75000"/>
                  </a:schemeClr>
                </a:solidFill>
                <a:latin typeface="+mn-lt"/>
                <a:cs typeface="+mn-cs"/>
              </a:rPr>
              <a:t>difficile sur sein </a:t>
            </a:r>
            <a:r>
              <a:rPr lang="fr-FR" dirty="0" smtClean="0">
                <a:solidFill>
                  <a:schemeClr val="accent5">
                    <a:lumMod val="75000"/>
                  </a:schemeClr>
                </a:solidFill>
                <a:latin typeface="+mn-lt"/>
                <a:cs typeface="+mn-cs"/>
              </a:rPr>
              <a:t>irradié...</a:t>
            </a:r>
            <a:endParaRPr lang="fr-FR" dirty="0">
              <a:solidFill>
                <a:schemeClr val="accent5">
                  <a:lumMod val="75000"/>
                </a:schemeClr>
              </a:solidFill>
              <a:latin typeface="+mn-lt"/>
              <a:cs typeface="+mn-cs"/>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439" y="3171719"/>
            <a:ext cx="308310" cy="231233"/>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739" y="4046610"/>
            <a:ext cx="332011" cy="249008"/>
          </a:xfrm>
          <a:prstGeom prst="rect">
            <a:avLst/>
          </a:prstGeom>
        </p:spPr>
      </p:pic>
      <p:sp>
        <p:nvSpPr>
          <p:cNvPr id="18" name="ZoneTexte 17"/>
          <p:cNvSpPr txBox="1">
            <a:spLocks noChangeArrowheads="1"/>
          </p:cNvSpPr>
          <p:nvPr/>
        </p:nvSpPr>
        <p:spPr bwMode="auto">
          <a:xfrm>
            <a:off x="381307" y="2960862"/>
            <a:ext cx="3712783" cy="2062103"/>
          </a:xfrm>
          <a:prstGeom prst="rect">
            <a:avLst/>
          </a:prstGeom>
          <a:noFill/>
          <a:ln w="9525">
            <a:noFill/>
            <a:miter lim="800000"/>
            <a:headEnd/>
            <a:tailEnd/>
          </a:ln>
        </p:spPr>
        <p:txBody>
          <a:bodyPr wrap="square">
            <a:spAutoFit/>
          </a:bodyPr>
          <a:lstStyle/>
          <a:p>
            <a:r>
              <a:rPr lang="fr-FR" dirty="0">
                <a:solidFill>
                  <a:schemeClr val="accent5">
                    <a:lumMod val="75000"/>
                  </a:schemeClr>
                </a:solidFill>
                <a:latin typeface="Arial" panose="020B0604020202020204" pitchFamily="34" charset="0"/>
                <a:cs typeface="Arial" panose="020B0604020202020204" pitchFamily="34" charset="0"/>
              </a:rPr>
              <a:t>Sensibilité IRM +++</a:t>
            </a:r>
          </a:p>
          <a:p>
            <a:r>
              <a:rPr lang="fr-FR" sz="1400" dirty="0">
                <a:solidFill>
                  <a:schemeClr val="accent5">
                    <a:lumMod val="75000"/>
                  </a:schemeClr>
                </a:solidFill>
                <a:latin typeface="Arial" panose="020B0604020202020204" pitchFamily="34" charset="0"/>
                <a:cs typeface="Arial" panose="020B0604020202020204" pitchFamily="34" charset="0"/>
              </a:rPr>
              <a:t>↓</a:t>
            </a:r>
            <a:r>
              <a:rPr lang="fr-FR" sz="1100" dirty="0">
                <a:solidFill>
                  <a:schemeClr val="accent5">
                    <a:lumMod val="75000"/>
                  </a:schemeClr>
                </a:solidFill>
                <a:latin typeface="Arial" panose="020B0604020202020204" pitchFamily="34" charset="0"/>
                <a:cs typeface="Arial" panose="020B0604020202020204" pitchFamily="34" charset="0"/>
              </a:rPr>
              <a:t> </a:t>
            </a:r>
            <a:r>
              <a:rPr lang="fr-FR" dirty="0">
                <a:solidFill>
                  <a:schemeClr val="accent5">
                    <a:lumMod val="75000"/>
                  </a:schemeClr>
                </a:solidFill>
                <a:latin typeface="Arial" panose="020B0604020202020204" pitchFamily="34" charset="0"/>
                <a:cs typeface="Arial" panose="020B0604020202020204" pitchFamily="34" charset="0"/>
              </a:rPr>
              <a:t>incidence k sein avancés</a:t>
            </a:r>
          </a:p>
          <a:p>
            <a:endParaRPr lang="fr-FR" sz="1200" dirty="0" smtClean="0">
              <a:solidFill>
                <a:schemeClr val="accent5">
                  <a:lumMod val="75000"/>
                </a:schemeClr>
              </a:solidFill>
              <a:latin typeface="Arial" panose="020B0604020202020204" pitchFamily="34" charset="0"/>
              <a:cs typeface="Arial" panose="020B0604020202020204" pitchFamily="34" charset="0"/>
            </a:endParaRPr>
          </a:p>
          <a:p>
            <a:r>
              <a:rPr lang="fr-FR" dirty="0" smtClean="0">
                <a:solidFill>
                  <a:schemeClr val="accent5">
                    <a:lumMod val="75000"/>
                  </a:schemeClr>
                </a:solidFill>
                <a:latin typeface="Arial" panose="020B0604020202020204" pitchFamily="34" charset="0"/>
                <a:cs typeface="Arial" panose="020B0604020202020204" pitchFamily="34" charset="0"/>
              </a:rPr>
              <a:t>Faux </a:t>
            </a:r>
            <a:r>
              <a:rPr lang="fr-FR" dirty="0">
                <a:solidFill>
                  <a:schemeClr val="accent5">
                    <a:lumMod val="75000"/>
                  </a:schemeClr>
                </a:solidFill>
                <a:latin typeface="Arial" panose="020B0604020202020204" pitchFamily="34" charset="0"/>
                <a:cs typeface="Arial" panose="020B0604020202020204" pitchFamily="34" charset="0"/>
              </a:rPr>
              <a:t>positifs </a:t>
            </a:r>
            <a:r>
              <a:rPr lang="fr-FR" sz="2000" dirty="0" smtClean="0">
                <a:solidFill>
                  <a:schemeClr val="accent5">
                    <a:lumMod val="75000"/>
                  </a:schemeClr>
                </a:solidFill>
                <a:latin typeface="Arial" panose="020B0604020202020204" pitchFamily="34" charset="0"/>
                <a:cs typeface="Arial" panose="020B0604020202020204" pitchFamily="34" charset="0"/>
              </a:rPr>
              <a:t/>
            </a:r>
            <a:br>
              <a:rPr lang="fr-FR" sz="2000" dirty="0" smtClean="0">
                <a:solidFill>
                  <a:schemeClr val="accent5">
                    <a:lumMod val="75000"/>
                  </a:schemeClr>
                </a:solidFill>
                <a:latin typeface="Arial" panose="020B0604020202020204" pitchFamily="34" charset="0"/>
                <a:cs typeface="Arial" panose="020B0604020202020204" pitchFamily="34" charset="0"/>
              </a:rPr>
            </a:br>
            <a:r>
              <a:rPr lang="fr-FR" sz="1400" dirty="0" smtClean="0">
                <a:solidFill>
                  <a:schemeClr val="accent5">
                    <a:lumMod val="75000"/>
                  </a:schemeClr>
                </a:solidFill>
                <a:latin typeface="Arial" panose="020B0604020202020204" pitchFamily="34" charset="0"/>
                <a:cs typeface="Arial" panose="020B0604020202020204" pitchFamily="34" charset="0"/>
                <a:sym typeface="Wingdings" pitchFamily="2" charset="2"/>
              </a:rPr>
              <a:t></a:t>
            </a:r>
            <a:r>
              <a:rPr lang="fr-FR" sz="2000" dirty="0" smtClean="0">
                <a:solidFill>
                  <a:schemeClr val="accent5">
                    <a:lumMod val="75000"/>
                  </a:schemeClr>
                </a:solidFill>
                <a:latin typeface="Arial" panose="020B0604020202020204" pitchFamily="34" charset="0"/>
                <a:cs typeface="Arial" panose="020B0604020202020204" pitchFamily="34" charset="0"/>
                <a:sym typeface="Wingdings" pitchFamily="2" charset="2"/>
              </a:rPr>
              <a:t> </a:t>
            </a:r>
            <a:r>
              <a:rPr lang="fr-FR" dirty="0">
                <a:solidFill>
                  <a:schemeClr val="accent5">
                    <a:lumMod val="75000"/>
                  </a:schemeClr>
                </a:solidFill>
                <a:latin typeface="Arial" panose="020B0604020202020204" pitchFamily="34" charset="0"/>
                <a:cs typeface="Arial" panose="020B0604020202020204" pitchFamily="34" charset="0"/>
                <a:sym typeface="Wingdings" pitchFamily="2" charset="2"/>
              </a:rPr>
              <a:t>biopsies inutiles</a:t>
            </a:r>
            <a:endParaRPr lang="fr-FR" sz="2000" dirty="0">
              <a:solidFill>
                <a:schemeClr val="accent5">
                  <a:lumMod val="75000"/>
                </a:schemeClr>
              </a:solidFill>
              <a:latin typeface="Arial" panose="020B0604020202020204" pitchFamily="34" charset="0"/>
              <a:cs typeface="Arial" panose="020B0604020202020204" pitchFamily="34" charset="0"/>
            </a:endParaRPr>
          </a:p>
          <a:p>
            <a:r>
              <a:rPr lang="fr-FR" dirty="0">
                <a:solidFill>
                  <a:schemeClr val="accent5">
                    <a:lumMod val="75000"/>
                  </a:schemeClr>
                </a:solidFill>
                <a:latin typeface="Arial" panose="020B0604020202020204" pitchFamily="34" charset="0"/>
                <a:cs typeface="Arial" panose="020B0604020202020204" pitchFamily="34" charset="0"/>
              </a:rPr>
              <a:t>Anxiété </a:t>
            </a:r>
            <a:endParaRPr lang="fr-FR" sz="1600" dirty="0">
              <a:solidFill>
                <a:schemeClr val="accent5">
                  <a:lumMod val="75000"/>
                </a:schemeClr>
              </a:solidFill>
              <a:latin typeface="Arial" panose="020B0604020202020204" pitchFamily="34" charset="0"/>
              <a:cs typeface="Arial" panose="020B0604020202020204" pitchFamily="34" charset="0"/>
            </a:endParaRPr>
          </a:p>
          <a:p>
            <a:r>
              <a:rPr lang="fr-FR" dirty="0">
                <a:solidFill>
                  <a:schemeClr val="accent5">
                    <a:lumMod val="75000"/>
                  </a:schemeClr>
                </a:solidFill>
                <a:latin typeface="Arial" panose="020B0604020202020204" pitchFamily="34" charset="0"/>
                <a:cs typeface="Arial" panose="020B0604020202020204" pitchFamily="34" charset="0"/>
              </a:rPr>
              <a:t>Lassitude </a:t>
            </a: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2602" y="3062935"/>
            <a:ext cx="308310" cy="231233"/>
          </a:xfrm>
          <a:prstGeom prst="rect">
            <a:avLst/>
          </a:prstGeom>
        </p:spPr>
      </p:pic>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8902" y="3937825"/>
            <a:ext cx="332011" cy="249008"/>
          </a:xfrm>
          <a:prstGeom prst="rect">
            <a:avLst/>
          </a:prstGeom>
        </p:spPr>
      </p:pic>
      <p:sp>
        <p:nvSpPr>
          <p:cNvPr id="22" name="Titre 1"/>
          <p:cNvSpPr txBox="1">
            <a:spLocks/>
          </p:cNvSpPr>
          <p:nvPr/>
        </p:nvSpPr>
        <p:spPr>
          <a:xfrm>
            <a:off x="127740" y="195486"/>
            <a:ext cx="8188677" cy="75608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262626"/>
                </a:solidFill>
                <a:latin typeface="+mj-lt"/>
                <a:ea typeface="+mj-ea"/>
                <a:cs typeface="+mj-cs"/>
              </a:defRPr>
            </a:lvl1pPr>
          </a:lstStyle>
          <a:p>
            <a:r>
              <a:rPr lang="fr-FR" sz="2400" dirty="0" smtClean="0">
                <a:solidFill>
                  <a:schemeClr val="tx2">
                    <a:lumMod val="75000"/>
                  </a:schemeClr>
                </a:solidFill>
              </a:rPr>
              <a:t>Risque très élevé de cancer du sein: </a:t>
            </a:r>
          </a:p>
          <a:p>
            <a:r>
              <a:rPr lang="fr-FR" sz="2400" dirty="0" smtClean="0">
                <a:solidFill>
                  <a:schemeClr val="tx2">
                    <a:lumMod val="75000"/>
                  </a:schemeClr>
                </a:solidFill>
              </a:rPr>
              <a:t>Quels outils ?</a:t>
            </a:r>
          </a:p>
        </p:txBody>
      </p:sp>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19" y="-12762"/>
            <a:ext cx="2091973" cy="92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23"/>
          <p:cNvSpPr txBox="1"/>
          <p:nvPr/>
        </p:nvSpPr>
        <p:spPr>
          <a:xfrm rot="16200000">
            <a:off x="7903984" y="1033478"/>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76933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0825" y="2085975"/>
            <a:ext cx="323850" cy="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292726" y="3158729"/>
            <a:ext cx="3851275" cy="1969770"/>
          </a:xfrm>
          <a:prstGeom prst="rect">
            <a:avLst/>
          </a:prstGeom>
          <a:noFill/>
        </p:spPr>
        <p:txBody>
          <a:bodyPr>
            <a:spAutoFit/>
          </a:bodyPr>
          <a:lstStyle/>
          <a:p>
            <a:pPr fontAlgn="auto">
              <a:spcBef>
                <a:spcPts val="0"/>
              </a:spcBef>
              <a:spcAft>
                <a:spcPts val="0"/>
              </a:spcAft>
              <a:defRPr/>
            </a:pPr>
            <a:r>
              <a:rPr lang="fr-FR" sz="1600" dirty="0">
                <a:solidFill>
                  <a:srgbClr val="C49500"/>
                </a:solidFill>
                <a:latin typeface="+mn-lt"/>
                <a:cs typeface="+mn-cs"/>
              </a:rPr>
              <a:t>Efficacité </a:t>
            </a:r>
            <a:r>
              <a:rPr lang="fr-FR" sz="1200" dirty="0">
                <a:solidFill>
                  <a:srgbClr val="C49500"/>
                </a:solidFill>
                <a:latin typeface="+mn-lt"/>
                <a:cs typeface="+mn-cs"/>
              </a:rPr>
              <a:t>(risque résiduel &lt; 5 % </a:t>
            </a:r>
            <a:r>
              <a:rPr lang="fr-FR" sz="1100" dirty="0">
                <a:solidFill>
                  <a:srgbClr val="C49500"/>
                </a:solidFill>
                <a:latin typeface="+mn-lt"/>
                <a:cs typeface="+mn-cs"/>
              </a:rPr>
              <a:t>)</a:t>
            </a:r>
          </a:p>
          <a:p>
            <a:pPr fontAlgn="auto">
              <a:spcBef>
                <a:spcPts val="0"/>
              </a:spcBef>
              <a:spcAft>
                <a:spcPts val="0"/>
              </a:spcAft>
              <a:defRPr/>
            </a:pPr>
            <a:r>
              <a:rPr lang="fr-FR" sz="1600" dirty="0">
                <a:solidFill>
                  <a:srgbClr val="C49500"/>
                </a:solidFill>
                <a:latin typeface="+mn-lt"/>
                <a:cs typeface="+mn-cs"/>
              </a:rPr>
              <a:t>Gain en survie ? à prouver</a:t>
            </a:r>
          </a:p>
          <a:p>
            <a:pPr fontAlgn="auto">
              <a:spcBef>
                <a:spcPts val="0"/>
              </a:spcBef>
              <a:spcAft>
                <a:spcPts val="0"/>
              </a:spcAft>
              <a:defRPr/>
            </a:pPr>
            <a:r>
              <a:rPr lang="fr-FR" sz="1600" dirty="0" smtClean="0">
                <a:solidFill>
                  <a:srgbClr val="C49500"/>
                </a:solidFill>
                <a:latin typeface="+mn-lt"/>
                <a:cs typeface="+mn-cs"/>
              </a:rPr>
              <a:t>Geste </a:t>
            </a:r>
            <a:r>
              <a:rPr lang="fr-FR" sz="1600" dirty="0">
                <a:solidFill>
                  <a:srgbClr val="C49500"/>
                </a:solidFill>
                <a:latin typeface="+mn-lt"/>
                <a:cs typeface="+mn-cs"/>
              </a:rPr>
              <a:t>lourd</a:t>
            </a:r>
          </a:p>
          <a:p>
            <a:pPr marL="342900" indent="-342900" fontAlgn="auto">
              <a:spcBef>
                <a:spcPts val="0"/>
              </a:spcBef>
              <a:spcAft>
                <a:spcPts val="0"/>
              </a:spcAft>
              <a:buSzPct val="75000"/>
              <a:buFont typeface="Wingdings" pitchFamily="2" charset="2"/>
              <a:buChar char="Ø"/>
              <a:defRPr/>
            </a:pPr>
            <a:r>
              <a:rPr lang="fr-FR" sz="1400" dirty="0">
                <a:solidFill>
                  <a:srgbClr val="C49500"/>
                </a:solidFill>
                <a:latin typeface="+mn-lt"/>
                <a:cs typeface="+mn-cs"/>
              </a:rPr>
              <a:t>techniquement (…)</a:t>
            </a:r>
            <a:br>
              <a:rPr lang="fr-FR" sz="1400" dirty="0">
                <a:solidFill>
                  <a:srgbClr val="C49500"/>
                </a:solidFill>
                <a:latin typeface="+mn-lt"/>
                <a:cs typeface="+mn-cs"/>
              </a:rPr>
            </a:br>
            <a:r>
              <a:rPr lang="fr-FR" sz="1400" dirty="0">
                <a:solidFill>
                  <a:srgbClr val="C49500"/>
                </a:solidFill>
                <a:latin typeface="+mn-lt"/>
                <a:cs typeface="+mn-cs"/>
              </a:rPr>
              <a:t>devenir des prothèses ?</a:t>
            </a:r>
            <a:br>
              <a:rPr lang="fr-FR" sz="1400" dirty="0">
                <a:solidFill>
                  <a:srgbClr val="C49500"/>
                </a:solidFill>
                <a:latin typeface="+mn-lt"/>
                <a:cs typeface="+mn-cs"/>
              </a:rPr>
            </a:br>
            <a:r>
              <a:rPr lang="fr-FR" sz="1400" dirty="0">
                <a:solidFill>
                  <a:srgbClr val="C49500"/>
                </a:solidFill>
                <a:latin typeface="+mn-lt"/>
                <a:cs typeface="+mn-cs"/>
              </a:rPr>
              <a:t>interventions multiples</a:t>
            </a:r>
          </a:p>
          <a:p>
            <a:pPr marL="342900" indent="-342900" fontAlgn="auto">
              <a:spcBef>
                <a:spcPts val="0"/>
              </a:spcBef>
              <a:spcAft>
                <a:spcPts val="0"/>
              </a:spcAft>
              <a:buSzPct val="75000"/>
              <a:buFont typeface="Wingdings" pitchFamily="2" charset="2"/>
              <a:buChar char="Ø"/>
              <a:defRPr/>
            </a:pPr>
            <a:r>
              <a:rPr lang="fr-FR" sz="1400" dirty="0">
                <a:solidFill>
                  <a:srgbClr val="C49500"/>
                </a:solidFill>
                <a:latin typeface="+mn-lt"/>
                <a:cs typeface="+mn-cs"/>
              </a:rPr>
              <a:t>Psychologiquement</a:t>
            </a:r>
          </a:p>
          <a:p>
            <a:pPr fontAlgn="auto">
              <a:spcBef>
                <a:spcPts val="0"/>
              </a:spcBef>
              <a:spcAft>
                <a:spcPts val="0"/>
              </a:spcAft>
              <a:buSzPct val="75000"/>
              <a:defRPr/>
            </a:pPr>
            <a:r>
              <a:rPr lang="fr-FR" sz="1600" dirty="0">
                <a:solidFill>
                  <a:srgbClr val="C49500"/>
                </a:solidFill>
                <a:latin typeface="+mn-lt"/>
                <a:cs typeface="+mn-cs"/>
              </a:rPr>
              <a:t>Geste difficile sur sein irradié</a:t>
            </a:r>
          </a:p>
        </p:txBody>
      </p:sp>
      <p:pic>
        <p:nvPicPr>
          <p:cNvPr id="14" name="Picture 5" descr="BALANCE"/>
          <p:cNvPicPr>
            <a:picLocks noChangeAspect="1" noChangeArrowheads="1"/>
          </p:cNvPicPr>
          <p:nvPr/>
        </p:nvPicPr>
        <p:blipFill>
          <a:blip r:embed="rId3" cstate="print"/>
          <a:srcRect/>
          <a:stretch>
            <a:fillRect/>
          </a:stretch>
        </p:blipFill>
        <p:spPr bwMode="auto">
          <a:xfrm>
            <a:off x="3375026" y="3165873"/>
            <a:ext cx="1890713" cy="1682353"/>
          </a:xfrm>
          <a:prstGeom prst="rect">
            <a:avLst/>
          </a:prstGeom>
          <a:noFill/>
          <a:ln w="9525">
            <a:noFill/>
            <a:miter lim="800000"/>
            <a:headEnd/>
            <a:tailEnd/>
          </a:ln>
        </p:spPr>
      </p:pic>
      <p:sp>
        <p:nvSpPr>
          <p:cNvPr id="15" name="Rectangle 14"/>
          <p:cNvSpPr/>
          <p:nvPr/>
        </p:nvSpPr>
        <p:spPr>
          <a:xfrm>
            <a:off x="2032" y="4371950"/>
            <a:ext cx="3491880" cy="7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rot="16200000">
            <a:off x="-1343640" y="3188673"/>
            <a:ext cx="3298467" cy="611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a:spLocks noChangeArrowheads="1"/>
          </p:cNvSpPr>
          <p:nvPr/>
        </p:nvSpPr>
        <p:spPr bwMode="auto">
          <a:xfrm>
            <a:off x="395289" y="3165873"/>
            <a:ext cx="3455987" cy="1508105"/>
          </a:xfrm>
          <a:prstGeom prst="rect">
            <a:avLst/>
          </a:prstGeom>
          <a:noFill/>
          <a:ln w="9525">
            <a:noFill/>
            <a:miter lim="800000"/>
            <a:headEnd/>
            <a:tailEnd/>
          </a:ln>
        </p:spPr>
        <p:txBody>
          <a:bodyPr>
            <a:spAutoFit/>
          </a:bodyPr>
          <a:lstStyle/>
          <a:p>
            <a:r>
              <a:rPr lang="fr-FR" dirty="0">
                <a:solidFill>
                  <a:srgbClr val="D09E00"/>
                </a:solidFill>
                <a:latin typeface="Calibri" pitchFamily="34" charset="0"/>
              </a:rPr>
              <a:t>Sensibilité IRM +++</a:t>
            </a:r>
          </a:p>
          <a:p>
            <a:r>
              <a:rPr lang="fr-FR" sz="1200" dirty="0">
                <a:solidFill>
                  <a:srgbClr val="D09E00"/>
                </a:solidFill>
                <a:latin typeface="Calibri" pitchFamily="34" charset="0"/>
                <a:cs typeface="Calibri" pitchFamily="34" charset="0"/>
              </a:rPr>
              <a:t>↓</a:t>
            </a:r>
            <a:r>
              <a:rPr lang="fr-FR" sz="1050" dirty="0">
                <a:solidFill>
                  <a:srgbClr val="D09E00"/>
                </a:solidFill>
                <a:latin typeface="Calibri" pitchFamily="34" charset="0"/>
              </a:rPr>
              <a:t> </a:t>
            </a:r>
            <a:r>
              <a:rPr lang="fr-FR" dirty="0">
                <a:solidFill>
                  <a:srgbClr val="D09E00"/>
                </a:solidFill>
                <a:latin typeface="Calibri" pitchFamily="34" charset="0"/>
              </a:rPr>
              <a:t>incidence k sein avancés</a:t>
            </a:r>
          </a:p>
          <a:p>
            <a:r>
              <a:rPr lang="fr-FR" dirty="0">
                <a:solidFill>
                  <a:srgbClr val="C49500"/>
                </a:solidFill>
                <a:latin typeface="Calibri" pitchFamily="34" charset="0"/>
              </a:rPr>
              <a:t>Faux positifs </a:t>
            </a:r>
            <a:r>
              <a:rPr lang="fr-FR" sz="1200" dirty="0">
                <a:solidFill>
                  <a:srgbClr val="C49500"/>
                </a:solidFill>
                <a:latin typeface="Calibri" pitchFamily="34" charset="0"/>
                <a:sym typeface="Wingdings" pitchFamily="2" charset="2"/>
              </a:rPr>
              <a:t></a:t>
            </a:r>
            <a:r>
              <a:rPr lang="fr-FR" dirty="0">
                <a:solidFill>
                  <a:srgbClr val="C49500"/>
                </a:solidFill>
                <a:latin typeface="Calibri" pitchFamily="34" charset="0"/>
                <a:sym typeface="Wingdings" pitchFamily="2" charset="2"/>
              </a:rPr>
              <a:t> biopsies inutiles</a:t>
            </a:r>
            <a:endParaRPr lang="fr-FR" dirty="0">
              <a:solidFill>
                <a:srgbClr val="C49500"/>
              </a:solidFill>
              <a:latin typeface="Calibri" pitchFamily="34" charset="0"/>
            </a:endParaRPr>
          </a:p>
          <a:p>
            <a:r>
              <a:rPr lang="fr-FR" dirty="0">
                <a:solidFill>
                  <a:srgbClr val="C49500"/>
                </a:solidFill>
                <a:latin typeface="Calibri" pitchFamily="34" charset="0"/>
              </a:rPr>
              <a:t>Anxiété </a:t>
            </a:r>
            <a:endParaRPr lang="fr-FR" sz="1600" dirty="0">
              <a:solidFill>
                <a:srgbClr val="C49500"/>
              </a:solidFill>
              <a:latin typeface="Calibri" pitchFamily="34" charset="0"/>
            </a:endParaRPr>
          </a:p>
          <a:p>
            <a:r>
              <a:rPr lang="fr-FR" dirty="0">
                <a:solidFill>
                  <a:srgbClr val="D09E00"/>
                </a:solidFill>
                <a:latin typeface="Calibri" pitchFamily="34" charset="0"/>
              </a:rPr>
              <a:t>Lassitude </a:t>
            </a:r>
          </a:p>
        </p:txBody>
      </p:sp>
      <p:sp>
        <p:nvSpPr>
          <p:cNvPr id="20" name="Espace réservé du contenu 2"/>
          <p:cNvSpPr txBox="1">
            <a:spLocks/>
          </p:cNvSpPr>
          <p:nvPr/>
        </p:nvSpPr>
        <p:spPr>
          <a:xfrm>
            <a:off x="0" y="978824"/>
            <a:ext cx="9144000" cy="2214302"/>
          </a:xfrm>
          <a:prstGeom prst="rect">
            <a:avLst/>
          </a:prstGeom>
          <a:solidFill>
            <a:srgbClr val="FFFF00"/>
          </a:solidFill>
          <a:scene3d>
            <a:camera prst="orthographicFront"/>
            <a:lightRig rig="threePt" dir="t"/>
          </a:scene3d>
          <a:sp3d>
            <a:bevelT w="165100" prst="coolSlant"/>
            <a:bevelB w="165100" prst="coolSlant"/>
          </a:sp3d>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endParaRPr lang="fr-FR" sz="1050" b="1" dirty="0" smtClean="0"/>
          </a:p>
          <a:p>
            <a:pPr algn="ctr" fontAlgn="auto">
              <a:spcAft>
                <a:spcPts val="0"/>
              </a:spcAft>
              <a:buFont typeface="Arial" pitchFamily="34" charset="0"/>
              <a:buNone/>
              <a:defRPr/>
            </a:pPr>
            <a:r>
              <a:rPr lang="fr-FR" sz="2800" b="1" dirty="0" smtClean="0">
                <a:solidFill>
                  <a:schemeClr val="bg2">
                    <a:lumMod val="75000"/>
                  </a:schemeClr>
                </a:solidFill>
              </a:rPr>
              <a:t>DEUX OPTIONS STANDARDS « au choix » en 2025 :</a:t>
            </a:r>
          </a:p>
          <a:p>
            <a:pPr algn="ctr" fontAlgn="auto">
              <a:spcAft>
                <a:spcPts val="0"/>
              </a:spcAft>
              <a:buFont typeface="Arial" pitchFamily="34" charset="0"/>
              <a:buNone/>
              <a:defRPr/>
            </a:pPr>
            <a:endParaRPr lang="fr-FR" sz="1400" b="1" dirty="0" smtClean="0"/>
          </a:p>
          <a:p>
            <a:pPr algn="ctr" fontAlgn="auto">
              <a:spcAft>
                <a:spcPts val="0"/>
              </a:spcAft>
              <a:buFont typeface="Arial" pitchFamily="34" charset="0"/>
              <a:buNone/>
              <a:defRPr/>
            </a:pPr>
            <a:r>
              <a:rPr lang="fr-FR" sz="2600" b="1" dirty="0" smtClean="0"/>
              <a:t>SURVEILLANCE MAMMAIRE « HAUT RISQUE GENETIQUE »</a:t>
            </a:r>
          </a:p>
          <a:p>
            <a:pPr algn="ctr" fontAlgn="auto">
              <a:spcAft>
                <a:spcPts val="0"/>
              </a:spcAft>
              <a:buFont typeface="Arial" pitchFamily="34" charset="0"/>
              <a:buNone/>
              <a:defRPr/>
            </a:pPr>
            <a:r>
              <a:rPr lang="fr-FR" sz="2600" b="1" dirty="0" smtClean="0"/>
              <a:t>Dès 20 ans: examen clinique 1-2 x / an</a:t>
            </a:r>
          </a:p>
          <a:p>
            <a:pPr algn="ctr" fontAlgn="auto">
              <a:spcAft>
                <a:spcPts val="0"/>
              </a:spcAft>
              <a:buFont typeface="Arial" pitchFamily="34" charset="0"/>
              <a:buNone/>
              <a:defRPr/>
            </a:pPr>
            <a:r>
              <a:rPr lang="fr-FR" sz="2600" b="1" dirty="0" smtClean="0"/>
              <a:t>Dès 30 ans :  IRM  +  </a:t>
            </a:r>
            <a:r>
              <a:rPr lang="fr-FR" sz="2600" b="1" dirty="0" err="1" smtClean="0"/>
              <a:t>Mammo</a:t>
            </a:r>
            <a:r>
              <a:rPr lang="fr-FR" sz="2600" b="1" dirty="0" smtClean="0"/>
              <a:t>  </a:t>
            </a:r>
            <a:r>
              <a:rPr lang="fr-FR" sz="2600" dirty="0" smtClean="0"/>
              <a:t>(+/-  Echo)   </a:t>
            </a:r>
            <a:r>
              <a:rPr lang="fr-FR" sz="2600" b="1" dirty="0" smtClean="0"/>
              <a:t>1 x / an</a:t>
            </a:r>
          </a:p>
          <a:p>
            <a:pPr algn="ctr" fontAlgn="auto">
              <a:lnSpc>
                <a:spcPct val="120000"/>
              </a:lnSpc>
              <a:spcAft>
                <a:spcPts val="0"/>
              </a:spcAft>
              <a:buFont typeface="Arial" pitchFamily="34" charset="0"/>
              <a:buNone/>
              <a:defRPr/>
            </a:pPr>
            <a:r>
              <a:rPr lang="fr-FR" sz="2800" b="1" dirty="0" smtClean="0">
                <a:solidFill>
                  <a:schemeClr val="bg2">
                    <a:lumMod val="75000"/>
                  </a:schemeClr>
                </a:solidFill>
              </a:rPr>
              <a:t>ou</a:t>
            </a:r>
          </a:p>
          <a:p>
            <a:pPr algn="ctr" fontAlgn="auto">
              <a:lnSpc>
                <a:spcPct val="170000"/>
              </a:lnSpc>
              <a:spcAft>
                <a:spcPts val="0"/>
              </a:spcAft>
              <a:buFont typeface="Arial" pitchFamily="34" charset="0"/>
              <a:buNone/>
              <a:defRPr/>
            </a:pPr>
            <a:r>
              <a:rPr lang="fr-FR" sz="2600" b="1" dirty="0" smtClean="0"/>
              <a:t>MASTECTOMIE PROPHYLACTIQUE</a:t>
            </a:r>
            <a:endParaRPr lang="fr-FR" sz="2600" b="1" dirty="0"/>
          </a:p>
        </p:txBody>
      </p:sp>
      <p:sp>
        <p:nvSpPr>
          <p:cNvPr id="12" name="Titre 1"/>
          <p:cNvSpPr txBox="1">
            <a:spLocks/>
          </p:cNvSpPr>
          <p:nvPr/>
        </p:nvSpPr>
        <p:spPr>
          <a:xfrm>
            <a:off x="127740" y="195486"/>
            <a:ext cx="8188677" cy="75608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262626"/>
                </a:solidFill>
                <a:latin typeface="+mj-lt"/>
                <a:ea typeface="+mj-ea"/>
                <a:cs typeface="+mj-cs"/>
              </a:defRPr>
            </a:lvl1pPr>
          </a:lstStyle>
          <a:p>
            <a:r>
              <a:rPr lang="fr-FR" sz="2400" dirty="0" smtClean="0">
                <a:solidFill>
                  <a:schemeClr val="tx2">
                    <a:lumMod val="75000"/>
                  </a:schemeClr>
                </a:solidFill>
              </a:rPr>
              <a:t>Risque très élevé de cancer du sein: </a:t>
            </a:r>
          </a:p>
          <a:p>
            <a:r>
              <a:rPr lang="fr-FR" sz="2400" dirty="0" smtClean="0">
                <a:solidFill>
                  <a:schemeClr val="tx2">
                    <a:lumMod val="75000"/>
                  </a:schemeClr>
                </a:solidFill>
              </a:rPr>
              <a:t>Quels outils ?</a:t>
            </a:r>
          </a:p>
        </p:txBody>
      </p:sp>
      <p:sp>
        <p:nvSpPr>
          <p:cNvPr id="11" name="ZoneTexte 10"/>
          <p:cNvSpPr txBox="1"/>
          <p:nvPr/>
        </p:nvSpPr>
        <p:spPr>
          <a:xfrm>
            <a:off x="-1" y="494344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135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grpId="0" nodeType="withEffect">
                                  <p:stCondLst>
                                    <p:cond delay="0"/>
                                  </p:stCondLst>
                                  <p:childTnLst>
                                    <p:set>
                                      <p:cBhvr rctx="PPT">
                                        <p:cTn id="12" dur="indefinite"/>
                                        <p:tgtEl>
                                          <p:spTgt spid="17"/>
                                        </p:tgtEl>
                                        <p:attrNameLst>
                                          <p:attrName>style.opacity</p:attrName>
                                        </p:attrNameLst>
                                      </p:cBhvr>
                                      <p:to>
                                        <p:strVal val="0.5"/>
                                      </p:to>
                                    </p:set>
                                    <p:animEffect filter="image" prLst="opacity: 0.5">
                                      <p:cBhvr rctx="IE">
                                        <p:cTn id="13"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0825" y="2085975"/>
            <a:ext cx="323850" cy="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16200000">
            <a:off x="-1343640" y="3188673"/>
            <a:ext cx="3298467" cy="611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contenu 2"/>
          <p:cNvSpPr txBox="1">
            <a:spLocks/>
          </p:cNvSpPr>
          <p:nvPr/>
        </p:nvSpPr>
        <p:spPr>
          <a:xfrm>
            <a:off x="0" y="978824"/>
            <a:ext cx="9144000" cy="2214302"/>
          </a:xfrm>
          <a:prstGeom prst="rect">
            <a:avLst/>
          </a:prstGeom>
          <a:solidFill>
            <a:srgbClr val="FFFF00"/>
          </a:solidFill>
          <a:scene3d>
            <a:camera prst="orthographicFront"/>
            <a:lightRig rig="threePt" dir="t"/>
          </a:scene3d>
          <a:sp3d>
            <a:bevelT w="165100" prst="coolSlant"/>
            <a:bevelB w="165100" prst="coolSlant"/>
          </a:sp3d>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endParaRPr lang="fr-FR" sz="1050" b="1" dirty="0" smtClean="0"/>
          </a:p>
          <a:p>
            <a:pPr algn="ctr" fontAlgn="auto">
              <a:spcAft>
                <a:spcPts val="0"/>
              </a:spcAft>
              <a:buFont typeface="Arial" pitchFamily="34" charset="0"/>
              <a:buNone/>
              <a:defRPr/>
            </a:pPr>
            <a:r>
              <a:rPr lang="fr-FR" sz="2800" b="1" dirty="0" smtClean="0">
                <a:solidFill>
                  <a:schemeClr val="bg2">
                    <a:lumMod val="75000"/>
                  </a:schemeClr>
                </a:solidFill>
              </a:rPr>
              <a:t>DEUX OPTIONS STANDARDS « au choix » en 2025 :</a:t>
            </a:r>
          </a:p>
          <a:p>
            <a:pPr algn="ctr" fontAlgn="auto">
              <a:spcAft>
                <a:spcPts val="0"/>
              </a:spcAft>
              <a:buFont typeface="Arial" pitchFamily="34" charset="0"/>
              <a:buNone/>
              <a:defRPr/>
            </a:pPr>
            <a:endParaRPr lang="fr-FR" sz="1400" b="1" dirty="0" smtClean="0"/>
          </a:p>
          <a:p>
            <a:pPr algn="ctr" fontAlgn="auto">
              <a:spcAft>
                <a:spcPts val="0"/>
              </a:spcAft>
              <a:buFont typeface="Arial" pitchFamily="34" charset="0"/>
              <a:buNone/>
              <a:defRPr/>
            </a:pPr>
            <a:r>
              <a:rPr lang="fr-FR" sz="2600" b="1" dirty="0" smtClean="0"/>
              <a:t>SURVEILLANCE MAMMAIRE « HAUT RISQUE GENETIQUE »</a:t>
            </a:r>
          </a:p>
          <a:p>
            <a:pPr algn="ctr" fontAlgn="auto">
              <a:spcAft>
                <a:spcPts val="0"/>
              </a:spcAft>
              <a:buFont typeface="Arial" pitchFamily="34" charset="0"/>
              <a:buNone/>
              <a:defRPr/>
            </a:pPr>
            <a:r>
              <a:rPr lang="fr-FR" sz="2600" b="1" dirty="0" smtClean="0"/>
              <a:t>Dès 20 ans: examen clinique 1-2 x / an</a:t>
            </a:r>
          </a:p>
          <a:p>
            <a:pPr algn="ctr" fontAlgn="auto">
              <a:spcAft>
                <a:spcPts val="0"/>
              </a:spcAft>
              <a:buFont typeface="Arial" pitchFamily="34" charset="0"/>
              <a:buNone/>
              <a:defRPr/>
            </a:pPr>
            <a:r>
              <a:rPr lang="fr-FR" sz="2600" b="1" dirty="0" smtClean="0"/>
              <a:t>Dès 30 ans :  IRM  +  </a:t>
            </a:r>
            <a:r>
              <a:rPr lang="fr-FR" sz="2600" b="1" dirty="0" err="1" smtClean="0"/>
              <a:t>Mammo</a:t>
            </a:r>
            <a:r>
              <a:rPr lang="fr-FR" sz="2600" b="1" dirty="0" smtClean="0"/>
              <a:t>  </a:t>
            </a:r>
            <a:r>
              <a:rPr lang="fr-FR" sz="2600" dirty="0" smtClean="0"/>
              <a:t>(+/-  Echo)   </a:t>
            </a:r>
            <a:r>
              <a:rPr lang="fr-FR" sz="2600" b="1" dirty="0" smtClean="0"/>
              <a:t>1 x / an</a:t>
            </a:r>
          </a:p>
          <a:p>
            <a:pPr algn="ctr" fontAlgn="auto">
              <a:lnSpc>
                <a:spcPct val="120000"/>
              </a:lnSpc>
              <a:spcAft>
                <a:spcPts val="0"/>
              </a:spcAft>
              <a:buFont typeface="Arial" pitchFamily="34" charset="0"/>
              <a:buNone/>
              <a:defRPr/>
            </a:pPr>
            <a:r>
              <a:rPr lang="fr-FR" sz="2800" b="1" dirty="0" smtClean="0">
                <a:solidFill>
                  <a:schemeClr val="bg2">
                    <a:lumMod val="75000"/>
                  </a:schemeClr>
                </a:solidFill>
              </a:rPr>
              <a:t>ou</a:t>
            </a:r>
          </a:p>
          <a:p>
            <a:pPr algn="ctr" fontAlgn="auto">
              <a:lnSpc>
                <a:spcPct val="170000"/>
              </a:lnSpc>
              <a:spcAft>
                <a:spcPts val="0"/>
              </a:spcAft>
              <a:buFont typeface="Arial" pitchFamily="34" charset="0"/>
              <a:buNone/>
              <a:defRPr/>
            </a:pPr>
            <a:r>
              <a:rPr lang="fr-FR" sz="2600" b="1" dirty="0" smtClean="0"/>
              <a:t>MASTECTOMIE PROPHYLACTIQUE</a:t>
            </a:r>
            <a:endParaRPr lang="fr-FR" sz="2600" b="1" dirty="0"/>
          </a:p>
        </p:txBody>
      </p:sp>
      <p:sp>
        <p:nvSpPr>
          <p:cNvPr id="12" name="Titre 1"/>
          <p:cNvSpPr txBox="1">
            <a:spLocks/>
          </p:cNvSpPr>
          <p:nvPr/>
        </p:nvSpPr>
        <p:spPr>
          <a:xfrm>
            <a:off x="127740" y="195486"/>
            <a:ext cx="8188677" cy="75608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262626"/>
                </a:solidFill>
                <a:latin typeface="+mj-lt"/>
                <a:ea typeface="+mj-ea"/>
                <a:cs typeface="+mj-cs"/>
              </a:defRPr>
            </a:lvl1pPr>
          </a:lstStyle>
          <a:p>
            <a:r>
              <a:rPr lang="fr-FR" sz="2400" dirty="0" smtClean="0">
                <a:solidFill>
                  <a:schemeClr val="tx2">
                    <a:lumMod val="75000"/>
                  </a:schemeClr>
                </a:solidFill>
              </a:rPr>
              <a:t>Risque très élevé de cancer du sein: </a:t>
            </a:r>
          </a:p>
          <a:p>
            <a:r>
              <a:rPr lang="fr-FR" sz="2400" dirty="0" smtClean="0">
                <a:solidFill>
                  <a:schemeClr val="tx2">
                    <a:lumMod val="75000"/>
                  </a:schemeClr>
                </a:solidFill>
              </a:rPr>
              <a:t>Quels outils ?</a:t>
            </a:r>
          </a:p>
        </p:txBody>
      </p:sp>
      <p:sp>
        <p:nvSpPr>
          <p:cNvPr id="13" name="Rectangle 12"/>
          <p:cNvSpPr/>
          <p:nvPr/>
        </p:nvSpPr>
        <p:spPr>
          <a:xfrm>
            <a:off x="-1" y="3166795"/>
            <a:ext cx="9144001" cy="197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4244" y="3665851"/>
            <a:ext cx="2575074" cy="646331"/>
          </a:xfrm>
          <a:prstGeom prst="rect">
            <a:avLst/>
          </a:prstGeom>
          <a:noFill/>
        </p:spPr>
        <p:txBody>
          <a:bodyPr wrap="square" rtlCol="0">
            <a:spAutoFit/>
          </a:bodyPr>
          <a:lstStyle/>
          <a:p>
            <a:pPr algn="ctr"/>
            <a:r>
              <a:rPr lang="fr-FR" b="1" dirty="0" smtClean="0">
                <a:solidFill>
                  <a:srgbClr val="FF0000"/>
                </a:solidFill>
              </a:rPr>
              <a:t>+++++</a:t>
            </a:r>
          </a:p>
          <a:p>
            <a:pPr algn="ctr"/>
            <a:r>
              <a:rPr lang="fr-FR" b="1" dirty="0" smtClean="0">
                <a:solidFill>
                  <a:srgbClr val="FF0000"/>
                </a:solidFill>
              </a:rPr>
              <a:t>Souhait de la patiente </a:t>
            </a:r>
            <a:endParaRPr lang="fr-FR" b="1" dirty="0">
              <a:solidFill>
                <a:srgbClr val="FF0000"/>
              </a:solidFill>
            </a:endParaRPr>
          </a:p>
        </p:txBody>
      </p:sp>
      <p:sp>
        <p:nvSpPr>
          <p:cNvPr id="3" name="ZoneTexte 2"/>
          <p:cNvSpPr txBox="1"/>
          <p:nvPr/>
        </p:nvSpPr>
        <p:spPr>
          <a:xfrm>
            <a:off x="4878010" y="3600049"/>
            <a:ext cx="3950714" cy="369332"/>
          </a:xfrm>
          <a:prstGeom prst="rect">
            <a:avLst/>
          </a:prstGeom>
          <a:noFill/>
        </p:spPr>
        <p:txBody>
          <a:bodyPr wrap="square" rtlCol="0">
            <a:spAutoFit/>
          </a:bodyPr>
          <a:lstStyle/>
          <a:p>
            <a:pPr algn="ctr"/>
            <a:r>
              <a:rPr lang="fr-FR" b="1" dirty="0" smtClean="0"/>
              <a:t>ATCD personnels</a:t>
            </a:r>
            <a:endParaRPr lang="fr-FR" b="1" dirty="0"/>
          </a:p>
        </p:txBody>
      </p:sp>
      <p:cxnSp>
        <p:nvCxnSpPr>
          <p:cNvPr id="7" name="Connecteur droit avec flèche 6"/>
          <p:cNvCxnSpPr/>
          <p:nvPr/>
        </p:nvCxnSpPr>
        <p:spPr>
          <a:xfrm flipH="1">
            <a:off x="1381781" y="3251033"/>
            <a:ext cx="1791596" cy="41481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796887" y="3179776"/>
            <a:ext cx="1960901" cy="3874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p:nvPicPr>
        <p:blipFill>
          <a:blip r:embed="rId3" cstate="print"/>
          <a:srcRect/>
          <a:stretch>
            <a:fillRect/>
          </a:stretch>
        </p:blipFill>
        <p:spPr bwMode="auto">
          <a:xfrm>
            <a:off x="3121983" y="3277206"/>
            <a:ext cx="1944217" cy="1458163"/>
          </a:xfrm>
          <a:prstGeom prst="rect">
            <a:avLst/>
          </a:prstGeom>
          <a:noFill/>
          <a:ln w="9525">
            <a:noFill/>
            <a:miter lim="800000"/>
            <a:headEnd/>
            <a:tailEnd/>
          </a:ln>
        </p:spPr>
      </p:pic>
      <p:sp>
        <p:nvSpPr>
          <p:cNvPr id="23" name="ZoneTexte 22"/>
          <p:cNvSpPr txBox="1"/>
          <p:nvPr/>
        </p:nvSpPr>
        <p:spPr>
          <a:xfrm>
            <a:off x="5004049" y="3990524"/>
            <a:ext cx="4176464" cy="830997"/>
          </a:xfrm>
          <a:prstGeom prst="rect">
            <a:avLst/>
          </a:prstGeom>
          <a:noFill/>
        </p:spPr>
        <p:txBody>
          <a:bodyPr wrap="square" rtlCol="0">
            <a:spAutoFit/>
          </a:bodyPr>
          <a:lstStyle/>
          <a:p>
            <a:pPr algn="ctr"/>
            <a:r>
              <a:rPr lang="fr-FR" sz="1600" i="1" dirty="0"/>
              <a:t>c</a:t>
            </a:r>
            <a:r>
              <a:rPr lang="fr-FR" sz="1600" i="1" dirty="0" smtClean="0"/>
              <a:t>omorbidités, pathologies associées,</a:t>
            </a:r>
          </a:p>
          <a:p>
            <a:pPr algn="ctr"/>
            <a:r>
              <a:rPr lang="fr-FR" sz="1600" i="1" dirty="0"/>
              <a:t>r</a:t>
            </a:r>
            <a:r>
              <a:rPr lang="fr-FR" sz="1600" i="1" dirty="0" smtClean="0"/>
              <a:t>isques opératoires, espérance de vie, pronostic du 1</a:t>
            </a:r>
            <a:r>
              <a:rPr lang="fr-FR" sz="1600" i="1" baseline="30000" dirty="0" smtClean="0"/>
              <a:t>er</a:t>
            </a:r>
            <a:r>
              <a:rPr lang="fr-FR" sz="1600" i="1" dirty="0" smtClean="0"/>
              <a:t> k +++</a:t>
            </a:r>
            <a:endParaRPr lang="fr-FR" sz="1600" i="1" dirty="0"/>
          </a:p>
        </p:txBody>
      </p:sp>
      <p:sp>
        <p:nvSpPr>
          <p:cNvPr id="14" name="ZoneTexte 13"/>
          <p:cNvSpPr txBox="1"/>
          <p:nvPr/>
        </p:nvSpPr>
        <p:spPr>
          <a:xfrm>
            <a:off x="-31112" y="494344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124380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9512" y="205978"/>
            <a:ext cx="8640960" cy="1429668"/>
          </a:xfrm>
        </p:spPr>
        <p:txBody>
          <a:bodyPr/>
          <a:lstStyle/>
          <a:p>
            <a:r>
              <a:rPr lang="fr-FR" sz="2400" dirty="0" smtClean="0"/>
              <a:t>Idée reçue numéro </a:t>
            </a:r>
            <a:r>
              <a:rPr lang="fr-FR" sz="2400" dirty="0"/>
              <a:t>3</a:t>
            </a:r>
            <a:r>
              <a:rPr lang="fr-FR" sz="2400" dirty="0" smtClean="0"/>
              <a:t/>
            </a:r>
            <a:br>
              <a:rPr lang="fr-FR" sz="2400" dirty="0" smtClean="0"/>
            </a:br>
            <a:r>
              <a:rPr lang="fr-FR" sz="2300" dirty="0" smtClean="0">
                <a:solidFill>
                  <a:schemeClr val="accent6"/>
                </a:solidFill>
              </a:rPr>
              <a:t>« Tous les cancers sont un peu génétiques, on a tous le cancer en nous, et on le déclare ou pas...»</a:t>
            </a:r>
            <a:endParaRPr lang="fr-FR" sz="2300" dirty="0">
              <a:solidFill>
                <a:schemeClr val="accent6"/>
              </a:solidFill>
            </a:endParaRPr>
          </a:p>
        </p:txBody>
      </p:sp>
      <p:sp>
        <p:nvSpPr>
          <p:cNvPr id="6" name="Rectangle 3"/>
          <p:cNvSpPr>
            <a:spLocks noChangeArrowheads="1"/>
          </p:cNvSpPr>
          <p:nvPr/>
        </p:nvSpPr>
        <p:spPr bwMode="auto">
          <a:xfrm>
            <a:off x="5994286" y="2328797"/>
            <a:ext cx="2057400" cy="1905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7" name="Rectangle 3"/>
          <p:cNvSpPr>
            <a:spLocks noChangeArrowheads="1"/>
          </p:cNvSpPr>
          <p:nvPr/>
        </p:nvSpPr>
        <p:spPr bwMode="auto">
          <a:xfrm>
            <a:off x="5972061" y="3735322"/>
            <a:ext cx="2089150" cy="503238"/>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8" name="Rectangle 3"/>
          <p:cNvSpPr>
            <a:spLocks noChangeArrowheads="1"/>
          </p:cNvSpPr>
          <p:nvPr/>
        </p:nvSpPr>
        <p:spPr bwMode="auto">
          <a:xfrm>
            <a:off x="5972061" y="3230497"/>
            <a:ext cx="2089150" cy="503238"/>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9" name="Rectangle 3"/>
          <p:cNvSpPr>
            <a:spLocks noChangeArrowheads="1"/>
          </p:cNvSpPr>
          <p:nvPr/>
        </p:nvSpPr>
        <p:spPr bwMode="auto">
          <a:xfrm>
            <a:off x="5972061" y="2727260"/>
            <a:ext cx="2089150" cy="503237"/>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10" name="Rectangle 3"/>
          <p:cNvSpPr>
            <a:spLocks noChangeArrowheads="1"/>
          </p:cNvSpPr>
          <p:nvPr/>
        </p:nvSpPr>
        <p:spPr bwMode="auto">
          <a:xfrm>
            <a:off x="5972061" y="2293872"/>
            <a:ext cx="2089150" cy="433388"/>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11" name="AutoShape 9"/>
          <p:cNvSpPr>
            <a:spLocks noChangeArrowheads="1"/>
          </p:cNvSpPr>
          <p:nvPr/>
        </p:nvSpPr>
        <p:spPr bwMode="auto">
          <a:xfrm>
            <a:off x="7484949" y="1862072"/>
            <a:ext cx="1152525" cy="360363"/>
          </a:xfrm>
          <a:prstGeom prst="curvedDownArrow">
            <a:avLst>
              <a:gd name="adj1" fmla="val 63965"/>
              <a:gd name="adj2" fmla="val 127929"/>
              <a:gd name="adj3" fmla="val 333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p>
        </p:txBody>
      </p:sp>
      <p:sp>
        <p:nvSpPr>
          <p:cNvPr id="12" name="ZoneTexte 11"/>
          <p:cNvSpPr txBox="1"/>
          <p:nvPr/>
        </p:nvSpPr>
        <p:spPr>
          <a:xfrm>
            <a:off x="467544" y="2517962"/>
            <a:ext cx="5256584" cy="1200329"/>
          </a:xfrm>
          <a:prstGeom prst="rect">
            <a:avLst/>
          </a:prstGeom>
          <a:noFill/>
        </p:spPr>
        <p:txBody>
          <a:bodyPr wrap="square" rtlCol="0">
            <a:spAutoFit/>
          </a:bodyPr>
          <a:lstStyle/>
          <a:p>
            <a:pPr algn="ctr"/>
            <a:r>
              <a:rPr lang="fr-FR" altLang="fr-FR" sz="2400" b="1" dirty="0">
                <a:solidFill>
                  <a:srgbClr val="002060"/>
                </a:solidFill>
              </a:rPr>
              <a:t>Le cancer une maladie complexe</a:t>
            </a:r>
            <a:br>
              <a:rPr lang="fr-FR" altLang="fr-FR" sz="2400" b="1" dirty="0">
                <a:solidFill>
                  <a:srgbClr val="002060"/>
                </a:solidFill>
              </a:rPr>
            </a:br>
            <a:r>
              <a:rPr lang="fr-FR" altLang="fr-FR" sz="2400" b="1" dirty="0">
                <a:solidFill>
                  <a:srgbClr val="002060"/>
                </a:solidFill>
              </a:rPr>
              <a:t>Le maître mot: </a:t>
            </a:r>
            <a:endParaRPr lang="fr-FR" altLang="fr-FR" sz="2400" b="1" dirty="0" smtClean="0">
              <a:solidFill>
                <a:srgbClr val="002060"/>
              </a:solidFill>
            </a:endParaRPr>
          </a:p>
          <a:p>
            <a:pPr algn="ctr"/>
            <a:r>
              <a:rPr lang="fr-FR" altLang="fr-FR" sz="2400" b="1" dirty="0" smtClean="0">
                <a:solidFill>
                  <a:srgbClr val="002060"/>
                </a:solidFill>
              </a:rPr>
              <a:t>accumulation</a:t>
            </a:r>
            <a:endParaRPr lang="fr-FR" sz="2400" dirty="0">
              <a:solidFill>
                <a:srgbClr val="002060"/>
              </a:solidFill>
            </a:endParaRPr>
          </a:p>
        </p:txBody>
      </p:sp>
      <p:sp>
        <p:nvSpPr>
          <p:cNvPr id="13" name="ZoneTexte 12"/>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28037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611560" y="1203598"/>
            <a:ext cx="3957836" cy="504056"/>
          </a:xfrm>
        </p:spPr>
        <p:txBody>
          <a:bodyPr/>
          <a:lstStyle/>
          <a:p>
            <a:r>
              <a:rPr lang="fr-FR" sz="2300" dirty="0" smtClean="0">
                <a:solidFill>
                  <a:schemeClr val="accent6"/>
                </a:solidFill>
              </a:rPr>
              <a:t>Syndrome de Lynch</a:t>
            </a:r>
            <a:endParaRPr lang="fr-FR" sz="2300" dirty="0">
              <a:solidFill>
                <a:schemeClr val="accent6"/>
              </a:solidFill>
            </a:endParaRPr>
          </a:p>
        </p:txBody>
      </p:sp>
      <p:sp>
        <p:nvSpPr>
          <p:cNvPr id="7" name="Espace réservé du contenu 6"/>
          <p:cNvSpPr>
            <a:spLocks noGrp="1"/>
          </p:cNvSpPr>
          <p:nvPr>
            <p:ph sz="half" idx="2"/>
          </p:nvPr>
        </p:nvSpPr>
        <p:spPr>
          <a:xfrm>
            <a:off x="251520" y="1779662"/>
            <a:ext cx="4317876" cy="2724950"/>
          </a:xfrm>
        </p:spPr>
        <p:txBody>
          <a:bodyPr/>
          <a:lstStyle/>
          <a:p>
            <a:pPr>
              <a:buClr>
                <a:schemeClr val="accent6"/>
              </a:buClr>
            </a:pPr>
            <a:r>
              <a:rPr lang="fr-FR" b="1" dirty="0" smtClean="0"/>
              <a:t>Suivi </a:t>
            </a:r>
            <a:r>
              <a:rPr lang="fr-FR" b="1" dirty="0" err="1" smtClean="0"/>
              <a:t>endospopique</a:t>
            </a:r>
            <a:r>
              <a:rPr lang="fr-FR" b="1" dirty="0" smtClean="0"/>
              <a:t> soutenu</a:t>
            </a:r>
          </a:p>
          <a:p>
            <a:pPr>
              <a:buClr>
                <a:schemeClr val="accent6"/>
              </a:buClr>
              <a:buFont typeface="Wingdings" panose="05000000000000000000" pitchFamily="2" charset="2"/>
              <a:buChar char="ü"/>
            </a:pPr>
            <a:r>
              <a:rPr lang="fr-FR" dirty="0" smtClean="0"/>
              <a:t>Tous les 24 mois </a:t>
            </a:r>
            <a:r>
              <a:rPr lang="fr-FR" sz="1400" i="1" dirty="0" smtClean="0"/>
              <a:t>(voire + si besoin)</a:t>
            </a:r>
          </a:p>
          <a:p>
            <a:pPr>
              <a:buClr>
                <a:schemeClr val="accent6"/>
              </a:buClr>
              <a:buFont typeface="Wingdings" panose="05000000000000000000" pitchFamily="2" charset="2"/>
              <a:buChar char="ü"/>
            </a:pPr>
            <a:r>
              <a:rPr lang="fr-FR" dirty="0"/>
              <a:t>Coloscopie complète haute définition </a:t>
            </a:r>
            <a:endParaRPr lang="fr-FR" sz="1600" dirty="0" smtClean="0"/>
          </a:p>
          <a:p>
            <a:pPr marL="0" indent="0">
              <a:buClr>
                <a:schemeClr val="accent6"/>
              </a:buClr>
              <a:buNone/>
            </a:pPr>
            <a:r>
              <a:rPr lang="fr-FR" sz="1500" dirty="0" smtClean="0"/>
              <a:t>- critères </a:t>
            </a:r>
            <a:r>
              <a:rPr lang="fr-FR" sz="1500" dirty="0"/>
              <a:t>de qualité de la SFED et de </a:t>
            </a:r>
            <a:r>
              <a:rPr lang="fr-FR" sz="1500" dirty="0" smtClean="0"/>
              <a:t>l'ESGE</a:t>
            </a:r>
            <a:br>
              <a:rPr lang="fr-FR" sz="1500" dirty="0" smtClean="0"/>
            </a:br>
            <a:r>
              <a:rPr lang="fr-FR" sz="1500" dirty="0" smtClean="0"/>
              <a:t>- en </a:t>
            </a:r>
            <a:r>
              <a:rPr lang="fr-FR" sz="1500" dirty="0"/>
              <a:t>employant les techniques les plus sensibles pour la détection des lésions colorectales </a:t>
            </a:r>
            <a:br>
              <a:rPr lang="fr-FR" sz="1500" dirty="0"/>
            </a:br>
            <a:r>
              <a:rPr lang="fr-FR" sz="1500" dirty="0" smtClean="0"/>
              <a:t>- (</a:t>
            </a:r>
            <a:r>
              <a:rPr lang="fr-FR" sz="1500" dirty="0" err="1"/>
              <a:t>chromocoloscopie</a:t>
            </a:r>
            <a:r>
              <a:rPr lang="fr-FR" sz="1500" dirty="0"/>
              <a:t> à l´indigo carmin ou autre)</a:t>
            </a:r>
            <a:endParaRPr lang="fr-FR" sz="1500" dirty="0" smtClean="0"/>
          </a:p>
          <a:p>
            <a:pPr>
              <a:buClr>
                <a:schemeClr val="accent6"/>
              </a:buClr>
            </a:pPr>
            <a:endParaRPr lang="fr-FR" dirty="0"/>
          </a:p>
        </p:txBody>
      </p:sp>
      <p:sp>
        <p:nvSpPr>
          <p:cNvPr id="8" name="Espace réservé du texte 7"/>
          <p:cNvSpPr>
            <a:spLocks noGrp="1"/>
          </p:cNvSpPr>
          <p:nvPr>
            <p:ph type="body" sz="quarter" idx="3"/>
          </p:nvPr>
        </p:nvSpPr>
        <p:spPr>
          <a:xfrm>
            <a:off x="4717034" y="1203598"/>
            <a:ext cx="4041775" cy="504056"/>
          </a:xfrm>
        </p:spPr>
        <p:txBody>
          <a:bodyPr/>
          <a:lstStyle/>
          <a:p>
            <a:r>
              <a:rPr lang="fr-FR" sz="2300" dirty="0" smtClean="0">
                <a:solidFill>
                  <a:schemeClr val="accent5"/>
                </a:solidFill>
              </a:rPr>
              <a:t>Polyposes </a:t>
            </a:r>
            <a:endParaRPr lang="fr-FR" sz="2300" dirty="0">
              <a:solidFill>
                <a:schemeClr val="accent5"/>
              </a:solidFill>
            </a:endParaRPr>
          </a:p>
        </p:txBody>
      </p:sp>
      <p:sp>
        <p:nvSpPr>
          <p:cNvPr id="9" name="Espace réservé du contenu 8"/>
          <p:cNvSpPr>
            <a:spLocks noGrp="1"/>
          </p:cNvSpPr>
          <p:nvPr>
            <p:ph sz="quarter" idx="4"/>
          </p:nvPr>
        </p:nvSpPr>
        <p:spPr>
          <a:xfrm>
            <a:off x="4717034" y="1779662"/>
            <a:ext cx="4175446" cy="2724950"/>
          </a:xfrm>
        </p:spPr>
        <p:txBody>
          <a:bodyPr/>
          <a:lstStyle/>
          <a:p>
            <a:pPr>
              <a:buClr>
                <a:schemeClr val="accent5"/>
              </a:buClr>
            </a:pPr>
            <a:r>
              <a:rPr lang="fr-FR" b="1" dirty="0"/>
              <a:t>Suivi </a:t>
            </a:r>
            <a:r>
              <a:rPr lang="fr-FR" b="1" dirty="0" err="1"/>
              <a:t>endospopique</a:t>
            </a:r>
            <a:r>
              <a:rPr lang="fr-FR" b="1" dirty="0"/>
              <a:t> soutenu</a:t>
            </a:r>
          </a:p>
          <a:p>
            <a:pPr>
              <a:buClr>
                <a:schemeClr val="accent5"/>
              </a:buClr>
            </a:pPr>
            <a:r>
              <a:rPr lang="fr-FR" u="sng" dirty="0" smtClean="0"/>
              <a:t>Sauf</a:t>
            </a:r>
            <a:r>
              <a:rPr lang="fr-FR" dirty="0" smtClean="0"/>
              <a:t> si polypose non contrôlable </a:t>
            </a:r>
            <a:r>
              <a:rPr lang="fr-FR" dirty="0" err="1" smtClean="0"/>
              <a:t>endoscopiquement</a:t>
            </a:r>
            <a:r>
              <a:rPr lang="fr-FR" dirty="0" smtClean="0"/>
              <a:t> </a:t>
            </a:r>
            <a:br>
              <a:rPr lang="fr-FR" dirty="0" smtClean="0"/>
            </a:br>
            <a:r>
              <a:rPr lang="fr-FR" sz="1500" dirty="0" smtClean="0"/>
              <a:t>(polyposes profuses, risques anesthésiques / hémorragiques, observance du patient…)</a:t>
            </a:r>
          </a:p>
          <a:p>
            <a:pPr>
              <a:buClr>
                <a:schemeClr val="accent5"/>
              </a:buClr>
            </a:pPr>
            <a:endParaRPr lang="fr-FR" sz="1000" dirty="0" smtClean="0"/>
          </a:p>
          <a:p>
            <a:pPr marL="0" indent="0">
              <a:buClr>
                <a:schemeClr val="accent5"/>
              </a:buClr>
              <a:buNone/>
            </a:pPr>
            <a:r>
              <a:rPr lang="fr-FR" b="1" dirty="0" smtClean="0">
                <a:solidFill>
                  <a:schemeClr val="accent5"/>
                </a:solidFill>
                <a:sym typeface="Wingdings" panose="05000000000000000000" pitchFamily="2" charset="2"/>
              </a:rPr>
              <a:t></a:t>
            </a:r>
            <a:r>
              <a:rPr lang="fr-FR" b="1" dirty="0" smtClean="0">
                <a:sym typeface="Wingdings" panose="05000000000000000000" pitchFamily="2" charset="2"/>
              </a:rPr>
              <a:t> colectomie préventive?</a:t>
            </a:r>
            <a:endParaRPr lang="fr-FR" b="1" dirty="0"/>
          </a:p>
        </p:txBody>
      </p:sp>
      <p:sp>
        <p:nvSpPr>
          <p:cNvPr id="4" name="Titre 1"/>
          <p:cNvSpPr txBox="1">
            <a:spLocks/>
          </p:cNvSpPr>
          <p:nvPr/>
        </p:nvSpPr>
        <p:spPr>
          <a:xfrm>
            <a:off x="127740" y="195486"/>
            <a:ext cx="8188677" cy="75608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262626"/>
                </a:solidFill>
                <a:latin typeface="+mj-lt"/>
                <a:ea typeface="+mj-ea"/>
                <a:cs typeface="+mj-cs"/>
              </a:defRPr>
            </a:lvl1pPr>
          </a:lstStyle>
          <a:p>
            <a:r>
              <a:rPr lang="fr-FR" sz="2400" dirty="0" smtClean="0">
                <a:solidFill>
                  <a:schemeClr val="tx2">
                    <a:lumMod val="75000"/>
                  </a:schemeClr>
                </a:solidFill>
              </a:rPr>
              <a:t>Risque très élevé de cancer colorectal: </a:t>
            </a:r>
          </a:p>
          <a:p>
            <a:r>
              <a:rPr lang="fr-FR" sz="2400" dirty="0" smtClean="0">
                <a:solidFill>
                  <a:schemeClr val="tx2">
                    <a:lumMod val="75000"/>
                  </a:schemeClr>
                </a:solidFill>
              </a:rPr>
              <a:t>Quels outils ?</a:t>
            </a:r>
          </a:p>
        </p:txBody>
      </p:sp>
      <p:sp>
        <p:nvSpPr>
          <p:cNvPr id="11" name="ZoneTexte 10"/>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25649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build="p"/>
      <p:bldP spid="9"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t>Pour toute question supplémentaire:</a:t>
            </a:r>
          </a:p>
          <a:p>
            <a:pPr marL="0" indent="0" eaLnBrk="1" hangingPunct="1">
              <a:buNone/>
            </a:pPr>
            <a:r>
              <a:rPr lang="fr-FR" altLang="fr-FR" b="1" dirty="0"/>
              <a:t>Docteur Jessica MORETTA</a:t>
            </a:r>
          </a:p>
          <a:p>
            <a:pPr marL="0" indent="0" eaLnBrk="1" hangingPunct="1">
              <a:buNone/>
            </a:pPr>
            <a:r>
              <a:rPr lang="fr-FR" altLang="fr-FR" sz="1800" dirty="0" smtClean="0">
                <a:hlinkClick r:id="rId2"/>
              </a:rPr>
              <a:t>morettaj@ipc.unicancer.fr</a:t>
            </a:r>
            <a:endParaRPr lang="fr-FR" altLang="fr-FR" sz="1800" dirty="0" smtClean="0"/>
          </a:p>
          <a:p>
            <a:pPr marL="0" indent="0" eaLnBrk="1" hangingPunct="1">
              <a:buNone/>
            </a:pPr>
            <a:r>
              <a:rPr lang="fr-FR" altLang="fr-FR" sz="1800" dirty="0" smtClean="0"/>
              <a:t>Consultations </a:t>
            </a:r>
            <a:r>
              <a:rPr lang="fr-FR" altLang="fr-FR" sz="1800" dirty="0"/>
              <a:t>d’oncogénétique et d’évaluation des risques de cancers </a:t>
            </a:r>
          </a:p>
          <a:p>
            <a:pPr marL="0" indent="0" eaLnBrk="1" hangingPunct="1">
              <a:buNone/>
            </a:pPr>
            <a:r>
              <a:rPr lang="fr-FR" altLang="fr-FR" sz="1800" dirty="0"/>
              <a:t>Institut Paoli </a:t>
            </a:r>
            <a:r>
              <a:rPr lang="fr-FR" altLang="fr-FR" sz="1800" dirty="0" err="1"/>
              <a:t>Calmettes</a:t>
            </a:r>
            <a:r>
              <a:rPr lang="fr-FR" altLang="fr-FR" sz="1800" dirty="0"/>
              <a:t> Marseille</a:t>
            </a:r>
          </a:p>
          <a:p>
            <a:pPr marL="0" indent="0">
              <a:buNone/>
            </a:pPr>
            <a:endParaRPr lang="fr-FR" dirty="0"/>
          </a:p>
        </p:txBody>
      </p:sp>
      <p:sp>
        <p:nvSpPr>
          <p:cNvPr id="5" name="ZoneTexte 4"/>
          <p:cNvSpPr txBox="1"/>
          <p:nvPr/>
        </p:nvSpPr>
        <p:spPr>
          <a:xfrm>
            <a:off x="6804248" y="4976125"/>
            <a:ext cx="2339751" cy="200055"/>
          </a:xfrm>
          <a:prstGeom prst="rect">
            <a:avLst/>
          </a:prstGeom>
          <a:noFill/>
        </p:spPr>
        <p:txBody>
          <a:bodyPr wrap="square" rtlCol="0">
            <a:spAutoFit/>
          </a:bodyPr>
          <a:lstStyle/>
          <a:p>
            <a:r>
              <a:rPr lang="fr-FR" sz="700" i="1" dirty="0" smtClean="0">
                <a:solidFill>
                  <a:schemeClr val="accent6"/>
                </a:solidFill>
              </a:rPr>
              <a:t>J. </a:t>
            </a:r>
            <a:r>
              <a:rPr lang="fr-FR" sz="700" i="1" dirty="0" err="1" smtClean="0">
                <a:solidFill>
                  <a:schemeClr val="accent6"/>
                </a:solidFill>
              </a:rPr>
              <a:t>Moretta</a:t>
            </a:r>
            <a:r>
              <a:rPr lang="fr-FR" sz="700" i="1" dirty="0" smtClean="0">
                <a:solidFill>
                  <a:schemeClr val="accent6"/>
                </a:solidFill>
              </a:rPr>
              <a:t> 23.09.2025 SOMETRAV PACA - Marseille</a:t>
            </a:r>
            <a:endParaRPr lang="fr-FR" sz="700" i="1" dirty="0">
              <a:solidFill>
                <a:schemeClr val="accent6"/>
              </a:solidFill>
            </a:endParaRPr>
          </a:p>
        </p:txBody>
      </p:sp>
    </p:spTree>
    <p:extLst>
      <p:ext uri="{BB962C8B-B14F-4D97-AF65-F5344CB8AC3E}">
        <p14:creationId xmlns:p14="http://schemas.microsoft.com/office/powerpoint/2010/main" val="38537696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ChangeArrowheads="1"/>
          </p:cNvSpPr>
          <p:nvPr/>
        </p:nvSpPr>
        <p:spPr bwMode="auto">
          <a:xfrm>
            <a:off x="892088" y="4083918"/>
            <a:ext cx="77865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r>
              <a:rPr lang="fr-FR" altLang="fr-FR" sz="1700" b="1" dirty="0">
                <a:solidFill>
                  <a:schemeClr val="tx2">
                    <a:lumMod val="75000"/>
                  </a:schemeClr>
                </a:solidFill>
                <a:latin typeface="Calibri" pitchFamily="34" charset="0"/>
                <a:ea typeface="MS PGothic" pitchFamily="34" charset="-128"/>
              </a:rPr>
              <a:t>4% des CCR (</a:t>
            </a:r>
            <a:r>
              <a:rPr lang="fr-FR" altLang="fr-FR" sz="1700" b="1" i="1" dirty="0">
                <a:solidFill>
                  <a:schemeClr val="tx2">
                    <a:lumMod val="75000"/>
                  </a:schemeClr>
                </a:solidFill>
                <a:latin typeface="Calibri" pitchFamily="34" charset="0"/>
                <a:ea typeface="MS PGothic" pitchFamily="34" charset="-128"/>
              </a:rPr>
              <a:t>MSH2</a:t>
            </a:r>
            <a:r>
              <a:rPr lang="fr-FR" altLang="fr-FR" sz="1700" b="1" dirty="0">
                <a:solidFill>
                  <a:schemeClr val="tx2">
                    <a:lumMod val="75000"/>
                  </a:schemeClr>
                </a:solidFill>
                <a:latin typeface="Calibri" pitchFamily="34" charset="0"/>
                <a:ea typeface="MS PGothic" pitchFamily="34" charset="-128"/>
              </a:rPr>
              <a:t>, </a:t>
            </a:r>
            <a:r>
              <a:rPr lang="fr-FR" altLang="fr-FR" sz="1700" b="1" i="1" dirty="0">
                <a:solidFill>
                  <a:schemeClr val="tx2">
                    <a:lumMod val="75000"/>
                  </a:schemeClr>
                </a:solidFill>
                <a:latin typeface="Calibri" pitchFamily="34" charset="0"/>
                <a:ea typeface="MS PGothic" pitchFamily="34" charset="-128"/>
              </a:rPr>
              <a:t>MLH1</a:t>
            </a:r>
            <a:r>
              <a:rPr lang="fr-FR" altLang="fr-FR" sz="1700" b="1" dirty="0">
                <a:solidFill>
                  <a:schemeClr val="tx2">
                    <a:lumMod val="75000"/>
                  </a:schemeClr>
                </a:solidFill>
                <a:latin typeface="Calibri" pitchFamily="34" charset="0"/>
                <a:ea typeface="MS PGothic" pitchFamily="34" charset="-128"/>
              </a:rPr>
              <a:t>, </a:t>
            </a:r>
            <a:r>
              <a:rPr lang="fr-FR" altLang="fr-FR" sz="1700" b="1" i="1" dirty="0">
                <a:solidFill>
                  <a:schemeClr val="tx2">
                    <a:lumMod val="75000"/>
                  </a:schemeClr>
                </a:solidFill>
                <a:latin typeface="Calibri" pitchFamily="34" charset="0"/>
                <a:ea typeface="MS PGothic" pitchFamily="34" charset="-128"/>
              </a:rPr>
              <a:t>MSH6</a:t>
            </a:r>
            <a:r>
              <a:rPr lang="fr-FR" altLang="fr-FR" sz="1700" b="1" dirty="0">
                <a:solidFill>
                  <a:schemeClr val="tx2">
                    <a:lumMod val="75000"/>
                  </a:schemeClr>
                </a:solidFill>
                <a:latin typeface="Calibri" pitchFamily="34" charset="0"/>
                <a:ea typeface="MS PGothic" pitchFamily="34" charset="-128"/>
              </a:rPr>
              <a:t>, </a:t>
            </a:r>
            <a:r>
              <a:rPr lang="fr-FR" altLang="fr-FR" sz="1700" b="1" i="1" dirty="0">
                <a:solidFill>
                  <a:schemeClr val="tx2">
                    <a:lumMod val="75000"/>
                  </a:schemeClr>
                </a:solidFill>
                <a:latin typeface="Calibri" pitchFamily="34" charset="0"/>
                <a:ea typeface="MS PGothic" pitchFamily="34" charset="-128"/>
              </a:rPr>
              <a:t>PMS2, EPCAM</a:t>
            </a:r>
            <a:r>
              <a:rPr lang="fr-FR" altLang="fr-FR" sz="1700" b="1" dirty="0">
                <a:solidFill>
                  <a:schemeClr val="tx2">
                    <a:lumMod val="75000"/>
                  </a:schemeClr>
                </a:solidFill>
                <a:latin typeface="Calibri" pitchFamily="34" charset="0"/>
                <a:ea typeface="MS PGothic" pitchFamily="34" charset="-128"/>
              </a:rPr>
              <a:t>) : 1/500</a:t>
            </a:r>
          </a:p>
        </p:txBody>
      </p:sp>
      <p:sp>
        <p:nvSpPr>
          <p:cNvPr id="160771" name="Line 6"/>
          <p:cNvSpPr>
            <a:spLocks noChangeShapeType="1"/>
          </p:cNvSpPr>
          <p:nvPr/>
        </p:nvSpPr>
        <p:spPr bwMode="auto">
          <a:xfrm flipV="1">
            <a:off x="3857978" y="2571750"/>
            <a:ext cx="12700" cy="190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72" name="Rectangle 9"/>
          <p:cNvSpPr>
            <a:spLocks noChangeArrowheads="1"/>
          </p:cNvSpPr>
          <p:nvPr/>
        </p:nvSpPr>
        <p:spPr bwMode="auto">
          <a:xfrm>
            <a:off x="3071990" y="1125141"/>
            <a:ext cx="17133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Char char="-"/>
            </a:pPr>
            <a:r>
              <a:rPr lang="fr-FR" altLang="fr-FR" sz="1700" b="1">
                <a:solidFill>
                  <a:srgbClr val="0000FF"/>
                </a:solidFill>
                <a:latin typeface="Calibri" pitchFamily="34" charset="0"/>
                <a:ea typeface="MS PGothic" pitchFamily="34" charset="-128"/>
              </a:rPr>
              <a:t> Colon rectum +++</a:t>
            </a:r>
          </a:p>
          <a:p>
            <a:pPr eaLnBrk="1" hangingPunct="1">
              <a:spcBef>
                <a:spcPct val="0"/>
              </a:spcBef>
              <a:buFontTx/>
              <a:buChar char="-"/>
            </a:pPr>
            <a:r>
              <a:rPr lang="fr-FR" altLang="fr-FR" sz="1700" b="1">
                <a:solidFill>
                  <a:srgbClr val="0000FF"/>
                </a:solidFill>
                <a:latin typeface="Calibri" pitchFamily="34" charset="0"/>
                <a:ea typeface="MS PGothic" pitchFamily="34" charset="-128"/>
              </a:rPr>
              <a:t> Endomètre +++</a:t>
            </a:r>
          </a:p>
          <a:p>
            <a:pPr eaLnBrk="1" hangingPunct="1">
              <a:spcBef>
                <a:spcPct val="0"/>
              </a:spcBef>
              <a:buFontTx/>
              <a:buNone/>
            </a:pPr>
            <a:r>
              <a:rPr lang="fr-FR" altLang="fr-FR" sz="1700" b="1">
                <a:solidFill>
                  <a:srgbClr val="000000"/>
                </a:solidFill>
                <a:latin typeface="Calibri" pitchFamily="34" charset="0"/>
                <a:ea typeface="MS PGothic" pitchFamily="34" charset="-128"/>
              </a:rPr>
              <a:t>- Intestin grêle</a:t>
            </a:r>
          </a:p>
          <a:p>
            <a:pPr eaLnBrk="1" hangingPunct="1">
              <a:spcBef>
                <a:spcPct val="0"/>
              </a:spcBef>
              <a:buFontTx/>
              <a:buChar char="-"/>
            </a:pPr>
            <a:r>
              <a:rPr lang="fr-FR" altLang="fr-FR" sz="1700" b="1">
                <a:solidFill>
                  <a:srgbClr val="000000"/>
                </a:solidFill>
                <a:latin typeface="Calibri" pitchFamily="34" charset="0"/>
                <a:ea typeface="MS PGothic" pitchFamily="34" charset="-128"/>
              </a:rPr>
              <a:t> Tractus urinaire</a:t>
            </a:r>
          </a:p>
          <a:p>
            <a:pPr eaLnBrk="1" hangingPunct="1">
              <a:spcBef>
                <a:spcPct val="0"/>
              </a:spcBef>
              <a:buFontTx/>
              <a:buChar char="-"/>
            </a:pPr>
            <a:r>
              <a:rPr lang="fr-FR" altLang="fr-FR" sz="1700" b="1">
                <a:solidFill>
                  <a:srgbClr val="000000"/>
                </a:solidFill>
                <a:latin typeface="Calibri" pitchFamily="34" charset="0"/>
                <a:ea typeface="MS PGothic" pitchFamily="34" charset="-128"/>
              </a:rPr>
              <a:t> Estomac</a:t>
            </a:r>
          </a:p>
          <a:p>
            <a:pPr eaLnBrk="1" hangingPunct="1">
              <a:spcBef>
                <a:spcPct val="0"/>
              </a:spcBef>
              <a:buFontTx/>
              <a:buChar char="-"/>
            </a:pPr>
            <a:r>
              <a:rPr lang="fr-FR" altLang="fr-FR" sz="1700" b="1">
                <a:solidFill>
                  <a:srgbClr val="000000"/>
                </a:solidFill>
                <a:latin typeface="Calibri" pitchFamily="34" charset="0"/>
                <a:ea typeface="MS PGothic" pitchFamily="34" charset="-128"/>
              </a:rPr>
              <a:t> Ovaire</a:t>
            </a:r>
          </a:p>
        </p:txBody>
      </p:sp>
      <p:sp>
        <p:nvSpPr>
          <p:cNvPr id="160773" name="Rectangle 10"/>
          <p:cNvSpPr>
            <a:spLocks noChangeArrowheads="1"/>
          </p:cNvSpPr>
          <p:nvPr/>
        </p:nvSpPr>
        <p:spPr bwMode="auto">
          <a:xfrm>
            <a:off x="1619956" y="3661173"/>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endParaRPr lang="fr-FR" altLang="fr-FR" sz="1500">
              <a:solidFill>
                <a:srgbClr val="000000"/>
              </a:solidFill>
              <a:ea typeface="MS PGothic" pitchFamily="34" charset="-128"/>
            </a:endParaRPr>
          </a:p>
        </p:txBody>
      </p:sp>
      <p:sp>
        <p:nvSpPr>
          <p:cNvPr id="160774" name="Titre 1"/>
          <p:cNvSpPr txBox="1">
            <a:spLocks/>
          </p:cNvSpPr>
          <p:nvPr/>
        </p:nvSpPr>
        <p:spPr bwMode="auto">
          <a:xfrm>
            <a:off x="142523" y="215503"/>
            <a:ext cx="89139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nchor="ctr"/>
          <a:lstStyle>
            <a:lvl1pPr eaLnBrk="0" hangingPunct="0">
              <a:spcBef>
                <a:spcPct val="20000"/>
              </a:spcBef>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3200">
                <a:solidFill>
                  <a:schemeClr val="bg1"/>
                </a:solidFill>
                <a:latin typeface="Arial" pitchFamily="34" charset="0"/>
              </a:defRPr>
            </a:lvl1pPr>
            <a:lvl2pPr marL="742950" indent="-285750" eaLnBrk="0" hangingPunct="0">
              <a:spcBef>
                <a:spcPct val="20000"/>
              </a:spcBef>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2800">
                <a:solidFill>
                  <a:schemeClr val="bg1"/>
                </a:solidFill>
                <a:latin typeface="Arial" pitchFamily="34" charset="0"/>
              </a:defRPr>
            </a:lvl2pPr>
            <a:lvl3pPr marL="1143000" indent="-228600" eaLnBrk="0" hangingPunct="0">
              <a:spcBef>
                <a:spcPct val="20000"/>
              </a:spcBef>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2400">
                <a:solidFill>
                  <a:schemeClr val="bg1"/>
                </a:solidFill>
                <a:latin typeface="Arial" pitchFamily="34" charset="0"/>
              </a:defRPr>
            </a:lvl3pPr>
            <a:lvl4pPr marL="1600200" indent="-228600" eaLnBrk="0" hangingPunct="0">
              <a:spcBef>
                <a:spcPct val="20000"/>
              </a:spcBef>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2000">
                <a:solidFill>
                  <a:schemeClr val="bg1"/>
                </a:solidFill>
                <a:latin typeface="Arial" pitchFamily="34" charset="0"/>
              </a:defRPr>
            </a:lvl4pPr>
            <a:lvl5pPr marL="2057400" indent="-228600" eaLnBrk="0" hangingPunct="0">
              <a:spcBef>
                <a:spcPct val="20000"/>
              </a:spcBef>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 pos="8535988" algn="l"/>
              </a:tabLst>
              <a:defRPr sz="2000">
                <a:solidFill>
                  <a:schemeClr val="bg1"/>
                </a:solidFill>
                <a:latin typeface="Arial" pitchFamily="34" charset="0"/>
              </a:defRPr>
            </a:lvl9pPr>
          </a:lstStyle>
          <a:p>
            <a:pPr algn="r" eaLnBrk="1" hangingPunct="1">
              <a:spcBef>
                <a:spcPct val="0"/>
              </a:spcBef>
              <a:buFontTx/>
              <a:buNone/>
            </a:pPr>
            <a:r>
              <a:rPr lang="fr-FR" altLang="fr-FR" sz="2800" b="1" dirty="0">
                <a:solidFill>
                  <a:schemeClr val="tx2">
                    <a:lumMod val="75000"/>
                  </a:schemeClr>
                </a:solidFill>
                <a:latin typeface="Calibri" pitchFamily="34" charset="0"/>
                <a:ea typeface="MS PGothic" pitchFamily="34" charset="-128"/>
                <a:cs typeface="Arial" pitchFamily="34" charset="0"/>
              </a:rPr>
              <a:t>Syndrome de Lynch (HNPCC)</a:t>
            </a:r>
          </a:p>
        </p:txBody>
      </p:sp>
      <p:sp>
        <p:nvSpPr>
          <p:cNvPr id="160775" name="Rectangle 4"/>
          <p:cNvSpPr>
            <a:spLocks noChangeArrowheads="1"/>
          </p:cNvSpPr>
          <p:nvPr/>
        </p:nvSpPr>
        <p:spPr bwMode="auto">
          <a:xfrm>
            <a:off x="1126067" y="1231106"/>
            <a:ext cx="304800" cy="228600"/>
          </a:xfrm>
          <a:prstGeom prst="rect">
            <a:avLst/>
          </a:prstGeom>
          <a:solidFill>
            <a:srgbClr val="0000CC"/>
          </a:solidFill>
          <a:ln w="9525">
            <a:solidFill>
              <a:srgbClr val="0000CC"/>
            </a:solidFill>
            <a:miter lim="800000"/>
            <a:headEnd/>
            <a:tailEnd/>
          </a:ln>
        </p:spPr>
        <p:txBody>
          <a:bodyPr wrap="none" lIns="76197" tIns="38098" rIns="76197" bIns="38098" anchor="ct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endParaRPr lang="fr-FR" altLang="fr-FR" sz="1500">
              <a:solidFill>
                <a:srgbClr val="000000"/>
              </a:solidFill>
              <a:ea typeface="MS PGothic" pitchFamily="34" charset="-128"/>
            </a:endParaRPr>
          </a:p>
        </p:txBody>
      </p:sp>
      <p:sp>
        <p:nvSpPr>
          <p:cNvPr id="160776" name="Rectangle 5"/>
          <p:cNvSpPr>
            <a:spLocks noChangeArrowheads="1"/>
          </p:cNvSpPr>
          <p:nvPr/>
        </p:nvSpPr>
        <p:spPr bwMode="auto">
          <a:xfrm>
            <a:off x="982133" y="2172891"/>
            <a:ext cx="304800" cy="228600"/>
          </a:xfrm>
          <a:prstGeom prst="rect">
            <a:avLst/>
          </a:prstGeom>
          <a:solidFill>
            <a:srgbClr val="0000CC"/>
          </a:solidFill>
          <a:ln w="9525">
            <a:solidFill>
              <a:srgbClr val="0000CC"/>
            </a:solidFill>
            <a:miter lim="800000"/>
            <a:headEnd/>
            <a:tailEnd/>
          </a:ln>
        </p:spPr>
        <p:txBody>
          <a:bodyPr wrap="none" lIns="76197" tIns="38098" rIns="76197" bIns="38098" anchor="ct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endParaRPr lang="fr-FR" altLang="fr-FR" sz="1500">
              <a:solidFill>
                <a:srgbClr val="000000"/>
              </a:solidFill>
              <a:ea typeface="MS PGothic" pitchFamily="34" charset="-128"/>
            </a:endParaRPr>
          </a:p>
        </p:txBody>
      </p:sp>
      <p:sp>
        <p:nvSpPr>
          <p:cNvPr id="160777" name="Rectangle 6"/>
          <p:cNvSpPr>
            <a:spLocks noChangeArrowheads="1"/>
          </p:cNvSpPr>
          <p:nvPr/>
        </p:nvSpPr>
        <p:spPr bwMode="auto">
          <a:xfrm>
            <a:off x="2476500" y="2172891"/>
            <a:ext cx="304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6197" tIns="38098" rIns="76197" bIns="38098" anchor="ct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endParaRPr lang="fr-FR" altLang="fr-FR" sz="1500">
              <a:solidFill>
                <a:srgbClr val="000000"/>
              </a:solidFill>
              <a:ea typeface="MS PGothic" pitchFamily="34" charset="-128"/>
            </a:endParaRPr>
          </a:p>
        </p:txBody>
      </p:sp>
      <p:sp>
        <p:nvSpPr>
          <p:cNvPr id="160778" name="Rectangle 7"/>
          <p:cNvSpPr>
            <a:spLocks noChangeArrowheads="1"/>
          </p:cNvSpPr>
          <p:nvPr/>
        </p:nvSpPr>
        <p:spPr bwMode="auto">
          <a:xfrm>
            <a:off x="1744133" y="2172891"/>
            <a:ext cx="304800" cy="228600"/>
          </a:xfrm>
          <a:prstGeom prst="rect">
            <a:avLst/>
          </a:prstGeom>
          <a:solidFill>
            <a:srgbClr val="0000CC"/>
          </a:solidFill>
          <a:ln w="9525">
            <a:solidFill>
              <a:srgbClr val="0000CC"/>
            </a:solidFill>
            <a:miter lim="800000"/>
            <a:headEnd/>
            <a:tailEnd/>
          </a:ln>
        </p:spPr>
        <p:txBody>
          <a:bodyPr wrap="none" lIns="76197" tIns="38098" rIns="76197" bIns="38098" anchor="ct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endParaRPr lang="fr-FR" altLang="fr-FR" sz="1500">
              <a:solidFill>
                <a:srgbClr val="000000"/>
              </a:solidFill>
              <a:ea typeface="MS PGothic" pitchFamily="34" charset="-128"/>
            </a:endParaRPr>
          </a:p>
        </p:txBody>
      </p:sp>
      <p:sp>
        <p:nvSpPr>
          <p:cNvPr id="160779" name="Oval 8"/>
          <p:cNvSpPr>
            <a:spLocks noChangeArrowheads="1"/>
          </p:cNvSpPr>
          <p:nvPr/>
        </p:nvSpPr>
        <p:spPr bwMode="auto">
          <a:xfrm>
            <a:off x="2277533" y="1231106"/>
            <a:ext cx="3048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76197" tIns="38098" rIns="76197" bIns="38098" anchor="ct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endParaRPr lang="fr-FR" altLang="fr-FR" sz="1500">
              <a:solidFill>
                <a:srgbClr val="000000"/>
              </a:solidFill>
              <a:ea typeface="MS PGothic" pitchFamily="34" charset="-128"/>
            </a:endParaRPr>
          </a:p>
        </p:txBody>
      </p:sp>
      <p:sp>
        <p:nvSpPr>
          <p:cNvPr id="160780" name="Line 9"/>
          <p:cNvSpPr>
            <a:spLocks noChangeShapeType="1"/>
          </p:cNvSpPr>
          <p:nvPr/>
        </p:nvSpPr>
        <p:spPr bwMode="auto">
          <a:xfrm>
            <a:off x="1135945" y="2055019"/>
            <a:ext cx="14943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81" name="Line 10"/>
          <p:cNvSpPr>
            <a:spLocks noChangeShapeType="1"/>
          </p:cNvSpPr>
          <p:nvPr/>
        </p:nvSpPr>
        <p:spPr bwMode="auto">
          <a:xfrm>
            <a:off x="1134533" y="2058591"/>
            <a:ext cx="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82" name="Line 11"/>
          <p:cNvSpPr>
            <a:spLocks noChangeShapeType="1"/>
          </p:cNvSpPr>
          <p:nvPr/>
        </p:nvSpPr>
        <p:spPr bwMode="auto">
          <a:xfrm>
            <a:off x="1896533" y="2058591"/>
            <a:ext cx="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83" name="Line 12"/>
          <p:cNvSpPr>
            <a:spLocks noChangeShapeType="1"/>
          </p:cNvSpPr>
          <p:nvPr/>
        </p:nvSpPr>
        <p:spPr bwMode="auto">
          <a:xfrm>
            <a:off x="2628900" y="2058591"/>
            <a:ext cx="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84" name="Line 13"/>
          <p:cNvSpPr>
            <a:spLocks noChangeShapeType="1"/>
          </p:cNvSpPr>
          <p:nvPr/>
        </p:nvSpPr>
        <p:spPr bwMode="auto">
          <a:xfrm>
            <a:off x="1286934" y="1574006"/>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85" name="Line 14"/>
          <p:cNvSpPr>
            <a:spLocks noChangeShapeType="1"/>
          </p:cNvSpPr>
          <p:nvPr/>
        </p:nvSpPr>
        <p:spPr bwMode="auto">
          <a:xfrm>
            <a:off x="1286933" y="1459706"/>
            <a:ext cx="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86" name="Line 15"/>
          <p:cNvSpPr>
            <a:spLocks noChangeShapeType="1"/>
          </p:cNvSpPr>
          <p:nvPr/>
        </p:nvSpPr>
        <p:spPr bwMode="auto">
          <a:xfrm>
            <a:off x="2429933" y="1459706"/>
            <a:ext cx="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87" name="Line 16"/>
          <p:cNvSpPr>
            <a:spLocks noChangeShapeType="1"/>
          </p:cNvSpPr>
          <p:nvPr/>
        </p:nvSpPr>
        <p:spPr bwMode="auto">
          <a:xfrm>
            <a:off x="1896533" y="1574006"/>
            <a:ext cx="0" cy="539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6197" tIns="38098" rIns="76197" bIns="38098"/>
          <a:lstStyle/>
          <a:p>
            <a:endParaRPr lang="fr-FR"/>
          </a:p>
        </p:txBody>
      </p:sp>
      <p:sp>
        <p:nvSpPr>
          <p:cNvPr id="160788" name="Text Box 17"/>
          <p:cNvSpPr txBox="1">
            <a:spLocks noChangeArrowheads="1"/>
          </p:cNvSpPr>
          <p:nvPr/>
        </p:nvSpPr>
        <p:spPr bwMode="auto">
          <a:xfrm>
            <a:off x="1270001" y="2403873"/>
            <a:ext cx="1944511"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r>
              <a:rPr lang="fr-FR" altLang="fr-FR" sz="1300" b="1">
                <a:solidFill>
                  <a:srgbClr val="0000CC"/>
                </a:solidFill>
                <a:latin typeface="Calibri" pitchFamily="34" charset="0"/>
                <a:ea typeface="MS PGothic" pitchFamily="34" charset="-128"/>
              </a:rPr>
              <a:t>CRC &lt; 50 ans</a:t>
            </a:r>
          </a:p>
        </p:txBody>
      </p:sp>
      <p:sp>
        <p:nvSpPr>
          <p:cNvPr id="160789" name="Text Box 18"/>
          <p:cNvSpPr txBox="1">
            <a:spLocks noChangeArrowheads="1"/>
          </p:cNvSpPr>
          <p:nvPr/>
        </p:nvSpPr>
        <p:spPr bwMode="auto">
          <a:xfrm>
            <a:off x="762000" y="1485900"/>
            <a:ext cx="936978"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r>
              <a:rPr lang="fr-FR" altLang="fr-FR" sz="1300" b="1">
                <a:solidFill>
                  <a:srgbClr val="0000CC"/>
                </a:solidFill>
                <a:latin typeface="Calibri" pitchFamily="34" charset="0"/>
                <a:ea typeface="MS PGothic" pitchFamily="34" charset="-128"/>
              </a:rPr>
              <a:t>CRC</a:t>
            </a:r>
          </a:p>
        </p:txBody>
      </p:sp>
      <p:sp>
        <p:nvSpPr>
          <p:cNvPr id="160790" name="Text Box 19"/>
          <p:cNvSpPr txBox="1">
            <a:spLocks noChangeArrowheads="1"/>
          </p:cNvSpPr>
          <p:nvPr/>
        </p:nvSpPr>
        <p:spPr bwMode="auto">
          <a:xfrm>
            <a:off x="622300" y="2402681"/>
            <a:ext cx="936978"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eaLnBrk="1" hangingPunct="1">
              <a:spcBef>
                <a:spcPct val="0"/>
              </a:spcBef>
              <a:buFontTx/>
              <a:buNone/>
            </a:pPr>
            <a:r>
              <a:rPr lang="fr-FR" altLang="fr-FR" sz="1300" b="1">
                <a:solidFill>
                  <a:srgbClr val="0000CC"/>
                </a:solidFill>
                <a:latin typeface="Calibri" pitchFamily="34" charset="0"/>
                <a:ea typeface="MS PGothic" pitchFamily="34" charset="-128"/>
              </a:rPr>
              <a:t>CRC</a:t>
            </a:r>
          </a:p>
        </p:txBody>
      </p:sp>
      <p:sp>
        <p:nvSpPr>
          <p:cNvPr id="2" name="Rectangle 1"/>
          <p:cNvSpPr/>
          <p:nvPr/>
        </p:nvSpPr>
        <p:spPr>
          <a:xfrm>
            <a:off x="471311" y="2950369"/>
            <a:ext cx="7138812" cy="1000270"/>
          </a:xfrm>
          <a:prstGeom prst="rect">
            <a:avLst/>
          </a:prstGeom>
          <a:solidFill>
            <a:schemeClr val="accent6">
              <a:lumMod val="20000"/>
              <a:lumOff val="80000"/>
            </a:schemeClr>
          </a:solidFill>
        </p:spPr>
        <p:txBody>
          <a:bodyPr lIns="76197" tIns="38098" rIns="76197" bIns="38098">
            <a:spAutoFit/>
          </a:bodyPr>
          <a:lstStyle/>
          <a:p>
            <a:pPr lvl="2">
              <a:defRPr/>
            </a:pPr>
            <a:r>
              <a:rPr lang="fr-FR" altLang="fr-FR" sz="1500" b="1" dirty="0">
                <a:solidFill>
                  <a:schemeClr val="tx2">
                    <a:lumMod val="75000"/>
                  </a:schemeClr>
                </a:solidFill>
              </a:rPr>
              <a:t>Risques cumulés de cancers du syndrome de Lynch</a:t>
            </a:r>
            <a:r>
              <a:rPr lang="fr-FR" altLang="fr-FR" sz="1500" dirty="0">
                <a:solidFill>
                  <a:schemeClr val="tx2">
                    <a:lumMod val="75000"/>
                  </a:schemeClr>
                </a:solidFill>
              </a:rPr>
              <a:t> (vie entière)</a:t>
            </a:r>
          </a:p>
          <a:p>
            <a:pPr marL="1379747" lvl="3" indent="-238115">
              <a:buFont typeface="Arial" panose="020B0604020202020204" pitchFamily="34" charset="0"/>
              <a:buChar char="•"/>
              <a:defRPr/>
            </a:pPr>
            <a:r>
              <a:rPr lang="fr-FR" altLang="fr-FR" sz="1500" dirty="0">
                <a:solidFill>
                  <a:schemeClr val="tx2">
                    <a:lumMod val="75000"/>
                  </a:schemeClr>
                </a:solidFill>
              </a:rPr>
              <a:t>Colorectal 42% </a:t>
            </a:r>
            <a:r>
              <a:rPr lang="fr-FR" altLang="fr-FR" sz="1500" i="1" dirty="0">
                <a:solidFill>
                  <a:schemeClr val="tx2">
                    <a:lumMod val="75000"/>
                  </a:schemeClr>
                </a:solidFill>
              </a:rPr>
              <a:t>(MLH1</a:t>
            </a:r>
            <a:r>
              <a:rPr lang="fr-FR" altLang="fr-FR" sz="1500" i="1" dirty="0">
                <a:solidFill>
                  <a:schemeClr val="tx2">
                    <a:lumMod val="75000"/>
                  </a:schemeClr>
                </a:solidFill>
                <a:sym typeface="Symbol" pitchFamily="18" charset="2"/>
              </a:rPr>
              <a:t> </a:t>
            </a:r>
            <a:r>
              <a:rPr lang="fr-FR" altLang="fr-FR" sz="1500" i="1" dirty="0">
                <a:solidFill>
                  <a:schemeClr val="tx2">
                    <a:lumMod val="75000"/>
                  </a:schemeClr>
                </a:solidFill>
              </a:rPr>
              <a:t>MSH2; &gt;MSH6)</a:t>
            </a:r>
          </a:p>
          <a:p>
            <a:pPr marL="1379747" lvl="3" indent="-238115">
              <a:buFont typeface="Arial" panose="020B0604020202020204" pitchFamily="34" charset="0"/>
              <a:buChar char="•"/>
              <a:defRPr/>
            </a:pPr>
            <a:r>
              <a:rPr lang="fr-FR" altLang="fr-FR" sz="1500" dirty="0">
                <a:solidFill>
                  <a:schemeClr val="tx2">
                    <a:lumMod val="75000"/>
                  </a:schemeClr>
                </a:solidFill>
              </a:rPr>
              <a:t>Endomètre 35% (</a:t>
            </a:r>
            <a:r>
              <a:rPr lang="fr-FR" altLang="fr-FR" sz="1500" i="1" dirty="0">
                <a:solidFill>
                  <a:schemeClr val="tx2">
                    <a:lumMod val="75000"/>
                  </a:schemeClr>
                </a:solidFill>
              </a:rPr>
              <a:t>MLH1&gt;MSH2&gt;MSH6)</a:t>
            </a:r>
          </a:p>
          <a:p>
            <a:pPr marL="1379747" lvl="3" indent="-238115">
              <a:buFont typeface="Arial" panose="020B0604020202020204" pitchFamily="34" charset="0"/>
              <a:buChar char="•"/>
              <a:defRPr/>
            </a:pPr>
            <a:r>
              <a:rPr lang="fr-FR" altLang="fr-FR" sz="1500" dirty="0">
                <a:solidFill>
                  <a:schemeClr val="tx2">
                    <a:lumMod val="75000"/>
                  </a:schemeClr>
                </a:solidFill>
              </a:rPr>
              <a:t>Ovaire 8% (</a:t>
            </a:r>
            <a:r>
              <a:rPr lang="fr-FR" altLang="fr-FR" sz="1500" i="1" dirty="0">
                <a:solidFill>
                  <a:schemeClr val="tx2">
                    <a:lumMod val="75000"/>
                  </a:schemeClr>
                </a:solidFill>
              </a:rPr>
              <a:t>MSH2&gt;MLH1&gt;&gt;MSH6</a:t>
            </a:r>
            <a:r>
              <a:rPr lang="fr-FR" altLang="fr-FR" sz="1500" i="1" dirty="0" smtClean="0">
                <a:solidFill>
                  <a:schemeClr val="tx2">
                    <a:lumMod val="75000"/>
                  </a:schemeClr>
                </a:solidFill>
              </a:rPr>
              <a:t>)</a:t>
            </a:r>
            <a:endParaRPr lang="fr-FR" altLang="fr-FR" sz="1500" dirty="0">
              <a:solidFill>
                <a:schemeClr val="tx2">
                  <a:lumMod val="75000"/>
                </a:schemeClr>
              </a:solidFill>
            </a:endParaRPr>
          </a:p>
        </p:txBody>
      </p:sp>
      <p:sp>
        <p:nvSpPr>
          <p:cNvPr id="3" name="Ellipse 2"/>
          <p:cNvSpPr/>
          <p:nvPr/>
        </p:nvSpPr>
        <p:spPr>
          <a:xfrm>
            <a:off x="11420123" y="195262"/>
            <a:ext cx="64911" cy="34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a:defRPr/>
            </a:pPr>
            <a:endParaRPr lang="fr-FR"/>
          </a:p>
        </p:txBody>
      </p:sp>
    </p:spTree>
    <p:extLst>
      <p:ext uri="{BB962C8B-B14F-4D97-AF65-F5344CB8AC3E}">
        <p14:creationId xmlns:p14="http://schemas.microsoft.com/office/powerpoint/2010/main" val="28337875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re 1"/>
          <p:cNvSpPr>
            <a:spLocks noGrp="1"/>
          </p:cNvSpPr>
          <p:nvPr>
            <p:ph type="title"/>
          </p:nvPr>
        </p:nvSpPr>
        <p:spPr>
          <a:xfrm>
            <a:off x="539045" y="205979"/>
            <a:ext cx="7921978" cy="691753"/>
          </a:xfrm>
        </p:spPr>
        <p:txBody>
          <a:bodyPr/>
          <a:lstStyle/>
          <a:p>
            <a:pPr eaLnBrk="1" hangingPunct="1"/>
            <a:r>
              <a:rPr lang="fr-FR" altLang="fr-FR" sz="2700">
                <a:solidFill>
                  <a:schemeClr val="tx2"/>
                </a:solidFill>
              </a:rPr>
              <a:t>Information dans les médias</a:t>
            </a:r>
            <a:endParaRPr lang="fr-FR" altLang="fr-FR" sz="2700">
              <a:solidFill>
                <a:srgbClr val="0070C0"/>
              </a:solidFill>
            </a:endParaRPr>
          </a:p>
        </p:txBody>
      </p:sp>
      <p:pic>
        <p:nvPicPr>
          <p:cNvPr id="1669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0956" y="1059657"/>
            <a:ext cx="7920567" cy="333613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166916" name="Rectangle 2"/>
          <p:cNvSpPr>
            <a:spLocks noChangeArrowheads="1"/>
          </p:cNvSpPr>
          <p:nvPr/>
        </p:nvSpPr>
        <p:spPr bwMode="auto">
          <a:xfrm>
            <a:off x="3897489" y="4476750"/>
            <a:ext cx="4805797" cy="75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97" tIns="38098" rIns="76197" bIns="38098">
            <a:spAutoFit/>
          </a:bodyPr>
          <a:lstStyle/>
          <a:p>
            <a:pPr eaLnBrk="0" hangingPunct="0">
              <a:spcBef>
                <a:spcPct val="20000"/>
              </a:spcBef>
            </a:pPr>
            <a:r>
              <a:rPr lang="fr-FR" altLang="fr-FR" sz="1300" b="1">
                <a:solidFill>
                  <a:srgbClr val="1F497D"/>
                </a:solidFill>
              </a:rPr>
              <a:t>LANCEMENT DU SITE ONCOGENETIQUE.FR en mars 2019</a:t>
            </a:r>
          </a:p>
          <a:p>
            <a:pPr eaLnBrk="0" hangingPunct="0">
              <a:spcBef>
                <a:spcPct val="20000"/>
              </a:spcBef>
            </a:pPr>
            <a:r>
              <a:rPr lang="fr-FR" altLang="fr-FR" sz="1300" u="sng">
                <a:solidFill>
                  <a:schemeClr val="tx2"/>
                </a:solidFill>
                <a:hlinkClick r:id="rId4"/>
              </a:rPr>
              <a:t>https://www.oncogenetique.fr</a:t>
            </a:r>
            <a:r>
              <a:rPr lang="fr-FR" altLang="fr-FR" sz="1300">
                <a:solidFill>
                  <a:schemeClr val="tx2"/>
                </a:solidFill>
              </a:rPr>
              <a:t> </a:t>
            </a:r>
          </a:p>
          <a:p>
            <a:pPr eaLnBrk="0" hangingPunct="0">
              <a:spcBef>
                <a:spcPct val="20000"/>
              </a:spcBef>
            </a:pPr>
            <a:r>
              <a:rPr lang="fr-FR" altLang="fr-FR" sz="1300" b="1">
                <a:solidFill>
                  <a:srgbClr val="1F497D"/>
                </a:solidFill>
              </a:rPr>
              <a:t> </a:t>
            </a:r>
            <a:endParaRPr lang="fr-FR" altLang="fr-FR" sz="1300">
              <a:solidFill>
                <a:srgbClr val="1F497D"/>
              </a:solidFill>
            </a:endParaRPr>
          </a:p>
        </p:txBody>
      </p:sp>
    </p:spTree>
    <p:extLst>
      <p:ext uri="{BB962C8B-B14F-4D97-AF65-F5344CB8AC3E}">
        <p14:creationId xmlns:p14="http://schemas.microsoft.com/office/powerpoint/2010/main" val="3977635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re 1"/>
          <p:cNvSpPr>
            <a:spLocks noGrp="1"/>
          </p:cNvSpPr>
          <p:nvPr>
            <p:ph type="title"/>
          </p:nvPr>
        </p:nvSpPr>
        <p:spPr>
          <a:xfrm>
            <a:off x="539045" y="205979"/>
            <a:ext cx="7921978" cy="691753"/>
          </a:xfrm>
        </p:spPr>
        <p:txBody>
          <a:bodyPr/>
          <a:lstStyle/>
          <a:p>
            <a:pPr eaLnBrk="1" hangingPunct="1"/>
            <a:r>
              <a:rPr lang="fr-FR" altLang="fr-FR" sz="2300" dirty="0"/>
              <a:t>Les principes juridiques en vigueur en matière de recours aux tests génétiques</a:t>
            </a:r>
          </a:p>
        </p:txBody>
      </p:sp>
      <p:sp>
        <p:nvSpPr>
          <p:cNvPr id="165891" name="Espace réservé du contenu 1"/>
          <p:cNvSpPr>
            <a:spLocks noGrp="1"/>
          </p:cNvSpPr>
          <p:nvPr>
            <p:ph idx="1"/>
          </p:nvPr>
        </p:nvSpPr>
        <p:spPr>
          <a:xfrm>
            <a:off x="475545" y="1059656"/>
            <a:ext cx="8321322" cy="3401616"/>
          </a:xfrm>
        </p:spPr>
        <p:txBody>
          <a:bodyPr/>
          <a:lstStyle/>
          <a:p>
            <a:pPr marL="0" indent="0">
              <a:buNone/>
              <a:defRPr/>
            </a:pPr>
            <a:r>
              <a:rPr lang="fr-FR" altLang="fr-FR" sz="1700" dirty="0">
                <a:solidFill>
                  <a:schemeClr val="tx2"/>
                </a:solidFill>
              </a:rPr>
              <a:t>Circonscription du champ :</a:t>
            </a:r>
          </a:p>
          <a:p>
            <a:pPr>
              <a:buFont typeface="Wingdings" panose="05000000000000000000" pitchFamily="2" charset="2"/>
              <a:buChar char="ü"/>
              <a:defRPr/>
            </a:pPr>
            <a:r>
              <a:rPr lang="fr-FR" altLang="fr-FR" sz="1700" dirty="0">
                <a:solidFill>
                  <a:schemeClr val="tx2"/>
                </a:solidFill>
              </a:rPr>
              <a:t>En limitant la finalité de tels examens uniquement à des fins médicales ou de recherche scientifique : </a:t>
            </a:r>
            <a:r>
              <a:rPr lang="fr-FR" altLang="fr-FR" sz="1700" dirty="0">
                <a:solidFill>
                  <a:schemeClr val="tx2">
                    <a:lumMod val="60000"/>
                    <a:lumOff val="40000"/>
                  </a:schemeClr>
                </a:solidFill>
              </a:rPr>
              <a:t>détournement à d’autres fins pénalement sanctionné, recours aux tests en dehors du cadre médical prohibé par le code pénal</a:t>
            </a:r>
          </a:p>
          <a:p>
            <a:pPr marL="285728" indent="-285728">
              <a:buFont typeface="Wingdings" panose="05000000000000000000" pitchFamily="2" charset="2"/>
              <a:buChar char="ü"/>
              <a:defRPr/>
            </a:pPr>
            <a:r>
              <a:rPr lang="fr-FR" altLang="fr-FR" sz="1700" dirty="0">
                <a:solidFill>
                  <a:schemeClr val="tx2"/>
                </a:solidFill>
              </a:rPr>
              <a:t>En entourant de garanties spécifiques la réalisation de ces examens : </a:t>
            </a:r>
            <a:r>
              <a:rPr lang="fr-FR" altLang="fr-FR" sz="1700" dirty="0">
                <a:solidFill>
                  <a:schemeClr val="tx2">
                    <a:lumMod val="60000"/>
                    <a:lumOff val="40000"/>
                  </a:schemeClr>
                </a:solidFill>
              </a:rPr>
              <a:t>information préalable et consentement pour un examen des caractéristiques génétiques d’un individu, possibilité de refus de communication des résultats, autorisation des laboratoires, agrément des praticiens biologistes, résultat rendu seulement par médecin prescripteur, déclaration des équipes pluridisciplinaires</a:t>
            </a:r>
          </a:p>
          <a:p>
            <a:pPr>
              <a:buFont typeface="Wingdings" panose="05000000000000000000" pitchFamily="2" charset="2"/>
              <a:buChar char="ü"/>
              <a:defRPr/>
            </a:pPr>
            <a:r>
              <a:rPr lang="fr-FR" altLang="fr-FR" sz="1700" dirty="0">
                <a:solidFill>
                  <a:schemeClr val="tx2"/>
                </a:solidFill>
              </a:rPr>
              <a:t>En organisant un système d’information obligatoire de la famille : </a:t>
            </a:r>
            <a:r>
              <a:rPr lang="fr-FR" altLang="fr-FR" sz="1700" dirty="0">
                <a:solidFill>
                  <a:schemeClr val="tx2">
                    <a:lumMod val="60000"/>
                    <a:lumOff val="40000"/>
                  </a:schemeClr>
                </a:solidFill>
              </a:rPr>
              <a:t>par le patient ou anonymement par la médiation du médecin en cas de refus</a:t>
            </a:r>
          </a:p>
          <a:p>
            <a:pPr>
              <a:buFont typeface="Wingdings" panose="05000000000000000000" pitchFamily="2" charset="2"/>
              <a:buChar char="ü"/>
              <a:defRPr/>
            </a:pPr>
            <a:r>
              <a:rPr lang="fr-FR" altLang="fr-FR" sz="1700" dirty="0">
                <a:solidFill>
                  <a:schemeClr val="tx2"/>
                </a:solidFill>
              </a:rPr>
              <a:t>En interdisant que l’utilisation des tests puissent être dévoyée : </a:t>
            </a:r>
            <a:r>
              <a:rPr lang="fr-FR" altLang="fr-FR" sz="1700" dirty="0">
                <a:solidFill>
                  <a:schemeClr val="tx2">
                    <a:lumMod val="60000"/>
                    <a:lumOff val="40000"/>
                  </a:schemeClr>
                </a:solidFill>
              </a:rPr>
              <a:t>discrimination interdite</a:t>
            </a:r>
          </a:p>
          <a:p>
            <a:pPr marL="0" indent="0">
              <a:buNone/>
              <a:defRPr/>
            </a:pPr>
            <a:endParaRPr lang="fr-FR" altLang="fr-FR" sz="1700" dirty="0">
              <a:solidFill>
                <a:schemeClr val="tx2"/>
              </a:solidFill>
            </a:endParaRPr>
          </a:p>
        </p:txBody>
      </p:sp>
      <p:sp>
        <p:nvSpPr>
          <p:cNvPr id="177156" name="ZoneTexte 1"/>
          <p:cNvSpPr txBox="1">
            <a:spLocks noChangeArrowheads="1"/>
          </p:cNvSpPr>
          <p:nvPr/>
        </p:nvSpPr>
        <p:spPr bwMode="auto">
          <a:xfrm>
            <a:off x="4206652" y="4803998"/>
            <a:ext cx="4776310" cy="24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7" tIns="38098" rIns="76197" bIns="38098">
            <a:spAutoFit/>
          </a:bodyPr>
          <a:lstStyle/>
          <a:p>
            <a:r>
              <a:rPr lang="fr-FR" altLang="fr-FR" sz="1100" i="1" dirty="0">
                <a:solidFill>
                  <a:schemeClr val="accent1"/>
                </a:solidFill>
              </a:rPr>
              <a:t>Rapport Conseil d’état sur révision Lois Bioéthique, juin 2018</a:t>
            </a:r>
          </a:p>
        </p:txBody>
      </p:sp>
    </p:spTree>
    <p:extLst>
      <p:ext uri="{BB962C8B-B14F-4D97-AF65-F5344CB8AC3E}">
        <p14:creationId xmlns:p14="http://schemas.microsoft.com/office/powerpoint/2010/main" val="21034617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Espace réservé du contenu 3"/>
          <p:cNvSpPr>
            <a:spLocks noGrp="1"/>
          </p:cNvSpPr>
          <p:nvPr>
            <p:ph idx="1"/>
          </p:nvPr>
        </p:nvSpPr>
        <p:spPr>
          <a:xfrm>
            <a:off x="667457" y="1383507"/>
            <a:ext cx="7920566" cy="3132535"/>
          </a:xfrm>
        </p:spPr>
        <p:txBody>
          <a:bodyPr/>
          <a:lstStyle/>
          <a:p>
            <a:pPr marL="0" indent="0">
              <a:buNone/>
            </a:pPr>
            <a:r>
              <a:rPr lang="fr-FR" altLang="fr-FR" sz="2000" b="1">
                <a:solidFill>
                  <a:schemeClr val="tx2"/>
                </a:solidFill>
              </a:rPr>
              <a:t>Attention aux tests de toutes sortes …« direct consommateurs » mélange de récréatif, de SNPs et de variants délétères à des prédispositions génétiques variées…</a:t>
            </a:r>
          </a:p>
          <a:p>
            <a:pPr marL="0" indent="0">
              <a:buNone/>
            </a:pPr>
            <a:endParaRPr lang="fr-FR" altLang="fr-FR" sz="2000" b="1">
              <a:solidFill>
                <a:schemeClr val="tx2"/>
              </a:solidFill>
            </a:endParaRPr>
          </a:p>
          <a:p>
            <a:pPr marL="0" indent="0">
              <a:buNone/>
            </a:pPr>
            <a:r>
              <a:rPr lang="fr-FR" altLang="fr-FR" sz="2000">
                <a:solidFill>
                  <a:schemeClr val="tx2"/>
                </a:solidFill>
              </a:rPr>
              <a:t>Les erreurs commencent à être médiatisées : exemple d’une femme aux USA, en précarité sociale, MBP sur un variant BRCA finalement non délétère, échec de la reconstruction, séquelles invalidantes , perte d’emploi, endettement.</a:t>
            </a:r>
          </a:p>
        </p:txBody>
      </p:sp>
    </p:spTree>
    <p:extLst>
      <p:ext uri="{BB962C8B-B14F-4D97-AF65-F5344CB8AC3E}">
        <p14:creationId xmlns:p14="http://schemas.microsoft.com/office/powerpoint/2010/main" val="29058253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827584" y="195263"/>
            <a:ext cx="8316416" cy="638175"/>
          </a:xfrm>
        </p:spPr>
        <p:txBody>
          <a:bodyPr/>
          <a:lstStyle/>
          <a:p>
            <a:pPr eaLnBrk="1" hangingPunct="1"/>
            <a:r>
              <a:rPr lang="fr-FR" altLang="fr-FR" sz="2000" b="1" dirty="0"/>
              <a:t>Exemples de situation familiale ayant une probabilité d’au moins 10% de détection de mutation</a:t>
            </a:r>
          </a:p>
        </p:txBody>
      </p:sp>
      <p:sp>
        <p:nvSpPr>
          <p:cNvPr id="113667" name="Rectangle 3"/>
          <p:cNvSpPr>
            <a:spLocks noGrp="1" noChangeArrowheads="1"/>
          </p:cNvSpPr>
          <p:nvPr>
            <p:ph type="body" idx="4294967295"/>
          </p:nvPr>
        </p:nvSpPr>
        <p:spPr>
          <a:xfrm>
            <a:off x="533400" y="1168002"/>
            <a:ext cx="8077200" cy="3275955"/>
          </a:xfrm>
        </p:spPr>
        <p:txBody>
          <a:bodyPr/>
          <a:lstStyle/>
          <a:p>
            <a:pPr eaLnBrk="1" hangingPunct="1">
              <a:defRPr/>
            </a:pPr>
            <a:r>
              <a:rPr lang="fr-FR" altLang="fr-FR" sz="1700" b="1" u="sng" dirty="0">
                <a:solidFill>
                  <a:schemeClr val="accent6">
                    <a:lumMod val="75000"/>
                  </a:schemeClr>
                </a:solidFill>
              </a:rPr>
              <a:t>Au moins trois cas</a:t>
            </a:r>
            <a:r>
              <a:rPr lang="fr-FR" altLang="fr-FR" sz="1700" b="1" dirty="0">
                <a:solidFill>
                  <a:schemeClr val="accent6">
                    <a:lumMod val="75000"/>
                  </a:schemeClr>
                </a:solidFill>
              </a:rPr>
              <a:t> </a:t>
            </a:r>
            <a:r>
              <a:rPr lang="fr-FR" altLang="fr-FR" sz="1700" dirty="0"/>
              <a:t>de cancer du sein ou de l’ovaire appartenant à la même branche parentale, chez des apparentés au 1er ou au 2ème degré </a:t>
            </a:r>
          </a:p>
          <a:p>
            <a:pPr eaLnBrk="1" hangingPunct="1">
              <a:defRPr/>
            </a:pPr>
            <a:endParaRPr lang="fr-FR" altLang="fr-FR" sz="1000" dirty="0">
              <a:solidFill>
                <a:schemeClr val="tx2"/>
              </a:solidFill>
            </a:endParaRPr>
          </a:p>
          <a:p>
            <a:pPr eaLnBrk="1" hangingPunct="1">
              <a:defRPr/>
            </a:pPr>
            <a:r>
              <a:rPr lang="fr-FR" altLang="fr-FR" sz="1700" b="1" u="sng" dirty="0">
                <a:solidFill>
                  <a:schemeClr val="accent6">
                    <a:lumMod val="75000"/>
                  </a:schemeClr>
                </a:solidFill>
              </a:rPr>
              <a:t>Au moins deux cas</a:t>
            </a:r>
            <a:r>
              <a:rPr lang="fr-FR" altLang="fr-FR" sz="1700" b="1" dirty="0">
                <a:solidFill>
                  <a:schemeClr val="accent6">
                    <a:lumMod val="75000"/>
                  </a:schemeClr>
                </a:solidFill>
              </a:rPr>
              <a:t> </a:t>
            </a:r>
            <a:r>
              <a:rPr lang="fr-FR" altLang="fr-FR" sz="1700" dirty="0"/>
              <a:t>de cancer du sein chez des femmes, dont au moins un avant 40 ans, apparentées au 1er degré (ou 2ème degré via un homme)</a:t>
            </a:r>
          </a:p>
          <a:p>
            <a:pPr eaLnBrk="1" hangingPunct="1">
              <a:defRPr/>
            </a:pPr>
            <a:endParaRPr lang="fr-FR" altLang="fr-FR" sz="1000" dirty="0">
              <a:solidFill>
                <a:schemeClr val="tx2"/>
              </a:solidFill>
            </a:endParaRPr>
          </a:p>
          <a:p>
            <a:pPr eaLnBrk="1" hangingPunct="1">
              <a:defRPr/>
            </a:pPr>
            <a:r>
              <a:rPr lang="fr-FR" altLang="fr-FR" sz="1700" dirty="0"/>
              <a:t>Au</a:t>
            </a:r>
            <a:r>
              <a:rPr lang="fr-FR" altLang="fr-FR" sz="1700" dirty="0">
                <a:solidFill>
                  <a:schemeClr val="tx2"/>
                </a:solidFill>
              </a:rPr>
              <a:t> </a:t>
            </a:r>
            <a:r>
              <a:rPr lang="fr-FR" altLang="fr-FR" sz="1700" dirty="0"/>
              <a:t>moins un cas de cancer du sein et un cas de cancer de l’ovaire chez des femmes apparentées au 1er degré (ou 2ème degré via un homme)</a:t>
            </a:r>
          </a:p>
          <a:p>
            <a:pPr eaLnBrk="1" hangingPunct="1">
              <a:defRPr/>
            </a:pPr>
            <a:endParaRPr lang="fr-FR" altLang="fr-FR" sz="1000" dirty="0"/>
          </a:p>
          <a:p>
            <a:pPr eaLnBrk="1" hangingPunct="1">
              <a:defRPr/>
            </a:pPr>
            <a:r>
              <a:rPr lang="fr-FR" altLang="fr-FR" sz="1700" dirty="0"/>
              <a:t>Au moins un cas de cancer du sein ou de l’ovaire chez une femme et un cas de cancer du sein chez l’homme, chez des apparentés au 1er degré (ou 2ème degré via un homme)</a:t>
            </a:r>
          </a:p>
          <a:p>
            <a:pPr eaLnBrk="1" hangingPunct="1">
              <a:defRPr/>
            </a:pPr>
            <a:endParaRPr lang="fr-FR" altLang="fr-FR" sz="1700" dirty="0">
              <a:solidFill>
                <a:schemeClr val="tx2"/>
              </a:solidFill>
            </a:endParaRPr>
          </a:p>
          <a:p>
            <a:pPr eaLnBrk="1" hangingPunct="1">
              <a:buFontTx/>
              <a:buChar char="•"/>
              <a:defRPr/>
            </a:pPr>
            <a:endParaRPr lang="fr-FR" altLang="fr-FR" sz="1700" dirty="0">
              <a:solidFill>
                <a:schemeClr val="tx2"/>
              </a:solidFill>
            </a:endParaRPr>
          </a:p>
        </p:txBody>
      </p:sp>
    </p:spTree>
    <p:extLst>
      <p:ext uri="{BB962C8B-B14F-4D97-AF65-F5344CB8AC3E}">
        <p14:creationId xmlns:p14="http://schemas.microsoft.com/office/powerpoint/2010/main" val="19111343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423" y="1869281"/>
            <a:ext cx="5365044"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371" name="Rectangle 3"/>
          <p:cNvSpPr txBox="1">
            <a:spLocks noChangeArrowheads="1"/>
          </p:cNvSpPr>
          <p:nvPr/>
        </p:nvSpPr>
        <p:spPr bwMode="auto">
          <a:xfrm>
            <a:off x="321733" y="1059657"/>
            <a:ext cx="8602133" cy="32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lstStyle>
            <a:lvl1pPr marL="514350" indent="-514350" eaLnBrk="0" hangingPunct="0">
              <a:spcBef>
                <a:spcPct val="20000"/>
              </a:spcBef>
              <a:buFont typeface="Arial" pitchFamily="34" charset="0"/>
              <a:buChar char="•"/>
              <a:defRPr sz="3200">
                <a:solidFill>
                  <a:schemeClr val="bg1"/>
                </a:solidFill>
                <a:latin typeface="Arial" pitchFamily="34" charset="0"/>
              </a:defRPr>
            </a:lvl1pPr>
            <a:lvl2pPr marL="742950" indent="-285750" eaLnBrk="0" hangingPunct="0">
              <a:spcBef>
                <a:spcPct val="20000"/>
              </a:spcBef>
              <a:buFont typeface="Arial" pitchFamily="34" charset="0"/>
              <a:buChar char="–"/>
              <a:defRPr sz="2800">
                <a:solidFill>
                  <a:schemeClr val="bg1"/>
                </a:solidFill>
                <a:latin typeface="Arial" pitchFamily="34" charset="0"/>
              </a:defRPr>
            </a:lvl2pPr>
            <a:lvl3pPr marL="1143000" indent="-228600" eaLnBrk="0" hangingPunct="0">
              <a:spcBef>
                <a:spcPct val="20000"/>
              </a:spcBef>
              <a:buFont typeface="Arial" pitchFamily="34" charset="0"/>
              <a:buChar char="•"/>
              <a:defRPr sz="2400">
                <a:solidFill>
                  <a:schemeClr val="bg1"/>
                </a:solidFill>
                <a:latin typeface="Arial" pitchFamily="34" charset="0"/>
              </a:defRPr>
            </a:lvl3pPr>
            <a:lvl4pPr marL="1600200" indent="-228600" eaLnBrk="0" hangingPunct="0">
              <a:spcBef>
                <a:spcPct val="20000"/>
              </a:spcBef>
              <a:buFont typeface="Arial" pitchFamily="34" charset="0"/>
              <a:buChar char="–"/>
              <a:defRPr sz="2000">
                <a:solidFill>
                  <a:schemeClr val="bg1"/>
                </a:solidFill>
                <a:latin typeface="Arial" pitchFamily="34" charset="0"/>
              </a:defRPr>
            </a:lvl4pPr>
            <a:lvl5pPr marL="2057400" indent="-228600" eaLnBrk="0" hangingPunct="0">
              <a:spcBef>
                <a:spcPct val="20000"/>
              </a:spcBef>
              <a:buFont typeface="Arial" pitchFamily="34" charset="0"/>
              <a:buChar char="»"/>
              <a:defRPr sz="2000">
                <a:solidFill>
                  <a:schemeClr val="bg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Arial" pitchFamily="34" charset="0"/>
              </a:defRPr>
            </a:lvl9pPr>
          </a:lstStyle>
          <a:p>
            <a:pPr algn="ctr" eaLnBrk="1" hangingPunct="1">
              <a:buFont typeface="Arial" pitchFamily="34" charset="0"/>
              <a:buAutoNum type="arabicPeriod"/>
            </a:pPr>
            <a:r>
              <a:rPr lang="fr-FR" altLang="fr-FR" sz="2200" b="1" dirty="0">
                <a:solidFill>
                  <a:schemeClr val="accent6"/>
                </a:solidFill>
              </a:rPr>
              <a:t>Histoire familiale sein / ovaire</a:t>
            </a:r>
          </a:p>
        </p:txBody>
      </p:sp>
      <p:sp>
        <p:nvSpPr>
          <p:cNvPr id="186372" name="ZoneTexte 5"/>
          <p:cNvSpPr txBox="1">
            <a:spLocks noChangeArrowheads="1"/>
          </p:cNvSpPr>
          <p:nvPr/>
        </p:nvSpPr>
        <p:spPr bwMode="auto">
          <a:xfrm>
            <a:off x="5291667" y="3927873"/>
            <a:ext cx="334997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pPr algn="ctr"/>
            <a:r>
              <a:rPr lang="fr-FR" altLang="fr-FR" sz="2300" dirty="0">
                <a:solidFill>
                  <a:schemeClr val="accent6"/>
                </a:solidFill>
              </a:rPr>
              <a:t>&gt; 60 %</a:t>
            </a:r>
          </a:p>
        </p:txBody>
      </p:sp>
      <p:sp>
        <p:nvSpPr>
          <p:cNvPr id="186373" name="Rectangle 2"/>
          <p:cNvSpPr>
            <a:spLocks noGrp="1" noChangeArrowheads="1"/>
          </p:cNvSpPr>
          <p:nvPr>
            <p:ph type="title"/>
          </p:nvPr>
        </p:nvSpPr>
        <p:spPr>
          <a:xfrm>
            <a:off x="107504" y="86916"/>
            <a:ext cx="8497452" cy="702469"/>
          </a:xfrm>
        </p:spPr>
        <p:txBody>
          <a:bodyPr/>
          <a:lstStyle/>
          <a:p>
            <a:r>
              <a:rPr lang="fr-FR" altLang="fr-FR" sz="2400" dirty="0"/>
              <a:t>Formes familiales évocatrices BRCA</a:t>
            </a:r>
          </a:p>
        </p:txBody>
      </p:sp>
    </p:spTree>
    <p:extLst>
      <p:ext uri="{BB962C8B-B14F-4D97-AF65-F5344CB8AC3E}">
        <p14:creationId xmlns:p14="http://schemas.microsoft.com/office/powerpoint/2010/main" val="27357469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61256" y="789385"/>
            <a:ext cx="8531225" cy="3402806"/>
          </a:xfrm>
        </p:spPr>
        <p:txBody>
          <a:bodyPr rtlCol="0">
            <a:normAutofit/>
          </a:bodyPr>
          <a:lstStyle/>
          <a:p>
            <a:pPr marL="514350" indent="-514350" algn="ctr" fontAlgn="auto">
              <a:spcAft>
                <a:spcPts val="0"/>
              </a:spcAft>
              <a:buFont typeface="+mj-lt"/>
              <a:buAutoNum type="arabicPeriod" startAt="2"/>
              <a:defRPr/>
            </a:pPr>
            <a:r>
              <a:rPr lang="fr-FR" b="1" dirty="0" smtClean="0">
                <a:solidFill>
                  <a:schemeClr val="accent6"/>
                </a:solidFill>
              </a:rPr>
              <a:t>Histoire familiale de k du sein</a:t>
            </a:r>
          </a:p>
          <a:p>
            <a:pPr marL="381000" indent="-381000" algn="ctr" fontAlgn="auto">
              <a:spcAft>
                <a:spcPts val="0"/>
              </a:spcAft>
              <a:buFont typeface="Arial" pitchFamily="34" charset="0"/>
              <a:buNone/>
              <a:defRPr/>
            </a:pPr>
            <a:endParaRPr lang="fr-FR" sz="2300" dirty="0" smtClean="0"/>
          </a:p>
        </p:txBody>
      </p:sp>
      <p:pic>
        <p:nvPicPr>
          <p:cNvPr id="34821" name="Picture 5"/>
          <p:cNvPicPr>
            <a:picLocks noChangeAspect="1" noChangeArrowheads="1"/>
          </p:cNvPicPr>
          <p:nvPr/>
        </p:nvPicPr>
        <p:blipFill>
          <a:blip r:embed="rId3" cstate="print"/>
          <a:srcRect/>
          <a:stretch>
            <a:fillRect/>
          </a:stretch>
        </p:blipFill>
        <p:spPr bwMode="auto">
          <a:xfrm>
            <a:off x="5567364" y="1329928"/>
            <a:ext cx="2668587" cy="1565672"/>
          </a:xfrm>
          <a:prstGeom prst="rect">
            <a:avLst/>
          </a:prstGeom>
          <a:noFill/>
          <a:ln>
            <a:noFill/>
          </a:ln>
          <a:effectLst>
            <a:prstShdw prst="shdw17" dist="17961" dir="2700000">
              <a:schemeClr val="accent1">
                <a:gamma/>
                <a:shade val="60000"/>
                <a:invGamma/>
              </a:schemeClr>
            </a:prstShdw>
          </a:effectLst>
          <a:extLst/>
        </p:spPr>
      </p:pic>
      <p:pic>
        <p:nvPicPr>
          <p:cNvPr id="34822" name="Picture 6"/>
          <p:cNvPicPr>
            <a:picLocks noChangeAspect="1" noChangeArrowheads="1"/>
          </p:cNvPicPr>
          <p:nvPr/>
        </p:nvPicPr>
        <p:blipFill>
          <a:blip r:embed="rId4" cstate="print"/>
          <a:srcRect/>
          <a:stretch>
            <a:fillRect/>
          </a:stretch>
        </p:blipFill>
        <p:spPr bwMode="auto">
          <a:xfrm>
            <a:off x="1116014" y="1329929"/>
            <a:ext cx="2879725" cy="1569244"/>
          </a:xfrm>
          <a:prstGeom prst="rect">
            <a:avLst/>
          </a:prstGeom>
          <a:noFill/>
          <a:ln>
            <a:noFill/>
          </a:ln>
          <a:effectLst>
            <a:prstShdw prst="shdw17" dist="17961" dir="2700000">
              <a:schemeClr val="accent1">
                <a:gamma/>
                <a:shade val="60000"/>
                <a:invGamma/>
              </a:schemeClr>
            </a:prstShdw>
          </a:effectLst>
          <a:extLst/>
        </p:spPr>
      </p:pic>
      <p:sp>
        <p:nvSpPr>
          <p:cNvPr id="16" name="ZoneTexte 15"/>
          <p:cNvSpPr txBox="1">
            <a:spLocks noChangeArrowheads="1"/>
          </p:cNvSpPr>
          <p:nvPr/>
        </p:nvSpPr>
        <p:spPr bwMode="auto">
          <a:xfrm>
            <a:off x="4140201" y="1653779"/>
            <a:ext cx="1439863" cy="1200329"/>
          </a:xfrm>
          <a:prstGeom prst="rect">
            <a:avLst/>
          </a:prstGeom>
          <a:noFill/>
          <a:ln w="9525">
            <a:noFill/>
            <a:miter lim="800000"/>
            <a:headEnd/>
            <a:tailEnd/>
          </a:ln>
        </p:spPr>
        <p:txBody>
          <a:bodyPr>
            <a:spAutoFit/>
          </a:bodyPr>
          <a:lstStyle/>
          <a:p>
            <a:pPr algn="ctr"/>
            <a:r>
              <a:rPr lang="fr-FR" sz="2400" dirty="0" smtClean="0">
                <a:latin typeface="Calibri" pitchFamily="34" charset="0"/>
              </a:rPr>
              <a:t>/!\ </a:t>
            </a:r>
          </a:p>
          <a:p>
            <a:pPr algn="ctr"/>
            <a:r>
              <a:rPr lang="fr-FR" sz="2400" dirty="0" smtClean="0">
                <a:latin typeface="Calibri" pitchFamily="34" charset="0"/>
              </a:rPr>
              <a:t>Age </a:t>
            </a:r>
          </a:p>
          <a:p>
            <a:pPr algn="ctr"/>
            <a:r>
              <a:rPr lang="fr-FR" sz="2400" dirty="0" smtClean="0">
                <a:latin typeface="Calibri" pitchFamily="34" charset="0"/>
              </a:rPr>
              <a:t>non tardif</a:t>
            </a:r>
            <a:endParaRPr lang="fr-FR" sz="2400" dirty="0">
              <a:latin typeface="Calibri" pitchFamily="34" charset="0"/>
            </a:endParaRPr>
          </a:p>
        </p:txBody>
      </p:sp>
      <p:sp>
        <p:nvSpPr>
          <p:cNvPr id="7" name="ZoneTexte 6"/>
          <p:cNvSpPr txBox="1">
            <a:spLocks noChangeArrowheads="1"/>
          </p:cNvSpPr>
          <p:nvPr/>
        </p:nvSpPr>
        <p:spPr bwMode="auto">
          <a:xfrm>
            <a:off x="0" y="3219451"/>
            <a:ext cx="9144000" cy="400110"/>
          </a:xfrm>
          <a:prstGeom prst="rect">
            <a:avLst/>
          </a:prstGeom>
          <a:noFill/>
          <a:ln w="9525">
            <a:noFill/>
            <a:miter lim="800000"/>
            <a:headEnd/>
            <a:tailEnd/>
          </a:ln>
        </p:spPr>
        <p:txBody>
          <a:bodyPr>
            <a:spAutoFit/>
          </a:bodyPr>
          <a:lstStyle/>
          <a:p>
            <a:pPr algn="ctr"/>
            <a:r>
              <a:rPr lang="fr-FR" sz="2000" i="1" dirty="0">
                <a:latin typeface="Calibri" pitchFamily="34" charset="0"/>
              </a:rPr>
              <a:t>NB: ethnicité juive </a:t>
            </a:r>
            <a:r>
              <a:rPr lang="fr-FR" sz="2000" i="1" dirty="0" err="1">
                <a:latin typeface="Calibri" pitchFamily="34" charset="0"/>
              </a:rPr>
              <a:t>ashkenaze</a:t>
            </a:r>
            <a:r>
              <a:rPr lang="fr-FR" sz="2000" i="1" dirty="0">
                <a:latin typeface="Calibri" pitchFamily="34" charset="0"/>
              </a:rPr>
              <a:t> …</a:t>
            </a:r>
          </a:p>
        </p:txBody>
      </p:sp>
      <p:sp>
        <p:nvSpPr>
          <p:cNvPr id="9" name="Rectangle 2"/>
          <p:cNvSpPr>
            <a:spLocks noGrp="1" noChangeArrowheads="1"/>
          </p:cNvSpPr>
          <p:nvPr>
            <p:ph type="title"/>
          </p:nvPr>
        </p:nvSpPr>
        <p:spPr>
          <a:xfrm>
            <a:off x="0" y="123479"/>
            <a:ext cx="9143999" cy="576064"/>
          </a:xfrm>
        </p:spPr>
        <p:txBody>
          <a:bodyPr>
            <a:noAutofit/>
          </a:bodyPr>
          <a:lstStyle/>
          <a:p>
            <a:r>
              <a:rPr lang="fr-FR" sz="2200" dirty="0" smtClean="0"/>
              <a:t>Orientations potentielles pour analyse </a:t>
            </a:r>
            <a:r>
              <a:rPr lang="fr-FR" sz="2200" dirty="0"/>
              <a:t>génétique "sein/ovaire"</a:t>
            </a:r>
            <a:endParaRPr lang="fr-FR" sz="2200" dirty="0" smtClean="0"/>
          </a:p>
        </p:txBody>
      </p:sp>
    </p:spTree>
    <p:extLst>
      <p:ext uri="{BB962C8B-B14F-4D97-AF65-F5344CB8AC3E}">
        <p14:creationId xmlns:p14="http://schemas.microsoft.com/office/powerpoint/2010/main" val="13858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idx="1"/>
          </p:nvPr>
        </p:nvSpPr>
        <p:spPr>
          <a:xfrm>
            <a:off x="324556" y="951310"/>
            <a:ext cx="8602133" cy="3240881"/>
          </a:xfrm>
        </p:spPr>
        <p:txBody>
          <a:bodyPr/>
          <a:lstStyle/>
          <a:p>
            <a:pPr marL="457200" indent="-457200" algn="ctr">
              <a:buFont typeface="+mj-lt"/>
              <a:buAutoNum type="arabicPeriod" startAt="3"/>
            </a:pPr>
            <a:r>
              <a:rPr lang="fr-FR" altLang="fr-FR" sz="2200" b="1" dirty="0">
                <a:solidFill>
                  <a:schemeClr val="accent6"/>
                </a:solidFill>
              </a:rPr>
              <a:t>Histoire familiale de k ovaire </a:t>
            </a:r>
            <a:r>
              <a:rPr lang="fr-FR" altLang="fr-FR" sz="1800" b="1" dirty="0">
                <a:solidFill>
                  <a:schemeClr val="accent6"/>
                </a:solidFill>
              </a:rPr>
              <a:t>\/</a:t>
            </a:r>
            <a:r>
              <a:rPr lang="fr-FR" altLang="fr-FR" sz="2300" b="1" dirty="0">
                <a:solidFill>
                  <a:schemeClr val="accent6"/>
                </a:solidFill>
              </a:rPr>
              <a:t> </a:t>
            </a:r>
            <a:r>
              <a:rPr lang="fr-FR" altLang="fr-FR" sz="2200" b="1" dirty="0">
                <a:solidFill>
                  <a:schemeClr val="accent6"/>
                </a:solidFill>
              </a:rPr>
              <a:t>âge  </a:t>
            </a:r>
          </a:p>
        </p:txBody>
      </p:sp>
      <p:cxnSp>
        <p:nvCxnSpPr>
          <p:cNvPr id="16" name="Connecteur droit 15"/>
          <p:cNvCxnSpPr/>
          <p:nvPr/>
        </p:nvCxnSpPr>
        <p:spPr>
          <a:xfrm>
            <a:off x="6372200" y="1194585"/>
            <a:ext cx="1721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873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145" y="1404938"/>
            <a:ext cx="3400778"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3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45" y="1400175"/>
            <a:ext cx="3348566"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7399" name="ZoneTexte 1"/>
          <p:cNvSpPr txBox="1">
            <a:spLocks noChangeArrowheads="1"/>
          </p:cNvSpPr>
          <p:nvPr/>
        </p:nvSpPr>
        <p:spPr bwMode="auto">
          <a:xfrm>
            <a:off x="5022145" y="3851673"/>
            <a:ext cx="340077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pPr algn="ctr"/>
            <a:r>
              <a:rPr lang="fr-FR" altLang="fr-FR" sz="2300">
                <a:solidFill>
                  <a:schemeClr val="accent6"/>
                </a:solidFill>
              </a:rPr>
              <a:t>25 - 30 %</a:t>
            </a:r>
          </a:p>
        </p:txBody>
      </p:sp>
      <p:sp>
        <p:nvSpPr>
          <p:cNvPr id="187400" name="ZoneTexte 14"/>
          <p:cNvSpPr txBox="1">
            <a:spLocks noChangeArrowheads="1"/>
          </p:cNvSpPr>
          <p:nvPr/>
        </p:nvSpPr>
        <p:spPr bwMode="auto">
          <a:xfrm>
            <a:off x="907345" y="3769519"/>
            <a:ext cx="3348566"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pPr algn="ctr"/>
            <a:r>
              <a:rPr lang="fr-FR" altLang="fr-FR" sz="2300" dirty="0">
                <a:solidFill>
                  <a:schemeClr val="accent6"/>
                </a:solidFill>
              </a:rPr>
              <a:t>&gt; 50 %</a:t>
            </a:r>
          </a:p>
        </p:txBody>
      </p:sp>
      <p:sp>
        <p:nvSpPr>
          <p:cNvPr id="11" name="Rectangle 2"/>
          <p:cNvSpPr>
            <a:spLocks noGrp="1" noChangeArrowheads="1"/>
          </p:cNvSpPr>
          <p:nvPr>
            <p:ph type="title"/>
          </p:nvPr>
        </p:nvSpPr>
        <p:spPr>
          <a:xfrm>
            <a:off x="0" y="123479"/>
            <a:ext cx="9143999" cy="576064"/>
          </a:xfrm>
        </p:spPr>
        <p:txBody>
          <a:bodyPr>
            <a:noAutofit/>
          </a:bodyPr>
          <a:lstStyle/>
          <a:p>
            <a:r>
              <a:rPr lang="fr-FR" sz="2200" dirty="0" smtClean="0"/>
              <a:t>Orientations potentielles pour analyse </a:t>
            </a:r>
            <a:r>
              <a:rPr lang="fr-FR" sz="2200" dirty="0"/>
              <a:t>génétique "sein/ovaire"</a:t>
            </a:r>
            <a:endParaRPr lang="fr-FR" sz="2200" dirty="0" smtClean="0"/>
          </a:p>
        </p:txBody>
      </p:sp>
    </p:spTree>
    <p:extLst>
      <p:ext uri="{BB962C8B-B14F-4D97-AF65-F5344CB8AC3E}">
        <p14:creationId xmlns:p14="http://schemas.microsoft.com/office/powerpoint/2010/main" val="271294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621832" y="843558"/>
            <a:ext cx="2057400" cy="1905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3" name="AutoShape 5"/>
          <p:cNvSpPr>
            <a:spLocks noChangeArrowheads="1"/>
          </p:cNvSpPr>
          <p:nvPr/>
        </p:nvSpPr>
        <p:spPr bwMode="auto">
          <a:xfrm rot="7099444">
            <a:off x="1907332" y="424458"/>
            <a:ext cx="1066800" cy="1295400"/>
          </a:xfrm>
          <a:prstGeom prst="upArrow">
            <a:avLst>
              <a:gd name="adj1" fmla="val 50000"/>
              <a:gd name="adj2" fmla="val 30357"/>
            </a:avLst>
          </a:prstGeom>
          <a:solidFill>
            <a:srgbClr val="DDDDDD"/>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4" name="AutoShape 6" descr="90 %"/>
          <p:cNvSpPr>
            <a:spLocks noChangeArrowheads="1"/>
          </p:cNvSpPr>
          <p:nvPr/>
        </p:nvSpPr>
        <p:spPr bwMode="auto">
          <a:xfrm rot="13961561">
            <a:off x="6163420" y="406996"/>
            <a:ext cx="1066800" cy="1295400"/>
          </a:xfrm>
          <a:prstGeom prst="upArrow">
            <a:avLst>
              <a:gd name="adj1" fmla="val 50000"/>
              <a:gd name="adj2" fmla="val 30357"/>
            </a:avLst>
          </a:prstGeom>
          <a:pattFill prst="pct90">
            <a:fgClr>
              <a:schemeClr val="bg1"/>
            </a:fgClr>
            <a:bgClr>
              <a:schemeClr val="tx1"/>
            </a:bgClr>
          </a:patt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5" name="Text Box 7"/>
          <p:cNvSpPr txBox="1">
            <a:spLocks noChangeArrowheads="1"/>
          </p:cNvSpPr>
          <p:nvPr/>
        </p:nvSpPr>
        <p:spPr bwMode="auto">
          <a:xfrm>
            <a:off x="3632116" y="4250412"/>
            <a:ext cx="19288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fr-FR" altLang="fr-FR" sz="2600" b="1" dirty="0">
                <a:latin typeface="Times"/>
              </a:rPr>
              <a:t>HEREDITE</a:t>
            </a:r>
          </a:p>
        </p:txBody>
      </p:sp>
      <p:sp>
        <p:nvSpPr>
          <p:cNvPr id="6" name="Text Box 8"/>
          <p:cNvSpPr txBox="1">
            <a:spLocks noChangeArrowheads="1"/>
          </p:cNvSpPr>
          <p:nvPr/>
        </p:nvSpPr>
        <p:spPr bwMode="auto">
          <a:xfrm>
            <a:off x="6212632" y="1732558"/>
            <a:ext cx="242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fr-FR" altLang="fr-FR" sz="2600" b="1">
                <a:latin typeface="Times"/>
              </a:rPr>
              <a:t>MODE DE VIE</a:t>
            </a:r>
          </a:p>
        </p:txBody>
      </p:sp>
      <p:sp>
        <p:nvSpPr>
          <p:cNvPr id="7" name="Text Box 9"/>
          <p:cNvSpPr txBox="1">
            <a:spLocks noChangeArrowheads="1"/>
          </p:cNvSpPr>
          <p:nvPr/>
        </p:nvSpPr>
        <p:spPr bwMode="auto">
          <a:xfrm>
            <a:off x="1335832" y="1808758"/>
            <a:ext cx="1577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fr-FR" altLang="fr-FR" sz="2600" b="1">
                <a:latin typeface="Times"/>
              </a:rPr>
              <a:t>HASARD</a:t>
            </a:r>
          </a:p>
        </p:txBody>
      </p:sp>
      <p:sp>
        <p:nvSpPr>
          <p:cNvPr id="8" name="AutoShape 4"/>
          <p:cNvSpPr>
            <a:spLocks noChangeArrowheads="1"/>
          </p:cNvSpPr>
          <p:nvPr/>
        </p:nvSpPr>
        <p:spPr bwMode="auto">
          <a:xfrm>
            <a:off x="4117132" y="2931790"/>
            <a:ext cx="1066800" cy="1295400"/>
          </a:xfrm>
          <a:prstGeom prst="upArrow">
            <a:avLst>
              <a:gd name="adj1" fmla="val 50000"/>
              <a:gd name="adj2" fmla="val 30357"/>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11" name="ZoneTexte 10"/>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195292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24556" y="789385"/>
            <a:ext cx="8602133" cy="3402806"/>
          </a:xfrm>
        </p:spPr>
        <p:txBody>
          <a:bodyPr rtlCol="0">
            <a:normAutofit/>
          </a:bodyPr>
          <a:lstStyle/>
          <a:p>
            <a:pPr marL="457200" indent="-457200" algn="ctr" fontAlgn="auto">
              <a:spcAft>
                <a:spcPts val="0"/>
              </a:spcAft>
              <a:buFont typeface="+mj-lt"/>
              <a:buAutoNum type="arabicPeriod" startAt="4"/>
              <a:defRPr/>
            </a:pPr>
            <a:r>
              <a:rPr lang="fr-FR" sz="2200" b="1" dirty="0">
                <a:solidFill>
                  <a:schemeClr val="accent6"/>
                </a:solidFill>
              </a:rPr>
              <a:t>Associations familiales évocatrices</a:t>
            </a:r>
            <a:br>
              <a:rPr lang="fr-FR" sz="2200" b="1" dirty="0">
                <a:solidFill>
                  <a:schemeClr val="accent6"/>
                </a:solidFill>
              </a:rPr>
            </a:br>
            <a:r>
              <a:rPr lang="fr-FR" sz="2200" b="1" dirty="0">
                <a:solidFill>
                  <a:schemeClr val="accent6"/>
                </a:solidFill>
              </a:rPr>
              <a:t>cancers </a:t>
            </a:r>
            <a:r>
              <a:rPr lang="fr-FR" sz="2200" b="1" u="sng" dirty="0">
                <a:solidFill>
                  <a:schemeClr val="accent6"/>
                </a:solidFill>
              </a:rPr>
              <a:t>non tardifs !</a:t>
            </a:r>
          </a:p>
          <a:p>
            <a:pPr marL="317487" indent="-317487" fontAlgn="auto">
              <a:spcAft>
                <a:spcPts val="0"/>
              </a:spcAft>
              <a:buFont typeface="Wingdings" pitchFamily="1" charset="2"/>
              <a:buChar char="§"/>
              <a:defRPr/>
            </a:pPr>
            <a:endParaRPr lang="fr-FR" sz="1900" dirty="0"/>
          </a:p>
        </p:txBody>
      </p:sp>
      <p:pic>
        <p:nvPicPr>
          <p:cNvPr id="10" name="Picture 10"/>
          <p:cNvPicPr>
            <a:picLocks noChangeAspect="1" noChangeArrowheads="1"/>
          </p:cNvPicPr>
          <p:nvPr/>
        </p:nvPicPr>
        <p:blipFill>
          <a:blip r:embed="rId3"/>
          <a:srcRect/>
          <a:stretch>
            <a:fillRect/>
          </a:stretch>
        </p:blipFill>
        <p:spPr bwMode="auto">
          <a:xfrm>
            <a:off x="2710745" y="1537097"/>
            <a:ext cx="3860800" cy="1670447"/>
          </a:xfrm>
          <a:prstGeom prst="rect">
            <a:avLst/>
          </a:prstGeom>
          <a:noFill/>
          <a:ln>
            <a:noFill/>
          </a:ln>
          <a:effectLst>
            <a:prstShdw prst="shdw17" dist="17961" dir="2700000">
              <a:schemeClr val="accent1">
                <a:gamma/>
                <a:shade val="60000"/>
                <a:invGamma/>
              </a:schemeClr>
            </a:prstShdw>
          </a:effectLst>
          <a:extLst/>
        </p:spPr>
      </p:pic>
      <p:sp>
        <p:nvSpPr>
          <p:cNvPr id="188420" name="ZoneTexte 10"/>
          <p:cNvSpPr txBox="1">
            <a:spLocks noChangeArrowheads="1"/>
          </p:cNvSpPr>
          <p:nvPr/>
        </p:nvSpPr>
        <p:spPr bwMode="auto">
          <a:xfrm>
            <a:off x="4707467" y="2883694"/>
            <a:ext cx="1079500"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r>
              <a:rPr lang="fr-FR" altLang="fr-FR" b="1">
                <a:solidFill>
                  <a:schemeClr val="bg1"/>
                </a:solidFill>
                <a:latin typeface="Calibri" pitchFamily="34" charset="0"/>
              </a:rPr>
              <a:t>Sein</a:t>
            </a:r>
          </a:p>
        </p:txBody>
      </p:sp>
      <p:sp>
        <p:nvSpPr>
          <p:cNvPr id="188421" name="ZoneTexte 12"/>
          <p:cNvSpPr txBox="1">
            <a:spLocks noChangeArrowheads="1"/>
          </p:cNvSpPr>
          <p:nvPr/>
        </p:nvSpPr>
        <p:spPr bwMode="auto">
          <a:xfrm>
            <a:off x="3430411" y="1645444"/>
            <a:ext cx="1183922"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r>
              <a:rPr lang="fr-FR" altLang="fr-FR" b="1">
                <a:solidFill>
                  <a:schemeClr val="bg1"/>
                </a:solidFill>
                <a:latin typeface="Calibri" pitchFamily="34" charset="0"/>
              </a:rPr>
              <a:t>Ovaire</a:t>
            </a:r>
          </a:p>
        </p:txBody>
      </p:sp>
      <p:pic>
        <p:nvPicPr>
          <p:cNvPr id="14" name="Picture 10"/>
          <p:cNvPicPr>
            <a:picLocks noChangeAspect="1" noChangeArrowheads="1"/>
          </p:cNvPicPr>
          <p:nvPr/>
        </p:nvPicPr>
        <p:blipFill>
          <a:blip r:embed="rId3"/>
          <a:srcRect/>
          <a:stretch>
            <a:fillRect/>
          </a:stretch>
        </p:blipFill>
        <p:spPr bwMode="auto">
          <a:xfrm>
            <a:off x="4690534" y="3318272"/>
            <a:ext cx="3999089" cy="1727597"/>
          </a:xfrm>
          <a:prstGeom prst="rect">
            <a:avLst/>
          </a:prstGeom>
          <a:noFill/>
          <a:ln>
            <a:noFill/>
          </a:ln>
          <a:effectLst>
            <a:prstShdw prst="shdw17" dist="17961" dir="2700000">
              <a:schemeClr val="accent1">
                <a:gamma/>
                <a:shade val="60000"/>
                <a:invGamma/>
              </a:schemeClr>
            </a:prstShdw>
          </a:effectLst>
          <a:extLst/>
        </p:spPr>
      </p:pic>
      <p:sp>
        <p:nvSpPr>
          <p:cNvPr id="188423" name="ZoneTexte 14"/>
          <p:cNvSpPr txBox="1">
            <a:spLocks noChangeArrowheads="1"/>
          </p:cNvSpPr>
          <p:nvPr/>
        </p:nvSpPr>
        <p:spPr bwMode="auto">
          <a:xfrm>
            <a:off x="6572956" y="4642247"/>
            <a:ext cx="1526822"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r>
              <a:rPr lang="fr-FR" altLang="fr-FR" b="1">
                <a:solidFill>
                  <a:schemeClr val="bg1"/>
                </a:solidFill>
                <a:latin typeface="Calibri" pitchFamily="34" charset="0"/>
              </a:rPr>
              <a:t>Ovaire 64</a:t>
            </a:r>
          </a:p>
        </p:txBody>
      </p:sp>
      <p:sp>
        <p:nvSpPr>
          <p:cNvPr id="188424" name="ZoneTexte 15"/>
          <p:cNvSpPr txBox="1">
            <a:spLocks noChangeArrowheads="1"/>
          </p:cNvSpPr>
          <p:nvPr/>
        </p:nvSpPr>
        <p:spPr bwMode="auto">
          <a:xfrm>
            <a:off x="4859867" y="3380185"/>
            <a:ext cx="187254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r>
              <a:rPr lang="fr-FR" altLang="fr-FR" sz="1900" b="1">
                <a:solidFill>
                  <a:schemeClr val="bg1"/>
                </a:solidFill>
                <a:latin typeface="Calibri" pitchFamily="34" charset="0"/>
              </a:rPr>
              <a:t>Pancréas 39</a:t>
            </a:r>
          </a:p>
        </p:txBody>
      </p:sp>
      <p:pic>
        <p:nvPicPr>
          <p:cNvPr id="120837" name="Picture 5"/>
          <p:cNvPicPr>
            <a:picLocks noChangeAspect="1" noChangeArrowheads="1"/>
          </p:cNvPicPr>
          <p:nvPr/>
        </p:nvPicPr>
        <p:blipFill>
          <a:blip r:embed="rId4"/>
          <a:srcRect/>
          <a:stretch>
            <a:fillRect/>
          </a:stretch>
        </p:blipFill>
        <p:spPr bwMode="auto">
          <a:xfrm>
            <a:off x="397934" y="3327797"/>
            <a:ext cx="4004733" cy="1727597"/>
          </a:xfrm>
          <a:prstGeom prst="rect">
            <a:avLst/>
          </a:prstGeom>
          <a:noFill/>
          <a:ln>
            <a:noFill/>
          </a:ln>
          <a:effectLst>
            <a:prstShdw prst="shdw17" dist="17961" dir="2700000">
              <a:schemeClr val="accent1">
                <a:gamma/>
                <a:shade val="60000"/>
                <a:invGamma/>
              </a:schemeClr>
            </a:prstShdw>
          </a:effectLst>
          <a:extLst/>
        </p:spPr>
      </p:pic>
      <p:sp>
        <p:nvSpPr>
          <p:cNvPr id="188426" name="ZoneTexte 19"/>
          <p:cNvSpPr txBox="1">
            <a:spLocks noChangeArrowheads="1"/>
          </p:cNvSpPr>
          <p:nvPr/>
        </p:nvSpPr>
        <p:spPr bwMode="auto">
          <a:xfrm>
            <a:off x="1910644" y="4682728"/>
            <a:ext cx="1800578"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r>
              <a:rPr lang="fr-FR" altLang="fr-FR" b="1">
                <a:solidFill>
                  <a:schemeClr val="bg1"/>
                </a:solidFill>
                <a:latin typeface="Calibri" pitchFamily="34" charset="0"/>
              </a:rPr>
              <a:t>Prostate 44</a:t>
            </a:r>
          </a:p>
        </p:txBody>
      </p:sp>
      <p:sp>
        <p:nvSpPr>
          <p:cNvPr id="188427" name="ZoneTexte 20"/>
          <p:cNvSpPr txBox="1">
            <a:spLocks noChangeArrowheads="1"/>
          </p:cNvSpPr>
          <p:nvPr/>
        </p:nvSpPr>
        <p:spPr bwMode="auto">
          <a:xfrm>
            <a:off x="611012" y="3436144"/>
            <a:ext cx="1525411"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p>
            <a:r>
              <a:rPr lang="fr-FR" altLang="fr-FR" b="1">
                <a:solidFill>
                  <a:schemeClr val="bg1"/>
                </a:solidFill>
                <a:latin typeface="Calibri" pitchFamily="34" charset="0"/>
              </a:rPr>
              <a:t>Ovaire 62</a:t>
            </a:r>
          </a:p>
        </p:txBody>
      </p:sp>
      <p:sp>
        <p:nvSpPr>
          <p:cNvPr id="15" name="Rectangle 2"/>
          <p:cNvSpPr>
            <a:spLocks noGrp="1" noChangeArrowheads="1"/>
          </p:cNvSpPr>
          <p:nvPr>
            <p:ph type="title"/>
          </p:nvPr>
        </p:nvSpPr>
        <p:spPr>
          <a:xfrm>
            <a:off x="0" y="123479"/>
            <a:ext cx="9143999" cy="576064"/>
          </a:xfrm>
        </p:spPr>
        <p:txBody>
          <a:bodyPr>
            <a:noAutofit/>
          </a:bodyPr>
          <a:lstStyle/>
          <a:p>
            <a:r>
              <a:rPr lang="fr-FR" sz="2200" dirty="0" smtClean="0"/>
              <a:t>Orientations potentielles pour analyse </a:t>
            </a:r>
            <a:r>
              <a:rPr lang="fr-FR" sz="2200" dirty="0"/>
              <a:t>génétique "sein/ovaire"</a:t>
            </a:r>
            <a:endParaRPr lang="fr-FR" sz="2200" dirty="0" smtClean="0"/>
          </a:p>
        </p:txBody>
      </p:sp>
    </p:spTree>
    <p:extLst>
      <p:ext uri="{BB962C8B-B14F-4D97-AF65-F5344CB8AC3E}">
        <p14:creationId xmlns:p14="http://schemas.microsoft.com/office/powerpoint/2010/main" val="2478979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p:cNvPicPr>
            <a:picLocks noChangeAspect="1" noChangeArrowheads="1"/>
          </p:cNvPicPr>
          <p:nvPr/>
        </p:nvPicPr>
        <p:blipFill>
          <a:blip r:embed="rId3"/>
          <a:srcRect/>
          <a:stretch>
            <a:fillRect/>
          </a:stretch>
        </p:blipFill>
        <p:spPr bwMode="auto">
          <a:xfrm>
            <a:off x="5940778" y="1491854"/>
            <a:ext cx="3028244" cy="1493044"/>
          </a:xfrm>
          <a:prstGeom prst="rect">
            <a:avLst/>
          </a:prstGeom>
          <a:noFill/>
          <a:ln>
            <a:noFill/>
          </a:ln>
          <a:effectLst>
            <a:prstShdw prst="shdw17" dist="17961" dir="2700000">
              <a:schemeClr val="accent1">
                <a:gamma/>
                <a:shade val="60000"/>
                <a:invGamma/>
              </a:schemeClr>
            </a:prstShdw>
          </a:effectLst>
          <a:extLst/>
        </p:spPr>
      </p:pic>
      <p:sp>
        <p:nvSpPr>
          <p:cNvPr id="8" name="Flèche droite 7"/>
          <p:cNvSpPr/>
          <p:nvPr/>
        </p:nvSpPr>
        <p:spPr>
          <a:xfrm rot="19486441">
            <a:off x="5589412" y="2846785"/>
            <a:ext cx="609600" cy="205978"/>
          </a:xfrm>
          <a:prstGeom prst="rightArrow">
            <a:avLst/>
          </a:prstGeom>
          <a:solidFill>
            <a:srgbClr val="FF00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fontAlgn="auto">
              <a:spcBef>
                <a:spcPts val="0"/>
              </a:spcBef>
              <a:spcAft>
                <a:spcPts val="0"/>
              </a:spcAft>
              <a:defRPr/>
            </a:pPr>
            <a:endParaRPr lang="fr-FR"/>
          </a:p>
        </p:txBody>
      </p:sp>
      <p:sp>
        <p:nvSpPr>
          <p:cNvPr id="9" name="Rectangle 2"/>
          <p:cNvSpPr>
            <a:spLocks noGrp="1" noChangeArrowheads="1"/>
          </p:cNvSpPr>
          <p:nvPr>
            <p:ph type="title"/>
          </p:nvPr>
        </p:nvSpPr>
        <p:spPr>
          <a:xfrm>
            <a:off x="0" y="123479"/>
            <a:ext cx="9143999" cy="576064"/>
          </a:xfrm>
        </p:spPr>
        <p:txBody>
          <a:bodyPr>
            <a:noAutofit/>
          </a:bodyPr>
          <a:lstStyle/>
          <a:p>
            <a:r>
              <a:rPr lang="fr-FR" sz="2200" dirty="0" smtClean="0"/>
              <a:t>Orientations potentielles pour analyse </a:t>
            </a:r>
            <a:r>
              <a:rPr lang="fr-FR" sz="2200" dirty="0"/>
              <a:t>génétique "sein/ovaire"</a:t>
            </a:r>
            <a:endParaRPr lang="fr-FR" sz="2200" dirty="0" smtClean="0"/>
          </a:p>
        </p:txBody>
      </p:sp>
      <p:sp>
        <p:nvSpPr>
          <p:cNvPr id="11" name="Rectangle 3"/>
          <p:cNvSpPr>
            <a:spLocks noGrp="1" noChangeArrowheads="1"/>
          </p:cNvSpPr>
          <p:nvPr>
            <p:ph idx="1"/>
          </p:nvPr>
        </p:nvSpPr>
        <p:spPr>
          <a:xfrm>
            <a:off x="395536" y="856512"/>
            <a:ext cx="8531225" cy="4706403"/>
          </a:xfrm>
        </p:spPr>
        <p:txBody>
          <a:bodyPr rtlCol="0">
            <a:normAutofit/>
          </a:bodyPr>
          <a:lstStyle/>
          <a:p>
            <a:pPr marL="457200" indent="-457200" fontAlgn="auto">
              <a:spcAft>
                <a:spcPts val="0"/>
              </a:spcAft>
              <a:buFont typeface="+mj-lt"/>
              <a:buAutoNum type="arabicPeriod" startAt="5"/>
              <a:defRPr/>
            </a:pPr>
            <a:r>
              <a:rPr lang="fr-FR" sz="1600" b="1" dirty="0" smtClean="0">
                <a:solidFill>
                  <a:schemeClr val="accent6"/>
                </a:solidFill>
              </a:rPr>
              <a:t>Forme isolée de k précoce, atypique ou évocateur</a:t>
            </a:r>
            <a:endParaRPr lang="fr-FR" sz="500" dirty="0">
              <a:solidFill>
                <a:schemeClr val="accent6"/>
              </a:solidFill>
            </a:endParaRPr>
          </a:p>
          <a:p>
            <a:pPr marL="381000" indent="-381000" fontAlgn="auto">
              <a:spcAft>
                <a:spcPts val="0"/>
              </a:spcAft>
              <a:buClr>
                <a:schemeClr val="accent6"/>
              </a:buClr>
              <a:buFont typeface="Wingdings" pitchFamily="2" charset="2"/>
              <a:buChar char="§"/>
              <a:defRPr/>
            </a:pPr>
            <a:r>
              <a:rPr lang="fr-FR" sz="1800" dirty="0" smtClean="0"/>
              <a:t>Sein ≤ 35 ans</a:t>
            </a:r>
            <a:endParaRPr lang="fr-FR" sz="1800" dirty="0" smtClean="0">
              <a:solidFill>
                <a:srgbClr val="C00000"/>
              </a:solidFill>
            </a:endParaRPr>
          </a:p>
          <a:p>
            <a:pPr marL="381000" indent="-381000" fontAlgn="auto">
              <a:spcAft>
                <a:spcPts val="0"/>
              </a:spcAft>
              <a:buClr>
                <a:schemeClr val="accent6"/>
              </a:buClr>
              <a:buFont typeface="Wingdings" pitchFamily="2" charset="2"/>
              <a:buChar char="§"/>
              <a:defRPr/>
            </a:pPr>
            <a:r>
              <a:rPr lang="fr-FR" sz="1800" dirty="0" smtClean="0"/>
              <a:t>Sein </a:t>
            </a:r>
            <a:r>
              <a:rPr lang="fr-FR" sz="1800" dirty="0"/>
              <a:t>TN ≤ 50 </a:t>
            </a:r>
            <a:r>
              <a:rPr lang="fr-FR" sz="1800" dirty="0" smtClean="0"/>
              <a:t>ans</a:t>
            </a:r>
            <a:endParaRPr lang="fr-FR" sz="1600" dirty="0"/>
          </a:p>
          <a:p>
            <a:pPr marL="381000" indent="-381000" fontAlgn="auto">
              <a:spcAft>
                <a:spcPts val="0"/>
              </a:spcAft>
              <a:buClr>
                <a:schemeClr val="accent6"/>
              </a:buClr>
              <a:buFont typeface="Wingdings" pitchFamily="2" charset="2"/>
              <a:buChar char="§"/>
              <a:defRPr/>
            </a:pPr>
            <a:r>
              <a:rPr lang="fr-FR" sz="1800" dirty="0" smtClean="0"/>
              <a:t>Sein médullaire </a:t>
            </a:r>
            <a:r>
              <a:rPr lang="fr-FR" sz="1600" dirty="0" smtClean="0"/>
              <a:t>\/</a:t>
            </a:r>
            <a:r>
              <a:rPr lang="fr-FR" sz="1800" dirty="0" smtClean="0"/>
              <a:t> âge</a:t>
            </a:r>
          </a:p>
          <a:p>
            <a:pPr marL="381000" indent="-381000" fontAlgn="auto">
              <a:spcAft>
                <a:spcPts val="0"/>
              </a:spcAft>
              <a:buClr>
                <a:schemeClr val="accent6"/>
              </a:buClr>
              <a:buFont typeface="Wingdings" pitchFamily="2" charset="2"/>
              <a:buChar char="§"/>
              <a:defRPr/>
            </a:pPr>
            <a:r>
              <a:rPr lang="fr-FR" sz="1800" dirty="0" smtClean="0"/>
              <a:t>Sein </a:t>
            </a:r>
            <a:r>
              <a:rPr lang="fr-FR" sz="1800" dirty="0" err="1" smtClean="0"/>
              <a:t>bilat</a:t>
            </a:r>
            <a:r>
              <a:rPr lang="fr-FR" sz="1800" dirty="0" smtClean="0"/>
              <a:t> ≤ ˞~  50 ans</a:t>
            </a:r>
          </a:p>
          <a:p>
            <a:pPr marL="381000" indent="-381000" fontAlgn="auto">
              <a:spcAft>
                <a:spcPts val="0"/>
              </a:spcAft>
              <a:buClr>
                <a:schemeClr val="accent6"/>
              </a:buClr>
              <a:buFont typeface="Wingdings" pitchFamily="2" charset="2"/>
              <a:buChar char="§"/>
              <a:defRPr/>
            </a:pPr>
            <a:endParaRPr lang="fr-FR" sz="1000" dirty="0" smtClean="0"/>
          </a:p>
          <a:p>
            <a:pPr marL="381000" indent="-381000">
              <a:buClr>
                <a:schemeClr val="accent6"/>
              </a:buClr>
              <a:buFont typeface="Wingdings" pitchFamily="2" charset="2"/>
              <a:buChar char="§"/>
              <a:defRPr/>
            </a:pPr>
            <a:r>
              <a:rPr lang="fr-FR" sz="1800" dirty="0" smtClean="0"/>
              <a:t>Sein + ovaire </a:t>
            </a:r>
            <a:r>
              <a:rPr lang="fr-FR" sz="1400" dirty="0">
                <a:solidFill>
                  <a:srgbClr val="C00000"/>
                </a:solidFill>
              </a:rPr>
              <a:t>non tardifs</a:t>
            </a:r>
            <a:endParaRPr lang="fr-FR" sz="1800" dirty="0">
              <a:solidFill>
                <a:srgbClr val="C00000"/>
              </a:solidFill>
            </a:endParaRPr>
          </a:p>
          <a:p>
            <a:pPr marL="381000" indent="-381000">
              <a:buClr>
                <a:schemeClr val="accent6"/>
              </a:buClr>
              <a:buFont typeface="Wingdings" pitchFamily="2" charset="2"/>
              <a:buChar char="§"/>
              <a:defRPr/>
            </a:pPr>
            <a:r>
              <a:rPr lang="fr-FR" sz="1800" dirty="0" smtClean="0"/>
              <a:t>Sein + pancréas </a:t>
            </a:r>
            <a:r>
              <a:rPr lang="fr-FR" sz="1400" dirty="0" smtClean="0">
                <a:solidFill>
                  <a:srgbClr val="C00000"/>
                </a:solidFill>
              </a:rPr>
              <a:t>non </a:t>
            </a:r>
            <a:r>
              <a:rPr lang="fr-FR" sz="1400" dirty="0">
                <a:solidFill>
                  <a:srgbClr val="C00000"/>
                </a:solidFill>
              </a:rPr>
              <a:t>tardifs</a:t>
            </a:r>
            <a:endParaRPr lang="fr-FR" sz="1800" dirty="0">
              <a:solidFill>
                <a:srgbClr val="C00000"/>
              </a:solidFill>
            </a:endParaRPr>
          </a:p>
          <a:p>
            <a:pPr marL="381000" indent="-381000" fontAlgn="auto">
              <a:spcAft>
                <a:spcPts val="0"/>
              </a:spcAft>
              <a:buClr>
                <a:schemeClr val="accent6"/>
              </a:buClr>
              <a:buFont typeface="Wingdings" pitchFamily="2" charset="2"/>
              <a:buChar char="§"/>
              <a:defRPr/>
            </a:pPr>
            <a:endParaRPr lang="fr-FR" sz="900" dirty="0" smtClean="0"/>
          </a:p>
          <a:p>
            <a:pPr marL="381000" indent="-381000" fontAlgn="auto">
              <a:spcAft>
                <a:spcPts val="0"/>
              </a:spcAft>
              <a:buClr>
                <a:schemeClr val="accent6"/>
              </a:buClr>
              <a:buFont typeface="Wingdings" pitchFamily="2" charset="2"/>
              <a:buChar char="§"/>
              <a:defRPr/>
            </a:pPr>
            <a:r>
              <a:rPr lang="fr-FR" sz="1800" dirty="0" smtClean="0"/>
              <a:t>Ovaire: </a:t>
            </a:r>
            <a:r>
              <a:rPr lang="fr-FR" sz="1800" dirty="0" err="1" smtClean="0"/>
              <a:t>adenocarcinome</a:t>
            </a:r>
            <a:r>
              <a:rPr lang="fr-FR" sz="1800" dirty="0" smtClean="0"/>
              <a:t> &lt; 70 ans</a:t>
            </a:r>
          </a:p>
          <a:p>
            <a:pPr marL="0" indent="0" fontAlgn="auto">
              <a:spcAft>
                <a:spcPts val="0"/>
              </a:spcAft>
              <a:buClr>
                <a:schemeClr val="accent6"/>
              </a:buClr>
              <a:buNone/>
              <a:defRPr/>
            </a:pPr>
            <a:r>
              <a:rPr lang="fr-FR" sz="1800" dirty="0"/>
              <a:t> </a:t>
            </a:r>
            <a:r>
              <a:rPr lang="fr-FR" sz="1800" dirty="0" smtClean="0"/>
              <a:t>   (</a:t>
            </a:r>
            <a:r>
              <a:rPr lang="fr-FR" sz="1800" i="1" u="sng" dirty="0" smtClean="0"/>
              <a:t>non</a:t>
            </a:r>
            <a:r>
              <a:rPr lang="fr-FR" sz="1800" dirty="0" smtClean="0"/>
              <a:t> </a:t>
            </a:r>
            <a:r>
              <a:rPr lang="fr-FR" sz="1800" dirty="0" err="1" smtClean="0"/>
              <a:t>mucineux</a:t>
            </a:r>
            <a:r>
              <a:rPr lang="fr-FR" sz="1800" dirty="0" smtClean="0"/>
              <a:t> / </a:t>
            </a:r>
            <a:r>
              <a:rPr lang="fr-FR" sz="1800" i="1" u="sng" dirty="0" smtClean="0"/>
              <a:t>non</a:t>
            </a:r>
            <a:r>
              <a:rPr lang="fr-FR" sz="1800" dirty="0" smtClean="0"/>
              <a:t> borderline)</a:t>
            </a:r>
          </a:p>
          <a:p>
            <a:pPr marL="381000" indent="-381000" fontAlgn="auto">
              <a:spcAft>
                <a:spcPts val="0"/>
              </a:spcAft>
              <a:buFont typeface="Wingdings" pitchFamily="2" charset="2"/>
              <a:buChar char="§"/>
              <a:defRPr/>
            </a:pPr>
            <a:endParaRPr lang="fr-FR" sz="900" dirty="0"/>
          </a:p>
          <a:p>
            <a:pPr marL="381000" indent="-381000" fontAlgn="auto">
              <a:spcAft>
                <a:spcPts val="0"/>
              </a:spcAft>
              <a:buFont typeface="Arial" pitchFamily="34" charset="0"/>
              <a:buNone/>
              <a:defRPr/>
            </a:pPr>
            <a:endParaRPr lang="fr-FR" sz="1600" dirty="0" smtClean="0"/>
          </a:p>
        </p:txBody>
      </p:sp>
    </p:spTree>
    <p:extLst>
      <p:ext uri="{BB962C8B-B14F-4D97-AF65-F5344CB8AC3E}">
        <p14:creationId xmlns:p14="http://schemas.microsoft.com/office/powerpoint/2010/main" val="24429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idx="4294967295"/>
          </p:nvPr>
        </p:nvSpPr>
        <p:spPr>
          <a:xfrm>
            <a:off x="1079500" y="195263"/>
            <a:ext cx="8064500" cy="638175"/>
          </a:xfrm>
        </p:spPr>
        <p:txBody>
          <a:bodyPr/>
          <a:lstStyle/>
          <a:p>
            <a:pPr eaLnBrk="1" hangingPunct="1"/>
            <a:r>
              <a:rPr lang="fr-FR" altLang="fr-FR" sz="2300" dirty="0">
                <a:solidFill>
                  <a:schemeClr val="tx2"/>
                </a:solidFill>
              </a:rPr>
              <a:t>Exemples de situation familiale ayant une probabilité d’au moins 10% de détection de mutation</a:t>
            </a:r>
          </a:p>
        </p:txBody>
      </p:sp>
      <p:sp>
        <p:nvSpPr>
          <p:cNvPr id="113667" name="Rectangle 3"/>
          <p:cNvSpPr>
            <a:spLocks noGrp="1" noChangeArrowheads="1"/>
          </p:cNvSpPr>
          <p:nvPr>
            <p:ph type="body" idx="4294967295"/>
          </p:nvPr>
        </p:nvSpPr>
        <p:spPr>
          <a:xfrm>
            <a:off x="533400" y="1168003"/>
            <a:ext cx="8077200" cy="2857500"/>
          </a:xfrm>
        </p:spPr>
        <p:txBody>
          <a:bodyPr/>
          <a:lstStyle/>
          <a:p>
            <a:pPr marL="0" indent="0">
              <a:buNone/>
              <a:defRPr/>
            </a:pPr>
            <a:r>
              <a:rPr lang="fr-FR" altLang="fr-FR" sz="1700" b="1" u="sng" dirty="0">
                <a:solidFill>
                  <a:schemeClr val="accent6">
                    <a:lumMod val="75000"/>
                  </a:schemeClr>
                </a:solidFill>
              </a:rPr>
              <a:t>Extensions aux cas isolés</a:t>
            </a:r>
          </a:p>
          <a:p>
            <a:pPr eaLnBrk="1" hangingPunct="1">
              <a:defRPr/>
            </a:pPr>
            <a:r>
              <a:rPr lang="fr-FR" altLang="fr-FR" sz="1700" dirty="0">
                <a:solidFill>
                  <a:schemeClr val="tx2"/>
                </a:solidFill>
              </a:rPr>
              <a:t>Cancer du sein diagnostiqué à moins de 36 ans</a:t>
            </a:r>
          </a:p>
          <a:p>
            <a:pPr eaLnBrk="1" hangingPunct="1">
              <a:defRPr/>
            </a:pPr>
            <a:r>
              <a:rPr lang="fr-FR" altLang="fr-FR" sz="1700" dirty="0">
                <a:solidFill>
                  <a:schemeClr val="tx2"/>
                </a:solidFill>
              </a:rPr>
              <a:t>Cancer du sein TN à moins de 51 ans</a:t>
            </a:r>
          </a:p>
          <a:p>
            <a:pPr eaLnBrk="1" hangingPunct="1">
              <a:defRPr/>
            </a:pPr>
            <a:r>
              <a:rPr lang="fr-FR" altLang="fr-FR" sz="1700" dirty="0">
                <a:solidFill>
                  <a:schemeClr val="tx2"/>
                </a:solidFill>
              </a:rPr>
              <a:t>Cancer du sein chez un homme</a:t>
            </a:r>
          </a:p>
          <a:p>
            <a:pPr eaLnBrk="1" hangingPunct="1">
              <a:defRPr/>
            </a:pPr>
            <a:endParaRPr lang="fr-FR" altLang="fr-FR" sz="1700" dirty="0">
              <a:solidFill>
                <a:schemeClr val="tx2"/>
              </a:solidFill>
            </a:endParaRPr>
          </a:p>
          <a:p>
            <a:pPr eaLnBrk="1" hangingPunct="1">
              <a:defRPr/>
            </a:pPr>
            <a:r>
              <a:rPr lang="fr-FR" altLang="fr-FR" sz="1700" dirty="0">
                <a:solidFill>
                  <a:schemeClr val="tx2"/>
                </a:solidFill>
              </a:rPr>
              <a:t>Cancer de l’ovaire à moins de 70 ans (sauf T borderline, K </a:t>
            </a:r>
            <a:r>
              <a:rPr lang="fr-FR" altLang="fr-FR" sz="1700" dirty="0" err="1">
                <a:solidFill>
                  <a:schemeClr val="tx2"/>
                </a:solidFill>
              </a:rPr>
              <a:t>mucineux</a:t>
            </a:r>
            <a:r>
              <a:rPr lang="fr-FR" altLang="fr-FR" sz="1700" dirty="0">
                <a:solidFill>
                  <a:schemeClr val="tx2"/>
                </a:solidFill>
              </a:rPr>
              <a:t> ou non épithélial)</a:t>
            </a:r>
          </a:p>
          <a:p>
            <a:pPr eaLnBrk="1" hangingPunct="1">
              <a:defRPr/>
            </a:pPr>
            <a:endParaRPr lang="fr-FR" altLang="fr-FR" sz="1500" dirty="0">
              <a:solidFill>
                <a:schemeClr val="tx2"/>
              </a:solidFill>
            </a:endParaRPr>
          </a:p>
          <a:p>
            <a:pPr eaLnBrk="1" hangingPunct="1">
              <a:defRPr/>
            </a:pPr>
            <a:r>
              <a:rPr lang="fr-FR" altLang="fr-FR" sz="1700" dirty="0">
                <a:solidFill>
                  <a:schemeClr val="tx2"/>
                </a:solidFill>
              </a:rPr>
              <a:t>Association d’un cancer du sein et d’un cancer primitif de l’ovaire</a:t>
            </a:r>
          </a:p>
          <a:p>
            <a:pPr marL="0" indent="0">
              <a:buNone/>
              <a:defRPr/>
            </a:pPr>
            <a:endParaRPr lang="fr-FR" altLang="fr-FR" sz="1700" dirty="0">
              <a:solidFill>
                <a:schemeClr val="tx2"/>
              </a:solidFill>
            </a:endParaRPr>
          </a:p>
          <a:p>
            <a:pPr eaLnBrk="1" hangingPunct="1">
              <a:buFontTx/>
              <a:buChar char="•"/>
              <a:defRPr/>
            </a:pPr>
            <a:endParaRPr lang="fr-FR" altLang="fr-FR" sz="1700" dirty="0">
              <a:solidFill>
                <a:schemeClr val="tx2"/>
              </a:solidFill>
            </a:endParaRPr>
          </a:p>
        </p:txBody>
      </p:sp>
    </p:spTree>
    <p:extLst>
      <p:ext uri="{BB962C8B-B14F-4D97-AF65-F5344CB8AC3E}">
        <p14:creationId xmlns:p14="http://schemas.microsoft.com/office/powerpoint/2010/main" val="1768854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40456" y="250031"/>
            <a:ext cx="8077200" cy="628650"/>
          </a:xfrm>
        </p:spPr>
        <p:txBody>
          <a:bodyPr/>
          <a:lstStyle/>
          <a:p>
            <a:pPr defTabSz="634975"/>
            <a:r>
              <a:rPr lang="fr-FR" altLang="fr-FR" sz="2400" dirty="0" smtClean="0"/>
              <a:t>En amont, quand évoquer une prédisposition héréditaire au cancer ?</a:t>
            </a:r>
            <a:endParaRPr lang="fr-FR" altLang="fr-FR" sz="2400" dirty="0" smtClean="0">
              <a:latin typeface="Arial" pitchFamily="34" charset="0"/>
            </a:endParaRPr>
          </a:p>
        </p:txBody>
      </p:sp>
      <p:sp>
        <p:nvSpPr>
          <p:cNvPr id="169987" name="Rectangle 3"/>
          <p:cNvSpPr>
            <a:spLocks noGrp="1" noChangeArrowheads="1"/>
          </p:cNvSpPr>
          <p:nvPr>
            <p:ph type="body" sz="half" idx="1"/>
          </p:nvPr>
        </p:nvSpPr>
        <p:spPr>
          <a:xfrm>
            <a:off x="533400" y="1100137"/>
            <a:ext cx="7405511" cy="3128963"/>
          </a:xfrm>
        </p:spPr>
        <p:txBody>
          <a:bodyPr/>
          <a:lstStyle/>
          <a:p>
            <a:pPr marL="0" indent="0">
              <a:lnSpc>
                <a:spcPct val="90000"/>
              </a:lnSpc>
              <a:tabLst>
                <a:tab pos="560894" algn="l"/>
              </a:tabLst>
            </a:pPr>
            <a:r>
              <a:rPr lang="fr-FR" altLang="fr-FR" sz="1800" smtClean="0"/>
              <a:t>Caractéristiques générales d'une prédisposition héréditaire au cancer</a:t>
            </a:r>
          </a:p>
          <a:p>
            <a:pPr marL="0" indent="0">
              <a:lnSpc>
                <a:spcPct val="90000"/>
              </a:lnSpc>
              <a:tabLst>
                <a:tab pos="560894" algn="l"/>
              </a:tabLst>
            </a:pPr>
            <a:endParaRPr lang="fr-FR" altLang="fr-FR" sz="1800" smtClean="0">
              <a:latin typeface="Arial" pitchFamily="34" charset="0"/>
            </a:endParaRPr>
          </a:p>
        </p:txBody>
      </p:sp>
      <p:sp>
        <p:nvSpPr>
          <p:cNvPr id="169988" name="Rectangle 7"/>
          <p:cNvSpPr>
            <a:spLocks noChangeArrowheads="1"/>
          </p:cNvSpPr>
          <p:nvPr/>
        </p:nvSpPr>
        <p:spPr bwMode="auto">
          <a:xfrm>
            <a:off x="6941256" y="4526757"/>
            <a:ext cx="1982611" cy="50782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76197" tIns="38098" rIns="76197" bIns="38098">
            <a:spAutoFit/>
          </a:bodyPr>
          <a:lstStyle>
            <a:lvl1pPr eaLnBrk="0" hangingPunct="0">
              <a:spcBef>
                <a:spcPct val="20000"/>
              </a:spcBef>
              <a:defRPr b="1">
                <a:solidFill>
                  <a:schemeClr val="tx1"/>
                </a:solidFill>
                <a:latin typeface="Helvetica" pitchFamily="34" charset="0"/>
              </a:defRPr>
            </a:lvl1pPr>
            <a:lvl2pPr marL="742950" indent="-285750" eaLnBrk="0" hangingPunct="0">
              <a:spcBef>
                <a:spcPct val="20000"/>
              </a:spcBef>
              <a:defRPr sz="1600">
                <a:solidFill>
                  <a:schemeClr val="accent2"/>
                </a:solidFill>
                <a:latin typeface="Helvetica" pitchFamily="34" charset="0"/>
              </a:defRPr>
            </a:lvl2pPr>
            <a:lvl3pPr marL="1143000" indent="-228600" eaLnBrk="0" hangingPunct="0">
              <a:spcBef>
                <a:spcPct val="20000"/>
              </a:spcBef>
              <a:buClr>
                <a:schemeClr val="tx2"/>
              </a:buClr>
              <a:buSzPct val="80000"/>
              <a:buFont typeface="Wingdings" pitchFamily="2" charset="2"/>
              <a:buChar char="l"/>
              <a:defRPr sz="1500" b="1">
                <a:solidFill>
                  <a:schemeClr val="tx1"/>
                </a:solidFill>
                <a:latin typeface="Helvetica" pitchFamily="34" charset="0"/>
              </a:defRPr>
            </a:lvl3pPr>
            <a:lvl4pPr marL="1600200" indent="-228600" eaLnBrk="0" hangingPunct="0">
              <a:spcBef>
                <a:spcPct val="20000"/>
              </a:spcBef>
              <a:defRPr sz="1600">
                <a:solidFill>
                  <a:schemeClr val="accent2"/>
                </a:solidFill>
                <a:latin typeface="Helvetica" pitchFamily="34" charset="0"/>
              </a:defRPr>
            </a:lvl4pPr>
            <a:lvl5pPr marL="2057400" indent="-228600" eaLnBrk="0" hangingPunct="0">
              <a:spcBef>
                <a:spcPct val="20000"/>
              </a:spcBef>
              <a:buClr>
                <a:schemeClr val="tx2"/>
              </a:buClr>
              <a:buSzPct val="80000"/>
              <a:buFont typeface="Wingdings" pitchFamily="2" charset="2"/>
              <a:buChar char="n"/>
              <a:defRPr sz="1600">
                <a:solidFill>
                  <a:schemeClr val="accent2"/>
                </a:solidFill>
                <a:latin typeface="Helvetic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n"/>
              <a:defRPr sz="1600">
                <a:solidFill>
                  <a:schemeClr val="accent2"/>
                </a:solidFill>
                <a:latin typeface="Helvetic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n"/>
              <a:defRPr sz="1600">
                <a:solidFill>
                  <a:schemeClr val="accent2"/>
                </a:solidFill>
                <a:latin typeface="Helvetic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n"/>
              <a:defRPr sz="1600">
                <a:solidFill>
                  <a:schemeClr val="accent2"/>
                </a:solidFill>
                <a:latin typeface="Helvetic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n"/>
              <a:defRPr sz="1600">
                <a:solidFill>
                  <a:schemeClr val="accent2"/>
                </a:solidFill>
                <a:latin typeface="Helvetica" pitchFamily="34" charset="0"/>
              </a:defRPr>
            </a:lvl9pPr>
          </a:lstStyle>
          <a:p>
            <a:pPr eaLnBrk="1" hangingPunct="1">
              <a:spcBef>
                <a:spcPct val="0"/>
              </a:spcBef>
            </a:pPr>
            <a:endParaRPr lang="fr-FR" altLang="fr-FR" sz="1400" b="0">
              <a:solidFill>
                <a:srgbClr val="66FFFF"/>
              </a:solidFill>
              <a:latin typeface="Arial" pitchFamily="34" charset="0"/>
            </a:endParaRPr>
          </a:p>
          <a:p>
            <a:pPr eaLnBrk="1" hangingPunct="1">
              <a:spcBef>
                <a:spcPct val="0"/>
              </a:spcBef>
            </a:pPr>
            <a:endParaRPr lang="fr-FR" altLang="fr-FR" sz="1400" b="0">
              <a:solidFill>
                <a:srgbClr val="66FFFF"/>
              </a:solidFill>
              <a:latin typeface="Arial"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691035704"/>
              </p:ext>
            </p:extLst>
          </p:nvPr>
        </p:nvGraphicFramePr>
        <p:xfrm>
          <a:off x="539045" y="1491854"/>
          <a:ext cx="6529212" cy="1460897"/>
        </p:xfrm>
        <a:graphic>
          <a:graphicData uri="http://schemas.openxmlformats.org/drawingml/2006/table">
            <a:tbl>
              <a:tblPr/>
              <a:tblGrid>
                <a:gridCol w="6529212">
                  <a:extLst>
                    <a:ext uri="{9D8B030D-6E8A-4147-A177-3AD203B41FA5}">
                      <a16:colId xmlns:a16="http://schemas.microsoft.com/office/drawing/2014/main" val="20000"/>
                    </a:ext>
                  </a:extLst>
                </a:gridCol>
              </a:tblGrid>
              <a:tr h="365834">
                <a:tc>
                  <a:txBody>
                    <a:bodyPr/>
                    <a:lstStyle/>
                    <a:p>
                      <a:pPr>
                        <a:spcAft>
                          <a:spcPts val="0"/>
                        </a:spcAft>
                      </a:pPr>
                      <a:r>
                        <a:rPr lang="fr-FR" sz="1200" dirty="0">
                          <a:effectLst/>
                          <a:latin typeface="Arial"/>
                          <a:ea typeface="Times New Roman"/>
                          <a:cs typeface="Times New Roman"/>
                        </a:rPr>
                        <a:t>Association de 3 cas de cancer du même site dans une même branche parentale</a:t>
                      </a:r>
                      <a:endParaRPr lang="fr-FR" sz="1200" dirty="0">
                        <a:effectLst/>
                        <a:latin typeface="Times New Roman"/>
                        <a:ea typeface="Times New Roman"/>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3077">
                <a:tc>
                  <a:txBody>
                    <a:bodyPr/>
                    <a:lstStyle/>
                    <a:p>
                      <a:pPr>
                        <a:spcAft>
                          <a:spcPts val="0"/>
                        </a:spcAft>
                      </a:pPr>
                      <a:r>
                        <a:rPr lang="fr-FR" sz="1200" dirty="0">
                          <a:effectLst/>
                          <a:latin typeface="Arial"/>
                          <a:ea typeface="Times New Roman"/>
                          <a:cs typeface="Times New Roman"/>
                        </a:rPr>
                        <a:t>Notion de précocité ou de </a:t>
                      </a:r>
                      <a:r>
                        <a:rPr lang="fr-FR" sz="1200" dirty="0" err="1">
                          <a:effectLst/>
                          <a:latin typeface="Arial"/>
                          <a:ea typeface="Times New Roman"/>
                          <a:cs typeface="Times New Roman"/>
                        </a:rPr>
                        <a:t>multifocalité</a:t>
                      </a:r>
                      <a:endParaRPr lang="fr-FR" sz="1200" dirty="0">
                        <a:effectLst/>
                        <a:latin typeface="Times New Roman"/>
                        <a:ea typeface="Times New Roman"/>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6152">
                <a:tc>
                  <a:txBody>
                    <a:bodyPr/>
                    <a:lstStyle/>
                    <a:p>
                      <a:pPr>
                        <a:spcAft>
                          <a:spcPts val="0"/>
                        </a:spcAft>
                      </a:pPr>
                      <a:r>
                        <a:rPr lang="fr-FR" sz="1200" dirty="0">
                          <a:effectLst/>
                          <a:latin typeface="Arial"/>
                          <a:ea typeface="Times New Roman"/>
                          <a:cs typeface="Times New Roman"/>
                        </a:rPr>
                        <a:t>Association de cas de cancer de sites différents évocatrice d'un syndrome   </a:t>
                      </a:r>
                      <a:endParaRPr lang="fr-FR" sz="1200" dirty="0">
                        <a:effectLst/>
                        <a:latin typeface="Times New Roman"/>
                        <a:ea typeface="Times New Roman"/>
                      </a:endParaRPr>
                    </a:p>
                    <a:p>
                      <a:pPr>
                        <a:spcAft>
                          <a:spcPts val="0"/>
                        </a:spcAft>
                      </a:pPr>
                      <a:r>
                        <a:rPr lang="fr-FR" sz="1200" dirty="0">
                          <a:effectLst/>
                          <a:latin typeface="Arial"/>
                          <a:ea typeface="Times New Roman"/>
                          <a:cs typeface="Times New Roman"/>
                        </a:rPr>
                        <a:t>(ex : sein/ovaires, côlon/utérus)</a:t>
                      </a:r>
                      <a:endParaRPr lang="fr-FR" sz="1200" dirty="0">
                        <a:effectLst/>
                        <a:latin typeface="Times New Roman"/>
                        <a:ea typeface="Times New Roman"/>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5834">
                <a:tc>
                  <a:txBody>
                    <a:bodyPr/>
                    <a:lstStyle/>
                    <a:p>
                      <a:pPr>
                        <a:spcAft>
                          <a:spcPts val="0"/>
                        </a:spcAft>
                      </a:pPr>
                      <a:r>
                        <a:rPr lang="fr-FR" sz="1200" dirty="0">
                          <a:effectLst/>
                          <a:latin typeface="Arial"/>
                          <a:ea typeface="Times New Roman"/>
                          <a:cs typeface="Times New Roman"/>
                        </a:rPr>
                        <a:t>Caractéristiques </a:t>
                      </a:r>
                      <a:r>
                        <a:rPr lang="fr-FR" sz="1200" dirty="0" err="1">
                          <a:effectLst/>
                          <a:latin typeface="Arial"/>
                          <a:ea typeface="Times New Roman"/>
                          <a:cs typeface="Times New Roman"/>
                        </a:rPr>
                        <a:t>histocliniques</a:t>
                      </a:r>
                      <a:r>
                        <a:rPr lang="fr-FR" sz="1200" dirty="0">
                          <a:effectLst/>
                          <a:latin typeface="Arial"/>
                          <a:ea typeface="Times New Roman"/>
                          <a:cs typeface="Times New Roman"/>
                        </a:rPr>
                        <a:t> spécifiques d'un gène </a:t>
                      </a:r>
                      <a:endParaRPr lang="fr-FR" sz="1200" dirty="0">
                        <a:effectLst/>
                        <a:latin typeface="Times New Roman"/>
                        <a:ea typeface="Times New Roman"/>
                      </a:endParaRPr>
                    </a:p>
                    <a:p>
                      <a:pPr>
                        <a:spcAft>
                          <a:spcPts val="0"/>
                        </a:spcAft>
                      </a:pPr>
                      <a:r>
                        <a:rPr lang="fr-FR" sz="1200" dirty="0">
                          <a:effectLst/>
                          <a:latin typeface="Arial"/>
                          <a:ea typeface="Times New Roman"/>
                          <a:cs typeface="Times New Roman"/>
                        </a:rPr>
                        <a:t>(ex : cancer du sein chez l'homme/BRCA2)</a:t>
                      </a:r>
                      <a:endParaRPr lang="fr-FR" sz="1200" dirty="0">
                        <a:effectLst/>
                        <a:latin typeface="Times New Roman"/>
                        <a:ea typeface="Times New Roman"/>
                      </a:endParaRPr>
                    </a:p>
                  </a:txBody>
                  <a:tcPr marL="39514" marR="39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44247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7"/>
          <p:cNvSpPr>
            <a:spLocks noGrp="1"/>
          </p:cNvSpPr>
          <p:nvPr>
            <p:ph type="title" idx="4294967295"/>
          </p:nvPr>
        </p:nvSpPr>
        <p:spPr>
          <a:xfrm>
            <a:off x="146050" y="86916"/>
            <a:ext cx="8650288" cy="540544"/>
          </a:xfrm>
        </p:spPr>
        <p:txBody>
          <a:bodyPr/>
          <a:lstStyle/>
          <a:p>
            <a:pPr algn="ctr" eaLnBrk="1" hangingPunct="1">
              <a:lnSpc>
                <a:spcPts val="4000"/>
              </a:lnSpc>
            </a:pPr>
            <a:r>
              <a:rPr lang="fr-FR" altLang="fr-FR" sz="2000" b="1" dirty="0" smtClean="0">
                <a:latin typeface="Calibri" pitchFamily="34" charset="0"/>
              </a:rPr>
              <a:t>Critères familiaux pour une analyse des gènes BRCA1 et BRCA2</a:t>
            </a:r>
          </a:p>
        </p:txBody>
      </p:sp>
      <p:sp>
        <p:nvSpPr>
          <p:cNvPr id="17411" name="Rectangle 5"/>
          <p:cNvSpPr>
            <a:spLocks noChangeArrowheads="1"/>
          </p:cNvSpPr>
          <p:nvPr/>
        </p:nvSpPr>
        <p:spPr bwMode="auto">
          <a:xfrm>
            <a:off x="539750" y="951310"/>
            <a:ext cx="8064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971550" indent="-5143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0BD0D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10CF9B"/>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
                <a:schemeClr val="accent1"/>
              </a:buClr>
              <a:buSzTx/>
              <a:buFont typeface="Wingdings" pitchFamily="2" charset="2"/>
              <a:buNone/>
            </a:pPr>
            <a:endParaRPr lang="fr-FR" altLang="fr-FR" sz="1800" dirty="0">
              <a:latin typeface="Calibri" pitchFamily="34" charset="0"/>
              <a:cs typeface="Arial" pitchFamily="34" charset="0"/>
            </a:endParaRPr>
          </a:p>
          <a:p>
            <a:pPr eaLnBrk="1" hangingPunct="1">
              <a:spcBef>
                <a:spcPct val="0"/>
              </a:spcBef>
              <a:buClr>
                <a:schemeClr val="accent1"/>
              </a:buClr>
              <a:buSzTx/>
              <a:buFont typeface="Wingdings" pitchFamily="2" charset="2"/>
              <a:buChar char="§"/>
            </a:pPr>
            <a:r>
              <a:rPr lang="fr-FR" altLang="fr-FR" sz="1800" b="1" dirty="0">
                <a:latin typeface="Calibri" pitchFamily="34" charset="0"/>
                <a:cs typeface="Arial" pitchFamily="34" charset="0"/>
              </a:rPr>
              <a:t>Un cas de cancer du sein et un cas de cancer de l’ovaire :</a:t>
            </a:r>
          </a:p>
          <a:p>
            <a:pPr lvl="1" eaLnBrk="1" hangingPunct="1">
              <a:spcBef>
                <a:spcPct val="0"/>
              </a:spcBef>
              <a:buSzTx/>
              <a:buFont typeface="Wingdings" pitchFamily="2" charset="2"/>
              <a:buChar char="§"/>
            </a:pPr>
            <a:r>
              <a:rPr lang="fr-FR" altLang="fr-FR" sz="1800" dirty="0">
                <a:latin typeface="Calibri" pitchFamily="34" charset="0"/>
                <a:cs typeface="Arial" pitchFamily="34" charset="0"/>
              </a:rPr>
              <a:t>Liés au 1er ou au 2ème degré</a:t>
            </a:r>
          </a:p>
          <a:p>
            <a:pPr lvl="1" eaLnBrk="1" hangingPunct="1">
              <a:spcBef>
                <a:spcPct val="0"/>
              </a:spcBef>
              <a:buSzTx/>
              <a:buFont typeface="Wingdings" pitchFamily="2" charset="2"/>
              <a:buChar char="§"/>
            </a:pPr>
            <a:r>
              <a:rPr lang="fr-FR" altLang="fr-FR" sz="1800" dirty="0">
                <a:latin typeface="Calibri" pitchFamily="34" charset="0"/>
                <a:cs typeface="Arial" pitchFamily="34" charset="0"/>
              </a:rPr>
              <a:t>Pas de critère d’âge</a:t>
            </a:r>
          </a:p>
          <a:p>
            <a:pPr eaLnBrk="1" hangingPunct="1">
              <a:spcBef>
                <a:spcPct val="0"/>
              </a:spcBef>
              <a:buClr>
                <a:schemeClr val="accent1"/>
              </a:buClr>
              <a:buSzTx/>
              <a:buFont typeface="Wingdings" pitchFamily="2" charset="2"/>
              <a:buChar char="§"/>
            </a:pPr>
            <a:endParaRPr lang="fr-FR" altLang="fr-FR" sz="1800" dirty="0">
              <a:latin typeface="Calibri" pitchFamily="34" charset="0"/>
              <a:cs typeface="Arial" pitchFamily="34" charset="0"/>
            </a:endParaRPr>
          </a:p>
          <a:p>
            <a:pPr eaLnBrk="1" hangingPunct="1">
              <a:spcBef>
                <a:spcPct val="0"/>
              </a:spcBef>
              <a:buClr>
                <a:schemeClr val="accent1"/>
              </a:buClr>
              <a:buSzTx/>
              <a:buFont typeface="Wingdings" pitchFamily="2" charset="2"/>
              <a:buChar char="§"/>
            </a:pPr>
            <a:endParaRPr lang="fr-FR" altLang="fr-FR" sz="1800" dirty="0">
              <a:latin typeface="Calibri" pitchFamily="34" charset="0"/>
              <a:cs typeface="Arial" pitchFamily="34" charset="0"/>
            </a:endParaRPr>
          </a:p>
          <a:p>
            <a:pPr eaLnBrk="1" hangingPunct="1">
              <a:spcBef>
                <a:spcPct val="0"/>
              </a:spcBef>
              <a:buClr>
                <a:schemeClr val="accent1"/>
              </a:buClr>
              <a:buSzTx/>
              <a:buFont typeface="Wingdings" pitchFamily="2" charset="2"/>
              <a:buChar char="§"/>
            </a:pPr>
            <a:endParaRPr lang="fr-FR" altLang="fr-FR" sz="1800" dirty="0">
              <a:latin typeface="Calibri" pitchFamily="34" charset="0"/>
              <a:cs typeface="Arial" pitchFamily="34" charset="0"/>
            </a:endParaRPr>
          </a:p>
          <a:p>
            <a:pPr eaLnBrk="1" hangingPunct="1">
              <a:spcBef>
                <a:spcPct val="0"/>
              </a:spcBef>
              <a:buClr>
                <a:schemeClr val="accent1"/>
              </a:buClr>
              <a:buSzTx/>
              <a:buFont typeface="Wingdings" pitchFamily="2" charset="2"/>
              <a:buChar char="§"/>
            </a:pPr>
            <a:endParaRPr lang="fr-FR" altLang="fr-FR" sz="1800" dirty="0">
              <a:latin typeface="Calibri" pitchFamily="34" charset="0"/>
              <a:cs typeface="Arial" pitchFamily="34" charset="0"/>
            </a:endParaRPr>
          </a:p>
          <a:p>
            <a:pPr eaLnBrk="1" hangingPunct="1">
              <a:spcBef>
                <a:spcPct val="0"/>
              </a:spcBef>
              <a:buClr>
                <a:schemeClr val="accent1"/>
              </a:buClr>
              <a:buSzTx/>
              <a:buFont typeface="Wingdings" pitchFamily="2" charset="2"/>
              <a:buChar char="§"/>
            </a:pPr>
            <a:r>
              <a:rPr lang="fr-FR" altLang="fr-FR" sz="1800" b="1" dirty="0">
                <a:latin typeface="Calibri" pitchFamily="34" charset="0"/>
                <a:cs typeface="Arial" pitchFamily="34" charset="0"/>
              </a:rPr>
              <a:t>Deux cas de cancers de l’ovaire :</a:t>
            </a:r>
          </a:p>
          <a:p>
            <a:pPr lvl="1" eaLnBrk="1" hangingPunct="1">
              <a:spcBef>
                <a:spcPct val="0"/>
              </a:spcBef>
              <a:buSzTx/>
              <a:buFont typeface="Wingdings" pitchFamily="2" charset="2"/>
              <a:buChar char="§"/>
            </a:pPr>
            <a:r>
              <a:rPr lang="fr-FR" altLang="fr-FR" sz="1800" dirty="0">
                <a:latin typeface="Calibri" pitchFamily="34" charset="0"/>
                <a:cs typeface="Arial" pitchFamily="34" charset="0"/>
              </a:rPr>
              <a:t>Liés au 1er ou au 2ème degré</a:t>
            </a:r>
          </a:p>
          <a:p>
            <a:pPr lvl="1" eaLnBrk="1" hangingPunct="1">
              <a:spcBef>
                <a:spcPct val="0"/>
              </a:spcBef>
              <a:buSzTx/>
              <a:buFont typeface="Wingdings" pitchFamily="2" charset="2"/>
              <a:buChar char="§"/>
            </a:pPr>
            <a:r>
              <a:rPr lang="fr-FR" altLang="fr-FR" sz="1800" dirty="0">
                <a:latin typeface="Calibri" pitchFamily="34" charset="0"/>
                <a:cs typeface="Arial" pitchFamily="34" charset="0"/>
              </a:rPr>
              <a:t>Pas de critère d’âge</a:t>
            </a:r>
          </a:p>
          <a:p>
            <a:pPr eaLnBrk="1" hangingPunct="1">
              <a:spcBef>
                <a:spcPct val="0"/>
              </a:spcBef>
              <a:buClr>
                <a:schemeClr val="accent1"/>
              </a:buClr>
              <a:buSzTx/>
              <a:buFont typeface="Wingdings" pitchFamily="2" charset="2"/>
              <a:buChar char="§"/>
            </a:pPr>
            <a:endParaRPr lang="fr-FR" altLang="fr-FR" sz="1800" dirty="0">
              <a:latin typeface="Calibri" pitchFamily="34" charset="0"/>
              <a:cs typeface="Arial" pitchFamily="34" charset="0"/>
            </a:endParaRPr>
          </a:p>
        </p:txBody>
      </p:sp>
      <p:grpSp>
        <p:nvGrpSpPr>
          <p:cNvPr id="17412" name="Group 51"/>
          <p:cNvGrpSpPr>
            <a:grpSpLocks/>
          </p:cNvGrpSpPr>
          <p:nvPr/>
        </p:nvGrpSpPr>
        <p:grpSpPr bwMode="auto">
          <a:xfrm>
            <a:off x="5003801" y="1600201"/>
            <a:ext cx="3338513" cy="1241823"/>
            <a:chOff x="278" y="2251"/>
            <a:chExt cx="2103" cy="1043"/>
          </a:xfrm>
        </p:grpSpPr>
        <p:sp>
          <p:nvSpPr>
            <p:cNvPr id="17460" name="Rectangle 5"/>
            <p:cNvSpPr>
              <a:spLocks noChangeArrowheads="1"/>
            </p:cNvSpPr>
            <p:nvPr/>
          </p:nvSpPr>
          <p:spPr bwMode="auto">
            <a:xfrm>
              <a:off x="894" y="2643"/>
              <a:ext cx="108" cy="122"/>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61" name="Oval 6"/>
            <p:cNvSpPr>
              <a:spLocks noChangeArrowheads="1"/>
            </p:cNvSpPr>
            <p:nvPr/>
          </p:nvSpPr>
          <p:spPr bwMode="auto">
            <a:xfrm>
              <a:off x="1322" y="3023"/>
              <a:ext cx="108" cy="121"/>
            </a:xfrm>
            <a:prstGeom prst="ellipse">
              <a:avLst/>
            </a:prstGeom>
            <a:solidFill>
              <a:schemeClr val="tx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62" name="Oval 7"/>
            <p:cNvSpPr>
              <a:spLocks noChangeArrowheads="1"/>
            </p:cNvSpPr>
            <p:nvPr/>
          </p:nvSpPr>
          <p:spPr bwMode="auto">
            <a:xfrm>
              <a:off x="764" y="2270"/>
              <a:ext cx="108" cy="121"/>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63" name="Rectangle 8"/>
            <p:cNvSpPr>
              <a:spLocks noChangeArrowheads="1"/>
            </p:cNvSpPr>
            <p:nvPr/>
          </p:nvSpPr>
          <p:spPr bwMode="auto">
            <a:xfrm>
              <a:off x="417" y="2274"/>
              <a:ext cx="108" cy="121"/>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64" name="Rectangle 9"/>
            <p:cNvSpPr>
              <a:spLocks noChangeArrowheads="1"/>
            </p:cNvSpPr>
            <p:nvPr/>
          </p:nvSpPr>
          <p:spPr bwMode="auto">
            <a:xfrm>
              <a:off x="1608" y="2280"/>
              <a:ext cx="109" cy="121"/>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65" name="Line 10"/>
            <p:cNvSpPr>
              <a:spLocks noChangeShapeType="1"/>
            </p:cNvSpPr>
            <p:nvPr/>
          </p:nvSpPr>
          <p:spPr bwMode="auto">
            <a:xfrm>
              <a:off x="942" y="2939"/>
              <a:ext cx="43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66" name="Line 11"/>
            <p:cNvSpPr>
              <a:spLocks noChangeShapeType="1"/>
            </p:cNvSpPr>
            <p:nvPr/>
          </p:nvSpPr>
          <p:spPr bwMode="auto">
            <a:xfrm flipV="1">
              <a:off x="1376" y="2939"/>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67" name="Line 12"/>
            <p:cNvSpPr>
              <a:spLocks noChangeShapeType="1"/>
            </p:cNvSpPr>
            <p:nvPr/>
          </p:nvSpPr>
          <p:spPr bwMode="auto">
            <a:xfrm flipV="1">
              <a:off x="945" y="2939"/>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68" name="Line 13"/>
            <p:cNvSpPr>
              <a:spLocks noChangeShapeType="1"/>
            </p:cNvSpPr>
            <p:nvPr/>
          </p:nvSpPr>
          <p:spPr bwMode="auto">
            <a:xfrm flipV="1">
              <a:off x="1165" y="2851"/>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69" name="Line 14"/>
            <p:cNvSpPr>
              <a:spLocks noChangeShapeType="1"/>
            </p:cNvSpPr>
            <p:nvPr/>
          </p:nvSpPr>
          <p:spPr bwMode="auto">
            <a:xfrm>
              <a:off x="946" y="2850"/>
              <a:ext cx="43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0" name="Line 15"/>
            <p:cNvSpPr>
              <a:spLocks noChangeShapeType="1"/>
            </p:cNvSpPr>
            <p:nvPr/>
          </p:nvSpPr>
          <p:spPr bwMode="auto">
            <a:xfrm flipV="1">
              <a:off x="948" y="2767"/>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1" name="Line 16"/>
            <p:cNvSpPr>
              <a:spLocks noChangeShapeType="1"/>
            </p:cNvSpPr>
            <p:nvPr/>
          </p:nvSpPr>
          <p:spPr bwMode="auto">
            <a:xfrm flipV="1">
              <a:off x="1376" y="2765"/>
              <a:ext cx="0"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2" name="Line 17"/>
            <p:cNvSpPr>
              <a:spLocks noChangeShapeType="1"/>
            </p:cNvSpPr>
            <p:nvPr/>
          </p:nvSpPr>
          <p:spPr bwMode="auto">
            <a:xfrm>
              <a:off x="1380" y="2554"/>
              <a:ext cx="947"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3" name="Line 18"/>
            <p:cNvSpPr>
              <a:spLocks noChangeShapeType="1"/>
            </p:cNvSpPr>
            <p:nvPr/>
          </p:nvSpPr>
          <p:spPr bwMode="auto">
            <a:xfrm flipV="1">
              <a:off x="2010" y="2554"/>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4" name="Line 19"/>
            <p:cNvSpPr>
              <a:spLocks noChangeShapeType="1"/>
            </p:cNvSpPr>
            <p:nvPr/>
          </p:nvSpPr>
          <p:spPr bwMode="auto">
            <a:xfrm flipV="1">
              <a:off x="1380" y="2554"/>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5" name="Line 20"/>
            <p:cNvSpPr>
              <a:spLocks noChangeShapeType="1"/>
            </p:cNvSpPr>
            <p:nvPr/>
          </p:nvSpPr>
          <p:spPr bwMode="auto">
            <a:xfrm flipV="1">
              <a:off x="1859" y="2471"/>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6" name="Line 21"/>
            <p:cNvSpPr>
              <a:spLocks noChangeShapeType="1"/>
            </p:cNvSpPr>
            <p:nvPr/>
          </p:nvSpPr>
          <p:spPr bwMode="auto">
            <a:xfrm flipV="1">
              <a:off x="1660" y="2468"/>
              <a:ext cx="389" cy="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7" name="Line 22"/>
            <p:cNvSpPr>
              <a:spLocks noChangeShapeType="1"/>
            </p:cNvSpPr>
            <p:nvPr/>
          </p:nvSpPr>
          <p:spPr bwMode="auto">
            <a:xfrm flipV="1">
              <a:off x="1664" y="2401"/>
              <a:ext cx="0" cy="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8" name="Line 23"/>
            <p:cNvSpPr>
              <a:spLocks noChangeShapeType="1"/>
            </p:cNvSpPr>
            <p:nvPr/>
          </p:nvSpPr>
          <p:spPr bwMode="auto">
            <a:xfrm flipV="1">
              <a:off x="2045" y="2385"/>
              <a:ext cx="0"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79" name="Line 24"/>
            <p:cNvSpPr>
              <a:spLocks noChangeShapeType="1"/>
            </p:cNvSpPr>
            <p:nvPr/>
          </p:nvSpPr>
          <p:spPr bwMode="auto">
            <a:xfrm flipV="1">
              <a:off x="332" y="2562"/>
              <a:ext cx="61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0" name="Line 25"/>
            <p:cNvSpPr>
              <a:spLocks noChangeShapeType="1"/>
            </p:cNvSpPr>
            <p:nvPr/>
          </p:nvSpPr>
          <p:spPr bwMode="auto">
            <a:xfrm flipV="1">
              <a:off x="948" y="2562"/>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1" name="Line 26"/>
            <p:cNvSpPr>
              <a:spLocks noChangeShapeType="1"/>
            </p:cNvSpPr>
            <p:nvPr/>
          </p:nvSpPr>
          <p:spPr bwMode="auto">
            <a:xfrm flipV="1">
              <a:off x="634" y="2479"/>
              <a:ext cx="0"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2" name="Line 27"/>
            <p:cNvSpPr>
              <a:spLocks noChangeShapeType="1"/>
            </p:cNvSpPr>
            <p:nvPr/>
          </p:nvSpPr>
          <p:spPr bwMode="auto">
            <a:xfrm flipV="1">
              <a:off x="474" y="2476"/>
              <a:ext cx="349" cy="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3" name="Line 28"/>
            <p:cNvSpPr>
              <a:spLocks noChangeShapeType="1"/>
            </p:cNvSpPr>
            <p:nvPr/>
          </p:nvSpPr>
          <p:spPr bwMode="auto">
            <a:xfrm flipV="1">
              <a:off x="472" y="2395"/>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4" name="Line 29"/>
            <p:cNvSpPr>
              <a:spLocks noChangeShapeType="1"/>
            </p:cNvSpPr>
            <p:nvPr/>
          </p:nvSpPr>
          <p:spPr bwMode="auto">
            <a:xfrm flipV="1">
              <a:off x="819" y="2392"/>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5" name="Line 36"/>
            <p:cNvSpPr>
              <a:spLocks noChangeShapeType="1"/>
            </p:cNvSpPr>
            <p:nvPr/>
          </p:nvSpPr>
          <p:spPr bwMode="auto">
            <a:xfrm flipV="1">
              <a:off x="1170" y="3135"/>
              <a:ext cx="149" cy="10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sz="1600"/>
            </a:p>
          </p:txBody>
        </p:sp>
        <p:sp>
          <p:nvSpPr>
            <p:cNvPr id="17486" name="Line 37"/>
            <p:cNvSpPr>
              <a:spLocks noChangeShapeType="1"/>
            </p:cNvSpPr>
            <p:nvPr/>
          </p:nvSpPr>
          <p:spPr bwMode="auto">
            <a:xfrm flipV="1">
              <a:off x="332" y="2560"/>
              <a:ext cx="0"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7" name="Line 38"/>
            <p:cNvSpPr>
              <a:spLocks noChangeShapeType="1"/>
            </p:cNvSpPr>
            <p:nvPr/>
          </p:nvSpPr>
          <p:spPr bwMode="auto">
            <a:xfrm flipH="1">
              <a:off x="754" y="2263"/>
              <a:ext cx="128" cy="1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8" name="Line 39"/>
            <p:cNvSpPr>
              <a:spLocks noChangeShapeType="1"/>
            </p:cNvSpPr>
            <p:nvPr/>
          </p:nvSpPr>
          <p:spPr bwMode="auto">
            <a:xfrm flipH="1">
              <a:off x="399" y="2258"/>
              <a:ext cx="139" cy="1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89" name="Oval 40"/>
            <p:cNvSpPr>
              <a:spLocks noChangeArrowheads="1"/>
            </p:cNvSpPr>
            <p:nvPr/>
          </p:nvSpPr>
          <p:spPr bwMode="auto">
            <a:xfrm>
              <a:off x="1112" y="3021"/>
              <a:ext cx="108" cy="121"/>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90" name="Oval 41"/>
            <p:cNvSpPr>
              <a:spLocks noChangeArrowheads="1"/>
            </p:cNvSpPr>
            <p:nvPr/>
          </p:nvSpPr>
          <p:spPr bwMode="auto">
            <a:xfrm>
              <a:off x="1324" y="2638"/>
              <a:ext cx="108" cy="121"/>
            </a:xfrm>
            <a:prstGeom prst="ellipse">
              <a:avLst/>
            </a:prstGeom>
            <a:solidFill>
              <a:schemeClr val="tx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91" name="Line 43"/>
            <p:cNvSpPr>
              <a:spLocks noChangeShapeType="1"/>
            </p:cNvSpPr>
            <p:nvPr/>
          </p:nvSpPr>
          <p:spPr bwMode="auto">
            <a:xfrm flipV="1">
              <a:off x="2327" y="2555"/>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92" name="Oval 44"/>
            <p:cNvSpPr>
              <a:spLocks noChangeArrowheads="1"/>
            </p:cNvSpPr>
            <p:nvPr/>
          </p:nvSpPr>
          <p:spPr bwMode="auto">
            <a:xfrm>
              <a:off x="2273" y="2639"/>
              <a:ext cx="108" cy="121"/>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93" name="Oval 45"/>
            <p:cNvSpPr>
              <a:spLocks noChangeArrowheads="1"/>
            </p:cNvSpPr>
            <p:nvPr/>
          </p:nvSpPr>
          <p:spPr bwMode="auto">
            <a:xfrm>
              <a:off x="1991" y="2262"/>
              <a:ext cx="108" cy="12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94" name="Oval 47"/>
            <p:cNvSpPr>
              <a:spLocks noChangeArrowheads="1"/>
            </p:cNvSpPr>
            <p:nvPr/>
          </p:nvSpPr>
          <p:spPr bwMode="auto">
            <a:xfrm>
              <a:off x="278" y="2644"/>
              <a:ext cx="108" cy="122"/>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95" name="Rectangle 49"/>
            <p:cNvSpPr>
              <a:spLocks noChangeArrowheads="1"/>
            </p:cNvSpPr>
            <p:nvPr/>
          </p:nvSpPr>
          <p:spPr bwMode="auto">
            <a:xfrm>
              <a:off x="891" y="3021"/>
              <a:ext cx="109" cy="121"/>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96" name="Line 50"/>
            <p:cNvSpPr>
              <a:spLocks noChangeShapeType="1"/>
            </p:cNvSpPr>
            <p:nvPr/>
          </p:nvSpPr>
          <p:spPr bwMode="auto">
            <a:xfrm flipV="1">
              <a:off x="1167" y="2935"/>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97" name="Line 52"/>
            <p:cNvSpPr>
              <a:spLocks noChangeShapeType="1"/>
            </p:cNvSpPr>
            <p:nvPr/>
          </p:nvSpPr>
          <p:spPr bwMode="auto">
            <a:xfrm flipV="1">
              <a:off x="634" y="2564"/>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98" name="Oval 53"/>
            <p:cNvSpPr>
              <a:spLocks noChangeArrowheads="1"/>
            </p:cNvSpPr>
            <p:nvPr/>
          </p:nvSpPr>
          <p:spPr bwMode="auto">
            <a:xfrm>
              <a:off x="580" y="2649"/>
              <a:ext cx="108" cy="121"/>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99" name="Rectangle 61"/>
            <p:cNvSpPr>
              <a:spLocks noChangeArrowheads="1"/>
            </p:cNvSpPr>
            <p:nvPr/>
          </p:nvSpPr>
          <p:spPr bwMode="auto">
            <a:xfrm>
              <a:off x="1955" y="2638"/>
              <a:ext cx="108" cy="121"/>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500" name="Line 63"/>
            <p:cNvSpPr>
              <a:spLocks noChangeShapeType="1"/>
            </p:cNvSpPr>
            <p:nvPr/>
          </p:nvSpPr>
          <p:spPr bwMode="auto">
            <a:xfrm flipV="1">
              <a:off x="1707" y="2560"/>
              <a:ext cx="0" cy="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501" name="Rectangle 64"/>
            <p:cNvSpPr>
              <a:spLocks noChangeArrowheads="1"/>
            </p:cNvSpPr>
            <p:nvPr/>
          </p:nvSpPr>
          <p:spPr bwMode="auto">
            <a:xfrm>
              <a:off x="1652" y="2643"/>
              <a:ext cx="109" cy="122"/>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502" name="Line 65"/>
            <p:cNvSpPr>
              <a:spLocks noChangeShapeType="1"/>
            </p:cNvSpPr>
            <p:nvPr/>
          </p:nvSpPr>
          <p:spPr bwMode="auto">
            <a:xfrm flipH="1">
              <a:off x="1979" y="2251"/>
              <a:ext cx="130" cy="13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503" name="Text Box 71"/>
            <p:cNvSpPr txBox="1">
              <a:spLocks noChangeArrowheads="1"/>
            </p:cNvSpPr>
            <p:nvPr/>
          </p:nvSpPr>
          <p:spPr bwMode="auto">
            <a:xfrm>
              <a:off x="1383" y="2795"/>
              <a:ext cx="83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altLang="fr-FR" sz="1100" b="1">
                  <a:ea typeface="MS PGothic" pitchFamily="34" charset="-128"/>
                </a:rPr>
                <a:t>K ovaire 74 ans</a:t>
              </a:r>
            </a:p>
          </p:txBody>
        </p:sp>
        <p:sp>
          <p:nvSpPr>
            <p:cNvPr id="17504" name="Text Box 71"/>
            <p:cNvSpPr txBox="1">
              <a:spLocks noChangeArrowheads="1"/>
            </p:cNvSpPr>
            <p:nvPr/>
          </p:nvSpPr>
          <p:spPr bwMode="auto">
            <a:xfrm>
              <a:off x="1424" y="3074"/>
              <a:ext cx="9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altLang="fr-FR" sz="1100" b="1">
                  <a:ea typeface="MS PGothic" pitchFamily="34" charset="-128"/>
                </a:rPr>
                <a:t>K sein 45 ans</a:t>
              </a:r>
            </a:p>
          </p:txBody>
        </p:sp>
        <p:sp>
          <p:nvSpPr>
            <p:cNvPr id="17505" name="Line 46"/>
            <p:cNvSpPr>
              <a:spLocks noChangeShapeType="1"/>
            </p:cNvSpPr>
            <p:nvPr/>
          </p:nvSpPr>
          <p:spPr bwMode="auto">
            <a:xfrm flipH="1">
              <a:off x="1296" y="2610"/>
              <a:ext cx="163" cy="1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grpSp>
      <p:grpSp>
        <p:nvGrpSpPr>
          <p:cNvPr id="17413" name="Group 98"/>
          <p:cNvGrpSpPr>
            <a:grpSpLocks/>
          </p:cNvGrpSpPr>
          <p:nvPr/>
        </p:nvGrpSpPr>
        <p:grpSpPr bwMode="auto">
          <a:xfrm>
            <a:off x="4438370" y="3482999"/>
            <a:ext cx="3911600" cy="1048940"/>
            <a:chOff x="188" y="2251"/>
            <a:chExt cx="2464" cy="881"/>
          </a:xfrm>
        </p:grpSpPr>
        <p:sp>
          <p:nvSpPr>
            <p:cNvPr id="17414" name="Rectangle 5"/>
            <p:cNvSpPr>
              <a:spLocks noChangeArrowheads="1"/>
            </p:cNvSpPr>
            <p:nvPr/>
          </p:nvSpPr>
          <p:spPr bwMode="auto">
            <a:xfrm>
              <a:off x="702" y="2638"/>
              <a:ext cx="90" cy="120"/>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15" name="Oval 6"/>
            <p:cNvSpPr>
              <a:spLocks noChangeArrowheads="1"/>
            </p:cNvSpPr>
            <p:nvPr/>
          </p:nvSpPr>
          <p:spPr bwMode="auto">
            <a:xfrm>
              <a:off x="1059" y="3012"/>
              <a:ext cx="91" cy="120"/>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16" name="Oval 7"/>
            <p:cNvSpPr>
              <a:spLocks noChangeArrowheads="1"/>
            </p:cNvSpPr>
            <p:nvPr/>
          </p:nvSpPr>
          <p:spPr bwMode="auto">
            <a:xfrm>
              <a:off x="593" y="2269"/>
              <a:ext cx="91" cy="120"/>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17" name="Rectangle 8"/>
            <p:cNvSpPr>
              <a:spLocks noChangeArrowheads="1"/>
            </p:cNvSpPr>
            <p:nvPr/>
          </p:nvSpPr>
          <p:spPr bwMode="auto">
            <a:xfrm>
              <a:off x="304" y="2273"/>
              <a:ext cx="91" cy="120"/>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18" name="Rectangle 9"/>
            <p:cNvSpPr>
              <a:spLocks noChangeArrowheads="1"/>
            </p:cNvSpPr>
            <p:nvPr/>
          </p:nvSpPr>
          <p:spPr bwMode="auto">
            <a:xfrm>
              <a:off x="1299" y="2279"/>
              <a:ext cx="90" cy="120"/>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19" name="Line 10"/>
            <p:cNvSpPr>
              <a:spLocks noChangeShapeType="1"/>
            </p:cNvSpPr>
            <p:nvPr/>
          </p:nvSpPr>
          <p:spPr bwMode="auto">
            <a:xfrm>
              <a:off x="742" y="2930"/>
              <a:ext cx="363"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0" name="Line 11"/>
            <p:cNvSpPr>
              <a:spLocks noChangeShapeType="1"/>
            </p:cNvSpPr>
            <p:nvPr/>
          </p:nvSpPr>
          <p:spPr bwMode="auto">
            <a:xfrm flipV="1">
              <a:off x="1105" y="2930"/>
              <a:ext cx="1" cy="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1" name="Line 12"/>
            <p:cNvSpPr>
              <a:spLocks noChangeShapeType="1"/>
            </p:cNvSpPr>
            <p:nvPr/>
          </p:nvSpPr>
          <p:spPr bwMode="auto">
            <a:xfrm flipV="1">
              <a:off x="744" y="2930"/>
              <a:ext cx="1" cy="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2" name="Line 13"/>
            <p:cNvSpPr>
              <a:spLocks noChangeShapeType="1"/>
            </p:cNvSpPr>
            <p:nvPr/>
          </p:nvSpPr>
          <p:spPr bwMode="auto">
            <a:xfrm flipV="1">
              <a:off x="929" y="2843"/>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3" name="Line 14"/>
            <p:cNvSpPr>
              <a:spLocks noChangeShapeType="1"/>
            </p:cNvSpPr>
            <p:nvPr/>
          </p:nvSpPr>
          <p:spPr bwMode="auto">
            <a:xfrm>
              <a:off x="746" y="2842"/>
              <a:ext cx="36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4" name="Line 15"/>
            <p:cNvSpPr>
              <a:spLocks noChangeShapeType="1"/>
            </p:cNvSpPr>
            <p:nvPr/>
          </p:nvSpPr>
          <p:spPr bwMode="auto">
            <a:xfrm flipV="1">
              <a:off x="747" y="2760"/>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5" name="Line 16"/>
            <p:cNvSpPr>
              <a:spLocks noChangeShapeType="1"/>
            </p:cNvSpPr>
            <p:nvPr/>
          </p:nvSpPr>
          <p:spPr bwMode="auto">
            <a:xfrm flipV="1">
              <a:off x="1105" y="2758"/>
              <a:ext cx="1" cy="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6" name="Line 17"/>
            <p:cNvSpPr>
              <a:spLocks noChangeShapeType="1"/>
            </p:cNvSpPr>
            <p:nvPr/>
          </p:nvSpPr>
          <p:spPr bwMode="auto">
            <a:xfrm>
              <a:off x="1108" y="2550"/>
              <a:ext cx="79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7" name="Line 18"/>
            <p:cNvSpPr>
              <a:spLocks noChangeShapeType="1"/>
            </p:cNvSpPr>
            <p:nvPr/>
          </p:nvSpPr>
          <p:spPr bwMode="auto">
            <a:xfrm flipV="1">
              <a:off x="1634" y="2550"/>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8" name="Line 19"/>
            <p:cNvSpPr>
              <a:spLocks noChangeShapeType="1"/>
            </p:cNvSpPr>
            <p:nvPr/>
          </p:nvSpPr>
          <p:spPr bwMode="auto">
            <a:xfrm flipV="1">
              <a:off x="1108" y="2550"/>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29" name="Line 20"/>
            <p:cNvSpPr>
              <a:spLocks noChangeShapeType="1"/>
            </p:cNvSpPr>
            <p:nvPr/>
          </p:nvSpPr>
          <p:spPr bwMode="auto">
            <a:xfrm flipV="1">
              <a:off x="1508" y="2468"/>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0" name="Line 21"/>
            <p:cNvSpPr>
              <a:spLocks noChangeShapeType="1"/>
            </p:cNvSpPr>
            <p:nvPr/>
          </p:nvSpPr>
          <p:spPr bwMode="auto">
            <a:xfrm flipV="1">
              <a:off x="1342" y="2466"/>
              <a:ext cx="325"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1" name="Line 22"/>
            <p:cNvSpPr>
              <a:spLocks noChangeShapeType="1"/>
            </p:cNvSpPr>
            <p:nvPr/>
          </p:nvSpPr>
          <p:spPr bwMode="auto">
            <a:xfrm flipV="1">
              <a:off x="1345" y="2399"/>
              <a:ext cx="1" cy="6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2" name="Line 23"/>
            <p:cNvSpPr>
              <a:spLocks noChangeShapeType="1"/>
            </p:cNvSpPr>
            <p:nvPr/>
          </p:nvSpPr>
          <p:spPr bwMode="auto">
            <a:xfrm flipV="1">
              <a:off x="1663" y="2383"/>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3" name="Line 24"/>
            <p:cNvSpPr>
              <a:spLocks noChangeShapeType="1"/>
            </p:cNvSpPr>
            <p:nvPr/>
          </p:nvSpPr>
          <p:spPr bwMode="auto">
            <a:xfrm flipV="1">
              <a:off x="233" y="2557"/>
              <a:ext cx="51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4" name="Line 25"/>
            <p:cNvSpPr>
              <a:spLocks noChangeShapeType="1"/>
            </p:cNvSpPr>
            <p:nvPr/>
          </p:nvSpPr>
          <p:spPr bwMode="auto">
            <a:xfrm flipV="1">
              <a:off x="747" y="2558"/>
              <a:ext cx="1" cy="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5" name="Line 26"/>
            <p:cNvSpPr>
              <a:spLocks noChangeShapeType="1"/>
            </p:cNvSpPr>
            <p:nvPr/>
          </p:nvSpPr>
          <p:spPr bwMode="auto">
            <a:xfrm flipV="1">
              <a:off x="485" y="2476"/>
              <a:ext cx="1" cy="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6" name="Line 27"/>
            <p:cNvSpPr>
              <a:spLocks noChangeShapeType="1"/>
            </p:cNvSpPr>
            <p:nvPr/>
          </p:nvSpPr>
          <p:spPr bwMode="auto">
            <a:xfrm flipV="1">
              <a:off x="351" y="2473"/>
              <a:ext cx="292" cy="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7" name="Line 28"/>
            <p:cNvSpPr>
              <a:spLocks noChangeShapeType="1"/>
            </p:cNvSpPr>
            <p:nvPr/>
          </p:nvSpPr>
          <p:spPr bwMode="auto">
            <a:xfrm flipV="1">
              <a:off x="350" y="2393"/>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8" name="Line 29"/>
            <p:cNvSpPr>
              <a:spLocks noChangeShapeType="1"/>
            </p:cNvSpPr>
            <p:nvPr/>
          </p:nvSpPr>
          <p:spPr bwMode="auto">
            <a:xfrm flipV="1">
              <a:off x="640" y="2390"/>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39" name="Line 36"/>
            <p:cNvSpPr>
              <a:spLocks noChangeShapeType="1"/>
            </p:cNvSpPr>
            <p:nvPr/>
          </p:nvSpPr>
          <p:spPr bwMode="auto">
            <a:xfrm flipV="1">
              <a:off x="963" y="2705"/>
              <a:ext cx="79" cy="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sz="1600"/>
            </a:p>
          </p:txBody>
        </p:sp>
        <p:sp>
          <p:nvSpPr>
            <p:cNvPr id="17440" name="Line 37"/>
            <p:cNvSpPr>
              <a:spLocks noChangeShapeType="1"/>
            </p:cNvSpPr>
            <p:nvPr/>
          </p:nvSpPr>
          <p:spPr bwMode="auto">
            <a:xfrm flipV="1">
              <a:off x="233" y="2556"/>
              <a:ext cx="1" cy="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41" name="Line 38"/>
            <p:cNvSpPr>
              <a:spLocks noChangeShapeType="1"/>
            </p:cNvSpPr>
            <p:nvPr/>
          </p:nvSpPr>
          <p:spPr bwMode="auto">
            <a:xfrm flipH="1">
              <a:off x="585" y="2262"/>
              <a:ext cx="107" cy="1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42" name="Line 39"/>
            <p:cNvSpPr>
              <a:spLocks noChangeShapeType="1"/>
            </p:cNvSpPr>
            <p:nvPr/>
          </p:nvSpPr>
          <p:spPr bwMode="auto">
            <a:xfrm flipH="1">
              <a:off x="289" y="2258"/>
              <a:ext cx="116"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43" name="Oval 40"/>
            <p:cNvSpPr>
              <a:spLocks noChangeArrowheads="1"/>
            </p:cNvSpPr>
            <p:nvPr/>
          </p:nvSpPr>
          <p:spPr bwMode="auto">
            <a:xfrm>
              <a:off x="884" y="3011"/>
              <a:ext cx="90" cy="120"/>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44" name="Oval 41"/>
            <p:cNvSpPr>
              <a:spLocks noChangeArrowheads="1"/>
            </p:cNvSpPr>
            <p:nvPr/>
          </p:nvSpPr>
          <p:spPr bwMode="auto">
            <a:xfrm>
              <a:off x="1061" y="2633"/>
              <a:ext cx="90" cy="119"/>
            </a:xfrm>
            <a:prstGeom prst="ellipse">
              <a:avLst/>
            </a:prstGeom>
            <a:solidFill>
              <a:schemeClr val="tx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45" name="Line 43"/>
            <p:cNvSpPr>
              <a:spLocks noChangeShapeType="1"/>
            </p:cNvSpPr>
            <p:nvPr/>
          </p:nvSpPr>
          <p:spPr bwMode="auto">
            <a:xfrm flipV="1">
              <a:off x="1898" y="2551"/>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46" name="Oval 44"/>
            <p:cNvSpPr>
              <a:spLocks noChangeArrowheads="1"/>
            </p:cNvSpPr>
            <p:nvPr/>
          </p:nvSpPr>
          <p:spPr bwMode="auto">
            <a:xfrm>
              <a:off x="1853" y="2633"/>
              <a:ext cx="91" cy="120"/>
            </a:xfrm>
            <a:prstGeom prst="ellipse">
              <a:avLst/>
            </a:prstGeom>
            <a:solidFill>
              <a:schemeClr val="tx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47" name="Oval 45"/>
            <p:cNvSpPr>
              <a:spLocks noChangeArrowheads="1"/>
            </p:cNvSpPr>
            <p:nvPr/>
          </p:nvSpPr>
          <p:spPr bwMode="auto">
            <a:xfrm>
              <a:off x="1618" y="2262"/>
              <a:ext cx="90" cy="119"/>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48" name="Oval 47"/>
            <p:cNvSpPr>
              <a:spLocks noChangeArrowheads="1"/>
            </p:cNvSpPr>
            <p:nvPr/>
          </p:nvSpPr>
          <p:spPr bwMode="auto">
            <a:xfrm>
              <a:off x="188" y="2639"/>
              <a:ext cx="90" cy="120"/>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49" name="Rectangle 49"/>
            <p:cNvSpPr>
              <a:spLocks noChangeArrowheads="1"/>
            </p:cNvSpPr>
            <p:nvPr/>
          </p:nvSpPr>
          <p:spPr bwMode="auto">
            <a:xfrm>
              <a:off x="700" y="3011"/>
              <a:ext cx="90" cy="120"/>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50" name="Line 50"/>
            <p:cNvSpPr>
              <a:spLocks noChangeShapeType="1"/>
            </p:cNvSpPr>
            <p:nvPr/>
          </p:nvSpPr>
          <p:spPr bwMode="auto">
            <a:xfrm flipV="1">
              <a:off x="930" y="2926"/>
              <a:ext cx="1" cy="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51" name="Line 52"/>
            <p:cNvSpPr>
              <a:spLocks noChangeShapeType="1"/>
            </p:cNvSpPr>
            <p:nvPr/>
          </p:nvSpPr>
          <p:spPr bwMode="auto">
            <a:xfrm flipV="1">
              <a:off x="485" y="2560"/>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52" name="Oval 53"/>
            <p:cNvSpPr>
              <a:spLocks noChangeArrowheads="1"/>
            </p:cNvSpPr>
            <p:nvPr/>
          </p:nvSpPr>
          <p:spPr bwMode="auto">
            <a:xfrm>
              <a:off x="440" y="2644"/>
              <a:ext cx="90" cy="119"/>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53" name="Rectangle 61"/>
            <p:cNvSpPr>
              <a:spLocks noChangeArrowheads="1"/>
            </p:cNvSpPr>
            <p:nvPr/>
          </p:nvSpPr>
          <p:spPr bwMode="auto">
            <a:xfrm>
              <a:off x="1588" y="2633"/>
              <a:ext cx="90" cy="119"/>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54" name="Line 63"/>
            <p:cNvSpPr>
              <a:spLocks noChangeShapeType="1"/>
            </p:cNvSpPr>
            <p:nvPr/>
          </p:nvSpPr>
          <p:spPr bwMode="auto">
            <a:xfrm flipV="1">
              <a:off x="1381" y="2556"/>
              <a:ext cx="1" cy="8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55" name="Rectangle 64"/>
            <p:cNvSpPr>
              <a:spLocks noChangeArrowheads="1"/>
            </p:cNvSpPr>
            <p:nvPr/>
          </p:nvSpPr>
          <p:spPr bwMode="auto">
            <a:xfrm>
              <a:off x="1335" y="2638"/>
              <a:ext cx="91" cy="120"/>
            </a:xfrm>
            <a:prstGeom prst="rect">
              <a:avLst/>
            </a:prstGeom>
            <a:solidFill>
              <a:schemeClr val="bg1"/>
            </a:solidFill>
            <a:ln w="254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sz="1600">
                <a:ea typeface="MS PGothic" pitchFamily="34" charset="-128"/>
              </a:endParaRPr>
            </a:p>
          </p:txBody>
        </p:sp>
        <p:sp>
          <p:nvSpPr>
            <p:cNvPr id="17456" name="Line 65"/>
            <p:cNvSpPr>
              <a:spLocks noChangeShapeType="1"/>
            </p:cNvSpPr>
            <p:nvPr/>
          </p:nvSpPr>
          <p:spPr bwMode="auto">
            <a:xfrm flipH="1">
              <a:off x="1608" y="2251"/>
              <a:ext cx="108" cy="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57" name="Text Box 71"/>
            <p:cNvSpPr txBox="1">
              <a:spLocks noChangeArrowheads="1"/>
            </p:cNvSpPr>
            <p:nvPr/>
          </p:nvSpPr>
          <p:spPr bwMode="auto">
            <a:xfrm>
              <a:off x="1098" y="2764"/>
              <a:ext cx="96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altLang="fr-FR" sz="1100" b="1" dirty="0">
                  <a:ea typeface="MS PGothic" pitchFamily="34" charset="-128"/>
                </a:rPr>
                <a:t>K ovaire 72 ans</a:t>
              </a:r>
            </a:p>
          </p:txBody>
        </p:sp>
        <p:sp>
          <p:nvSpPr>
            <p:cNvPr id="17458" name="Line 46"/>
            <p:cNvSpPr>
              <a:spLocks noChangeShapeType="1"/>
            </p:cNvSpPr>
            <p:nvPr/>
          </p:nvSpPr>
          <p:spPr bwMode="auto">
            <a:xfrm flipH="1">
              <a:off x="1823" y="2605"/>
              <a:ext cx="136" cy="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600"/>
            </a:p>
          </p:txBody>
        </p:sp>
        <p:sp>
          <p:nvSpPr>
            <p:cNvPr id="17459" name="Text Box 71"/>
            <p:cNvSpPr txBox="1">
              <a:spLocks noChangeArrowheads="1"/>
            </p:cNvSpPr>
            <p:nvPr/>
          </p:nvSpPr>
          <p:spPr bwMode="auto">
            <a:xfrm>
              <a:off x="1746" y="2341"/>
              <a:ext cx="9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altLang="fr-FR" sz="1100" b="1">
                  <a:ea typeface="MS PGothic" pitchFamily="34" charset="-128"/>
                </a:rPr>
                <a:t>K ovaire 63 ans</a:t>
              </a:r>
            </a:p>
          </p:txBody>
        </p:sp>
      </p:grpSp>
    </p:spTree>
    <p:extLst>
      <p:ext uri="{BB962C8B-B14F-4D97-AF65-F5344CB8AC3E}">
        <p14:creationId xmlns:p14="http://schemas.microsoft.com/office/powerpoint/2010/main" val="187042420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655676" y="3"/>
            <a:ext cx="5829300" cy="699541"/>
          </a:xfrm>
          <a:prstGeom prst="rect">
            <a:avLst/>
          </a:prstGeom>
        </p:spPr>
        <p:txBody>
          <a:bodyPr vert="horz" lIns="68577" tIns="34289" rIns="68577" bIns="34289" rtlCol="0" anchor="ctr">
            <a:normAutofit/>
            <a:scene3d>
              <a:camera prst="orthographicFront"/>
              <a:lightRig rig="brightRoom" dir="t"/>
            </a:scene3d>
            <a:sp3d contourW="6350" prstMaterial="plastic">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766" fontAlgn="auto">
              <a:spcAft>
                <a:spcPts val="0"/>
              </a:spcAft>
            </a:pPr>
            <a:r>
              <a:rPr lang="fr-FR" sz="1500" b="1" cap="all" dirty="0">
                <a:ln/>
                <a:solidFill>
                  <a:prstClr val="black"/>
                </a:solidFill>
                <a:latin typeface="Calibri"/>
              </a:rPr>
              <a:t>Prédisposition héréditaire aux cancers </a:t>
            </a:r>
            <a:r>
              <a:rPr lang="fr-FR" sz="1500" b="1" cap="all" dirty="0">
                <a:ln/>
                <a:solidFill>
                  <a:srgbClr val="C0504D">
                    <a:lumMod val="60000"/>
                    <a:lumOff val="40000"/>
                  </a:srgbClr>
                </a:solidFill>
                <a:latin typeface="Calibri"/>
              </a:rPr>
              <a:t>sein</a:t>
            </a:r>
            <a:r>
              <a:rPr lang="fr-FR" sz="1500" b="1" cap="all" dirty="0">
                <a:ln/>
                <a:solidFill>
                  <a:prstClr val="black"/>
                </a:solidFill>
                <a:latin typeface="Calibri"/>
              </a:rPr>
              <a:t> / </a:t>
            </a:r>
            <a:r>
              <a:rPr lang="fr-FR" sz="1500" b="1" cap="all" dirty="0">
                <a:ln/>
                <a:solidFill>
                  <a:srgbClr val="1F497D">
                    <a:lumMod val="40000"/>
                    <a:lumOff val="60000"/>
                  </a:srgbClr>
                </a:solidFill>
                <a:latin typeface="Calibri"/>
              </a:rPr>
              <a:t>ovaire</a:t>
            </a:r>
            <a:r>
              <a:rPr lang="fr-FR" sz="1500" b="1" cap="all" dirty="0">
                <a:ln/>
                <a:solidFill>
                  <a:prstClr val="black"/>
                </a:solidFill>
                <a:latin typeface="Calibri"/>
              </a:rPr>
              <a:t/>
            </a:r>
            <a:br>
              <a:rPr lang="fr-FR" sz="1500" b="1" cap="all" dirty="0">
                <a:ln/>
                <a:solidFill>
                  <a:prstClr val="black"/>
                </a:solidFill>
                <a:latin typeface="Calibri"/>
              </a:rPr>
            </a:br>
            <a:r>
              <a:rPr lang="fr-FR" sz="1500" b="1" u="sng" cap="all" dirty="0">
                <a:ln/>
                <a:solidFill>
                  <a:prstClr val="black"/>
                </a:solidFill>
                <a:latin typeface="Calibri"/>
              </a:rPr>
              <a:t>LES 13 GENES DU PANEL AVEC UN RISQUE </a:t>
            </a:r>
            <a:r>
              <a:rPr lang="fr-FR" sz="1500" b="1" u="sng" dirty="0">
                <a:ln/>
                <a:solidFill>
                  <a:prstClr val="black"/>
                </a:solidFill>
                <a:latin typeface="Calibri"/>
              </a:rPr>
              <a:t>CARACTÉRISÉ DE CANCER</a:t>
            </a:r>
            <a:endParaRPr lang="fr-FR" sz="1500" b="1" u="sng" cap="all" dirty="0">
              <a:ln/>
              <a:solidFill>
                <a:prstClr val="black"/>
              </a:solidFill>
              <a:latin typeface="Calibri"/>
            </a:endParaRPr>
          </a:p>
        </p:txBody>
      </p:sp>
      <p:sp>
        <p:nvSpPr>
          <p:cNvPr id="13" name="ZoneTexte 12"/>
          <p:cNvSpPr txBox="1"/>
          <p:nvPr/>
        </p:nvSpPr>
        <p:spPr>
          <a:xfrm>
            <a:off x="1907704" y="4912668"/>
            <a:ext cx="4000500" cy="230832"/>
          </a:xfrm>
          <a:prstGeom prst="rect">
            <a:avLst/>
          </a:prstGeom>
          <a:noFill/>
        </p:spPr>
        <p:txBody>
          <a:bodyPr wrap="square" rtlCol="0">
            <a:spAutoFit/>
          </a:bodyPr>
          <a:lstStyle/>
          <a:p>
            <a:pPr algn="r"/>
            <a:r>
              <a:rPr lang="fr-FR" sz="900" i="1" dirty="0" smtClean="0">
                <a:solidFill>
                  <a:srgbClr val="002060"/>
                </a:solidFill>
                <a:latin typeface="Arial" panose="020B0604020202020204" pitchFamily="34" charset="0"/>
                <a:cs typeface="Arial" panose="020B0604020202020204" pitchFamily="34" charset="0"/>
              </a:rPr>
              <a:t>Congrès SFMPP Paris 07/10//2022 _ J </a:t>
            </a:r>
            <a:r>
              <a:rPr lang="fr-FR" sz="900" i="1" dirty="0" err="1" smtClean="0">
                <a:solidFill>
                  <a:srgbClr val="002060"/>
                </a:solidFill>
                <a:latin typeface="Arial" panose="020B0604020202020204" pitchFamily="34" charset="0"/>
                <a:cs typeface="Arial" panose="020B0604020202020204" pitchFamily="34" charset="0"/>
              </a:rPr>
              <a:t>Moretta</a:t>
            </a:r>
            <a:endParaRPr lang="fr-FR" sz="900" i="1" dirty="0">
              <a:solidFill>
                <a:srgbClr val="002060"/>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963" y="4778127"/>
            <a:ext cx="1678752" cy="36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7" y="4587974"/>
            <a:ext cx="638961" cy="555526"/>
          </a:xfrm>
          <a:prstGeom prst="rect">
            <a:avLst/>
          </a:prstGeom>
          <a:noFill/>
          <a:ln>
            <a:noFill/>
          </a:ln>
        </p:spPr>
      </p:pic>
    </p:spTree>
    <p:extLst>
      <p:ext uri="{BB962C8B-B14F-4D97-AF65-F5344CB8AC3E}">
        <p14:creationId xmlns:p14="http://schemas.microsoft.com/office/powerpoint/2010/main" val="41740221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llipse 92"/>
          <p:cNvSpPr/>
          <p:nvPr/>
        </p:nvSpPr>
        <p:spPr>
          <a:xfrm>
            <a:off x="4134213" y="1286243"/>
            <a:ext cx="2274020" cy="1702809"/>
          </a:xfrm>
          <a:prstGeom prst="ellipse">
            <a:avLst/>
          </a:prstGeom>
          <a:solidFill>
            <a:srgbClr val="AAD7FC">
              <a:alpha val="35686"/>
            </a:srgbClr>
          </a:solidFill>
          <a:ln w="19050">
            <a:solidFill>
              <a:srgbClr val="B5DDE9"/>
            </a:solidFill>
          </a:ln>
        </p:spPr>
        <p:style>
          <a:lnRef idx="2">
            <a:schemeClr val="accent5"/>
          </a:lnRef>
          <a:fillRef idx="1">
            <a:schemeClr val="lt1"/>
          </a:fillRef>
          <a:effectRef idx="0">
            <a:schemeClr val="accent5"/>
          </a:effectRef>
          <a:fontRef idx="minor">
            <a:schemeClr val="dk1"/>
          </a:fontRef>
        </p:style>
        <p:txBody>
          <a:bodyPr lIns="91436" tIns="45718" rIns="91436" bIns="45718" rtlCol="0" anchor="ctr"/>
          <a:lstStyle/>
          <a:p>
            <a:pPr algn="ctr" defTabSz="685766" eaLnBrk="1" fontAlgn="auto" hangingPunct="1">
              <a:spcBef>
                <a:spcPts val="0"/>
              </a:spcBef>
              <a:spcAft>
                <a:spcPts val="0"/>
              </a:spcAft>
            </a:pPr>
            <a:endParaRPr lang="fr-FR" dirty="0">
              <a:solidFill>
                <a:prstClr val="black"/>
              </a:solidFill>
              <a:latin typeface="Calibri"/>
            </a:endParaRPr>
          </a:p>
        </p:txBody>
      </p:sp>
      <p:sp>
        <p:nvSpPr>
          <p:cNvPr id="58" name="Ellipse 57"/>
          <p:cNvSpPr/>
          <p:nvPr/>
        </p:nvSpPr>
        <p:spPr>
          <a:xfrm>
            <a:off x="2379953" y="1013445"/>
            <a:ext cx="2363313" cy="2280346"/>
          </a:xfrm>
          <a:prstGeom prst="ellipse">
            <a:avLst/>
          </a:prstGeom>
          <a:solidFill>
            <a:schemeClr val="accent2">
              <a:lumMod val="20000"/>
              <a:lumOff val="80000"/>
              <a:alpha val="49000"/>
            </a:schemeClr>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sz="1200" b="1" dirty="0">
              <a:solidFill>
                <a:srgbClr val="C0504D"/>
              </a:solidFill>
              <a:latin typeface="Calibri"/>
            </a:endParaRPr>
          </a:p>
        </p:txBody>
      </p:sp>
      <p:sp>
        <p:nvSpPr>
          <p:cNvPr id="89" name="Titre 1"/>
          <p:cNvSpPr txBox="1">
            <a:spLocks/>
          </p:cNvSpPr>
          <p:nvPr/>
        </p:nvSpPr>
        <p:spPr>
          <a:xfrm>
            <a:off x="1655676" y="2"/>
            <a:ext cx="5829300" cy="636419"/>
          </a:xfrm>
          <a:prstGeom prst="rect">
            <a:avLst/>
          </a:prstGeom>
        </p:spPr>
        <p:txBody>
          <a:bodyPr vert="horz" lIns="68577" tIns="34289" rIns="68577" bIns="34289" rtlCol="0" anchor="ctr">
            <a:normAutofit/>
            <a:scene3d>
              <a:camera prst="orthographicFront"/>
              <a:lightRig rig="brightRoom" dir="t"/>
            </a:scene3d>
            <a:sp3d contourW="6350" prstMaterial="plastic">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766" fontAlgn="auto">
              <a:spcAft>
                <a:spcPts val="0"/>
              </a:spcAft>
            </a:pPr>
            <a:r>
              <a:rPr lang="fr-FR" sz="1500" b="1" cap="all" dirty="0">
                <a:ln/>
                <a:solidFill>
                  <a:prstClr val="black"/>
                </a:solidFill>
                <a:latin typeface="Calibri"/>
              </a:rPr>
              <a:t>Prédisposition héréditaire aux cancers </a:t>
            </a:r>
            <a:r>
              <a:rPr lang="fr-FR" sz="1500" b="1" cap="all" dirty="0">
                <a:ln/>
                <a:solidFill>
                  <a:srgbClr val="C0504D">
                    <a:lumMod val="60000"/>
                    <a:lumOff val="40000"/>
                  </a:srgbClr>
                </a:solidFill>
                <a:latin typeface="Calibri"/>
              </a:rPr>
              <a:t>sein</a:t>
            </a:r>
            <a:r>
              <a:rPr lang="fr-FR" sz="1500" b="1" cap="all" dirty="0">
                <a:ln/>
                <a:solidFill>
                  <a:prstClr val="black"/>
                </a:solidFill>
                <a:latin typeface="Calibri"/>
              </a:rPr>
              <a:t> / </a:t>
            </a:r>
            <a:r>
              <a:rPr lang="fr-FR" sz="1500" b="1" cap="all" dirty="0">
                <a:ln/>
                <a:solidFill>
                  <a:srgbClr val="1F497D">
                    <a:lumMod val="40000"/>
                    <a:lumOff val="60000"/>
                  </a:srgbClr>
                </a:solidFill>
                <a:latin typeface="Calibri"/>
              </a:rPr>
              <a:t>ovaire</a:t>
            </a:r>
            <a:r>
              <a:rPr lang="fr-FR" sz="1500" b="1" cap="all" dirty="0">
                <a:ln/>
                <a:solidFill>
                  <a:prstClr val="black"/>
                </a:solidFill>
                <a:latin typeface="Calibri"/>
              </a:rPr>
              <a:t/>
            </a:r>
            <a:br>
              <a:rPr lang="fr-FR" sz="1500" b="1" cap="all" dirty="0">
                <a:ln/>
                <a:solidFill>
                  <a:prstClr val="black"/>
                </a:solidFill>
                <a:latin typeface="Calibri"/>
              </a:rPr>
            </a:br>
            <a:r>
              <a:rPr lang="fr-FR" sz="1500" b="1" u="sng" cap="all" dirty="0">
                <a:ln/>
                <a:solidFill>
                  <a:prstClr val="black"/>
                </a:solidFill>
                <a:latin typeface="Calibri"/>
              </a:rPr>
              <a:t>LES 13 GENES DU PANEL AVEC UN RISQUE </a:t>
            </a:r>
            <a:r>
              <a:rPr lang="fr-FR" sz="1500" b="1" u="sng" dirty="0">
                <a:ln/>
                <a:solidFill>
                  <a:prstClr val="black"/>
                </a:solidFill>
                <a:latin typeface="Calibri"/>
              </a:rPr>
              <a:t>CARACTÉRISÉ DE CANCER</a:t>
            </a:r>
            <a:endParaRPr lang="fr-FR" sz="1500" b="1" u="sng" cap="all" dirty="0">
              <a:ln/>
              <a:solidFill>
                <a:prstClr val="black"/>
              </a:solidFill>
              <a:latin typeface="Calibri"/>
            </a:endParaRPr>
          </a:p>
        </p:txBody>
      </p:sp>
      <p:sp>
        <p:nvSpPr>
          <p:cNvPr id="94" name="Rectangle 93"/>
          <p:cNvSpPr/>
          <p:nvPr/>
        </p:nvSpPr>
        <p:spPr>
          <a:xfrm>
            <a:off x="4835659" y="1611804"/>
            <a:ext cx="1381106" cy="761747"/>
          </a:xfrm>
          <a:prstGeom prst="rect">
            <a:avLst/>
          </a:prstGeom>
        </p:spPr>
        <p:txBody>
          <a:bodyPr wrap="square" lIns="91436" tIns="45718" rIns="91436" bIns="45718">
            <a:spAutoFit/>
          </a:bodyPr>
          <a:lstStyle/>
          <a:p>
            <a:pPr algn="ctr" defTabSz="685766" eaLnBrk="1" fontAlgn="auto" hangingPunct="1">
              <a:spcBef>
                <a:spcPts val="0"/>
              </a:spcBef>
              <a:spcAft>
                <a:spcPts val="0"/>
              </a:spcAft>
            </a:pPr>
            <a:r>
              <a:rPr lang="fr-FR" sz="1400" b="1" dirty="0">
                <a:solidFill>
                  <a:srgbClr val="1F497D"/>
                </a:solidFill>
                <a:latin typeface="Calibri"/>
              </a:rPr>
              <a:t>Gènes</a:t>
            </a:r>
          </a:p>
          <a:p>
            <a:pPr algn="ctr" defTabSz="685766" eaLnBrk="1" fontAlgn="auto" hangingPunct="1">
              <a:spcBef>
                <a:spcPts val="0"/>
              </a:spcBef>
              <a:spcAft>
                <a:spcPts val="0"/>
              </a:spcAft>
            </a:pPr>
            <a:r>
              <a:rPr lang="fr-FR" sz="1400" b="1" dirty="0">
                <a:solidFill>
                  <a:srgbClr val="1F497D"/>
                </a:solidFill>
                <a:latin typeface="Calibri"/>
              </a:rPr>
              <a:t>Cancer des ovaires</a:t>
            </a:r>
          </a:p>
        </p:txBody>
      </p:sp>
      <p:sp>
        <p:nvSpPr>
          <p:cNvPr id="95" name="Organigramme : Connecteur 94"/>
          <p:cNvSpPr/>
          <p:nvPr/>
        </p:nvSpPr>
        <p:spPr>
          <a:xfrm>
            <a:off x="3870221" y="1797853"/>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6" name="Organigramme : Connecteur 95"/>
          <p:cNvSpPr/>
          <p:nvPr/>
        </p:nvSpPr>
        <p:spPr>
          <a:xfrm>
            <a:off x="3612132" y="2913532"/>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7" name="Organigramme : Connecteur 96"/>
          <p:cNvSpPr/>
          <p:nvPr/>
        </p:nvSpPr>
        <p:spPr>
          <a:xfrm>
            <a:off x="3076607" y="1754544"/>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8" name="Organigramme : Connecteur 97"/>
          <p:cNvSpPr/>
          <p:nvPr/>
        </p:nvSpPr>
        <p:spPr>
          <a:xfrm>
            <a:off x="3119774" y="2370633"/>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9" name="Organigramme : Connecteur 98"/>
          <p:cNvSpPr/>
          <p:nvPr/>
        </p:nvSpPr>
        <p:spPr>
          <a:xfrm>
            <a:off x="4085157" y="1917800"/>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0" name="Organigramme : Connecteur 99"/>
          <p:cNvSpPr/>
          <p:nvPr/>
        </p:nvSpPr>
        <p:spPr>
          <a:xfrm>
            <a:off x="4394049" y="2689475"/>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1" name="Organigramme : Connecteur 100"/>
          <p:cNvSpPr/>
          <p:nvPr/>
        </p:nvSpPr>
        <p:spPr>
          <a:xfrm>
            <a:off x="6112887" y="1684845"/>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2" name="Organigramme : Connecteur 101"/>
          <p:cNvSpPr/>
          <p:nvPr/>
        </p:nvSpPr>
        <p:spPr>
          <a:xfrm>
            <a:off x="4952965" y="2554955"/>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3" name="Organigramme : Connecteur 102"/>
          <p:cNvSpPr/>
          <p:nvPr/>
        </p:nvSpPr>
        <p:spPr>
          <a:xfrm>
            <a:off x="5039576" y="1908560"/>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4" name="Organigramme : Connecteur 103"/>
          <p:cNvSpPr/>
          <p:nvPr/>
        </p:nvSpPr>
        <p:spPr>
          <a:xfrm>
            <a:off x="3995936" y="1149592"/>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5" name="Organigramme : Connecteur 104"/>
          <p:cNvSpPr/>
          <p:nvPr/>
        </p:nvSpPr>
        <p:spPr>
          <a:xfrm>
            <a:off x="4468292" y="1574186"/>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6" name="Organigramme : Connecteur 105"/>
          <p:cNvSpPr/>
          <p:nvPr/>
        </p:nvSpPr>
        <p:spPr>
          <a:xfrm>
            <a:off x="4538510" y="223306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7" name="Organigramme : Connecteur 106"/>
          <p:cNvSpPr/>
          <p:nvPr/>
        </p:nvSpPr>
        <p:spPr>
          <a:xfrm>
            <a:off x="2832772" y="160137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8" name="Organigramme : Connecteur 107"/>
          <p:cNvSpPr/>
          <p:nvPr/>
        </p:nvSpPr>
        <p:spPr>
          <a:xfrm>
            <a:off x="2961098" y="269639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9" name="Organigramme : Connecteur 108"/>
          <p:cNvSpPr/>
          <p:nvPr/>
        </p:nvSpPr>
        <p:spPr>
          <a:xfrm>
            <a:off x="2674822" y="199830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2" name="Organigramme : Connecteur 111"/>
          <p:cNvSpPr/>
          <p:nvPr/>
        </p:nvSpPr>
        <p:spPr>
          <a:xfrm>
            <a:off x="6195218" y="235868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3" name="Organigramme : Connecteur 112"/>
          <p:cNvSpPr/>
          <p:nvPr/>
        </p:nvSpPr>
        <p:spPr>
          <a:xfrm>
            <a:off x="5364088" y="1437624"/>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4" name="Organigramme : Connecteur 113"/>
          <p:cNvSpPr/>
          <p:nvPr/>
        </p:nvSpPr>
        <p:spPr>
          <a:xfrm>
            <a:off x="5027001" y="1419622"/>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5" name="Organigramme : Connecteur 114"/>
          <p:cNvSpPr/>
          <p:nvPr/>
        </p:nvSpPr>
        <p:spPr>
          <a:xfrm>
            <a:off x="5897767" y="2426363"/>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6" name="Organigramme : Connecteur 115"/>
          <p:cNvSpPr/>
          <p:nvPr/>
        </p:nvSpPr>
        <p:spPr>
          <a:xfrm>
            <a:off x="5372618" y="280694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7" name="Organigramme : Connecteur 116"/>
          <p:cNvSpPr/>
          <p:nvPr/>
        </p:nvSpPr>
        <p:spPr>
          <a:xfrm>
            <a:off x="5371025" y="2627423"/>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20" name="ZoneTexte 119"/>
          <p:cNvSpPr txBox="1"/>
          <p:nvPr/>
        </p:nvSpPr>
        <p:spPr>
          <a:xfrm>
            <a:off x="4249250" y="1633182"/>
            <a:ext cx="748000"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BRCA1</a:t>
            </a:r>
          </a:p>
        </p:txBody>
      </p:sp>
      <p:sp>
        <p:nvSpPr>
          <p:cNvPr id="121" name="ZoneTexte 120"/>
          <p:cNvSpPr txBox="1"/>
          <p:nvPr/>
        </p:nvSpPr>
        <p:spPr>
          <a:xfrm>
            <a:off x="4229260" y="1962205"/>
            <a:ext cx="682132"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BRCA2</a:t>
            </a:r>
          </a:p>
        </p:txBody>
      </p:sp>
      <p:sp>
        <p:nvSpPr>
          <p:cNvPr id="124" name="ZoneTexte 123"/>
          <p:cNvSpPr txBox="1"/>
          <p:nvPr/>
        </p:nvSpPr>
        <p:spPr>
          <a:xfrm>
            <a:off x="4516580" y="3050176"/>
            <a:ext cx="654773" cy="369332"/>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900" b="1" i="1" dirty="0">
                <a:solidFill>
                  <a:prstClr val="white">
                    <a:lumMod val="50000"/>
                  </a:prstClr>
                </a:solidFill>
                <a:latin typeface="Calibri"/>
              </a:rPr>
              <a:t>Prostate, Pancréas</a:t>
            </a:r>
            <a:endParaRPr lang="fr-FR" sz="900" i="1" dirty="0">
              <a:solidFill>
                <a:prstClr val="white">
                  <a:lumMod val="50000"/>
                </a:prstClr>
              </a:solidFill>
              <a:latin typeface="Calibri"/>
            </a:endParaRPr>
          </a:p>
        </p:txBody>
      </p:sp>
      <p:cxnSp>
        <p:nvCxnSpPr>
          <p:cNvPr id="125" name="Connecteur droit avec flèche 124"/>
          <p:cNvCxnSpPr>
            <a:endCxn id="124" idx="0"/>
          </p:cNvCxnSpPr>
          <p:nvPr/>
        </p:nvCxnSpPr>
        <p:spPr>
          <a:xfrm>
            <a:off x="4675470" y="2203576"/>
            <a:ext cx="168497" cy="846600"/>
          </a:xfrm>
          <a:prstGeom prst="straightConnector1">
            <a:avLst/>
          </a:prstGeom>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6" name="ZoneTexte 125"/>
          <p:cNvSpPr txBox="1"/>
          <p:nvPr/>
        </p:nvSpPr>
        <p:spPr>
          <a:xfrm>
            <a:off x="3962092" y="2418983"/>
            <a:ext cx="674494"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PALB2</a:t>
            </a:r>
          </a:p>
        </p:txBody>
      </p:sp>
      <p:sp>
        <p:nvSpPr>
          <p:cNvPr id="127" name="ZoneTexte 126"/>
          <p:cNvSpPr txBox="1"/>
          <p:nvPr/>
        </p:nvSpPr>
        <p:spPr>
          <a:xfrm>
            <a:off x="2642647" y="1307692"/>
            <a:ext cx="697846" cy="369328"/>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b="1" i="1" dirty="0">
                <a:solidFill>
                  <a:prstClr val="black"/>
                </a:solidFill>
                <a:latin typeface="Calibri"/>
              </a:rPr>
              <a:t>TP53</a:t>
            </a:r>
            <a:r>
              <a:rPr lang="fr-FR" sz="1300" b="1" i="1" dirty="0">
                <a:solidFill>
                  <a:prstClr val="black"/>
                </a:solidFill>
                <a:latin typeface="Calibri"/>
              </a:rPr>
              <a:t> </a:t>
            </a:r>
          </a:p>
        </p:txBody>
      </p:sp>
      <p:sp>
        <p:nvSpPr>
          <p:cNvPr id="128" name="ZoneTexte 127"/>
          <p:cNvSpPr txBox="1"/>
          <p:nvPr/>
        </p:nvSpPr>
        <p:spPr>
          <a:xfrm>
            <a:off x="2320468" y="2048632"/>
            <a:ext cx="760467" cy="369328"/>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b="1" i="1" dirty="0">
                <a:solidFill>
                  <a:prstClr val="black"/>
                </a:solidFill>
                <a:latin typeface="Calibri"/>
              </a:rPr>
              <a:t>PTEN</a:t>
            </a:r>
          </a:p>
        </p:txBody>
      </p:sp>
      <p:sp>
        <p:nvSpPr>
          <p:cNvPr id="129" name="ZoneTexte 128"/>
          <p:cNvSpPr txBox="1"/>
          <p:nvPr/>
        </p:nvSpPr>
        <p:spPr>
          <a:xfrm>
            <a:off x="2642648" y="2704257"/>
            <a:ext cx="766915" cy="369328"/>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b="1" i="1" dirty="0">
                <a:solidFill>
                  <a:prstClr val="black"/>
                </a:solidFill>
                <a:latin typeface="Calibri"/>
              </a:rPr>
              <a:t>CDH1</a:t>
            </a:r>
          </a:p>
        </p:txBody>
      </p:sp>
      <p:sp>
        <p:nvSpPr>
          <p:cNvPr id="131" name="Ellipse 130"/>
          <p:cNvSpPr/>
          <p:nvPr/>
        </p:nvSpPr>
        <p:spPr>
          <a:xfrm rot="20488375">
            <a:off x="1500774" y="2646989"/>
            <a:ext cx="1878629" cy="8521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33" name="ZoneTexte 132"/>
          <p:cNvSpPr txBox="1"/>
          <p:nvPr/>
        </p:nvSpPr>
        <p:spPr>
          <a:xfrm>
            <a:off x="1644168" y="2803736"/>
            <a:ext cx="1325106" cy="723273"/>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i="1" dirty="0">
                <a:latin typeface="Calibri"/>
              </a:rPr>
              <a:t>Estomac</a:t>
            </a:r>
          </a:p>
          <a:p>
            <a:pPr algn="ctr" defTabSz="685766" eaLnBrk="1" fontAlgn="auto" hangingPunct="1">
              <a:spcBef>
                <a:spcPts val="0"/>
              </a:spcBef>
              <a:spcAft>
                <a:spcPts val="0"/>
              </a:spcAft>
            </a:pPr>
            <a:r>
              <a:rPr lang="fr-FR" sz="1300" i="1" dirty="0">
                <a:solidFill>
                  <a:schemeClr val="bg1">
                    <a:lumMod val="50000"/>
                  </a:schemeClr>
                </a:solidFill>
                <a:latin typeface="Calibri"/>
              </a:rPr>
              <a:t>Cancer gastrique</a:t>
            </a:r>
          </a:p>
          <a:p>
            <a:pPr algn="ctr" defTabSz="685766" eaLnBrk="1" fontAlgn="auto" hangingPunct="1">
              <a:spcBef>
                <a:spcPts val="0"/>
              </a:spcBef>
              <a:spcAft>
                <a:spcPts val="0"/>
              </a:spcAft>
            </a:pPr>
            <a:r>
              <a:rPr lang="fr-FR" sz="1300" i="1" dirty="0">
                <a:solidFill>
                  <a:schemeClr val="bg1">
                    <a:lumMod val="50000"/>
                  </a:schemeClr>
                </a:solidFill>
                <a:latin typeface="Calibri"/>
              </a:rPr>
              <a:t>diffus</a:t>
            </a:r>
          </a:p>
        </p:txBody>
      </p:sp>
      <p:sp>
        <p:nvSpPr>
          <p:cNvPr id="134" name="Ellipse 133"/>
          <p:cNvSpPr/>
          <p:nvPr/>
        </p:nvSpPr>
        <p:spPr>
          <a:xfrm rot="1111625" flipV="1">
            <a:off x="1159926" y="782623"/>
            <a:ext cx="2167631" cy="8787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36" name="ZoneTexte 135"/>
          <p:cNvSpPr txBox="1"/>
          <p:nvPr/>
        </p:nvSpPr>
        <p:spPr>
          <a:xfrm>
            <a:off x="4673481" y="1148091"/>
            <a:ext cx="1660581"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RAD51C  RAD51D</a:t>
            </a:r>
          </a:p>
        </p:txBody>
      </p:sp>
      <p:sp>
        <p:nvSpPr>
          <p:cNvPr id="140" name="Ellipse 139"/>
          <p:cNvSpPr/>
          <p:nvPr/>
        </p:nvSpPr>
        <p:spPr>
          <a:xfrm>
            <a:off x="5269072" y="2307512"/>
            <a:ext cx="2559785" cy="1009261"/>
          </a:xfrm>
          <a:prstGeom prst="ellipse">
            <a:avLst/>
          </a:prstGeom>
          <a:noFill/>
          <a:ln w="9525"/>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defTabSz="685766" eaLnBrk="1" fontAlgn="auto" hangingPunct="1">
              <a:spcBef>
                <a:spcPts val="0"/>
              </a:spcBef>
              <a:spcAft>
                <a:spcPts val="0"/>
              </a:spcAft>
            </a:pPr>
            <a:endParaRPr lang="fr-FR" dirty="0">
              <a:solidFill>
                <a:prstClr val="black"/>
              </a:solidFill>
              <a:latin typeface="Calibri"/>
            </a:endParaRPr>
          </a:p>
        </p:txBody>
      </p:sp>
      <p:sp>
        <p:nvSpPr>
          <p:cNvPr id="141" name="Rectangle 140"/>
          <p:cNvSpPr/>
          <p:nvPr/>
        </p:nvSpPr>
        <p:spPr>
          <a:xfrm>
            <a:off x="6151429" y="2384565"/>
            <a:ext cx="1606328" cy="957950"/>
          </a:xfrm>
          <a:prstGeom prst="rect">
            <a:avLst/>
          </a:prstGeom>
        </p:spPr>
        <p:txBody>
          <a:bodyPr wrap="square" lIns="91436" tIns="45718" rIns="91436" bIns="45718">
            <a:spAutoFit/>
          </a:bodyPr>
          <a:lstStyle/>
          <a:p>
            <a:pPr algn="ctr" defTabSz="685766" eaLnBrk="1" fontAlgn="auto" hangingPunct="1">
              <a:spcBef>
                <a:spcPts val="0"/>
              </a:spcBef>
              <a:spcAft>
                <a:spcPts val="0"/>
              </a:spcAft>
            </a:pPr>
            <a:r>
              <a:rPr lang="fr-FR" sz="1500" b="1" i="1" dirty="0">
                <a:latin typeface="Calibri"/>
              </a:rPr>
              <a:t>Syndrome </a:t>
            </a:r>
            <a:br>
              <a:rPr lang="fr-FR" sz="1500" b="1" i="1" dirty="0">
                <a:latin typeface="Calibri"/>
              </a:rPr>
            </a:br>
            <a:r>
              <a:rPr lang="fr-FR" sz="1500" b="1" i="1" dirty="0">
                <a:latin typeface="Calibri"/>
              </a:rPr>
              <a:t>de Lynch</a:t>
            </a:r>
            <a:r>
              <a:rPr lang="fr-FR" sz="1400" b="1" i="1" dirty="0">
                <a:latin typeface="Calibri"/>
              </a:rPr>
              <a:t>: </a:t>
            </a:r>
            <a:r>
              <a:rPr lang="fr-FR" sz="1200" b="1" i="1" dirty="0">
                <a:latin typeface="Calibri"/>
              </a:rPr>
              <a:t/>
            </a:r>
            <a:br>
              <a:rPr lang="fr-FR" sz="1200" b="1" i="1" dirty="0">
                <a:latin typeface="Calibri"/>
              </a:rPr>
            </a:br>
            <a:r>
              <a:rPr lang="fr-FR" sz="1500" b="1" i="1" dirty="0">
                <a:solidFill>
                  <a:schemeClr val="bg1">
                    <a:lumMod val="50000"/>
                  </a:schemeClr>
                </a:solidFill>
                <a:latin typeface="Calibri"/>
              </a:rPr>
              <a:t>côlon</a:t>
            </a:r>
            <a:r>
              <a:rPr lang="fr-FR" sz="1400" b="1" i="1" dirty="0">
                <a:solidFill>
                  <a:schemeClr val="bg1">
                    <a:lumMod val="50000"/>
                  </a:schemeClr>
                </a:solidFill>
                <a:latin typeface="Calibri"/>
              </a:rPr>
              <a:t>, </a:t>
            </a:r>
            <a:r>
              <a:rPr lang="fr-FR" sz="1500" b="1" i="1" dirty="0">
                <a:solidFill>
                  <a:schemeClr val="bg1">
                    <a:lumMod val="50000"/>
                  </a:schemeClr>
                </a:solidFill>
                <a:latin typeface="Calibri"/>
              </a:rPr>
              <a:t>endomètre</a:t>
            </a:r>
          </a:p>
          <a:p>
            <a:pPr algn="ctr" defTabSz="685766" eaLnBrk="1" fontAlgn="auto" hangingPunct="1">
              <a:spcBef>
                <a:spcPts val="0"/>
              </a:spcBef>
              <a:spcAft>
                <a:spcPts val="0"/>
              </a:spcAft>
            </a:pPr>
            <a:r>
              <a:rPr lang="fr-FR" sz="1100" dirty="0">
                <a:solidFill>
                  <a:prstClr val="white">
                    <a:lumMod val="50000"/>
                  </a:prstClr>
                </a:solidFill>
                <a:latin typeface="Calibri"/>
              </a:rPr>
              <a:t> …</a:t>
            </a:r>
          </a:p>
        </p:txBody>
      </p:sp>
      <p:sp>
        <p:nvSpPr>
          <p:cNvPr id="142" name="ZoneTexte 141"/>
          <p:cNvSpPr txBox="1"/>
          <p:nvPr/>
        </p:nvSpPr>
        <p:spPr>
          <a:xfrm>
            <a:off x="5446062" y="2470851"/>
            <a:ext cx="1110342" cy="630940"/>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200" b="1" i="1" dirty="0">
                <a:solidFill>
                  <a:prstClr val="black"/>
                </a:solidFill>
                <a:latin typeface="Calibri"/>
              </a:rPr>
              <a:t>MLH1  MSH2</a:t>
            </a:r>
          </a:p>
          <a:p>
            <a:pPr defTabSz="685766" eaLnBrk="1" fontAlgn="auto" hangingPunct="1">
              <a:spcBef>
                <a:spcPts val="0"/>
              </a:spcBef>
              <a:spcAft>
                <a:spcPts val="0"/>
              </a:spcAft>
            </a:pPr>
            <a:r>
              <a:rPr lang="fr-FR" sz="1200" b="1" i="1" dirty="0">
                <a:solidFill>
                  <a:prstClr val="black"/>
                </a:solidFill>
                <a:latin typeface="Calibri"/>
              </a:rPr>
              <a:t>MSH6  PMS2</a:t>
            </a:r>
          </a:p>
          <a:p>
            <a:pPr defTabSz="685766" eaLnBrk="1" fontAlgn="auto" hangingPunct="1">
              <a:spcBef>
                <a:spcPts val="0"/>
              </a:spcBef>
              <a:spcAft>
                <a:spcPts val="0"/>
              </a:spcAft>
            </a:pPr>
            <a:r>
              <a:rPr lang="fr-FR" sz="1100" i="1" dirty="0">
                <a:solidFill>
                  <a:prstClr val="black"/>
                </a:solidFill>
                <a:latin typeface="Calibri"/>
              </a:rPr>
              <a:t>EPCAM</a:t>
            </a:r>
          </a:p>
        </p:txBody>
      </p:sp>
      <p:cxnSp>
        <p:nvCxnSpPr>
          <p:cNvPr id="143" name="Connecteur droit avec flèche 142"/>
          <p:cNvCxnSpPr/>
          <p:nvPr/>
        </p:nvCxnSpPr>
        <p:spPr>
          <a:xfrm flipV="1">
            <a:off x="4085157" y="1084815"/>
            <a:ext cx="2076784" cy="33781"/>
          </a:xfrm>
          <a:prstGeom prst="straightConnector1">
            <a:avLst/>
          </a:prstGeom>
          <a:ln w="317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4" name="Connecteur droit avec flèche 143"/>
          <p:cNvCxnSpPr/>
          <p:nvPr/>
        </p:nvCxnSpPr>
        <p:spPr>
          <a:xfrm flipV="1">
            <a:off x="6222687" y="1286465"/>
            <a:ext cx="540239" cy="380295"/>
          </a:xfrm>
          <a:prstGeom prst="straightConnector1">
            <a:avLst/>
          </a:prstGeom>
          <a:ln w="317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5" name="ZoneTexte 144"/>
          <p:cNvSpPr txBox="1"/>
          <p:nvPr/>
        </p:nvSpPr>
        <p:spPr>
          <a:xfrm>
            <a:off x="6161940" y="925108"/>
            <a:ext cx="2730540" cy="430883"/>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100" i="1" dirty="0">
                <a:solidFill>
                  <a:schemeClr val="bg1">
                    <a:lumMod val="50000"/>
                  </a:schemeClr>
                </a:solidFill>
                <a:latin typeface="Calibri"/>
              </a:rPr>
              <a:t>Autres gènes de prédisposition aux cancers ? </a:t>
            </a:r>
          </a:p>
          <a:p>
            <a:pPr defTabSz="685766" eaLnBrk="1" fontAlgn="auto" hangingPunct="1">
              <a:spcBef>
                <a:spcPts val="0"/>
              </a:spcBef>
              <a:spcAft>
                <a:spcPts val="0"/>
              </a:spcAft>
            </a:pPr>
            <a:r>
              <a:rPr lang="fr-FR" sz="1100" i="1" dirty="0">
                <a:solidFill>
                  <a:schemeClr val="bg1">
                    <a:lumMod val="50000"/>
                  </a:schemeClr>
                </a:solidFill>
                <a:latin typeface="Calibri"/>
              </a:rPr>
              <a:t>(en recherche ou en cours de caractérisation)</a:t>
            </a:r>
          </a:p>
        </p:txBody>
      </p:sp>
      <p:sp>
        <p:nvSpPr>
          <p:cNvPr id="53" name="Ellipse 52"/>
          <p:cNvSpPr/>
          <p:nvPr/>
        </p:nvSpPr>
        <p:spPr>
          <a:xfrm>
            <a:off x="852258" y="1808552"/>
            <a:ext cx="2117015" cy="82935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54" name="ZoneTexte 53"/>
          <p:cNvSpPr txBox="1"/>
          <p:nvPr/>
        </p:nvSpPr>
        <p:spPr>
          <a:xfrm>
            <a:off x="978368" y="1843294"/>
            <a:ext cx="1524337" cy="784830"/>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i="1" dirty="0" err="1">
                <a:latin typeface="Calibri"/>
              </a:rPr>
              <a:t>Sd</a:t>
            </a:r>
            <a:r>
              <a:rPr lang="fr-FR" sz="1500" b="1" i="1" dirty="0">
                <a:latin typeface="Calibri"/>
              </a:rPr>
              <a:t> </a:t>
            </a:r>
            <a:r>
              <a:rPr lang="fr-FR" sz="1500" b="1" i="1" dirty="0" err="1">
                <a:latin typeface="Calibri"/>
              </a:rPr>
              <a:t>Cowden</a:t>
            </a:r>
            <a:endParaRPr lang="fr-FR" sz="1500" b="1" i="1" dirty="0">
              <a:latin typeface="Calibri"/>
            </a:endParaRPr>
          </a:p>
          <a:p>
            <a:pPr algn="ctr" defTabSz="685766" eaLnBrk="1" fontAlgn="auto" hangingPunct="1">
              <a:spcBef>
                <a:spcPts val="0"/>
              </a:spcBef>
              <a:spcAft>
                <a:spcPts val="0"/>
              </a:spcAft>
            </a:pPr>
            <a:r>
              <a:rPr lang="fr-FR" sz="1500" b="1" i="1" dirty="0">
                <a:solidFill>
                  <a:schemeClr val="bg1">
                    <a:lumMod val="50000"/>
                  </a:schemeClr>
                </a:solidFill>
                <a:latin typeface="Calibri"/>
              </a:rPr>
              <a:t>Thyroïde</a:t>
            </a:r>
            <a:r>
              <a:rPr lang="fr-FR" sz="1500" i="1" dirty="0">
                <a:solidFill>
                  <a:schemeClr val="bg1">
                    <a:lumMod val="50000"/>
                  </a:schemeClr>
                </a:solidFill>
                <a:latin typeface="Calibri"/>
              </a:rPr>
              <a:t> </a:t>
            </a:r>
          </a:p>
          <a:p>
            <a:pPr algn="ctr" defTabSz="685766" eaLnBrk="1" fontAlgn="auto" hangingPunct="1">
              <a:spcBef>
                <a:spcPts val="0"/>
              </a:spcBef>
              <a:spcAft>
                <a:spcPts val="0"/>
              </a:spcAft>
            </a:pPr>
            <a:r>
              <a:rPr lang="fr-FR" sz="1500" b="1" i="1" dirty="0" smtClean="0">
                <a:solidFill>
                  <a:schemeClr val="bg1">
                    <a:lumMod val="50000"/>
                  </a:schemeClr>
                </a:solidFill>
                <a:latin typeface="Calibri"/>
              </a:rPr>
              <a:t>Côlon…</a:t>
            </a:r>
            <a:endParaRPr lang="fr-FR" sz="1500" b="1" i="1" dirty="0">
              <a:solidFill>
                <a:schemeClr val="bg1">
                  <a:lumMod val="50000"/>
                </a:schemeClr>
              </a:solidFill>
              <a:latin typeface="Calibri"/>
            </a:endParaRPr>
          </a:p>
        </p:txBody>
      </p:sp>
      <p:sp>
        <p:nvSpPr>
          <p:cNvPr id="55" name="ZoneTexte 54"/>
          <p:cNvSpPr txBox="1"/>
          <p:nvPr/>
        </p:nvSpPr>
        <p:spPr>
          <a:xfrm>
            <a:off x="1310529" y="670049"/>
            <a:ext cx="1575484" cy="1061826"/>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500" b="1" i="1" dirty="0">
                <a:latin typeface="Calibri"/>
              </a:rPr>
              <a:t>Autres K </a:t>
            </a:r>
          </a:p>
          <a:p>
            <a:pPr defTabSz="685766" eaLnBrk="1" fontAlgn="auto" hangingPunct="1">
              <a:spcBef>
                <a:spcPts val="0"/>
              </a:spcBef>
              <a:spcAft>
                <a:spcPts val="0"/>
              </a:spcAft>
            </a:pPr>
            <a:r>
              <a:rPr lang="fr-FR" sz="1400" b="1" i="1" dirty="0" err="1">
                <a:latin typeface="Calibri"/>
              </a:rPr>
              <a:t>Sd</a:t>
            </a:r>
            <a:r>
              <a:rPr lang="fr-FR" sz="1400" b="1" i="1" dirty="0">
                <a:latin typeface="Calibri"/>
              </a:rPr>
              <a:t> Li </a:t>
            </a:r>
            <a:r>
              <a:rPr lang="fr-FR" sz="1400" b="1" i="1" dirty="0" err="1">
                <a:latin typeface="Calibri"/>
              </a:rPr>
              <a:t>Fraumeni</a:t>
            </a:r>
            <a:endParaRPr lang="fr-FR" sz="1400" b="1" i="1" dirty="0">
              <a:latin typeface="Calibri"/>
            </a:endParaRPr>
          </a:p>
          <a:p>
            <a:pPr algn="ctr" defTabSz="685766" eaLnBrk="1" fontAlgn="auto" hangingPunct="1">
              <a:spcBef>
                <a:spcPts val="0"/>
              </a:spcBef>
              <a:spcAft>
                <a:spcPts val="0"/>
              </a:spcAft>
            </a:pPr>
            <a:r>
              <a:rPr lang="fr-FR" sz="1100" i="1" dirty="0">
                <a:solidFill>
                  <a:prstClr val="white">
                    <a:lumMod val="50000"/>
                  </a:prstClr>
                </a:solidFill>
                <a:latin typeface="Calibri"/>
              </a:rPr>
              <a:t> tumeurs neurologiques</a:t>
            </a:r>
          </a:p>
          <a:p>
            <a:pPr algn="ctr" defTabSz="685766" eaLnBrk="1" fontAlgn="auto" hangingPunct="1">
              <a:spcBef>
                <a:spcPts val="0"/>
              </a:spcBef>
              <a:spcAft>
                <a:spcPts val="0"/>
              </a:spcAft>
            </a:pPr>
            <a:r>
              <a:rPr lang="fr-FR" sz="1100" i="1" dirty="0">
                <a:solidFill>
                  <a:prstClr val="white">
                    <a:lumMod val="50000"/>
                  </a:prstClr>
                </a:solidFill>
                <a:latin typeface="Calibri"/>
              </a:rPr>
              <a:t>sarcomes</a:t>
            </a:r>
          </a:p>
          <a:p>
            <a:pPr algn="ctr" defTabSz="685766" eaLnBrk="1" fontAlgn="auto" hangingPunct="1">
              <a:spcBef>
                <a:spcPts val="0"/>
              </a:spcBef>
              <a:spcAft>
                <a:spcPts val="0"/>
              </a:spcAft>
            </a:pPr>
            <a:r>
              <a:rPr lang="fr-FR" sz="1100" i="1" dirty="0">
                <a:solidFill>
                  <a:prstClr val="white">
                    <a:lumMod val="50000"/>
                  </a:prstClr>
                </a:solidFill>
                <a:latin typeface="Calibri"/>
              </a:rPr>
              <a:t>              …</a:t>
            </a:r>
          </a:p>
        </p:txBody>
      </p:sp>
      <p:sp>
        <p:nvSpPr>
          <p:cNvPr id="59" name="ZoneTexte 58"/>
          <p:cNvSpPr txBox="1"/>
          <p:nvPr/>
        </p:nvSpPr>
        <p:spPr>
          <a:xfrm>
            <a:off x="3070685" y="1598610"/>
            <a:ext cx="967177" cy="784830"/>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dirty="0">
                <a:solidFill>
                  <a:srgbClr val="C0504D"/>
                </a:solidFill>
                <a:latin typeface="Calibri"/>
              </a:rPr>
              <a:t>Gènes</a:t>
            </a:r>
            <a:br>
              <a:rPr lang="fr-FR" sz="1500" b="1" dirty="0">
                <a:solidFill>
                  <a:srgbClr val="C0504D"/>
                </a:solidFill>
                <a:latin typeface="Calibri"/>
              </a:rPr>
            </a:br>
            <a:r>
              <a:rPr lang="fr-FR" sz="1500" b="1" dirty="0">
                <a:solidFill>
                  <a:srgbClr val="C0504D"/>
                </a:solidFill>
                <a:latin typeface="Calibri"/>
              </a:rPr>
              <a:t>Cancer</a:t>
            </a:r>
          </a:p>
          <a:p>
            <a:pPr algn="ctr" defTabSz="685766" eaLnBrk="1" fontAlgn="auto" hangingPunct="1">
              <a:spcBef>
                <a:spcPts val="0"/>
              </a:spcBef>
              <a:spcAft>
                <a:spcPts val="0"/>
              </a:spcAft>
            </a:pPr>
            <a:r>
              <a:rPr lang="fr-FR" sz="1500" b="1" dirty="0">
                <a:solidFill>
                  <a:srgbClr val="C0504D"/>
                </a:solidFill>
                <a:latin typeface="Calibri"/>
              </a:rPr>
              <a:t>du sein</a:t>
            </a:r>
            <a:endParaRPr lang="fr-FR" sz="1500" dirty="0"/>
          </a:p>
        </p:txBody>
      </p:sp>
      <p:sp>
        <p:nvSpPr>
          <p:cNvPr id="61" name="ZoneTexte 60"/>
          <p:cNvSpPr txBox="1"/>
          <p:nvPr/>
        </p:nvSpPr>
        <p:spPr>
          <a:xfrm>
            <a:off x="1907704" y="4912668"/>
            <a:ext cx="4000500" cy="230832"/>
          </a:xfrm>
          <a:prstGeom prst="rect">
            <a:avLst/>
          </a:prstGeom>
          <a:noFill/>
        </p:spPr>
        <p:txBody>
          <a:bodyPr wrap="square" rtlCol="0">
            <a:spAutoFit/>
          </a:bodyPr>
          <a:lstStyle/>
          <a:p>
            <a:pPr algn="r"/>
            <a:r>
              <a:rPr lang="fr-FR" sz="900" i="1" dirty="0" smtClean="0">
                <a:solidFill>
                  <a:srgbClr val="002060"/>
                </a:solidFill>
                <a:latin typeface="Arial" panose="020B0604020202020204" pitchFamily="34" charset="0"/>
                <a:cs typeface="Arial" panose="020B0604020202020204" pitchFamily="34" charset="0"/>
              </a:rPr>
              <a:t>Congrès SFMPP Paris 07/10//2022 _ J </a:t>
            </a:r>
            <a:r>
              <a:rPr lang="fr-FR" sz="900" i="1" dirty="0" err="1" smtClean="0">
                <a:solidFill>
                  <a:srgbClr val="002060"/>
                </a:solidFill>
                <a:latin typeface="Arial" panose="020B0604020202020204" pitchFamily="34" charset="0"/>
                <a:cs typeface="Arial" panose="020B0604020202020204" pitchFamily="34" charset="0"/>
              </a:rPr>
              <a:t>Moretta</a:t>
            </a:r>
            <a:endParaRPr lang="fr-FR" sz="900" i="1" dirty="0">
              <a:solidFill>
                <a:srgbClr val="002060"/>
              </a:solidFill>
              <a:latin typeface="Arial" panose="020B0604020202020204" pitchFamily="34" charset="0"/>
              <a:cs typeface="Arial" panose="020B0604020202020204" pitchFamily="34" charset="0"/>
            </a:endParaRPr>
          </a:p>
        </p:txBody>
      </p:sp>
      <p:pic>
        <p:nvPicPr>
          <p:cNvPr id="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963" y="4778127"/>
            <a:ext cx="1678752" cy="36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Organigramme : Connecteur 63"/>
          <p:cNvSpPr/>
          <p:nvPr/>
        </p:nvSpPr>
        <p:spPr>
          <a:xfrm>
            <a:off x="4285766" y="240861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65" name="Flèche courbée vers la droite 64"/>
          <p:cNvSpPr/>
          <p:nvPr/>
        </p:nvSpPr>
        <p:spPr>
          <a:xfrm rot="19537975">
            <a:off x="4106733" y="2676984"/>
            <a:ext cx="299106" cy="901736"/>
          </a:xfrm>
          <a:prstGeom prst="curvedRightArrow">
            <a:avLst>
              <a:gd name="adj1" fmla="val 25000"/>
              <a:gd name="adj2" fmla="val 50000"/>
              <a:gd name="adj3" fmla="val 2415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6" name="ZoneTexte 65"/>
          <p:cNvSpPr txBox="1"/>
          <p:nvPr/>
        </p:nvSpPr>
        <p:spPr>
          <a:xfrm>
            <a:off x="4184247" y="3065565"/>
            <a:ext cx="378790" cy="338554"/>
          </a:xfrm>
          <a:prstGeom prst="rect">
            <a:avLst/>
          </a:prstGeom>
          <a:noFill/>
        </p:spPr>
        <p:txBody>
          <a:bodyPr wrap="square" rtlCol="0">
            <a:spAutoFit/>
          </a:bodyPr>
          <a:lstStyle/>
          <a:p>
            <a:r>
              <a:rPr lang="fr-FR" sz="1600" b="1" dirty="0" smtClean="0">
                <a:solidFill>
                  <a:schemeClr val="bg1">
                    <a:lumMod val="50000"/>
                  </a:schemeClr>
                </a:solidFill>
              </a:rPr>
              <a:t>?</a:t>
            </a:r>
            <a:endParaRPr lang="fr-FR" sz="1600" b="1" dirty="0">
              <a:solidFill>
                <a:schemeClr val="bg1">
                  <a:lumMod val="50000"/>
                </a:schemeClr>
              </a:solidFill>
            </a:endParaRPr>
          </a:p>
        </p:txBody>
      </p:sp>
      <p:pic>
        <p:nvPicPr>
          <p:cNvPr id="56" name="Image 5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7" y="4587974"/>
            <a:ext cx="638961" cy="555526"/>
          </a:xfrm>
          <a:prstGeom prst="rect">
            <a:avLst/>
          </a:prstGeom>
          <a:noFill/>
          <a:ln>
            <a:noFill/>
          </a:ln>
        </p:spPr>
      </p:pic>
    </p:spTree>
    <p:extLst>
      <p:ext uri="{BB962C8B-B14F-4D97-AF65-F5344CB8AC3E}">
        <p14:creationId xmlns:p14="http://schemas.microsoft.com/office/powerpoint/2010/main" val="233126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4" grpId="0"/>
      <p:bldP spid="126" grpId="0"/>
      <p:bldP spid="127" grpId="0"/>
      <p:bldP spid="128" grpId="0"/>
      <p:bldP spid="129" grpId="0"/>
      <p:bldP spid="131" grpId="0" animBg="1"/>
      <p:bldP spid="133" grpId="0"/>
      <p:bldP spid="134" grpId="0" animBg="1"/>
      <p:bldP spid="136" grpId="0"/>
      <p:bldP spid="140" grpId="0" animBg="1"/>
      <p:bldP spid="141" grpId="0"/>
      <p:bldP spid="142" grpId="0"/>
      <p:bldP spid="145" grpId="0"/>
      <p:bldP spid="53" grpId="0" animBg="1"/>
      <p:bldP spid="54" grpId="0"/>
      <p:bldP spid="55" grpId="0"/>
      <p:bldP spid="65" grpId="0" animBg="1"/>
      <p:bldP spid="6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llipse 92"/>
          <p:cNvSpPr/>
          <p:nvPr/>
        </p:nvSpPr>
        <p:spPr>
          <a:xfrm>
            <a:off x="4134213" y="1286243"/>
            <a:ext cx="2274020" cy="1702809"/>
          </a:xfrm>
          <a:prstGeom prst="ellipse">
            <a:avLst/>
          </a:prstGeom>
          <a:solidFill>
            <a:srgbClr val="AAD7FC">
              <a:alpha val="35686"/>
            </a:srgbClr>
          </a:solidFill>
          <a:ln w="19050">
            <a:solidFill>
              <a:srgbClr val="B5DDE9"/>
            </a:solidFill>
          </a:ln>
        </p:spPr>
        <p:style>
          <a:lnRef idx="2">
            <a:schemeClr val="accent5"/>
          </a:lnRef>
          <a:fillRef idx="1">
            <a:schemeClr val="lt1"/>
          </a:fillRef>
          <a:effectRef idx="0">
            <a:schemeClr val="accent5"/>
          </a:effectRef>
          <a:fontRef idx="minor">
            <a:schemeClr val="dk1"/>
          </a:fontRef>
        </p:style>
        <p:txBody>
          <a:bodyPr lIns="91436" tIns="45718" rIns="91436" bIns="45718" rtlCol="0" anchor="ctr"/>
          <a:lstStyle/>
          <a:p>
            <a:pPr algn="ctr" defTabSz="685766" eaLnBrk="1" fontAlgn="auto" hangingPunct="1">
              <a:spcBef>
                <a:spcPts val="0"/>
              </a:spcBef>
              <a:spcAft>
                <a:spcPts val="0"/>
              </a:spcAft>
            </a:pPr>
            <a:endParaRPr lang="fr-FR" dirty="0">
              <a:solidFill>
                <a:prstClr val="black"/>
              </a:solidFill>
              <a:latin typeface="Calibri"/>
            </a:endParaRPr>
          </a:p>
        </p:txBody>
      </p:sp>
      <p:sp>
        <p:nvSpPr>
          <p:cNvPr id="58" name="Ellipse 57"/>
          <p:cNvSpPr/>
          <p:nvPr/>
        </p:nvSpPr>
        <p:spPr>
          <a:xfrm>
            <a:off x="2379953" y="1013445"/>
            <a:ext cx="2363313" cy="2280346"/>
          </a:xfrm>
          <a:prstGeom prst="ellipse">
            <a:avLst/>
          </a:prstGeom>
          <a:solidFill>
            <a:schemeClr val="accent2">
              <a:lumMod val="20000"/>
              <a:lumOff val="80000"/>
              <a:alpha val="49000"/>
            </a:schemeClr>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sz="1200" b="1" dirty="0">
              <a:solidFill>
                <a:srgbClr val="C0504D"/>
              </a:solidFill>
              <a:latin typeface="Calibri"/>
            </a:endParaRPr>
          </a:p>
        </p:txBody>
      </p:sp>
      <p:sp>
        <p:nvSpPr>
          <p:cNvPr id="89" name="Titre 1"/>
          <p:cNvSpPr txBox="1">
            <a:spLocks/>
          </p:cNvSpPr>
          <p:nvPr/>
        </p:nvSpPr>
        <p:spPr>
          <a:xfrm>
            <a:off x="1655676" y="2"/>
            <a:ext cx="5829300" cy="636419"/>
          </a:xfrm>
          <a:prstGeom prst="rect">
            <a:avLst/>
          </a:prstGeom>
        </p:spPr>
        <p:txBody>
          <a:bodyPr vert="horz" lIns="68577" tIns="34289" rIns="68577" bIns="34289" rtlCol="0" anchor="ctr">
            <a:normAutofit/>
            <a:scene3d>
              <a:camera prst="orthographicFront"/>
              <a:lightRig rig="brightRoom" dir="t"/>
            </a:scene3d>
            <a:sp3d contourW="6350" prstMaterial="plastic">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766" fontAlgn="auto">
              <a:spcAft>
                <a:spcPts val="0"/>
              </a:spcAft>
            </a:pPr>
            <a:r>
              <a:rPr lang="fr-FR" sz="1500" b="1" cap="all" dirty="0">
                <a:ln/>
                <a:solidFill>
                  <a:prstClr val="black"/>
                </a:solidFill>
                <a:latin typeface="Calibri"/>
              </a:rPr>
              <a:t>Prédisposition héréditaire aux cancers </a:t>
            </a:r>
            <a:r>
              <a:rPr lang="fr-FR" sz="1500" b="1" cap="all" dirty="0">
                <a:ln/>
                <a:solidFill>
                  <a:srgbClr val="C0504D">
                    <a:lumMod val="60000"/>
                    <a:lumOff val="40000"/>
                  </a:srgbClr>
                </a:solidFill>
                <a:latin typeface="Calibri"/>
              </a:rPr>
              <a:t>sein</a:t>
            </a:r>
            <a:r>
              <a:rPr lang="fr-FR" sz="1500" b="1" cap="all" dirty="0">
                <a:ln/>
                <a:solidFill>
                  <a:prstClr val="black"/>
                </a:solidFill>
                <a:latin typeface="Calibri"/>
              </a:rPr>
              <a:t> / </a:t>
            </a:r>
            <a:r>
              <a:rPr lang="fr-FR" sz="1500" b="1" cap="all" dirty="0">
                <a:ln/>
                <a:solidFill>
                  <a:srgbClr val="1F497D">
                    <a:lumMod val="40000"/>
                    <a:lumOff val="60000"/>
                  </a:srgbClr>
                </a:solidFill>
                <a:latin typeface="Calibri"/>
              </a:rPr>
              <a:t>ovaire</a:t>
            </a:r>
            <a:r>
              <a:rPr lang="fr-FR" sz="1500" b="1" cap="all" dirty="0">
                <a:ln/>
                <a:solidFill>
                  <a:prstClr val="black"/>
                </a:solidFill>
                <a:latin typeface="Calibri"/>
              </a:rPr>
              <a:t/>
            </a:r>
            <a:br>
              <a:rPr lang="fr-FR" sz="1500" b="1" cap="all" dirty="0">
                <a:ln/>
                <a:solidFill>
                  <a:prstClr val="black"/>
                </a:solidFill>
                <a:latin typeface="Calibri"/>
              </a:rPr>
            </a:br>
            <a:r>
              <a:rPr lang="fr-FR" sz="1500" b="1" u="sng" cap="all" dirty="0">
                <a:ln/>
                <a:solidFill>
                  <a:prstClr val="black"/>
                </a:solidFill>
                <a:latin typeface="Calibri"/>
              </a:rPr>
              <a:t>LES 13 GENES DU PANEL AVEC UN RISQUE </a:t>
            </a:r>
            <a:r>
              <a:rPr lang="fr-FR" sz="1500" b="1" u="sng" dirty="0">
                <a:ln/>
                <a:solidFill>
                  <a:prstClr val="black"/>
                </a:solidFill>
                <a:latin typeface="Calibri"/>
              </a:rPr>
              <a:t>CARACTÉRISÉ DE CANCER</a:t>
            </a:r>
            <a:endParaRPr lang="fr-FR" sz="1500" b="1" u="sng" cap="all" dirty="0">
              <a:ln/>
              <a:solidFill>
                <a:prstClr val="black"/>
              </a:solidFill>
              <a:latin typeface="Calibri"/>
            </a:endParaRPr>
          </a:p>
        </p:txBody>
      </p:sp>
      <p:sp>
        <p:nvSpPr>
          <p:cNvPr id="94" name="Rectangle 93"/>
          <p:cNvSpPr/>
          <p:nvPr/>
        </p:nvSpPr>
        <p:spPr>
          <a:xfrm>
            <a:off x="4835659" y="1611804"/>
            <a:ext cx="1381106" cy="761747"/>
          </a:xfrm>
          <a:prstGeom prst="rect">
            <a:avLst/>
          </a:prstGeom>
        </p:spPr>
        <p:txBody>
          <a:bodyPr wrap="square" lIns="91436" tIns="45718" rIns="91436" bIns="45718">
            <a:spAutoFit/>
          </a:bodyPr>
          <a:lstStyle/>
          <a:p>
            <a:pPr algn="ctr" defTabSz="685766" eaLnBrk="1" fontAlgn="auto" hangingPunct="1">
              <a:spcBef>
                <a:spcPts val="0"/>
              </a:spcBef>
              <a:spcAft>
                <a:spcPts val="0"/>
              </a:spcAft>
            </a:pPr>
            <a:r>
              <a:rPr lang="fr-FR" sz="1400" b="1" dirty="0">
                <a:solidFill>
                  <a:srgbClr val="1F497D"/>
                </a:solidFill>
                <a:latin typeface="Calibri"/>
              </a:rPr>
              <a:t>Gènes</a:t>
            </a:r>
          </a:p>
          <a:p>
            <a:pPr algn="ctr" defTabSz="685766" eaLnBrk="1" fontAlgn="auto" hangingPunct="1">
              <a:spcBef>
                <a:spcPts val="0"/>
              </a:spcBef>
              <a:spcAft>
                <a:spcPts val="0"/>
              </a:spcAft>
            </a:pPr>
            <a:r>
              <a:rPr lang="fr-FR" sz="1400" b="1" dirty="0">
                <a:solidFill>
                  <a:srgbClr val="1F497D"/>
                </a:solidFill>
                <a:latin typeface="Calibri"/>
              </a:rPr>
              <a:t>Cancer des ovaires</a:t>
            </a:r>
          </a:p>
        </p:txBody>
      </p:sp>
      <p:sp>
        <p:nvSpPr>
          <p:cNvPr id="95" name="Organigramme : Connecteur 94"/>
          <p:cNvSpPr/>
          <p:nvPr/>
        </p:nvSpPr>
        <p:spPr>
          <a:xfrm>
            <a:off x="3870221" y="1797853"/>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6" name="Organigramme : Connecteur 95"/>
          <p:cNvSpPr/>
          <p:nvPr/>
        </p:nvSpPr>
        <p:spPr>
          <a:xfrm>
            <a:off x="3612132" y="2913532"/>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7" name="Organigramme : Connecteur 96"/>
          <p:cNvSpPr/>
          <p:nvPr/>
        </p:nvSpPr>
        <p:spPr>
          <a:xfrm>
            <a:off x="3076607" y="1754544"/>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8" name="Organigramme : Connecteur 97"/>
          <p:cNvSpPr/>
          <p:nvPr/>
        </p:nvSpPr>
        <p:spPr>
          <a:xfrm>
            <a:off x="3119774" y="2370633"/>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9" name="Organigramme : Connecteur 98"/>
          <p:cNvSpPr/>
          <p:nvPr/>
        </p:nvSpPr>
        <p:spPr>
          <a:xfrm>
            <a:off x="4085157" y="1917800"/>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0" name="Organigramme : Connecteur 99"/>
          <p:cNvSpPr/>
          <p:nvPr/>
        </p:nvSpPr>
        <p:spPr>
          <a:xfrm>
            <a:off x="4394049" y="2689475"/>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1" name="Organigramme : Connecteur 100"/>
          <p:cNvSpPr/>
          <p:nvPr/>
        </p:nvSpPr>
        <p:spPr>
          <a:xfrm>
            <a:off x="6112887" y="1684845"/>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2" name="Organigramme : Connecteur 101"/>
          <p:cNvSpPr/>
          <p:nvPr/>
        </p:nvSpPr>
        <p:spPr>
          <a:xfrm>
            <a:off x="4952965" y="2554955"/>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3" name="Organigramme : Connecteur 102"/>
          <p:cNvSpPr/>
          <p:nvPr/>
        </p:nvSpPr>
        <p:spPr>
          <a:xfrm>
            <a:off x="5039576" y="1908560"/>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4" name="Organigramme : Connecteur 103"/>
          <p:cNvSpPr/>
          <p:nvPr/>
        </p:nvSpPr>
        <p:spPr>
          <a:xfrm>
            <a:off x="4239692" y="1232459"/>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5" name="Organigramme : Connecteur 104"/>
          <p:cNvSpPr/>
          <p:nvPr/>
        </p:nvSpPr>
        <p:spPr>
          <a:xfrm>
            <a:off x="4468292" y="1574186"/>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6" name="Organigramme : Connecteur 105"/>
          <p:cNvSpPr/>
          <p:nvPr/>
        </p:nvSpPr>
        <p:spPr>
          <a:xfrm>
            <a:off x="4538510" y="223306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7" name="Organigramme : Connecteur 106"/>
          <p:cNvSpPr/>
          <p:nvPr/>
        </p:nvSpPr>
        <p:spPr>
          <a:xfrm>
            <a:off x="2832772" y="160137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8" name="Organigramme : Connecteur 107"/>
          <p:cNvSpPr/>
          <p:nvPr/>
        </p:nvSpPr>
        <p:spPr>
          <a:xfrm>
            <a:off x="2961098" y="269639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9" name="Organigramme : Connecteur 108"/>
          <p:cNvSpPr/>
          <p:nvPr/>
        </p:nvSpPr>
        <p:spPr>
          <a:xfrm>
            <a:off x="2674822" y="199830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2" name="Organigramme : Connecteur 111"/>
          <p:cNvSpPr/>
          <p:nvPr/>
        </p:nvSpPr>
        <p:spPr>
          <a:xfrm>
            <a:off x="6195218" y="235868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3" name="Organigramme : Connecteur 112"/>
          <p:cNvSpPr/>
          <p:nvPr/>
        </p:nvSpPr>
        <p:spPr>
          <a:xfrm>
            <a:off x="5315033" y="1365616"/>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4" name="Organigramme : Connecteur 113"/>
          <p:cNvSpPr/>
          <p:nvPr/>
        </p:nvSpPr>
        <p:spPr>
          <a:xfrm>
            <a:off x="5027001" y="1365616"/>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5" name="Organigramme : Connecteur 114"/>
          <p:cNvSpPr/>
          <p:nvPr/>
        </p:nvSpPr>
        <p:spPr>
          <a:xfrm>
            <a:off x="5897767" y="2426363"/>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6" name="Organigramme : Connecteur 115"/>
          <p:cNvSpPr/>
          <p:nvPr/>
        </p:nvSpPr>
        <p:spPr>
          <a:xfrm>
            <a:off x="5372618" y="280694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7" name="Organigramme : Connecteur 116"/>
          <p:cNvSpPr/>
          <p:nvPr/>
        </p:nvSpPr>
        <p:spPr>
          <a:xfrm>
            <a:off x="5371025" y="2627423"/>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20" name="ZoneTexte 119"/>
          <p:cNvSpPr txBox="1"/>
          <p:nvPr/>
        </p:nvSpPr>
        <p:spPr>
          <a:xfrm>
            <a:off x="4249250" y="1633182"/>
            <a:ext cx="748000"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BRCA1</a:t>
            </a:r>
          </a:p>
        </p:txBody>
      </p:sp>
      <p:sp>
        <p:nvSpPr>
          <p:cNvPr id="121" name="ZoneTexte 120"/>
          <p:cNvSpPr txBox="1"/>
          <p:nvPr/>
        </p:nvSpPr>
        <p:spPr>
          <a:xfrm>
            <a:off x="4229260" y="1962205"/>
            <a:ext cx="682132"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BRCA2</a:t>
            </a:r>
          </a:p>
        </p:txBody>
      </p:sp>
      <p:sp>
        <p:nvSpPr>
          <p:cNvPr id="126" name="ZoneTexte 125"/>
          <p:cNvSpPr txBox="1"/>
          <p:nvPr/>
        </p:nvSpPr>
        <p:spPr>
          <a:xfrm>
            <a:off x="3962092" y="2418983"/>
            <a:ext cx="674494"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PALB2</a:t>
            </a:r>
          </a:p>
        </p:txBody>
      </p:sp>
      <p:sp>
        <p:nvSpPr>
          <p:cNvPr id="127" name="ZoneTexte 126"/>
          <p:cNvSpPr txBox="1"/>
          <p:nvPr/>
        </p:nvSpPr>
        <p:spPr>
          <a:xfrm>
            <a:off x="2642647" y="1307692"/>
            <a:ext cx="697846" cy="369328"/>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b="1" i="1" dirty="0">
                <a:solidFill>
                  <a:prstClr val="black"/>
                </a:solidFill>
                <a:latin typeface="Calibri"/>
              </a:rPr>
              <a:t>TP53</a:t>
            </a:r>
            <a:r>
              <a:rPr lang="fr-FR" sz="1300" b="1" i="1" dirty="0">
                <a:solidFill>
                  <a:prstClr val="black"/>
                </a:solidFill>
                <a:latin typeface="Calibri"/>
              </a:rPr>
              <a:t> </a:t>
            </a:r>
          </a:p>
        </p:txBody>
      </p:sp>
      <p:sp>
        <p:nvSpPr>
          <p:cNvPr id="128" name="ZoneTexte 127"/>
          <p:cNvSpPr txBox="1"/>
          <p:nvPr/>
        </p:nvSpPr>
        <p:spPr>
          <a:xfrm>
            <a:off x="2320468" y="2048632"/>
            <a:ext cx="760467" cy="369328"/>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b="1" i="1" dirty="0">
                <a:solidFill>
                  <a:prstClr val="black"/>
                </a:solidFill>
                <a:latin typeface="Calibri"/>
              </a:rPr>
              <a:t>PTEN</a:t>
            </a:r>
          </a:p>
        </p:txBody>
      </p:sp>
      <p:sp>
        <p:nvSpPr>
          <p:cNvPr id="129" name="ZoneTexte 128"/>
          <p:cNvSpPr txBox="1"/>
          <p:nvPr/>
        </p:nvSpPr>
        <p:spPr>
          <a:xfrm>
            <a:off x="2642648" y="2704257"/>
            <a:ext cx="766915" cy="369328"/>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b="1" i="1" dirty="0">
                <a:solidFill>
                  <a:prstClr val="black"/>
                </a:solidFill>
                <a:latin typeface="Calibri"/>
              </a:rPr>
              <a:t>CDH1</a:t>
            </a:r>
          </a:p>
        </p:txBody>
      </p:sp>
      <p:sp>
        <p:nvSpPr>
          <p:cNvPr id="131" name="Ellipse 130"/>
          <p:cNvSpPr/>
          <p:nvPr/>
        </p:nvSpPr>
        <p:spPr>
          <a:xfrm rot="20488375">
            <a:off x="1500774" y="2646989"/>
            <a:ext cx="1878629" cy="8521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33" name="ZoneTexte 132"/>
          <p:cNvSpPr txBox="1"/>
          <p:nvPr/>
        </p:nvSpPr>
        <p:spPr>
          <a:xfrm>
            <a:off x="1644168" y="2803736"/>
            <a:ext cx="1325106" cy="723273"/>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i="1" dirty="0">
                <a:solidFill>
                  <a:schemeClr val="bg1">
                    <a:lumMod val="50000"/>
                  </a:schemeClr>
                </a:solidFill>
                <a:latin typeface="Calibri"/>
              </a:rPr>
              <a:t>Estomac</a:t>
            </a:r>
          </a:p>
          <a:p>
            <a:pPr algn="ctr" defTabSz="685766" eaLnBrk="1" fontAlgn="auto" hangingPunct="1">
              <a:spcBef>
                <a:spcPts val="0"/>
              </a:spcBef>
              <a:spcAft>
                <a:spcPts val="0"/>
              </a:spcAft>
            </a:pPr>
            <a:r>
              <a:rPr lang="fr-FR" sz="1300" i="1" dirty="0">
                <a:solidFill>
                  <a:schemeClr val="bg1">
                    <a:lumMod val="50000"/>
                  </a:schemeClr>
                </a:solidFill>
                <a:latin typeface="Calibri"/>
              </a:rPr>
              <a:t>Cancer gastrique</a:t>
            </a:r>
          </a:p>
          <a:p>
            <a:pPr algn="ctr" defTabSz="685766" eaLnBrk="1" fontAlgn="auto" hangingPunct="1">
              <a:spcBef>
                <a:spcPts val="0"/>
              </a:spcBef>
              <a:spcAft>
                <a:spcPts val="0"/>
              </a:spcAft>
            </a:pPr>
            <a:r>
              <a:rPr lang="fr-FR" sz="1300" i="1" dirty="0">
                <a:solidFill>
                  <a:schemeClr val="bg1">
                    <a:lumMod val="50000"/>
                  </a:schemeClr>
                </a:solidFill>
                <a:latin typeface="Calibri"/>
              </a:rPr>
              <a:t>diffus</a:t>
            </a:r>
          </a:p>
        </p:txBody>
      </p:sp>
      <p:sp>
        <p:nvSpPr>
          <p:cNvPr id="134" name="Ellipse 133"/>
          <p:cNvSpPr/>
          <p:nvPr/>
        </p:nvSpPr>
        <p:spPr>
          <a:xfrm rot="1111625" flipV="1">
            <a:off x="1159926" y="782623"/>
            <a:ext cx="2167631" cy="8787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40" name="Ellipse 139"/>
          <p:cNvSpPr/>
          <p:nvPr/>
        </p:nvSpPr>
        <p:spPr>
          <a:xfrm>
            <a:off x="5269072" y="2307512"/>
            <a:ext cx="2559785" cy="1009261"/>
          </a:xfrm>
          <a:prstGeom prst="ellipse">
            <a:avLst/>
          </a:prstGeom>
          <a:noFill/>
          <a:ln w="9525"/>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defTabSz="685766" eaLnBrk="1" fontAlgn="auto" hangingPunct="1">
              <a:spcBef>
                <a:spcPts val="0"/>
              </a:spcBef>
              <a:spcAft>
                <a:spcPts val="0"/>
              </a:spcAft>
            </a:pPr>
            <a:endParaRPr lang="fr-FR" dirty="0">
              <a:solidFill>
                <a:prstClr val="black"/>
              </a:solidFill>
              <a:latin typeface="Calibri"/>
            </a:endParaRPr>
          </a:p>
        </p:txBody>
      </p:sp>
      <p:sp>
        <p:nvSpPr>
          <p:cNvPr id="141" name="Rectangle 140"/>
          <p:cNvSpPr/>
          <p:nvPr/>
        </p:nvSpPr>
        <p:spPr>
          <a:xfrm>
            <a:off x="6151429" y="2384565"/>
            <a:ext cx="1606328" cy="957950"/>
          </a:xfrm>
          <a:prstGeom prst="rect">
            <a:avLst/>
          </a:prstGeom>
        </p:spPr>
        <p:txBody>
          <a:bodyPr wrap="square" lIns="91436" tIns="45718" rIns="91436" bIns="45718">
            <a:spAutoFit/>
          </a:bodyPr>
          <a:lstStyle/>
          <a:p>
            <a:pPr algn="ctr" defTabSz="685766" eaLnBrk="1" fontAlgn="auto" hangingPunct="1">
              <a:spcBef>
                <a:spcPts val="0"/>
              </a:spcBef>
              <a:spcAft>
                <a:spcPts val="0"/>
              </a:spcAft>
            </a:pPr>
            <a:r>
              <a:rPr lang="fr-FR" sz="1500" b="1" i="1" dirty="0">
                <a:solidFill>
                  <a:schemeClr val="bg1">
                    <a:lumMod val="50000"/>
                  </a:schemeClr>
                </a:solidFill>
                <a:latin typeface="Calibri"/>
              </a:rPr>
              <a:t>Syndrome </a:t>
            </a:r>
            <a:br>
              <a:rPr lang="fr-FR" sz="1500" b="1" i="1" dirty="0">
                <a:solidFill>
                  <a:schemeClr val="bg1">
                    <a:lumMod val="50000"/>
                  </a:schemeClr>
                </a:solidFill>
                <a:latin typeface="Calibri"/>
              </a:rPr>
            </a:br>
            <a:r>
              <a:rPr lang="fr-FR" sz="1500" b="1" i="1" dirty="0">
                <a:solidFill>
                  <a:schemeClr val="bg1">
                    <a:lumMod val="50000"/>
                  </a:schemeClr>
                </a:solidFill>
                <a:latin typeface="Calibri"/>
              </a:rPr>
              <a:t>de Lynch</a:t>
            </a:r>
            <a:r>
              <a:rPr lang="fr-FR" sz="1400" b="1" i="1" dirty="0">
                <a:solidFill>
                  <a:schemeClr val="bg1">
                    <a:lumMod val="50000"/>
                  </a:schemeClr>
                </a:solidFill>
                <a:latin typeface="Calibri"/>
              </a:rPr>
              <a:t>: </a:t>
            </a:r>
            <a:r>
              <a:rPr lang="fr-FR" sz="1200" b="1" i="1" dirty="0">
                <a:solidFill>
                  <a:schemeClr val="bg1">
                    <a:lumMod val="50000"/>
                  </a:schemeClr>
                </a:solidFill>
                <a:latin typeface="Calibri"/>
              </a:rPr>
              <a:t/>
            </a:r>
            <a:br>
              <a:rPr lang="fr-FR" sz="1200" b="1" i="1" dirty="0">
                <a:solidFill>
                  <a:schemeClr val="bg1">
                    <a:lumMod val="50000"/>
                  </a:schemeClr>
                </a:solidFill>
                <a:latin typeface="Calibri"/>
              </a:rPr>
            </a:br>
            <a:r>
              <a:rPr lang="fr-FR" sz="1500" b="1" i="1" dirty="0">
                <a:solidFill>
                  <a:schemeClr val="bg1">
                    <a:lumMod val="50000"/>
                  </a:schemeClr>
                </a:solidFill>
                <a:latin typeface="Calibri"/>
              </a:rPr>
              <a:t>côlon</a:t>
            </a:r>
            <a:r>
              <a:rPr lang="fr-FR" sz="1400" b="1" i="1" dirty="0">
                <a:solidFill>
                  <a:schemeClr val="bg1">
                    <a:lumMod val="50000"/>
                  </a:schemeClr>
                </a:solidFill>
                <a:latin typeface="Calibri"/>
              </a:rPr>
              <a:t>, </a:t>
            </a:r>
            <a:r>
              <a:rPr lang="fr-FR" sz="1500" b="1" i="1" dirty="0">
                <a:solidFill>
                  <a:schemeClr val="bg1">
                    <a:lumMod val="50000"/>
                  </a:schemeClr>
                </a:solidFill>
                <a:latin typeface="Calibri"/>
              </a:rPr>
              <a:t>endomètre</a:t>
            </a:r>
          </a:p>
          <a:p>
            <a:pPr algn="ctr" defTabSz="685766" eaLnBrk="1" fontAlgn="auto" hangingPunct="1">
              <a:spcBef>
                <a:spcPts val="0"/>
              </a:spcBef>
              <a:spcAft>
                <a:spcPts val="0"/>
              </a:spcAft>
            </a:pPr>
            <a:r>
              <a:rPr lang="fr-FR" sz="1100" dirty="0">
                <a:solidFill>
                  <a:schemeClr val="bg1">
                    <a:lumMod val="50000"/>
                  </a:schemeClr>
                </a:solidFill>
                <a:latin typeface="Calibri"/>
              </a:rPr>
              <a:t> …</a:t>
            </a:r>
          </a:p>
        </p:txBody>
      </p:sp>
      <p:sp>
        <p:nvSpPr>
          <p:cNvPr id="142" name="ZoneTexte 141"/>
          <p:cNvSpPr txBox="1"/>
          <p:nvPr/>
        </p:nvSpPr>
        <p:spPr>
          <a:xfrm>
            <a:off x="5446062" y="2470851"/>
            <a:ext cx="1110342" cy="630940"/>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200" b="1" i="1" dirty="0">
                <a:solidFill>
                  <a:prstClr val="black"/>
                </a:solidFill>
                <a:latin typeface="Calibri"/>
              </a:rPr>
              <a:t>MLH1  MSH2</a:t>
            </a:r>
          </a:p>
          <a:p>
            <a:pPr defTabSz="685766" eaLnBrk="1" fontAlgn="auto" hangingPunct="1">
              <a:spcBef>
                <a:spcPts val="0"/>
              </a:spcBef>
              <a:spcAft>
                <a:spcPts val="0"/>
              </a:spcAft>
            </a:pPr>
            <a:r>
              <a:rPr lang="fr-FR" sz="1200" b="1" i="1" dirty="0">
                <a:solidFill>
                  <a:prstClr val="black"/>
                </a:solidFill>
                <a:latin typeface="Calibri"/>
              </a:rPr>
              <a:t>MSH6  PMS2</a:t>
            </a:r>
          </a:p>
          <a:p>
            <a:pPr defTabSz="685766" eaLnBrk="1" fontAlgn="auto" hangingPunct="1">
              <a:spcBef>
                <a:spcPts val="0"/>
              </a:spcBef>
              <a:spcAft>
                <a:spcPts val="0"/>
              </a:spcAft>
            </a:pPr>
            <a:r>
              <a:rPr lang="fr-FR" sz="1100" i="1" dirty="0">
                <a:solidFill>
                  <a:prstClr val="black"/>
                </a:solidFill>
                <a:latin typeface="Calibri"/>
              </a:rPr>
              <a:t>EPCAM</a:t>
            </a:r>
          </a:p>
        </p:txBody>
      </p:sp>
      <p:sp>
        <p:nvSpPr>
          <p:cNvPr id="53" name="Ellipse 52"/>
          <p:cNvSpPr/>
          <p:nvPr/>
        </p:nvSpPr>
        <p:spPr>
          <a:xfrm>
            <a:off x="852258" y="1808552"/>
            <a:ext cx="2117015" cy="82935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54" name="ZoneTexte 53"/>
          <p:cNvSpPr txBox="1"/>
          <p:nvPr/>
        </p:nvSpPr>
        <p:spPr>
          <a:xfrm>
            <a:off x="978368" y="1843294"/>
            <a:ext cx="1524337" cy="784830"/>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i="1" dirty="0" err="1">
                <a:solidFill>
                  <a:schemeClr val="bg1">
                    <a:lumMod val="50000"/>
                  </a:schemeClr>
                </a:solidFill>
                <a:latin typeface="Calibri"/>
              </a:rPr>
              <a:t>Sd</a:t>
            </a:r>
            <a:r>
              <a:rPr lang="fr-FR" sz="1500" b="1" i="1" dirty="0">
                <a:solidFill>
                  <a:schemeClr val="bg1">
                    <a:lumMod val="50000"/>
                  </a:schemeClr>
                </a:solidFill>
                <a:latin typeface="Calibri"/>
              </a:rPr>
              <a:t> </a:t>
            </a:r>
            <a:r>
              <a:rPr lang="fr-FR" sz="1500" b="1" i="1" dirty="0" err="1">
                <a:solidFill>
                  <a:schemeClr val="bg1">
                    <a:lumMod val="50000"/>
                  </a:schemeClr>
                </a:solidFill>
                <a:latin typeface="Calibri"/>
              </a:rPr>
              <a:t>Cowden</a:t>
            </a:r>
            <a:endParaRPr lang="fr-FR" sz="1500" b="1" i="1" dirty="0">
              <a:solidFill>
                <a:schemeClr val="bg1">
                  <a:lumMod val="50000"/>
                </a:schemeClr>
              </a:solidFill>
              <a:latin typeface="Calibri"/>
            </a:endParaRPr>
          </a:p>
          <a:p>
            <a:pPr algn="ctr" defTabSz="685766" eaLnBrk="1" fontAlgn="auto" hangingPunct="1">
              <a:spcBef>
                <a:spcPts val="0"/>
              </a:spcBef>
              <a:spcAft>
                <a:spcPts val="0"/>
              </a:spcAft>
            </a:pPr>
            <a:r>
              <a:rPr lang="fr-FR" sz="1500" i="1" dirty="0">
                <a:solidFill>
                  <a:schemeClr val="bg1">
                    <a:lumMod val="50000"/>
                  </a:schemeClr>
                </a:solidFill>
                <a:latin typeface="Calibri"/>
              </a:rPr>
              <a:t>Thyroïde </a:t>
            </a:r>
          </a:p>
          <a:p>
            <a:pPr algn="ctr" defTabSz="685766" eaLnBrk="1" fontAlgn="auto" hangingPunct="1">
              <a:spcBef>
                <a:spcPts val="0"/>
              </a:spcBef>
              <a:spcAft>
                <a:spcPts val="0"/>
              </a:spcAft>
            </a:pPr>
            <a:r>
              <a:rPr lang="fr-FR" sz="1500" i="1" dirty="0" smtClean="0">
                <a:solidFill>
                  <a:schemeClr val="bg1">
                    <a:lumMod val="50000"/>
                  </a:schemeClr>
                </a:solidFill>
                <a:latin typeface="Calibri"/>
              </a:rPr>
              <a:t>Côlon…</a:t>
            </a:r>
            <a:endParaRPr lang="fr-FR" sz="1500" i="1" dirty="0">
              <a:solidFill>
                <a:schemeClr val="bg1">
                  <a:lumMod val="50000"/>
                </a:schemeClr>
              </a:solidFill>
              <a:latin typeface="Calibri"/>
            </a:endParaRPr>
          </a:p>
        </p:txBody>
      </p:sp>
      <p:sp>
        <p:nvSpPr>
          <p:cNvPr id="55" name="ZoneTexte 54"/>
          <p:cNvSpPr txBox="1"/>
          <p:nvPr/>
        </p:nvSpPr>
        <p:spPr>
          <a:xfrm>
            <a:off x="1310529" y="670049"/>
            <a:ext cx="1575484" cy="1061826"/>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500" b="1" i="1" dirty="0">
                <a:solidFill>
                  <a:schemeClr val="bg1">
                    <a:lumMod val="50000"/>
                  </a:schemeClr>
                </a:solidFill>
                <a:latin typeface="Calibri"/>
              </a:rPr>
              <a:t>Autres K </a:t>
            </a:r>
          </a:p>
          <a:p>
            <a:pPr defTabSz="685766" eaLnBrk="1" fontAlgn="auto" hangingPunct="1">
              <a:spcBef>
                <a:spcPts val="0"/>
              </a:spcBef>
              <a:spcAft>
                <a:spcPts val="0"/>
              </a:spcAft>
            </a:pPr>
            <a:r>
              <a:rPr lang="fr-FR" sz="1400" b="1" i="1" dirty="0" err="1">
                <a:solidFill>
                  <a:schemeClr val="bg1">
                    <a:lumMod val="50000"/>
                  </a:schemeClr>
                </a:solidFill>
                <a:latin typeface="Calibri"/>
              </a:rPr>
              <a:t>Sd</a:t>
            </a:r>
            <a:r>
              <a:rPr lang="fr-FR" sz="1400" b="1" i="1" dirty="0">
                <a:solidFill>
                  <a:schemeClr val="bg1">
                    <a:lumMod val="50000"/>
                  </a:schemeClr>
                </a:solidFill>
                <a:latin typeface="Calibri"/>
              </a:rPr>
              <a:t> Li </a:t>
            </a:r>
            <a:r>
              <a:rPr lang="fr-FR" sz="1400" b="1" i="1" dirty="0" err="1">
                <a:solidFill>
                  <a:schemeClr val="bg1">
                    <a:lumMod val="50000"/>
                  </a:schemeClr>
                </a:solidFill>
                <a:latin typeface="Calibri"/>
              </a:rPr>
              <a:t>Fraumeni</a:t>
            </a:r>
            <a:endParaRPr lang="fr-FR" sz="1400" b="1" i="1" dirty="0">
              <a:solidFill>
                <a:schemeClr val="bg1">
                  <a:lumMod val="50000"/>
                </a:schemeClr>
              </a:solidFill>
              <a:latin typeface="Calibri"/>
            </a:endParaRPr>
          </a:p>
          <a:p>
            <a:pPr algn="ctr" defTabSz="685766" eaLnBrk="1" fontAlgn="auto" hangingPunct="1">
              <a:spcBef>
                <a:spcPts val="0"/>
              </a:spcBef>
              <a:spcAft>
                <a:spcPts val="0"/>
              </a:spcAft>
            </a:pPr>
            <a:r>
              <a:rPr lang="fr-FR" sz="1100" i="1" dirty="0">
                <a:solidFill>
                  <a:schemeClr val="bg1">
                    <a:lumMod val="50000"/>
                  </a:schemeClr>
                </a:solidFill>
                <a:latin typeface="Calibri"/>
              </a:rPr>
              <a:t> tumeurs neurologiques</a:t>
            </a:r>
          </a:p>
          <a:p>
            <a:pPr algn="ctr" defTabSz="685766" eaLnBrk="1" fontAlgn="auto" hangingPunct="1">
              <a:spcBef>
                <a:spcPts val="0"/>
              </a:spcBef>
              <a:spcAft>
                <a:spcPts val="0"/>
              </a:spcAft>
            </a:pPr>
            <a:r>
              <a:rPr lang="fr-FR" sz="1100" i="1" dirty="0">
                <a:solidFill>
                  <a:schemeClr val="bg1">
                    <a:lumMod val="50000"/>
                  </a:schemeClr>
                </a:solidFill>
                <a:latin typeface="Calibri"/>
              </a:rPr>
              <a:t>sarcomes</a:t>
            </a:r>
          </a:p>
          <a:p>
            <a:pPr algn="ctr" defTabSz="685766" eaLnBrk="1" fontAlgn="auto" hangingPunct="1">
              <a:spcBef>
                <a:spcPts val="0"/>
              </a:spcBef>
              <a:spcAft>
                <a:spcPts val="0"/>
              </a:spcAft>
            </a:pPr>
            <a:r>
              <a:rPr lang="fr-FR" sz="1100" i="1" dirty="0">
                <a:solidFill>
                  <a:schemeClr val="bg1">
                    <a:lumMod val="50000"/>
                  </a:schemeClr>
                </a:solidFill>
                <a:latin typeface="Calibri"/>
              </a:rPr>
              <a:t>              …</a:t>
            </a:r>
          </a:p>
        </p:txBody>
      </p:sp>
      <p:sp>
        <p:nvSpPr>
          <p:cNvPr id="59" name="ZoneTexte 58"/>
          <p:cNvSpPr txBox="1"/>
          <p:nvPr/>
        </p:nvSpPr>
        <p:spPr>
          <a:xfrm>
            <a:off x="3070685" y="1598610"/>
            <a:ext cx="967177" cy="784830"/>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dirty="0">
                <a:solidFill>
                  <a:srgbClr val="C0504D"/>
                </a:solidFill>
                <a:latin typeface="Calibri"/>
              </a:rPr>
              <a:t>Gènes</a:t>
            </a:r>
            <a:br>
              <a:rPr lang="fr-FR" sz="1500" b="1" dirty="0">
                <a:solidFill>
                  <a:srgbClr val="C0504D"/>
                </a:solidFill>
                <a:latin typeface="Calibri"/>
              </a:rPr>
            </a:br>
            <a:r>
              <a:rPr lang="fr-FR" sz="1500" b="1" dirty="0">
                <a:solidFill>
                  <a:srgbClr val="C0504D"/>
                </a:solidFill>
                <a:latin typeface="Calibri"/>
              </a:rPr>
              <a:t>Cancer</a:t>
            </a:r>
          </a:p>
          <a:p>
            <a:pPr algn="ctr" defTabSz="685766" eaLnBrk="1" fontAlgn="auto" hangingPunct="1">
              <a:spcBef>
                <a:spcPts val="0"/>
              </a:spcBef>
              <a:spcAft>
                <a:spcPts val="0"/>
              </a:spcAft>
            </a:pPr>
            <a:r>
              <a:rPr lang="fr-FR" sz="1500" b="1" dirty="0">
                <a:solidFill>
                  <a:srgbClr val="C0504D"/>
                </a:solidFill>
                <a:latin typeface="Calibri"/>
              </a:rPr>
              <a:t>du sein</a:t>
            </a:r>
            <a:endParaRPr lang="fr-FR" sz="1500" dirty="0"/>
          </a:p>
        </p:txBody>
      </p:sp>
      <p:sp>
        <p:nvSpPr>
          <p:cNvPr id="61" name="ZoneTexte 60"/>
          <p:cNvSpPr txBox="1"/>
          <p:nvPr/>
        </p:nvSpPr>
        <p:spPr>
          <a:xfrm rot="16200000">
            <a:off x="7031345" y="1909895"/>
            <a:ext cx="4000500" cy="230832"/>
          </a:xfrm>
          <a:prstGeom prst="rect">
            <a:avLst/>
          </a:prstGeom>
          <a:noFill/>
        </p:spPr>
        <p:txBody>
          <a:bodyPr wrap="square" rtlCol="0">
            <a:spAutoFit/>
          </a:bodyPr>
          <a:lstStyle/>
          <a:p>
            <a:pPr algn="r"/>
            <a:r>
              <a:rPr lang="fr-FR" sz="900" i="1" dirty="0" smtClean="0">
                <a:solidFill>
                  <a:srgbClr val="002060"/>
                </a:solidFill>
                <a:latin typeface="Arial" panose="020B0604020202020204" pitchFamily="34" charset="0"/>
                <a:cs typeface="Arial" panose="020B0604020202020204" pitchFamily="34" charset="0"/>
              </a:rPr>
              <a:t>Congrès SFMPP Paris 07/10//2022 _ J </a:t>
            </a:r>
            <a:r>
              <a:rPr lang="fr-FR" sz="900" i="1" dirty="0" err="1" smtClean="0">
                <a:solidFill>
                  <a:srgbClr val="002060"/>
                </a:solidFill>
                <a:latin typeface="Arial" panose="020B0604020202020204" pitchFamily="34" charset="0"/>
                <a:cs typeface="Arial" panose="020B0604020202020204" pitchFamily="34" charset="0"/>
              </a:rPr>
              <a:t>Moretta</a:t>
            </a:r>
            <a:endParaRPr lang="fr-FR" sz="900" i="1" dirty="0">
              <a:solidFill>
                <a:srgbClr val="002060"/>
              </a:solidFill>
              <a:latin typeface="Arial" panose="020B0604020202020204" pitchFamily="34" charset="0"/>
              <a:cs typeface="Arial" panose="020B0604020202020204" pitchFamily="34" charset="0"/>
            </a:endParaRPr>
          </a:p>
        </p:txBody>
      </p:sp>
      <p:pic>
        <p:nvPicPr>
          <p:cNvPr id="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963" y="4778127"/>
            <a:ext cx="1678752" cy="36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Organigramme : Connecteur 63"/>
          <p:cNvSpPr/>
          <p:nvPr/>
        </p:nvSpPr>
        <p:spPr>
          <a:xfrm>
            <a:off x="4285766" y="240861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56" name="ZoneTexte 55"/>
          <p:cNvSpPr txBox="1"/>
          <p:nvPr/>
        </p:nvSpPr>
        <p:spPr>
          <a:xfrm>
            <a:off x="2832772" y="3335888"/>
            <a:ext cx="3389915" cy="584775"/>
          </a:xfrm>
          <a:prstGeom prst="rect">
            <a:avLst/>
          </a:prstGeom>
          <a:solidFill>
            <a:srgbClr val="EA560D"/>
          </a:solidFill>
          <a:ln w="3175">
            <a:solidFill>
              <a:schemeClr val="bg1">
                <a:lumMod val="65000"/>
              </a:schemeClr>
            </a:solidFill>
          </a:ln>
        </p:spPr>
        <p:txBody>
          <a:bodyPr wrap="square" lIns="91436" tIns="45718" rIns="91436" bIns="45718" rtlCol="0">
            <a:spAutoFit/>
          </a:bodyPr>
          <a:lstStyle/>
          <a:p>
            <a:pPr marL="285736" indent="-285736" algn="ctr" defTabSz="685766" eaLnBrk="1" fontAlgn="auto" hangingPunct="1">
              <a:spcBef>
                <a:spcPts val="0"/>
              </a:spcBef>
              <a:spcAft>
                <a:spcPts val="0"/>
              </a:spcAft>
              <a:buSzPct val="80000"/>
              <a:buFont typeface="Wingdings" panose="05000000000000000000" pitchFamily="2" charset="2"/>
              <a:buChar char="à"/>
            </a:pPr>
            <a:r>
              <a:rPr lang="fr-FR" sz="1600" b="1" i="1" dirty="0">
                <a:solidFill>
                  <a:prstClr val="white"/>
                </a:solidFill>
                <a:latin typeface="Calibri"/>
                <a:sym typeface="Wingdings" panose="05000000000000000000" pitchFamily="2" charset="2"/>
              </a:rPr>
              <a:t>Si mutation détectée sur 1 gène : </a:t>
            </a:r>
          </a:p>
          <a:p>
            <a:pPr algn="ctr" defTabSz="685766" eaLnBrk="1" fontAlgn="auto" hangingPunct="1">
              <a:spcBef>
                <a:spcPts val="0"/>
              </a:spcBef>
              <a:spcAft>
                <a:spcPts val="0"/>
              </a:spcAft>
            </a:pPr>
            <a:r>
              <a:rPr lang="fr-FR" sz="1600" b="1" i="1" dirty="0">
                <a:solidFill>
                  <a:prstClr val="white"/>
                </a:solidFill>
                <a:latin typeface="Calibri"/>
                <a:sym typeface="Wingdings" panose="05000000000000000000" pitchFamily="2" charset="2"/>
              </a:rPr>
              <a:t>PRISE EN CHARGE</a:t>
            </a:r>
            <a:endParaRPr lang="fr-FR" sz="1600" b="1" i="1" dirty="0">
              <a:solidFill>
                <a:prstClr val="black"/>
              </a:solidFill>
              <a:latin typeface="Calibri"/>
            </a:endParaRPr>
          </a:p>
        </p:txBody>
      </p:sp>
      <p:sp>
        <p:nvSpPr>
          <p:cNvPr id="57" name="Flèche courbée vers la droite 56"/>
          <p:cNvSpPr/>
          <p:nvPr/>
        </p:nvSpPr>
        <p:spPr>
          <a:xfrm rot="1540161">
            <a:off x="2928528" y="2919182"/>
            <a:ext cx="438040" cy="1218807"/>
          </a:xfrm>
          <a:prstGeom prst="curvedRightArrow">
            <a:avLst/>
          </a:prstGeom>
          <a:solidFill>
            <a:schemeClr val="accent2">
              <a:lumMod val="20000"/>
              <a:lumOff val="80000"/>
            </a:schemeClr>
          </a:solidFill>
          <a:ln w="31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black"/>
              </a:solidFill>
              <a:latin typeface="Calibri"/>
            </a:endParaRPr>
          </a:p>
        </p:txBody>
      </p:sp>
      <p:sp>
        <p:nvSpPr>
          <p:cNvPr id="60" name="Rectangle 59"/>
          <p:cNvSpPr/>
          <p:nvPr/>
        </p:nvSpPr>
        <p:spPr>
          <a:xfrm>
            <a:off x="1526686" y="4067667"/>
            <a:ext cx="3709880" cy="1037471"/>
          </a:xfrm>
          <a:prstGeom prst="rect">
            <a:avLst/>
          </a:prstGeom>
          <a:solidFill>
            <a:schemeClr val="accent2">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sz="1500">
              <a:solidFill>
                <a:prstClr val="white"/>
              </a:solidFill>
              <a:latin typeface="Calibri"/>
            </a:endParaRPr>
          </a:p>
        </p:txBody>
      </p:sp>
      <p:sp>
        <p:nvSpPr>
          <p:cNvPr id="67" name="Flèche courbée vers la gauche 66"/>
          <p:cNvSpPr/>
          <p:nvPr/>
        </p:nvSpPr>
        <p:spPr>
          <a:xfrm rot="20110144">
            <a:off x="5383576" y="2628646"/>
            <a:ext cx="512572" cy="1570191"/>
          </a:xfrm>
          <a:prstGeom prst="curvedLeftArrow">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black"/>
              </a:solidFill>
              <a:latin typeface="Calibri"/>
            </a:endParaRPr>
          </a:p>
        </p:txBody>
      </p:sp>
      <p:sp>
        <p:nvSpPr>
          <p:cNvPr id="68" name="ZoneTexte 67"/>
          <p:cNvSpPr txBox="1"/>
          <p:nvPr/>
        </p:nvSpPr>
        <p:spPr>
          <a:xfrm>
            <a:off x="1288207" y="33470"/>
            <a:ext cx="6530516" cy="769441"/>
          </a:xfrm>
          <a:prstGeom prst="rect">
            <a:avLst/>
          </a:prstGeom>
          <a:solidFill>
            <a:srgbClr val="EA560D"/>
          </a:solidFill>
          <a:ln w="3175">
            <a:solidFill>
              <a:schemeClr val="bg1">
                <a:lumMod val="65000"/>
              </a:schemeClr>
            </a:solidFill>
          </a:ln>
        </p:spPr>
        <p:txBody>
          <a:bodyPr wrap="square" lIns="91436" tIns="45718" rIns="91436" bIns="45718" rtlCol="0">
            <a:spAutoFit/>
          </a:bodyPr>
          <a:lstStyle/>
          <a:p>
            <a:pPr algn="ctr" defTabSz="685766" eaLnBrk="1" fontAlgn="auto" hangingPunct="1">
              <a:spcBef>
                <a:spcPts val="0"/>
              </a:spcBef>
              <a:spcAft>
                <a:spcPts val="0"/>
              </a:spcAft>
            </a:pPr>
            <a:endParaRPr lang="fr-FR" sz="600" b="1" dirty="0">
              <a:solidFill>
                <a:prstClr val="white"/>
              </a:solidFill>
              <a:latin typeface="Calibri"/>
            </a:endParaRPr>
          </a:p>
          <a:p>
            <a:pPr algn="ctr" defTabSz="685766" eaLnBrk="1" fontAlgn="auto" hangingPunct="1">
              <a:spcBef>
                <a:spcPts val="0"/>
              </a:spcBef>
              <a:spcAft>
                <a:spcPts val="0"/>
              </a:spcAft>
            </a:pPr>
            <a:r>
              <a:rPr lang="fr-FR" sz="1600" b="1" dirty="0">
                <a:solidFill>
                  <a:prstClr val="white"/>
                </a:solidFill>
                <a:latin typeface="Calibri"/>
              </a:rPr>
              <a:t>SUSPICION DE PRÉDISPOSITION HÉRÉDITAIRE CANCERS SEIN / OVAIRES</a:t>
            </a:r>
          </a:p>
          <a:p>
            <a:pPr marL="128582" indent="-128582" algn="ctr" defTabSz="685766" eaLnBrk="1" fontAlgn="auto" hangingPunct="1">
              <a:spcBef>
                <a:spcPts val="0"/>
              </a:spcBef>
              <a:spcAft>
                <a:spcPts val="0"/>
              </a:spcAft>
              <a:buFont typeface="Wingdings"/>
              <a:buChar char="à"/>
            </a:pPr>
            <a:r>
              <a:rPr lang="fr-FR" sz="1500" b="1" dirty="0">
                <a:solidFill>
                  <a:prstClr val="white"/>
                </a:solidFill>
                <a:latin typeface="Calibri"/>
                <a:sym typeface="Wingdings" panose="05000000000000000000" pitchFamily="2" charset="2"/>
              </a:rPr>
              <a:t>  </a:t>
            </a:r>
            <a:r>
              <a:rPr lang="fr-FR" sz="1600" b="1" dirty="0">
                <a:solidFill>
                  <a:prstClr val="white"/>
                </a:solidFill>
                <a:latin typeface="Calibri"/>
                <a:sym typeface="Wingdings" panose="05000000000000000000" pitchFamily="2" charset="2"/>
              </a:rPr>
              <a:t>ANALYSE CONSTITUTIONNELLE </a:t>
            </a:r>
            <a:r>
              <a:rPr lang="fr-FR" sz="1600" b="1" dirty="0">
                <a:solidFill>
                  <a:prstClr val="white"/>
                </a:solidFill>
                <a:latin typeface="Calibri"/>
              </a:rPr>
              <a:t>PANEL 13 GÈNES </a:t>
            </a:r>
            <a:r>
              <a:rPr lang="fr-FR" sz="1400" b="1" dirty="0">
                <a:solidFill>
                  <a:prstClr val="white"/>
                </a:solidFill>
                <a:latin typeface="Calibri"/>
              </a:rPr>
              <a:t>: </a:t>
            </a:r>
          </a:p>
          <a:p>
            <a:pPr marL="128582" indent="-128582" algn="ctr" defTabSz="685766" eaLnBrk="1" fontAlgn="auto" hangingPunct="1">
              <a:spcBef>
                <a:spcPts val="0"/>
              </a:spcBef>
              <a:spcAft>
                <a:spcPts val="0"/>
              </a:spcAft>
              <a:buFont typeface="Wingdings"/>
              <a:buChar char="à"/>
            </a:pPr>
            <a:endParaRPr lang="fr-FR" sz="600" b="1" dirty="0">
              <a:solidFill>
                <a:prstClr val="white"/>
              </a:solidFill>
              <a:latin typeface="Calibri"/>
            </a:endParaRPr>
          </a:p>
        </p:txBody>
      </p:sp>
      <p:sp>
        <p:nvSpPr>
          <p:cNvPr id="69" name="ZoneTexte 68"/>
          <p:cNvSpPr txBox="1"/>
          <p:nvPr/>
        </p:nvSpPr>
        <p:spPr>
          <a:xfrm>
            <a:off x="1526685" y="3950981"/>
            <a:ext cx="2430058" cy="1154158"/>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endParaRPr lang="fr-FR" sz="400" b="1" dirty="0">
              <a:solidFill>
                <a:srgbClr val="AD0470"/>
              </a:solidFill>
              <a:latin typeface="Calibri"/>
            </a:endParaRPr>
          </a:p>
          <a:p>
            <a:pPr algn="ctr" defTabSz="685766" eaLnBrk="1" fontAlgn="auto" hangingPunct="1">
              <a:spcBef>
                <a:spcPts val="0"/>
              </a:spcBef>
              <a:spcAft>
                <a:spcPts val="0"/>
              </a:spcAft>
            </a:pPr>
            <a:r>
              <a:rPr lang="fr-FR" sz="1500" b="1" dirty="0">
                <a:solidFill>
                  <a:srgbClr val="C0504D"/>
                </a:solidFill>
                <a:latin typeface="Calibri"/>
              </a:rPr>
              <a:t>Dépistage mammaire </a:t>
            </a:r>
          </a:p>
          <a:p>
            <a:pPr algn="ctr" defTabSz="685766" eaLnBrk="1" fontAlgn="auto" hangingPunct="1">
              <a:spcBef>
                <a:spcPts val="0"/>
              </a:spcBef>
              <a:spcAft>
                <a:spcPts val="0"/>
              </a:spcAft>
            </a:pPr>
            <a:r>
              <a:rPr lang="fr-FR" sz="1500" b="1" dirty="0">
                <a:solidFill>
                  <a:srgbClr val="C0504D"/>
                </a:solidFill>
                <a:latin typeface="Calibri"/>
              </a:rPr>
              <a:t>intensifié</a:t>
            </a:r>
          </a:p>
          <a:p>
            <a:pPr algn="ctr" defTabSz="685766" eaLnBrk="1" fontAlgn="auto" hangingPunct="1">
              <a:spcBef>
                <a:spcPts val="0"/>
              </a:spcBef>
              <a:spcAft>
                <a:spcPts val="0"/>
              </a:spcAft>
              <a:buClr>
                <a:srgbClr val="C0504D"/>
              </a:buClr>
              <a:buSzPct val="80000"/>
            </a:pPr>
            <a:endParaRPr lang="fr-FR" sz="200" dirty="0">
              <a:solidFill>
                <a:prstClr val="black"/>
              </a:solidFill>
              <a:latin typeface="Calibri"/>
            </a:endParaRPr>
          </a:p>
          <a:p>
            <a:pPr algn="ctr" defTabSz="685766" eaLnBrk="1" fontAlgn="auto" hangingPunct="1">
              <a:spcBef>
                <a:spcPts val="0"/>
              </a:spcBef>
              <a:spcAft>
                <a:spcPts val="0"/>
              </a:spcAft>
              <a:buClr>
                <a:srgbClr val="C0504D"/>
              </a:buClr>
              <a:buSzPct val="80000"/>
            </a:pPr>
            <a:r>
              <a:rPr lang="fr-FR" sz="1200" dirty="0">
                <a:solidFill>
                  <a:prstClr val="black"/>
                </a:solidFill>
                <a:latin typeface="Calibri"/>
              </a:rPr>
              <a:t>Précoce </a:t>
            </a:r>
            <a:r>
              <a:rPr lang="fr-FR" sz="1000" dirty="0">
                <a:solidFill>
                  <a:prstClr val="black"/>
                </a:solidFill>
                <a:latin typeface="Calibri"/>
              </a:rPr>
              <a:t>(30 ans )     </a:t>
            </a:r>
            <a:r>
              <a:rPr lang="fr-FR" sz="1200" dirty="0">
                <a:solidFill>
                  <a:prstClr val="black"/>
                </a:solidFill>
                <a:latin typeface="Calibri"/>
              </a:rPr>
              <a:t>1x/an</a:t>
            </a:r>
          </a:p>
          <a:p>
            <a:pPr algn="ctr" defTabSz="685766" eaLnBrk="1" fontAlgn="auto" hangingPunct="1">
              <a:spcBef>
                <a:spcPts val="0"/>
              </a:spcBef>
              <a:spcAft>
                <a:spcPts val="0"/>
              </a:spcAft>
              <a:buClr>
                <a:srgbClr val="C0504D"/>
              </a:buClr>
              <a:buSzPct val="80000"/>
            </a:pPr>
            <a:r>
              <a:rPr lang="fr-FR" sz="1200" dirty="0">
                <a:solidFill>
                  <a:prstClr val="black"/>
                </a:solidFill>
                <a:latin typeface="Calibri"/>
              </a:rPr>
              <a:t>IRM + Mammographie/Echographie</a:t>
            </a:r>
            <a:endParaRPr lang="fr-FR" sz="1050" dirty="0">
              <a:solidFill>
                <a:prstClr val="black"/>
              </a:solidFill>
              <a:latin typeface="Calibri"/>
            </a:endParaRPr>
          </a:p>
          <a:p>
            <a:pPr algn="ctr" defTabSz="685766" eaLnBrk="1" fontAlgn="auto" hangingPunct="1">
              <a:spcBef>
                <a:spcPts val="0"/>
              </a:spcBef>
              <a:spcAft>
                <a:spcPts val="0"/>
              </a:spcAft>
            </a:pPr>
            <a:r>
              <a:rPr lang="fr-FR" sz="900" dirty="0">
                <a:solidFill>
                  <a:prstClr val="black"/>
                </a:solidFill>
                <a:latin typeface="Calibri"/>
              </a:rPr>
              <a:t>(ajusté au gène impliqué: ex </a:t>
            </a:r>
            <a:r>
              <a:rPr lang="fr-FR" sz="900" i="1" dirty="0">
                <a:solidFill>
                  <a:prstClr val="black"/>
                </a:solidFill>
                <a:latin typeface="Calibri"/>
              </a:rPr>
              <a:t>TP53</a:t>
            </a:r>
            <a:r>
              <a:rPr lang="fr-FR" sz="900" dirty="0">
                <a:solidFill>
                  <a:prstClr val="black"/>
                </a:solidFill>
                <a:latin typeface="Calibri"/>
              </a:rPr>
              <a:t>)</a:t>
            </a:r>
          </a:p>
        </p:txBody>
      </p:sp>
      <p:sp>
        <p:nvSpPr>
          <p:cNvPr id="70" name="ZoneTexte 69"/>
          <p:cNvSpPr txBox="1"/>
          <p:nvPr/>
        </p:nvSpPr>
        <p:spPr>
          <a:xfrm>
            <a:off x="3919276" y="4144140"/>
            <a:ext cx="1406294" cy="553994"/>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dirty="0">
                <a:solidFill>
                  <a:srgbClr val="C0504D"/>
                </a:solidFill>
                <a:latin typeface="Calibri"/>
              </a:rPr>
              <a:t>Mastectomie </a:t>
            </a:r>
          </a:p>
          <a:p>
            <a:pPr algn="ctr" defTabSz="685766" eaLnBrk="1" fontAlgn="auto" hangingPunct="1">
              <a:spcBef>
                <a:spcPts val="0"/>
              </a:spcBef>
              <a:spcAft>
                <a:spcPts val="0"/>
              </a:spcAft>
            </a:pPr>
            <a:r>
              <a:rPr lang="fr-FR" sz="1500" b="1" dirty="0">
                <a:solidFill>
                  <a:srgbClr val="C0504D"/>
                </a:solidFill>
                <a:latin typeface="Calibri"/>
              </a:rPr>
              <a:t>prophylactique</a:t>
            </a:r>
            <a:endParaRPr lang="fr-FR" sz="1500" dirty="0">
              <a:solidFill>
                <a:srgbClr val="C0504D"/>
              </a:solidFill>
              <a:latin typeface="Calibri"/>
            </a:endParaRPr>
          </a:p>
        </p:txBody>
      </p:sp>
      <p:sp>
        <p:nvSpPr>
          <p:cNvPr id="71" name="Rectangle 70"/>
          <p:cNvSpPr/>
          <p:nvPr/>
        </p:nvSpPr>
        <p:spPr>
          <a:xfrm>
            <a:off x="5397143" y="4098756"/>
            <a:ext cx="1386885" cy="753055"/>
          </a:xfrm>
          <a:prstGeom prst="rect">
            <a:avLst/>
          </a:prstGeom>
          <a:solidFill>
            <a:srgbClr val="AAD7FC"/>
          </a:solidFill>
          <a:ln w="9525">
            <a:solidFill>
              <a:srgbClr val="AAD7FC"/>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r>
              <a:rPr lang="fr-FR" sz="1400" b="1" dirty="0">
                <a:solidFill>
                  <a:srgbClr val="1F497D"/>
                </a:solidFill>
                <a:latin typeface="Calibri"/>
              </a:rPr>
              <a:t>Annexectomie prophylactique</a:t>
            </a:r>
          </a:p>
        </p:txBody>
      </p:sp>
      <p:sp>
        <p:nvSpPr>
          <p:cNvPr id="72" name="ZoneTexte 71"/>
          <p:cNvSpPr txBox="1"/>
          <p:nvPr/>
        </p:nvSpPr>
        <p:spPr>
          <a:xfrm>
            <a:off x="7020272" y="3351619"/>
            <a:ext cx="1872208" cy="792521"/>
          </a:xfrm>
          <a:prstGeom prst="rect">
            <a:avLst/>
          </a:prstGeom>
          <a:solidFill>
            <a:schemeClr val="bg1">
              <a:lumMod val="95000"/>
            </a:schemeClr>
          </a:solidFill>
          <a:ln w="3175">
            <a:solidFill>
              <a:schemeClr val="bg1">
                <a:lumMod val="65000"/>
              </a:schemeClr>
            </a:solidFill>
          </a:ln>
        </p:spPr>
        <p:txBody>
          <a:bodyPr wrap="square" lIns="91436" tIns="45718" rIns="91436" bIns="45718" rtlCol="0">
            <a:spAutoFit/>
          </a:bodyPr>
          <a:lstStyle/>
          <a:p>
            <a:pPr algn="ctr" defTabSz="685766" eaLnBrk="1" fontAlgn="auto" hangingPunct="1">
              <a:spcBef>
                <a:spcPts val="0"/>
              </a:spcBef>
              <a:spcAft>
                <a:spcPts val="0"/>
              </a:spcAft>
            </a:pPr>
            <a:r>
              <a:rPr lang="fr-FR" sz="1400" b="1" i="1" dirty="0">
                <a:solidFill>
                  <a:prstClr val="black"/>
                </a:solidFill>
                <a:latin typeface="Calibri"/>
              </a:rPr>
              <a:t>+ Conseil génétique </a:t>
            </a:r>
          </a:p>
          <a:p>
            <a:pPr algn="ctr" defTabSz="685766" eaLnBrk="1" fontAlgn="auto" hangingPunct="1">
              <a:spcBef>
                <a:spcPts val="0"/>
              </a:spcBef>
              <a:spcAft>
                <a:spcPts val="0"/>
              </a:spcAft>
            </a:pPr>
            <a:r>
              <a:rPr lang="fr-FR" sz="1050" i="1" dirty="0">
                <a:solidFill>
                  <a:prstClr val="black"/>
                </a:solidFill>
                <a:latin typeface="Calibri"/>
              </a:rPr>
              <a:t>(tests génétiques ciblés </a:t>
            </a:r>
          </a:p>
          <a:p>
            <a:pPr algn="ctr" defTabSz="685766" eaLnBrk="1" fontAlgn="auto" hangingPunct="1">
              <a:spcBef>
                <a:spcPts val="0"/>
              </a:spcBef>
              <a:spcAft>
                <a:spcPts val="0"/>
              </a:spcAft>
            </a:pPr>
            <a:r>
              <a:rPr lang="fr-FR" sz="1050" i="1" dirty="0">
                <a:solidFill>
                  <a:prstClr val="black"/>
                </a:solidFill>
                <a:latin typeface="Calibri"/>
              </a:rPr>
              <a:t>pré symptomatiques</a:t>
            </a:r>
          </a:p>
          <a:p>
            <a:pPr algn="ctr" defTabSz="685766" eaLnBrk="1" fontAlgn="auto" hangingPunct="1">
              <a:spcBef>
                <a:spcPts val="0"/>
              </a:spcBef>
              <a:spcAft>
                <a:spcPts val="0"/>
              </a:spcAft>
            </a:pPr>
            <a:r>
              <a:rPr lang="fr-FR" sz="1050" i="1" dirty="0">
                <a:solidFill>
                  <a:prstClr val="black"/>
                </a:solidFill>
                <a:latin typeface="Calibri"/>
              </a:rPr>
              <a:t>possibles dans la famille)</a:t>
            </a:r>
          </a:p>
        </p:txBody>
      </p:sp>
      <p:sp>
        <p:nvSpPr>
          <p:cNvPr id="73" name="ZoneTexte 72"/>
          <p:cNvSpPr txBox="1"/>
          <p:nvPr/>
        </p:nvSpPr>
        <p:spPr>
          <a:xfrm>
            <a:off x="3613404" y="4291593"/>
            <a:ext cx="589061" cy="265454"/>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100" b="1" i="1" dirty="0">
                <a:solidFill>
                  <a:srgbClr val="C0504D"/>
                </a:solidFill>
                <a:latin typeface="Calibri"/>
              </a:rPr>
              <a:t>ou</a:t>
            </a:r>
            <a:endParaRPr lang="fr-FR" sz="1100" i="1" dirty="0">
              <a:solidFill>
                <a:srgbClr val="C0504D"/>
              </a:solidFill>
              <a:latin typeface="Calibri"/>
            </a:endParaRPr>
          </a:p>
        </p:txBody>
      </p:sp>
      <p:sp>
        <p:nvSpPr>
          <p:cNvPr id="76" name="ZoneTexte 75"/>
          <p:cNvSpPr txBox="1"/>
          <p:nvPr/>
        </p:nvSpPr>
        <p:spPr>
          <a:xfrm>
            <a:off x="4673481" y="1148091"/>
            <a:ext cx="1660581"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RAD51C  RAD51D</a:t>
            </a:r>
          </a:p>
        </p:txBody>
      </p:sp>
      <p:pic>
        <p:nvPicPr>
          <p:cNvPr id="65" name="Image 6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7" y="4587974"/>
            <a:ext cx="638961" cy="555526"/>
          </a:xfrm>
          <a:prstGeom prst="rect">
            <a:avLst/>
          </a:prstGeom>
          <a:noFill/>
          <a:ln>
            <a:noFill/>
          </a:ln>
        </p:spPr>
      </p:pic>
    </p:spTree>
    <p:extLst>
      <p:ext uri="{BB962C8B-B14F-4D97-AF65-F5344CB8AC3E}">
        <p14:creationId xmlns:p14="http://schemas.microsoft.com/office/powerpoint/2010/main" val="32085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60" grpId="0" animBg="1"/>
      <p:bldP spid="67" grpId="0" animBg="1"/>
      <p:bldP spid="69" grpId="0"/>
      <p:bldP spid="70" grpId="0"/>
      <p:bldP spid="71" grpId="0" animBg="1"/>
      <p:bldP spid="72" grpId="0" animBg="1"/>
      <p:bldP spid="7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llipse 92"/>
          <p:cNvSpPr/>
          <p:nvPr/>
        </p:nvSpPr>
        <p:spPr>
          <a:xfrm>
            <a:off x="4134213" y="1286243"/>
            <a:ext cx="2274020" cy="1702809"/>
          </a:xfrm>
          <a:prstGeom prst="ellipse">
            <a:avLst/>
          </a:prstGeom>
          <a:solidFill>
            <a:srgbClr val="AAD7FC">
              <a:alpha val="35686"/>
            </a:srgbClr>
          </a:solidFill>
          <a:ln w="19050">
            <a:solidFill>
              <a:srgbClr val="B5DDE9"/>
            </a:solidFill>
          </a:ln>
        </p:spPr>
        <p:style>
          <a:lnRef idx="2">
            <a:schemeClr val="accent5"/>
          </a:lnRef>
          <a:fillRef idx="1">
            <a:schemeClr val="lt1"/>
          </a:fillRef>
          <a:effectRef idx="0">
            <a:schemeClr val="accent5"/>
          </a:effectRef>
          <a:fontRef idx="minor">
            <a:schemeClr val="dk1"/>
          </a:fontRef>
        </p:style>
        <p:txBody>
          <a:bodyPr lIns="91436" tIns="45718" rIns="91436" bIns="45718" rtlCol="0" anchor="ctr"/>
          <a:lstStyle/>
          <a:p>
            <a:pPr algn="ctr" defTabSz="685766" eaLnBrk="1" fontAlgn="auto" hangingPunct="1">
              <a:spcBef>
                <a:spcPts val="0"/>
              </a:spcBef>
              <a:spcAft>
                <a:spcPts val="0"/>
              </a:spcAft>
            </a:pPr>
            <a:endParaRPr lang="fr-FR" dirty="0">
              <a:solidFill>
                <a:prstClr val="black"/>
              </a:solidFill>
              <a:latin typeface="Calibri"/>
            </a:endParaRPr>
          </a:p>
        </p:txBody>
      </p:sp>
      <p:sp>
        <p:nvSpPr>
          <p:cNvPr id="58" name="Ellipse 57"/>
          <p:cNvSpPr/>
          <p:nvPr/>
        </p:nvSpPr>
        <p:spPr>
          <a:xfrm>
            <a:off x="2379953" y="1013445"/>
            <a:ext cx="2363313" cy="2280346"/>
          </a:xfrm>
          <a:prstGeom prst="ellipse">
            <a:avLst/>
          </a:prstGeom>
          <a:solidFill>
            <a:schemeClr val="accent2">
              <a:lumMod val="20000"/>
              <a:lumOff val="80000"/>
              <a:alpha val="49000"/>
            </a:schemeClr>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sz="1200" b="1" dirty="0">
              <a:solidFill>
                <a:srgbClr val="C0504D"/>
              </a:solidFill>
              <a:latin typeface="Calibri"/>
            </a:endParaRPr>
          </a:p>
        </p:txBody>
      </p:sp>
      <p:sp>
        <p:nvSpPr>
          <p:cNvPr id="89" name="Titre 1"/>
          <p:cNvSpPr txBox="1">
            <a:spLocks/>
          </p:cNvSpPr>
          <p:nvPr/>
        </p:nvSpPr>
        <p:spPr>
          <a:xfrm>
            <a:off x="1655676" y="2"/>
            <a:ext cx="5829300" cy="636419"/>
          </a:xfrm>
          <a:prstGeom prst="rect">
            <a:avLst/>
          </a:prstGeom>
        </p:spPr>
        <p:txBody>
          <a:bodyPr vert="horz" lIns="68577" tIns="34289" rIns="68577" bIns="34289" rtlCol="0" anchor="ctr">
            <a:normAutofit/>
            <a:scene3d>
              <a:camera prst="orthographicFront"/>
              <a:lightRig rig="brightRoom" dir="t"/>
            </a:scene3d>
            <a:sp3d contourW="6350" prstMaterial="plastic">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766" fontAlgn="auto">
              <a:spcAft>
                <a:spcPts val="0"/>
              </a:spcAft>
            </a:pPr>
            <a:r>
              <a:rPr lang="fr-FR" sz="1500" b="1" cap="all" dirty="0">
                <a:ln/>
                <a:solidFill>
                  <a:prstClr val="black"/>
                </a:solidFill>
                <a:latin typeface="Calibri"/>
              </a:rPr>
              <a:t>Prédisposition héréditaire aux cancers </a:t>
            </a:r>
            <a:r>
              <a:rPr lang="fr-FR" sz="1500" b="1" cap="all" dirty="0">
                <a:ln/>
                <a:solidFill>
                  <a:srgbClr val="C0504D">
                    <a:lumMod val="60000"/>
                    <a:lumOff val="40000"/>
                  </a:srgbClr>
                </a:solidFill>
                <a:latin typeface="Calibri"/>
              </a:rPr>
              <a:t>sein</a:t>
            </a:r>
            <a:r>
              <a:rPr lang="fr-FR" sz="1500" b="1" cap="all" dirty="0">
                <a:ln/>
                <a:solidFill>
                  <a:prstClr val="black"/>
                </a:solidFill>
                <a:latin typeface="Calibri"/>
              </a:rPr>
              <a:t> / </a:t>
            </a:r>
            <a:r>
              <a:rPr lang="fr-FR" sz="1500" b="1" cap="all" dirty="0">
                <a:ln/>
                <a:solidFill>
                  <a:srgbClr val="1F497D">
                    <a:lumMod val="40000"/>
                    <a:lumOff val="60000"/>
                  </a:srgbClr>
                </a:solidFill>
                <a:latin typeface="Calibri"/>
              </a:rPr>
              <a:t>ovaire</a:t>
            </a:r>
            <a:r>
              <a:rPr lang="fr-FR" sz="1500" b="1" cap="all" dirty="0">
                <a:ln/>
                <a:solidFill>
                  <a:prstClr val="black"/>
                </a:solidFill>
                <a:latin typeface="Calibri"/>
              </a:rPr>
              <a:t/>
            </a:r>
            <a:br>
              <a:rPr lang="fr-FR" sz="1500" b="1" cap="all" dirty="0">
                <a:ln/>
                <a:solidFill>
                  <a:prstClr val="black"/>
                </a:solidFill>
                <a:latin typeface="Calibri"/>
              </a:rPr>
            </a:br>
            <a:r>
              <a:rPr lang="fr-FR" sz="1500" b="1" u="sng" cap="all" dirty="0">
                <a:ln/>
                <a:solidFill>
                  <a:prstClr val="black"/>
                </a:solidFill>
                <a:latin typeface="Calibri"/>
              </a:rPr>
              <a:t>LES 13 GENES DU PANEL AVEC UN RISQUE </a:t>
            </a:r>
            <a:r>
              <a:rPr lang="fr-FR" sz="1500" b="1" u="sng" dirty="0">
                <a:ln/>
                <a:solidFill>
                  <a:prstClr val="black"/>
                </a:solidFill>
                <a:latin typeface="Calibri"/>
              </a:rPr>
              <a:t>CARACTÉRISÉ DE CANCER</a:t>
            </a:r>
            <a:endParaRPr lang="fr-FR" sz="1500" b="1" u="sng" cap="all" dirty="0">
              <a:ln/>
              <a:solidFill>
                <a:prstClr val="black"/>
              </a:solidFill>
              <a:latin typeface="Calibri"/>
            </a:endParaRPr>
          </a:p>
        </p:txBody>
      </p:sp>
      <p:sp>
        <p:nvSpPr>
          <p:cNvPr id="94" name="Rectangle 93"/>
          <p:cNvSpPr/>
          <p:nvPr/>
        </p:nvSpPr>
        <p:spPr>
          <a:xfrm>
            <a:off x="4835659" y="1611804"/>
            <a:ext cx="1381106" cy="761747"/>
          </a:xfrm>
          <a:prstGeom prst="rect">
            <a:avLst/>
          </a:prstGeom>
        </p:spPr>
        <p:txBody>
          <a:bodyPr wrap="square" lIns="91436" tIns="45718" rIns="91436" bIns="45718">
            <a:spAutoFit/>
          </a:bodyPr>
          <a:lstStyle/>
          <a:p>
            <a:pPr algn="ctr" defTabSz="685766" eaLnBrk="1" fontAlgn="auto" hangingPunct="1">
              <a:spcBef>
                <a:spcPts val="0"/>
              </a:spcBef>
              <a:spcAft>
                <a:spcPts val="0"/>
              </a:spcAft>
            </a:pPr>
            <a:r>
              <a:rPr lang="fr-FR" sz="1400" b="1" dirty="0">
                <a:solidFill>
                  <a:srgbClr val="1F497D"/>
                </a:solidFill>
                <a:latin typeface="Calibri"/>
              </a:rPr>
              <a:t>Gènes</a:t>
            </a:r>
          </a:p>
          <a:p>
            <a:pPr algn="ctr" defTabSz="685766" eaLnBrk="1" fontAlgn="auto" hangingPunct="1">
              <a:spcBef>
                <a:spcPts val="0"/>
              </a:spcBef>
              <a:spcAft>
                <a:spcPts val="0"/>
              </a:spcAft>
            </a:pPr>
            <a:r>
              <a:rPr lang="fr-FR" sz="1400" b="1" dirty="0">
                <a:solidFill>
                  <a:srgbClr val="1F497D"/>
                </a:solidFill>
                <a:latin typeface="Calibri"/>
              </a:rPr>
              <a:t>Cancer des ovaires</a:t>
            </a:r>
          </a:p>
        </p:txBody>
      </p:sp>
      <p:sp>
        <p:nvSpPr>
          <p:cNvPr id="95" name="Organigramme : Connecteur 94"/>
          <p:cNvSpPr/>
          <p:nvPr/>
        </p:nvSpPr>
        <p:spPr>
          <a:xfrm>
            <a:off x="3870221" y="1797853"/>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6" name="Organigramme : Connecteur 95"/>
          <p:cNvSpPr/>
          <p:nvPr/>
        </p:nvSpPr>
        <p:spPr>
          <a:xfrm>
            <a:off x="3612132" y="2913532"/>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7" name="Organigramme : Connecteur 96"/>
          <p:cNvSpPr/>
          <p:nvPr/>
        </p:nvSpPr>
        <p:spPr>
          <a:xfrm>
            <a:off x="3076607" y="1754544"/>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8" name="Organigramme : Connecteur 97"/>
          <p:cNvSpPr/>
          <p:nvPr/>
        </p:nvSpPr>
        <p:spPr>
          <a:xfrm>
            <a:off x="3119774" y="2370633"/>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99" name="Organigramme : Connecteur 98"/>
          <p:cNvSpPr/>
          <p:nvPr/>
        </p:nvSpPr>
        <p:spPr>
          <a:xfrm>
            <a:off x="4085157" y="1917800"/>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0" name="Organigramme : Connecteur 99"/>
          <p:cNvSpPr/>
          <p:nvPr/>
        </p:nvSpPr>
        <p:spPr>
          <a:xfrm>
            <a:off x="4394049" y="2689475"/>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1" name="Organigramme : Connecteur 100"/>
          <p:cNvSpPr/>
          <p:nvPr/>
        </p:nvSpPr>
        <p:spPr>
          <a:xfrm>
            <a:off x="6112887" y="1684845"/>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2" name="Organigramme : Connecteur 101"/>
          <p:cNvSpPr/>
          <p:nvPr/>
        </p:nvSpPr>
        <p:spPr>
          <a:xfrm>
            <a:off x="4952965" y="2554955"/>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3" name="Organigramme : Connecteur 102"/>
          <p:cNvSpPr/>
          <p:nvPr/>
        </p:nvSpPr>
        <p:spPr>
          <a:xfrm>
            <a:off x="5039576" y="1908560"/>
            <a:ext cx="49055" cy="54006"/>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4" name="Organigramme : Connecteur 103"/>
          <p:cNvSpPr/>
          <p:nvPr/>
        </p:nvSpPr>
        <p:spPr>
          <a:xfrm>
            <a:off x="4239692" y="1232459"/>
            <a:ext cx="49055" cy="54006"/>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5" name="Organigramme : Connecteur 104"/>
          <p:cNvSpPr/>
          <p:nvPr/>
        </p:nvSpPr>
        <p:spPr>
          <a:xfrm>
            <a:off x="4468292" y="1574186"/>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6" name="Organigramme : Connecteur 105"/>
          <p:cNvSpPr/>
          <p:nvPr/>
        </p:nvSpPr>
        <p:spPr>
          <a:xfrm>
            <a:off x="4538510" y="223306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7" name="Organigramme : Connecteur 106"/>
          <p:cNvSpPr/>
          <p:nvPr/>
        </p:nvSpPr>
        <p:spPr>
          <a:xfrm>
            <a:off x="2832772" y="160137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8" name="Organigramme : Connecteur 107"/>
          <p:cNvSpPr/>
          <p:nvPr/>
        </p:nvSpPr>
        <p:spPr>
          <a:xfrm>
            <a:off x="2961098" y="269639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09" name="Organigramme : Connecteur 108"/>
          <p:cNvSpPr/>
          <p:nvPr/>
        </p:nvSpPr>
        <p:spPr>
          <a:xfrm>
            <a:off x="2674822" y="199830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2" name="Organigramme : Connecteur 111"/>
          <p:cNvSpPr/>
          <p:nvPr/>
        </p:nvSpPr>
        <p:spPr>
          <a:xfrm>
            <a:off x="6195218" y="2358688"/>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3" name="Organigramme : Connecteur 112"/>
          <p:cNvSpPr/>
          <p:nvPr/>
        </p:nvSpPr>
        <p:spPr>
          <a:xfrm>
            <a:off x="5315033" y="1365616"/>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4" name="Organigramme : Connecteur 113"/>
          <p:cNvSpPr/>
          <p:nvPr/>
        </p:nvSpPr>
        <p:spPr>
          <a:xfrm>
            <a:off x="5027001" y="1365616"/>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5" name="Organigramme : Connecteur 114"/>
          <p:cNvSpPr/>
          <p:nvPr/>
        </p:nvSpPr>
        <p:spPr>
          <a:xfrm>
            <a:off x="5897767" y="2426363"/>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6" name="Organigramme : Connecteur 115"/>
          <p:cNvSpPr/>
          <p:nvPr/>
        </p:nvSpPr>
        <p:spPr>
          <a:xfrm>
            <a:off x="5372618" y="280694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17" name="Organigramme : Connecteur 116"/>
          <p:cNvSpPr/>
          <p:nvPr/>
        </p:nvSpPr>
        <p:spPr>
          <a:xfrm>
            <a:off x="5371025" y="2627423"/>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20" name="ZoneTexte 119"/>
          <p:cNvSpPr txBox="1"/>
          <p:nvPr/>
        </p:nvSpPr>
        <p:spPr>
          <a:xfrm>
            <a:off x="4249250" y="1633182"/>
            <a:ext cx="748000"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BRCA1</a:t>
            </a:r>
          </a:p>
        </p:txBody>
      </p:sp>
      <p:sp>
        <p:nvSpPr>
          <p:cNvPr id="121" name="ZoneTexte 120"/>
          <p:cNvSpPr txBox="1"/>
          <p:nvPr/>
        </p:nvSpPr>
        <p:spPr>
          <a:xfrm>
            <a:off x="4229260" y="1962205"/>
            <a:ext cx="682132"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BRCA2</a:t>
            </a:r>
          </a:p>
        </p:txBody>
      </p:sp>
      <p:sp>
        <p:nvSpPr>
          <p:cNvPr id="124" name="ZoneTexte 123"/>
          <p:cNvSpPr txBox="1"/>
          <p:nvPr/>
        </p:nvSpPr>
        <p:spPr>
          <a:xfrm>
            <a:off x="4516580" y="3050176"/>
            <a:ext cx="654773" cy="369332"/>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900" b="1" i="1" dirty="0">
                <a:solidFill>
                  <a:prstClr val="white">
                    <a:lumMod val="50000"/>
                  </a:prstClr>
                </a:solidFill>
                <a:latin typeface="Calibri"/>
              </a:rPr>
              <a:t>Prostate, Pancréas</a:t>
            </a:r>
            <a:endParaRPr lang="fr-FR" sz="900" i="1" dirty="0">
              <a:solidFill>
                <a:prstClr val="white">
                  <a:lumMod val="50000"/>
                </a:prstClr>
              </a:solidFill>
              <a:latin typeface="Calibri"/>
            </a:endParaRPr>
          </a:p>
        </p:txBody>
      </p:sp>
      <p:cxnSp>
        <p:nvCxnSpPr>
          <p:cNvPr id="125" name="Connecteur droit avec flèche 124"/>
          <p:cNvCxnSpPr>
            <a:endCxn id="124" idx="0"/>
          </p:cNvCxnSpPr>
          <p:nvPr/>
        </p:nvCxnSpPr>
        <p:spPr>
          <a:xfrm>
            <a:off x="4675470" y="2203576"/>
            <a:ext cx="168497" cy="846600"/>
          </a:xfrm>
          <a:prstGeom prst="straightConnector1">
            <a:avLst/>
          </a:prstGeom>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6" name="ZoneTexte 125"/>
          <p:cNvSpPr txBox="1"/>
          <p:nvPr/>
        </p:nvSpPr>
        <p:spPr>
          <a:xfrm>
            <a:off x="3962092" y="2418983"/>
            <a:ext cx="674494"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PALB2</a:t>
            </a:r>
          </a:p>
        </p:txBody>
      </p:sp>
      <p:sp>
        <p:nvSpPr>
          <p:cNvPr id="127" name="ZoneTexte 126"/>
          <p:cNvSpPr txBox="1"/>
          <p:nvPr/>
        </p:nvSpPr>
        <p:spPr>
          <a:xfrm>
            <a:off x="2642647" y="1307692"/>
            <a:ext cx="697846" cy="369328"/>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b="1" i="1" dirty="0">
                <a:solidFill>
                  <a:prstClr val="black"/>
                </a:solidFill>
                <a:latin typeface="Calibri"/>
              </a:rPr>
              <a:t>TP53</a:t>
            </a:r>
            <a:r>
              <a:rPr lang="fr-FR" sz="1300" b="1" i="1" dirty="0">
                <a:solidFill>
                  <a:prstClr val="black"/>
                </a:solidFill>
                <a:latin typeface="Calibri"/>
              </a:rPr>
              <a:t> </a:t>
            </a:r>
          </a:p>
        </p:txBody>
      </p:sp>
      <p:sp>
        <p:nvSpPr>
          <p:cNvPr id="128" name="ZoneTexte 127"/>
          <p:cNvSpPr txBox="1"/>
          <p:nvPr/>
        </p:nvSpPr>
        <p:spPr>
          <a:xfrm>
            <a:off x="2320468" y="2048632"/>
            <a:ext cx="760467" cy="369328"/>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b="1" i="1" dirty="0">
                <a:solidFill>
                  <a:prstClr val="black"/>
                </a:solidFill>
                <a:latin typeface="Calibri"/>
              </a:rPr>
              <a:t>PTEN</a:t>
            </a:r>
          </a:p>
        </p:txBody>
      </p:sp>
      <p:sp>
        <p:nvSpPr>
          <p:cNvPr id="129" name="ZoneTexte 128"/>
          <p:cNvSpPr txBox="1"/>
          <p:nvPr/>
        </p:nvSpPr>
        <p:spPr>
          <a:xfrm>
            <a:off x="2642648" y="2704257"/>
            <a:ext cx="766915" cy="369328"/>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b="1" i="1" dirty="0">
                <a:solidFill>
                  <a:prstClr val="black"/>
                </a:solidFill>
                <a:latin typeface="Calibri"/>
              </a:rPr>
              <a:t>CDH1</a:t>
            </a:r>
          </a:p>
        </p:txBody>
      </p:sp>
      <p:sp>
        <p:nvSpPr>
          <p:cNvPr id="131" name="Ellipse 130"/>
          <p:cNvSpPr/>
          <p:nvPr/>
        </p:nvSpPr>
        <p:spPr>
          <a:xfrm rot="20488375">
            <a:off x="1500774" y="2646989"/>
            <a:ext cx="1878629" cy="8521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33" name="ZoneTexte 132"/>
          <p:cNvSpPr txBox="1"/>
          <p:nvPr/>
        </p:nvSpPr>
        <p:spPr>
          <a:xfrm>
            <a:off x="1644168" y="2803736"/>
            <a:ext cx="1325106" cy="723273"/>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i="1" dirty="0">
                <a:latin typeface="Calibri"/>
              </a:rPr>
              <a:t>Estomac</a:t>
            </a:r>
          </a:p>
          <a:p>
            <a:pPr algn="ctr" defTabSz="685766" eaLnBrk="1" fontAlgn="auto" hangingPunct="1">
              <a:spcBef>
                <a:spcPts val="0"/>
              </a:spcBef>
              <a:spcAft>
                <a:spcPts val="0"/>
              </a:spcAft>
            </a:pPr>
            <a:r>
              <a:rPr lang="fr-FR" sz="1300" i="1" dirty="0">
                <a:solidFill>
                  <a:schemeClr val="bg1">
                    <a:lumMod val="50000"/>
                  </a:schemeClr>
                </a:solidFill>
                <a:latin typeface="Calibri"/>
              </a:rPr>
              <a:t>Cancer gastrique</a:t>
            </a:r>
          </a:p>
          <a:p>
            <a:pPr algn="ctr" defTabSz="685766" eaLnBrk="1" fontAlgn="auto" hangingPunct="1">
              <a:spcBef>
                <a:spcPts val="0"/>
              </a:spcBef>
              <a:spcAft>
                <a:spcPts val="0"/>
              </a:spcAft>
            </a:pPr>
            <a:r>
              <a:rPr lang="fr-FR" sz="1300" i="1" dirty="0">
                <a:solidFill>
                  <a:schemeClr val="bg1">
                    <a:lumMod val="50000"/>
                  </a:schemeClr>
                </a:solidFill>
                <a:latin typeface="Calibri"/>
              </a:rPr>
              <a:t>diffus</a:t>
            </a:r>
          </a:p>
        </p:txBody>
      </p:sp>
      <p:sp>
        <p:nvSpPr>
          <p:cNvPr id="134" name="Ellipse 133"/>
          <p:cNvSpPr/>
          <p:nvPr/>
        </p:nvSpPr>
        <p:spPr>
          <a:xfrm rot="1111625" flipV="1">
            <a:off x="1159926" y="782623"/>
            <a:ext cx="2167631" cy="8787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140" name="Ellipse 139"/>
          <p:cNvSpPr/>
          <p:nvPr/>
        </p:nvSpPr>
        <p:spPr>
          <a:xfrm>
            <a:off x="5269072" y="2307512"/>
            <a:ext cx="2559785" cy="1009261"/>
          </a:xfrm>
          <a:prstGeom prst="ellipse">
            <a:avLst/>
          </a:prstGeom>
          <a:noFill/>
          <a:ln w="9525"/>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defTabSz="685766" eaLnBrk="1" fontAlgn="auto" hangingPunct="1">
              <a:spcBef>
                <a:spcPts val="0"/>
              </a:spcBef>
              <a:spcAft>
                <a:spcPts val="0"/>
              </a:spcAft>
            </a:pPr>
            <a:endParaRPr lang="fr-FR" dirty="0">
              <a:solidFill>
                <a:prstClr val="black"/>
              </a:solidFill>
              <a:latin typeface="Calibri"/>
            </a:endParaRPr>
          </a:p>
        </p:txBody>
      </p:sp>
      <p:sp>
        <p:nvSpPr>
          <p:cNvPr id="141" name="Rectangle 140"/>
          <p:cNvSpPr/>
          <p:nvPr/>
        </p:nvSpPr>
        <p:spPr>
          <a:xfrm>
            <a:off x="6151429" y="2384565"/>
            <a:ext cx="1606328" cy="957950"/>
          </a:xfrm>
          <a:prstGeom prst="rect">
            <a:avLst/>
          </a:prstGeom>
        </p:spPr>
        <p:txBody>
          <a:bodyPr wrap="square" lIns="91436" tIns="45718" rIns="91436" bIns="45718">
            <a:spAutoFit/>
          </a:bodyPr>
          <a:lstStyle/>
          <a:p>
            <a:pPr algn="ctr" defTabSz="685766" eaLnBrk="1" fontAlgn="auto" hangingPunct="1">
              <a:spcBef>
                <a:spcPts val="0"/>
              </a:spcBef>
              <a:spcAft>
                <a:spcPts val="0"/>
              </a:spcAft>
            </a:pPr>
            <a:r>
              <a:rPr lang="fr-FR" sz="1500" b="1" i="1" dirty="0">
                <a:latin typeface="Calibri"/>
              </a:rPr>
              <a:t>Syndrome </a:t>
            </a:r>
            <a:br>
              <a:rPr lang="fr-FR" sz="1500" b="1" i="1" dirty="0">
                <a:latin typeface="Calibri"/>
              </a:rPr>
            </a:br>
            <a:r>
              <a:rPr lang="fr-FR" sz="1500" b="1" i="1" dirty="0">
                <a:latin typeface="Calibri"/>
              </a:rPr>
              <a:t>de Lynch</a:t>
            </a:r>
            <a:r>
              <a:rPr lang="fr-FR" sz="1400" b="1" i="1" dirty="0">
                <a:latin typeface="Calibri"/>
              </a:rPr>
              <a:t>: </a:t>
            </a:r>
            <a:r>
              <a:rPr lang="fr-FR" sz="1200" b="1" i="1" dirty="0">
                <a:latin typeface="Calibri"/>
              </a:rPr>
              <a:t/>
            </a:r>
            <a:br>
              <a:rPr lang="fr-FR" sz="1200" b="1" i="1" dirty="0">
                <a:latin typeface="Calibri"/>
              </a:rPr>
            </a:br>
            <a:r>
              <a:rPr lang="fr-FR" sz="1500" b="1" i="1" dirty="0">
                <a:solidFill>
                  <a:schemeClr val="bg1">
                    <a:lumMod val="50000"/>
                  </a:schemeClr>
                </a:solidFill>
                <a:latin typeface="Calibri"/>
              </a:rPr>
              <a:t>côlon</a:t>
            </a:r>
            <a:r>
              <a:rPr lang="fr-FR" sz="1400" b="1" i="1" dirty="0">
                <a:solidFill>
                  <a:schemeClr val="bg1">
                    <a:lumMod val="50000"/>
                  </a:schemeClr>
                </a:solidFill>
                <a:latin typeface="Calibri"/>
              </a:rPr>
              <a:t>, </a:t>
            </a:r>
            <a:r>
              <a:rPr lang="fr-FR" sz="1500" b="1" i="1" dirty="0">
                <a:solidFill>
                  <a:schemeClr val="bg1">
                    <a:lumMod val="50000"/>
                  </a:schemeClr>
                </a:solidFill>
                <a:latin typeface="Calibri"/>
              </a:rPr>
              <a:t>endomètre</a:t>
            </a:r>
          </a:p>
          <a:p>
            <a:pPr algn="ctr" defTabSz="685766" eaLnBrk="1" fontAlgn="auto" hangingPunct="1">
              <a:spcBef>
                <a:spcPts val="0"/>
              </a:spcBef>
              <a:spcAft>
                <a:spcPts val="0"/>
              </a:spcAft>
            </a:pPr>
            <a:r>
              <a:rPr lang="fr-FR" sz="1100" dirty="0">
                <a:solidFill>
                  <a:prstClr val="white">
                    <a:lumMod val="50000"/>
                  </a:prstClr>
                </a:solidFill>
                <a:latin typeface="Calibri"/>
              </a:rPr>
              <a:t> …</a:t>
            </a:r>
          </a:p>
        </p:txBody>
      </p:sp>
      <p:sp>
        <p:nvSpPr>
          <p:cNvPr id="142" name="ZoneTexte 141"/>
          <p:cNvSpPr txBox="1"/>
          <p:nvPr/>
        </p:nvSpPr>
        <p:spPr>
          <a:xfrm>
            <a:off x="5446062" y="2470851"/>
            <a:ext cx="1110342" cy="630940"/>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200" b="1" i="1" dirty="0">
                <a:solidFill>
                  <a:prstClr val="black"/>
                </a:solidFill>
                <a:latin typeface="Calibri"/>
              </a:rPr>
              <a:t>MLH1  MSH2</a:t>
            </a:r>
          </a:p>
          <a:p>
            <a:pPr defTabSz="685766" eaLnBrk="1" fontAlgn="auto" hangingPunct="1">
              <a:spcBef>
                <a:spcPts val="0"/>
              </a:spcBef>
              <a:spcAft>
                <a:spcPts val="0"/>
              </a:spcAft>
            </a:pPr>
            <a:r>
              <a:rPr lang="fr-FR" sz="1200" b="1" i="1" dirty="0">
                <a:solidFill>
                  <a:prstClr val="black"/>
                </a:solidFill>
                <a:latin typeface="Calibri"/>
              </a:rPr>
              <a:t>MSH6  PMS2</a:t>
            </a:r>
          </a:p>
          <a:p>
            <a:pPr defTabSz="685766" eaLnBrk="1" fontAlgn="auto" hangingPunct="1">
              <a:spcBef>
                <a:spcPts val="0"/>
              </a:spcBef>
              <a:spcAft>
                <a:spcPts val="0"/>
              </a:spcAft>
            </a:pPr>
            <a:r>
              <a:rPr lang="fr-FR" sz="1100" i="1" dirty="0">
                <a:solidFill>
                  <a:prstClr val="black"/>
                </a:solidFill>
                <a:latin typeface="Calibri"/>
              </a:rPr>
              <a:t>EPCAM</a:t>
            </a:r>
          </a:p>
        </p:txBody>
      </p:sp>
      <p:cxnSp>
        <p:nvCxnSpPr>
          <p:cNvPr id="144" name="Connecteur droit avec flèche 143"/>
          <p:cNvCxnSpPr/>
          <p:nvPr/>
        </p:nvCxnSpPr>
        <p:spPr>
          <a:xfrm flipV="1">
            <a:off x="6222687" y="1286465"/>
            <a:ext cx="540239" cy="380295"/>
          </a:xfrm>
          <a:prstGeom prst="straightConnector1">
            <a:avLst/>
          </a:prstGeom>
          <a:ln w="317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3" name="Ellipse 52"/>
          <p:cNvSpPr/>
          <p:nvPr/>
        </p:nvSpPr>
        <p:spPr>
          <a:xfrm>
            <a:off x="852258" y="1808552"/>
            <a:ext cx="2117015" cy="82935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54" name="ZoneTexte 53"/>
          <p:cNvSpPr txBox="1"/>
          <p:nvPr/>
        </p:nvSpPr>
        <p:spPr>
          <a:xfrm>
            <a:off x="978368" y="1843294"/>
            <a:ext cx="1524337" cy="784830"/>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i="1" dirty="0" err="1">
                <a:latin typeface="Calibri"/>
              </a:rPr>
              <a:t>Sd</a:t>
            </a:r>
            <a:r>
              <a:rPr lang="fr-FR" sz="1500" b="1" i="1" dirty="0">
                <a:latin typeface="Calibri"/>
              </a:rPr>
              <a:t> </a:t>
            </a:r>
            <a:r>
              <a:rPr lang="fr-FR" sz="1500" b="1" i="1" dirty="0" err="1">
                <a:latin typeface="Calibri"/>
              </a:rPr>
              <a:t>Cowden</a:t>
            </a:r>
            <a:endParaRPr lang="fr-FR" sz="1500" b="1" i="1" dirty="0">
              <a:latin typeface="Calibri"/>
            </a:endParaRPr>
          </a:p>
          <a:p>
            <a:pPr algn="ctr" defTabSz="685766" eaLnBrk="1" fontAlgn="auto" hangingPunct="1">
              <a:spcBef>
                <a:spcPts val="0"/>
              </a:spcBef>
              <a:spcAft>
                <a:spcPts val="0"/>
              </a:spcAft>
            </a:pPr>
            <a:r>
              <a:rPr lang="fr-FR" sz="1500" b="1" i="1" dirty="0">
                <a:solidFill>
                  <a:schemeClr val="bg1">
                    <a:lumMod val="50000"/>
                  </a:schemeClr>
                </a:solidFill>
                <a:latin typeface="Calibri"/>
              </a:rPr>
              <a:t>Thyroïde</a:t>
            </a:r>
            <a:r>
              <a:rPr lang="fr-FR" sz="1500" i="1" dirty="0">
                <a:solidFill>
                  <a:schemeClr val="bg1">
                    <a:lumMod val="50000"/>
                  </a:schemeClr>
                </a:solidFill>
                <a:latin typeface="Calibri"/>
              </a:rPr>
              <a:t> </a:t>
            </a:r>
          </a:p>
          <a:p>
            <a:pPr algn="ctr" defTabSz="685766" eaLnBrk="1" fontAlgn="auto" hangingPunct="1">
              <a:spcBef>
                <a:spcPts val="0"/>
              </a:spcBef>
              <a:spcAft>
                <a:spcPts val="0"/>
              </a:spcAft>
            </a:pPr>
            <a:r>
              <a:rPr lang="fr-FR" sz="1500" b="1" i="1" dirty="0" smtClean="0">
                <a:solidFill>
                  <a:schemeClr val="bg1">
                    <a:lumMod val="50000"/>
                  </a:schemeClr>
                </a:solidFill>
                <a:latin typeface="Calibri"/>
              </a:rPr>
              <a:t>Côlon…</a:t>
            </a:r>
            <a:endParaRPr lang="fr-FR" sz="1500" b="1" i="1" dirty="0">
              <a:solidFill>
                <a:schemeClr val="bg1">
                  <a:lumMod val="50000"/>
                </a:schemeClr>
              </a:solidFill>
              <a:latin typeface="Calibri"/>
            </a:endParaRPr>
          </a:p>
        </p:txBody>
      </p:sp>
      <p:sp>
        <p:nvSpPr>
          <p:cNvPr id="55" name="ZoneTexte 54"/>
          <p:cNvSpPr txBox="1"/>
          <p:nvPr/>
        </p:nvSpPr>
        <p:spPr>
          <a:xfrm>
            <a:off x="1310529" y="670049"/>
            <a:ext cx="1575484" cy="1061826"/>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500" b="1" i="1" dirty="0">
                <a:latin typeface="Calibri"/>
              </a:rPr>
              <a:t>Autres K </a:t>
            </a:r>
          </a:p>
          <a:p>
            <a:pPr defTabSz="685766" eaLnBrk="1" fontAlgn="auto" hangingPunct="1">
              <a:spcBef>
                <a:spcPts val="0"/>
              </a:spcBef>
              <a:spcAft>
                <a:spcPts val="0"/>
              </a:spcAft>
            </a:pPr>
            <a:r>
              <a:rPr lang="fr-FR" sz="1400" b="1" i="1" dirty="0" err="1">
                <a:latin typeface="Calibri"/>
              </a:rPr>
              <a:t>Sd</a:t>
            </a:r>
            <a:r>
              <a:rPr lang="fr-FR" sz="1400" b="1" i="1" dirty="0">
                <a:latin typeface="Calibri"/>
              </a:rPr>
              <a:t> Li </a:t>
            </a:r>
            <a:r>
              <a:rPr lang="fr-FR" sz="1400" b="1" i="1" dirty="0" err="1">
                <a:latin typeface="Calibri"/>
              </a:rPr>
              <a:t>Fraumeni</a:t>
            </a:r>
            <a:endParaRPr lang="fr-FR" sz="1400" b="1" i="1" dirty="0">
              <a:latin typeface="Calibri"/>
            </a:endParaRPr>
          </a:p>
          <a:p>
            <a:pPr algn="ctr" defTabSz="685766" eaLnBrk="1" fontAlgn="auto" hangingPunct="1">
              <a:spcBef>
                <a:spcPts val="0"/>
              </a:spcBef>
              <a:spcAft>
                <a:spcPts val="0"/>
              </a:spcAft>
            </a:pPr>
            <a:r>
              <a:rPr lang="fr-FR" sz="1100" i="1" dirty="0">
                <a:solidFill>
                  <a:prstClr val="white">
                    <a:lumMod val="50000"/>
                  </a:prstClr>
                </a:solidFill>
                <a:latin typeface="Calibri"/>
              </a:rPr>
              <a:t> tumeurs neurologiques</a:t>
            </a:r>
          </a:p>
          <a:p>
            <a:pPr algn="ctr" defTabSz="685766" eaLnBrk="1" fontAlgn="auto" hangingPunct="1">
              <a:spcBef>
                <a:spcPts val="0"/>
              </a:spcBef>
              <a:spcAft>
                <a:spcPts val="0"/>
              </a:spcAft>
            </a:pPr>
            <a:r>
              <a:rPr lang="fr-FR" sz="1100" i="1" dirty="0">
                <a:solidFill>
                  <a:prstClr val="white">
                    <a:lumMod val="50000"/>
                  </a:prstClr>
                </a:solidFill>
                <a:latin typeface="Calibri"/>
              </a:rPr>
              <a:t>sarcomes</a:t>
            </a:r>
          </a:p>
          <a:p>
            <a:pPr algn="ctr" defTabSz="685766" eaLnBrk="1" fontAlgn="auto" hangingPunct="1">
              <a:spcBef>
                <a:spcPts val="0"/>
              </a:spcBef>
              <a:spcAft>
                <a:spcPts val="0"/>
              </a:spcAft>
            </a:pPr>
            <a:r>
              <a:rPr lang="fr-FR" sz="1100" i="1" dirty="0">
                <a:solidFill>
                  <a:prstClr val="white">
                    <a:lumMod val="50000"/>
                  </a:prstClr>
                </a:solidFill>
                <a:latin typeface="Calibri"/>
              </a:rPr>
              <a:t>              …</a:t>
            </a:r>
          </a:p>
        </p:txBody>
      </p:sp>
      <p:sp>
        <p:nvSpPr>
          <p:cNvPr id="59" name="ZoneTexte 58"/>
          <p:cNvSpPr txBox="1"/>
          <p:nvPr/>
        </p:nvSpPr>
        <p:spPr>
          <a:xfrm>
            <a:off x="3070685" y="1598610"/>
            <a:ext cx="967177" cy="784830"/>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500" b="1" dirty="0">
                <a:solidFill>
                  <a:srgbClr val="C0504D"/>
                </a:solidFill>
                <a:latin typeface="Calibri"/>
              </a:rPr>
              <a:t>Gènes</a:t>
            </a:r>
            <a:br>
              <a:rPr lang="fr-FR" sz="1500" b="1" dirty="0">
                <a:solidFill>
                  <a:srgbClr val="C0504D"/>
                </a:solidFill>
                <a:latin typeface="Calibri"/>
              </a:rPr>
            </a:br>
            <a:r>
              <a:rPr lang="fr-FR" sz="1500" b="1" dirty="0">
                <a:solidFill>
                  <a:srgbClr val="C0504D"/>
                </a:solidFill>
                <a:latin typeface="Calibri"/>
              </a:rPr>
              <a:t>Cancer</a:t>
            </a:r>
          </a:p>
          <a:p>
            <a:pPr algn="ctr" defTabSz="685766" eaLnBrk="1" fontAlgn="auto" hangingPunct="1">
              <a:spcBef>
                <a:spcPts val="0"/>
              </a:spcBef>
              <a:spcAft>
                <a:spcPts val="0"/>
              </a:spcAft>
            </a:pPr>
            <a:r>
              <a:rPr lang="fr-FR" sz="1500" b="1" dirty="0">
                <a:solidFill>
                  <a:srgbClr val="C0504D"/>
                </a:solidFill>
                <a:latin typeface="Calibri"/>
              </a:rPr>
              <a:t>du sein</a:t>
            </a:r>
            <a:endParaRPr lang="fr-FR" sz="1500" dirty="0"/>
          </a:p>
        </p:txBody>
      </p:sp>
      <p:pic>
        <p:nvPicPr>
          <p:cNvPr id="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963" y="4778127"/>
            <a:ext cx="1678752" cy="36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Organigramme : Connecteur 63"/>
          <p:cNvSpPr/>
          <p:nvPr/>
        </p:nvSpPr>
        <p:spPr>
          <a:xfrm>
            <a:off x="4285766" y="2408610"/>
            <a:ext cx="49055" cy="5400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65" name="Flèche courbée vers la droite 64"/>
          <p:cNvSpPr/>
          <p:nvPr/>
        </p:nvSpPr>
        <p:spPr>
          <a:xfrm rot="19537975">
            <a:off x="4106733" y="2676984"/>
            <a:ext cx="299106" cy="901736"/>
          </a:xfrm>
          <a:prstGeom prst="curvedRightArrow">
            <a:avLst>
              <a:gd name="adj1" fmla="val 25000"/>
              <a:gd name="adj2" fmla="val 50000"/>
              <a:gd name="adj3" fmla="val 2415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6" name="ZoneTexte 65"/>
          <p:cNvSpPr txBox="1"/>
          <p:nvPr/>
        </p:nvSpPr>
        <p:spPr>
          <a:xfrm>
            <a:off x="4184247" y="3065565"/>
            <a:ext cx="378790" cy="338554"/>
          </a:xfrm>
          <a:prstGeom prst="rect">
            <a:avLst/>
          </a:prstGeom>
          <a:noFill/>
        </p:spPr>
        <p:txBody>
          <a:bodyPr wrap="square" rtlCol="0">
            <a:spAutoFit/>
          </a:bodyPr>
          <a:lstStyle/>
          <a:p>
            <a:r>
              <a:rPr lang="fr-FR" sz="1600" b="1" dirty="0" smtClean="0">
                <a:solidFill>
                  <a:schemeClr val="bg1">
                    <a:lumMod val="50000"/>
                  </a:schemeClr>
                </a:solidFill>
              </a:rPr>
              <a:t>?</a:t>
            </a:r>
            <a:endParaRPr lang="fr-FR" sz="1600" b="1" dirty="0">
              <a:solidFill>
                <a:schemeClr val="bg1">
                  <a:lumMod val="50000"/>
                </a:schemeClr>
              </a:solidFill>
            </a:endParaRPr>
          </a:p>
        </p:txBody>
      </p:sp>
      <p:sp>
        <p:nvSpPr>
          <p:cNvPr id="57" name="Rectangle 56"/>
          <p:cNvSpPr/>
          <p:nvPr/>
        </p:nvSpPr>
        <p:spPr>
          <a:xfrm>
            <a:off x="1860312" y="53874"/>
            <a:ext cx="5375984" cy="594066"/>
          </a:xfrm>
          <a:prstGeom prst="rect">
            <a:avLst/>
          </a:prstGeom>
          <a:solidFill>
            <a:srgbClr val="AD0470"/>
          </a:solidFill>
          <a:ln w="9525">
            <a:solidFill>
              <a:srgbClr val="AD047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sz="500" b="1" dirty="0" smtClean="0">
              <a:solidFill>
                <a:prstClr val="white"/>
              </a:solidFill>
              <a:latin typeface="Calibri"/>
            </a:endParaRPr>
          </a:p>
          <a:p>
            <a:pPr algn="ctr" defTabSz="685766" eaLnBrk="1" fontAlgn="auto" hangingPunct="1">
              <a:spcBef>
                <a:spcPts val="0"/>
              </a:spcBef>
              <a:spcAft>
                <a:spcPts val="0"/>
              </a:spcAft>
            </a:pPr>
            <a:r>
              <a:rPr lang="fr-FR" sz="2000" b="1" dirty="0" smtClean="0">
                <a:solidFill>
                  <a:prstClr val="white"/>
                </a:solidFill>
                <a:latin typeface="Calibri"/>
              </a:rPr>
              <a:t>+ </a:t>
            </a:r>
            <a:r>
              <a:rPr lang="fr-FR" sz="2000" b="1" dirty="0">
                <a:solidFill>
                  <a:prstClr val="white"/>
                </a:solidFill>
                <a:latin typeface="Calibri"/>
              </a:rPr>
              <a:t>Prise en charge des autres risques</a:t>
            </a:r>
            <a:r>
              <a:rPr lang="fr-FR" sz="2000" b="1" dirty="0" smtClean="0">
                <a:solidFill>
                  <a:prstClr val="white"/>
                </a:solidFill>
                <a:latin typeface="Calibri"/>
              </a:rPr>
              <a:t>…</a:t>
            </a:r>
          </a:p>
          <a:p>
            <a:pPr algn="ctr" defTabSz="685766" eaLnBrk="1" fontAlgn="auto" hangingPunct="1">
              <a:spcBef>
                <a:spcPts val="0"/>
              </a:spcBef>
              <a:spcAft>
                <a:spcPts val="0"/>
              </a:spcAft>
            </a:pPr>
            <a:endParaRPr lang="fr-FR" sz="700" dirty="0">
              <a:solidFill>
                <a:prstClr val="white"/>
              </a:solidFill>
              <a:latin typeface="Calibri"/>
            </a:endParaRPr>
          </a:p>
        </p:txBody>
      </p:sp>
      <p:sp>
        <p:nvSpPr>
          <p:cNvPr id="60" name="Flèche droite rayée 59"/>
          <p:cNvSpPr/>
          <p:nvPr/>
        </p:nvSpPr>
        <p:spPr>
          <a:xfrm rot="19239097">
            <a:off x="7406785" y="2380373"/>
            <a:ext cx="236113" cy="308275"/>
          </a:xfrm>
          <a:prstGeom prst="stripedRightArrow">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67" name="Rectangle 66"/>
          <p:cNvSpPr/>
          <p:nvPr/>
        </p:nvSpPr>
        <p:spPr>
          <a:xfrm>
            <a:off x="7664148" y="1351520"/>
            <a:ext cx="1349237" cy="1043503"/>
          </a:xfrm>
          <a:prstGeom prst="rect">
            <a:avLst/>
          </a:prstGeom>
          <a:noFill/>
          <a:ln w="3175">
            <a:solidFill>
              <a:srgbClr val="AD047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r>
              <a:rPr lang="fr-FR" sz="1400" b="1" dirty="0">
                <a:solidFill>
                  <a:srgbClr val="AD0470"/>
                </a:solidFill>
                <a:latin typeface="Calibri"/>
              </a:rPr>
              <a:t>Coloscopies, </a:t>
            </a:r>
          </a:p>
          <a:p>
            <a:pPr algn="ctr" defTabSz="685766" eaLnBrk="1" fontAlgn="auto" hangingPunct="1">
              <a:spcBef>
                <a:spcPts val="0"/>
              </a:spcBef>
              <a:spcAft>
                <a:spcPts val="0"/>
              </a:spcAft>
            </a:pPr>
            <a:r>
              <a:rPr lang="fr-FR" sz="1400" b="1" dirty="0">
                <a:solidFill>
                  <a:srgbClr val="AD0470"/>
                </a:solidFill>
                <a:latin typeface="Calibri"/>
              </a:rPr>
              <a:t>Suivi pelvien, hystérectomie prophylactique</a:t>
            </a:r>
            <a:r>
              <a:rPr lang="fr-FR" sz="1100" b="1" dirty="0">
                <a:solidFill>
                  <a:srgbClr val="AD0470"/>
                </a:solidFill>
                <a:latin typeface="Calibri"/>
              </a:rPr>
              <a:t/>
            </a:r>
            <a:br>
              <a:rPr lang="fr-FR" sz="1100" b="1" dirty="0">
                <a:solidFill>
                  <a:srgbClr val="AD0470"/>
                </a:solidFill>
                <a:latin typeface="Calibri"/>
              </a:rPr>
            </a:br>
            <a:r>
              <a:rPr lang="fr-FR" sz="1100" b="1" dirty="0">
                <a:solidFill>
                  <a:srgbClr val="AD0470"/>
                </a:solidFill>
                <a:latin typeface="Calibri"/>
              </a:rPr>
              <a:t>… </a:t>
            </a:r>
          </a:p>
        </p:txBody>
      </p:sp>
      <p:sp>
        <p:nvSpPr>
          <p:cNvPr id="68" name="Flèche droite rayée 67"/>
          <p:cNvSpPr/>
          <p:nvPr/>
        </p:nvSpPr>
        <p:spPr>
          <a:xfrm rot="12195357">
            <a:off x="1106060" y="670427"/>
            <a:ext cx="162990" cy="344763"/>
          </a:xfrm>
          <a:prstGeom prst="stripedRightArrow">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69" name="Rectangle 68"/>
          <p:cNvSpPr/>
          <p:nvPr/>
        </p:nvSpPr>
        <p:spPr>
          <a:xfrm>
            <a:off x="124014" y="139492"/>
            <a:ext cx="1001843" cy="669515"/>
          </a:xfrm>
          <a:prstGeom prst="rect">
            <a:avLst/>
          </a:prstGeom>
          <a:noFill/>
          <a:ln w="9525">
            <a:solidFill>
              <a:srgbClr val="AD047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r>
              <a:rPr lang="fr-FR" sz="1400" b="1" dirty="0">
                <a:solidFill>
                  <a:srgbClr val="AD0470"/>
                </a:solidFill>
                <a:latin typeface="Calibri"/>
              </a:rPr>
              <a:t>IRM corps entier</a:t>
            </a:r>
            <a:r>
              <a:rPr lang="fr-FR" sz="1400" dirty="0">
                <a:solidFill>
                  <a:srgbClr val="AD0470"/>
                </a:solidFill>
                <a:latin typeface="Calibri"/>
              </a:rPr>
              <a:t>…</a:t>
            </a:r>
          </a:p>
        </p:txBody>
      </p:sp>
      <p:sp>
        <p:nvSpPr>
          <p:cNvPr id="70" name="Rectangle 69"/>
          <p:cNvSpPr/>
          <p:nvPr/>
        </p:nvSpPr>
        <p:spPr>
          <a:xfrm>
            <a:off x="86879" y="3101791"/>
            <a:ext cx="1323993" cy="854013"/>
          </a:xfrm>
          <a:prstGeom prst="rect">
            <a:avLst/>
          </a:prstGeom>
          <a:noFill/>
          <a:ln w="3175">
            <a:solidFill>
              <a:srgbClr val="AD047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r>
              <a:rPr lang="fr-FR" sz="1400" b="1" dirty="0">
                <a:solidFill>
                  <a:srgbClr val="AD0470"/>
                </a:solidFill>
                <a:latin typeface="Calibri"/>
              </a:rPr>
              <a:t>Gastrectomie prophylactique</a:t>
            </a:r>
          </a:p>
        </p:txBody>
      </p:sp>
      <p:sp>
        <p:nvSpPr>
          <p:cNvPr id="71" name="Flèche droite rayée 70"/>
          <p:cNvSpPr/>
          <p:nvPr/>
        </p:nvSpPr>
        <p:spPr>
          <a:xfrm rot="12459895">
            <a:off x="1057482" y="1699064"/>
            <a:ext cx="173818" cy="297171"/>
          </a:xfrm>
          <a:prstGeom prst="stripedRightArrow">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72" name="Rectangle 71"/>
          <p:cNvSpPr/>
          <p:nvPr/>
        </p:nvSpPr>
        <p:spPr>
          <a:xfrm>
            <a:off x="18305" y="1355991"/>
            <a:ext cx="1082647" cy="759370"/>
          </a:xfrm>
          <a:prstGeom prst="rect">
            <a:avLst/>
          </a:prstGeom>
          <a:noFill/>
          <a:ln w="3175">
            <a:solidFill>
              <a:srgbClr val="AD047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r>
              <a:rPr lang="fr-FR" sz="1400" b="1" dirty="0">
                <a:solidFill>
                  <a:srgbClr val="AD0470"/>
                </a:solidFill>
                <a:latin typeface="Calibri"/>
              </a:rPr>
              <a:t>Surveillance Maladie </a:t>
            </a:r>
            <a:r>
              <a:rPr lang="fr-FR" sz="1400" b="1" dirty="0" err="1">
                <a:solidFill>
                  <a:srgbClr val="AD0470"/>
                </a:solidFill>
                <a:latin typeface="Calibri"/>
              </a:rPr>
              <a:t>Cowden</a:t>
            </a:r>
            <a:endParaRPr lang="fr-FR" sz="1400" b="1" dirty="0">
              <a:solidFill>
                <a:srgbClr val="AD0470"/>
              </a:solidFill>
              <a:latin typeface="Calibri"/>
            </a:endParaRPr>
          </a:p>
        </p:txBody>
      </p:sp>
      <p:sp>
        <p:nvSpPr>
          <p:cNvPr id="73" name="Flèche droite rayée 72"/>
          <p:cNvSpPr/>
          <p:nvPr/>
        </p:nvSpPr>
        <p:spPr>
          <a:xfrm rot="8312181">
            <a:off x="1393978" y="3268197"/>
            <a:ext cx="221946" cy="403411"/>
          </a:xfrm>
          <a:prstGeom prst="stripedRightArrow">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white"/>
              </a:solidFill>
              <a:latin typeface="Calibri"/>
            </a:endParaRPr>
          </a:p>
        </p:txBody>
      </p:sp>
      <p:sp>
        <p:nvSpPr>
          <p:cNvPr id="74" name="Rectangle 73"/>
          <p:cNvSpPr/>
          <p:nvPr/>
        </p:nvSpPr>
        <p:spPr>
          <a:xfrm>
            <a:off x="1691682" y="4142026"/>
            <a:ext cx="3544883" cy="96714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sz="1500">
              <a:solidFill>
                <a:prstClr val="white"/>
              </a:solidFill>
              <a:latin typeface="Calibri"/>
            </a:endParaRPr>
          </a:p>
        </p:txBody>
      </p:sp>
      <p:sp>
        <p:nvSpPr>
          <p:cNvPr id="75" name="Flèche courbée vers la gauche 74"/>
          <p:cNvSpPr/>
          <p:nvPr/>
        </p:nvSpPr>
        <p:spPr>
          <a:xfrm rot="20110144">
            <a:off x="5500832" y="2876719"/>
            <a:ext cx="310617" cy="1326972"/>
          </a:xfrm>
          <a:prstGeom prst="curvedLeftArrow">
            <a:avLst/>
          </a:prstGeom>
          <a:solidFill>
            <a:schemeClr val="bg1">
              <a:lumMod val="8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black"/>
              </a:solidFill>
              <a:latin typeface="Calibri"/>
            </a:endParaRPr>
          </a:p>
        </p:txBody>
      </p:sp>
      <p:sp>
        <p:nvSpPr>
          <p:cNvPr id="76" name="Flèche courbée vers la droite 75"/>
          <p:cNvSpPr/>
          <p:nvPr/>
        </p:nvSpPr>
        <p:spPr>
          <a:xfrm rot="1540161">
            <a:off x="3058444" y="2948780"/>
            <a:ext cx="301380" cy="1218807"/>
          </a:xfrm>
          <a:prstGeom prst="curvedRightArrow">
            <a:avLst/>
          </a:prstGeom>
          <a:solidFill>
            <a:schemeClr val="bg1">
              <a:lumMod val="8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endParaRPr lang="fr-FR">
              <a:solidFill>
                <a:prstClr val="black"/>
              </a:solidFill>
              <a:latin typeface="Calibri"/>
            </a:endParaRPr>
          </a:p>
        </p:txBody>
      </p:sp>
      <p:sp>
        <p:nvSpPr>
          <p:cNvPr id="77" name="ZoneTexte 76"/>
          <p:cNvSpPr txBox="1"/>
          <p:nvPr/>
        </p:nvSpPr>
        <p:spPr>
          <a:xfrm>
            <a:off x="1572834" y="4064557"/>
            <a:ext cx="2430058" cy="1107992"/>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endParaRPr lang="fr-FR" sz="400" b="1" dirty="0">
              <a:solidFill>
                <a:schemeClr val="bg1">
                  <a:lumMod val="75000"/>
                </a:schemeClr>
              </a:solidFill>
              <a:latin typeface="Calibri"/>
            </a:endParaRPr>
          </a:p>
          <a:p>
            <a:pPr algn="ctr" defTabSz="685766" eaLnBrk="1" fontAlgn="auto" hangingPunct="1">
              <a:spcBef>
                <a:spcPts val="0"/>
              </a:spcBef>
              <a:spcAft>
                <a:spcPts val="0"/>
              </a:spcAft>
            </a:pPr>
            <a:r>
              <a:rPr lang="fr-FR" sz="1400" b="1" dirty="0">
                <a:solidFill>
                  <a:schemeClr val="bg1">
                    <a:lumMod val="75000"/>
                  </a:schemeClr>
                </a:solidFill>
                <a:latin typeface="Calibri"/>
              </a:rPr>
              <a:t>Dépistage mammaire </a:t>
            </a:r>
          </a:p>
          <a:p>
            <a:pPr algn="ctr" defTabSz="685766" eaLnBrk="1" fontAlgn="auto" hangingPunct="1">
              <a:spcBef>
                <a:spcPts val="0"/>
              </a:spcBef>
              <a:spcAft>
                <a:spcPts val="0"/>
              </a:spcAft>
            </a:pPr>
            <a:r>
              <a:rPr lang="fr-FR" sz="1400" b="1" dirty="0">
                <a:solidFill>
                  <a:schemeClr val="bg1">
                    <a:lumMod val="75000"/>
                  </a:schemeClr>
                </a:solidFill>
                <a:latin typeface="Calibri"/>
              </a:rPr>
              <a:t>intensifié</a:t>
            </a:r>
          </a:p>
          <a:p>
            <a:pPr algn="ctr" defTabSz="685766" eaLnBrk="1" fontAlgn="auto" hangingPunct="1">
              <a:spcBef>
                <a:spcPts val="0"/>
              </a:spcBef>
              <a:spcAft>
                <a:spcPts val="0"/>
              </a:spcAft>
              <a:buClr>
                <a:srgbClr val="C0504D"/>
              </a:buClr>
              <a:buSzPct val="80000"/>
            </a:pPr>
            <a:endParaRPr lang="fr-FR" sz="200" dirty="0">
              <a:solidFill>
                <a:schemeClr val="bg1">
                  <a:lumMod val="75000"/>
                </a:schemeClr>
              </a:solidFill>
              <a:latin typeface="Calibri"/>
            </a:endParaRPr>
          </a:p>
          <a:p>
            <a:pPr algn="ctr" defTabSz="685766" eaLnBrk="1" fontAlgn="auto" hangingPunct="1">
              <a:spcBef>
                <a:spcPts val="0"/>
              </a:spcBef>
              <a:spcAft>
                <a:spcPts val="0"/>
              </a:spcAft>
              <a:buClr>
                <a:srgbClr val="C0504D"/>
              </a:buClr>
              <a:buSzPct val="80000"/>
            </a:pPr>
            <a:r>
              <a:rPr lang="fr-FR" sz="1100" dirty="0">
                <a:solidFill>
                  <a:schemeClr val="bg1">
                    <a:lumMod val="75000"/>
                  </a:schemeClr>
                </a:solidFill>
                <a:latin typeface="Calibri"/>
              </a:rPr>
              <a:t>Précoce </a:t>
            </a:r>
            <a:r>
              <a:rPr lang="fr-FR" sz="1000" dirty="0">
                <a:solidFill>
                  <a:schemeClr val="bg1">
                    <a:lumMod val="75000"/>
                  </a:schemeClr>
                </a:solidFill>
                <a:latin typeface="Calibri"/>
              </a:rPr>
              <a:t>(30 ans )     </a:t>
            </a:r>
            <a:r>
              <a:rPr lang="fr-FR" sz="1100" dirty="0">
                <a:solidFill>
                  <a:schemeClr val="bg1">
                    <a:lumMod val="75000"/>
                  </a:schemeClr>
                </a:solidFill>
                <a:latin typeface="Calibri"/>
              </a:rPr>
              <a:t>1x/an</a:t>
            </a:r>
          </a:p>
          <a:p>
            <a:pPr algn="ctr" defTabSz="685766" eaLnBrk="1" fontAlgn="auto" hangingPunct="1">
              <a:spcBef>
                <a:spcPts val="0"/>
              </a:spcBef>
              <a:spcAft>
                <a:spcPts val="0"/>
              </a:spcAft>
              <a:buClr>
                <a:srgbClr val="C0504D"/>
              </a:buClr>
              <a:buSzPct val="80000"/>
            </a:pPr>
            <a:r>
              <a:rPr lang="fr-FR" sz="1100" dirty="0">
                <a:solidFill>
                  <a:schemeClr val="bg1">
                    <a:lumMod val="75000"/>
                  </a:schemeClr>
                </a:solidFill>
                <a:latin typeface="Calibri"/>
              </a:rPr>
              <a:t>IRM + Mammographie/Echographie</a:t>
            </a:r>
            <a:endParaRPr lang="fr-FR" sz="1000" dirty="0">
              <a:solidFill>
                <a:schemeClr val="bg1">
                  <a:lumMod val="75000"/>
                </a:schemeClr>
              </a:solidFill>
              <a:latin typeface="Calibri"/>
            </a:endParaRPr>
          </a:p>
          <a:p>
            <a:pPr algn="ctr" defTabSz="685766" eaLnBrk="1" fontAlgn="auto" hangingPunct="1">
              <a:spcBef>
                <a:spcPts val="0"/>
              </a:spcBef>
              <a:spcAft>
                <a:spcPts val="0"/>
              </a:spcAft>
            </a:pPr>
            <a:r>
              <a:rPr lang="fr-FR" sz="900" dirty="0">
                <a:solidFill>
                  <a:schemeClr val="bg1">
                    <a:lumMod val="75000"/>
                  </a:schemeClr>
                </a:solidFill>
                <a:latin typeface="Calibri"/>
              </a:rPr>
              <a:t>(ajusté au gène impliqué: ex </a:t>
            </a:r>
            <a:r>
              <a:rPr lang="fr-FR" sz="900" i="1" dirty="0">
                <a:solidFill>
                  <a:schemeClr val="bg1">
                    <a:lumMod val="75000"/>
                  </a:schemeClr>
                </a:solidFill>
                <a:latin typeface="Calibri"/>
              </a:rPr>
              <a:t>TP53</a:t>
            </a:r>
            <a:r>
              <a:rPr lang="fr-FR" sz="900" dirty="0">
                <a:solidFill>
                  <a:schemeClr val="bg1">
                    <a:lumMod val="75000"/>
                  </a:schemeClr>
                </a:solidFill>
                <a:latin typeface="Calibri"/>
              </a:rPr>
              <a:t>)</a:t>
            </a:r>
          </a:p>
        </p:txBody>
      </p:sp>
      <p:sp>
        <p:nvSpPr>
          <p:cNvPr id="78" name="ZoneTexte 77"/>
          <p:cNvSpPr txBox="1"/>
          <p:nvPr/>
        </p:nvSpPr>
        <p:spPr>
          <a:xfrm>
            <a:off x="4002890" y="4320516"/>
            <a:ext cx="1368132" cy="530912"/>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400" b="1" dirty="0">
                <a:solidFill>
                  <a:schemeClr val="bg1">
                    <a:lumMod val="75000"/>
                  </a:schemeClr>
                </a:solidFill>
                <a:latin typeface="Calibri"/>
              </a:rPr>
              <a:t>Mastectomie </a:t>
            </a:r>
          </a:p>
          <a:p>
            <a:pPr algn="ctr" defTabSz="685766" eaLnBrk="1" fontAlgn="auto" hangingPunct="1">
              <a:spcBef>
                <a:spcPts val="0"/>
              </a:spcBef>
              <a:spcAft>
                <a:spcPts val="0"/>
              </a:spcAft>
            </a:pPr>
            <a:r>
              <a:rPr lang="fr-FR" sz="1400" b="1" dirty="0">
                <a:solidFill>
                  <a:schemeClr val="bg1">
                    <a:lumMod val="75000"/>
                  </a:schemeClr>
                </a:solidFill>
                <a:latin typeface="Calibri"/>
              </a:rPr>
              <a:t>prophylactique</a:t>
            </a:r>
            <a:endParaRPr lang="fr-FR" sz="1400" dirty="0">
              <a:solidFill>
                <a:schemeClr val="bg1">
                  <a:lumMod val="75000"/>
                </a:schemeClr>
              </a:solidFill>
              <a:latin typeface="Calibri"/>
            </a:endParaRPr>
          </a:p>
        </p:txBody>
      </p:sp>
      <p:sp>
        <p:nvSpPr>
          <p:cNvPr id="79" name="Rectangle 78"/>
          <p:cNvSpPr/>
          <p:nvPr/>
        </p:nvSpPr>
        <p:spPr>
          <a:xfrm>
            <a:off x="5397143" y="4194960"/>
            <a:ext cx="1386885" cy="75305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766" eaLnBrk="1" fontAlgn="auto" hangingPunct="1">
              <a:spcBef>
                <a:spcPts val="0"/>
              </a:spcBef>
              <a:spcAft>
                <a:spcPts val="0"/>
              </a:spcAft>
            </a:pPr>
            <a:r>
              <a:rPr lang="fr-FR" sz="1400" b="1" dirty="0">
                <a:solidFill>
                  <a:schemeClr val="bg1">
                    <a:lumMod val="75000"/>
                  </a:schemeClr>
                </a:solidFill>
                <a:latin typeface="Calibri"/>
              </a:rPr>
              <a:t>Annexectomie prophylactique</a:t>
            </a:r>
          </a:p>
        </p:txBody>
      </p:sp>
      <p:sp>
        <p:nvSpPr>
          <p:cNvPr id="80" name="ZoneTexte 79"/>
          <p:cNvSpPr txBox="1"/>
          <p:nvPr/>
        </p:nvSpPr>
        <p:spPr>
          <a:xfrm>
            <a:off x="6821775" y="3351620"/>
            <a:ext cx="1726931" cy="677106"/>
          </a:xfrm>
          <a:prstGeom prst="rect">
            <a:avLst/>
          </a:prstGeom>
          <a:solidFill>
            <a:schemeClr val="bg1">
              <a:lumMod val="95000"/>
            </a:schemeClr>
          </a:solidFill>
          <a:ln w="3175">
            <a:noFill/>
          </a:ln>
        </p:spPr>
        <p:txBody>
          <a:bodyPr wrap="square" lIns="91436" tIns="45718" rIns="91436" bIns="45718" rtlCol="0">
            <a:spAutoFit/>
          </a:bodyPr>
          <a:lstStyle/>
          <a:p>
            <a:pPr algn="ctr" defTabSz="685766" eaLnBrk="1" fontAlgn="auto" hangingPunct="1">
              <a:spcBef>
                <a:spcPts val="0"/>
              </a:spcBef>
              <a:spcAft>
                <a:spcPts val="0"/>
              </a:spcAft>
            </a:pPr>
            <a:r>
              <a:rPr lang="fr-FR" sz="1100" b="1" i="1" dirty="0">
                <a:solidFill>
                  <a:schemeClr val="bg1">
                    <a:lumMod val="75000"/>
                  </a:schemeClr>
                </a:solidFill>
                <a:latin typeface="Calibri"/>
              </a:rPr>
              <a:t>+ Conseil génétique </a:t>
            </a:r>
          </a:p>
          <a:p>
            <a:pPr algn="ctr" defTabSz="685766" eaLnBrk="1" fontAlgn="auto" hangingPunct="1">
              <a:spcBef>
                <a:spcPts val="0"/>
              </a:spcBef>
              <a:spcAft>
                <a:spcPts val="0"/>
              </a:spcAft>
            </a:pPr>
            <a:r>
              <a:rPr lang="fr-FR" sz="900" i="1" dirty="0">
                <a:solidFill>
                  <a:schemeClr val="bg1">
                    <a:lumMod val="75000"/>
                  </a:schemeClr>
                </a:solidFill>
                <a:latin typeface="Calibri"/>
              </a:rPr>
              <a:t>(tests génétiques ciblés </a:t>
            </a:r>
          </a:p>
          <a:p>
            <a:pPr algn="ctr" defTabSz="685766" eaLnBrk="1" fontAlgn="auto" hangingPunct="1">
              <a:spcBef>
                <a:spcPts val="0"/>
              </a:spcBef>
              <a:spcAft>
                <a:spcPts val="0"/>
              </a:spcAft>
            </a:pPr>
            <a:r>
              <a:rPr lang="fr-FR" sz="900" i="1" dirty="0">
                <a:solidFill>
                  <a:schemeClr val="bg1">
                    <a:lumMod val="75000"/>
                  </a:schemeClr>
                </a:solidFill>
                <a:latin typeface="Calibri"/>
              </a:rPr>
              <a:t>pré symptomatiques</a:t>
            </a:r>
          </a:p>
          <a:p>
            <a:pPr algn="ctr" defTabSz="685766" eaLnBrk="1" fontAlgn="auto" hangingPunct="1">
              <a:spcBef>
                <a:spcPts val="0"/>
              </a:spcBef>
              <a:spcAft>
                <a:spcPts val="0"/>
              </a:spcAft>
            </a:pPr>
            <a:r>
              <a:rPr lang="fr-FR" sz="900" i="1" dirty="0">
                <a:solidFill>
                  <a:schemeClr val="bg1">
                    <a:lumMod val="75000"/>
                  </a:schemeClr>
                </a:solidFill>
                <a:latin typeface="Calibri"/>
              </a:rPr>
              <a:t>possibles dans la famille)</a:t>
            </a:r>
          </a:p>
        </p:txBody>
      </p:sp>
      <p:sp>
        <p:nvSpPr>
          <p:cNvPr id="81" name="ZoneTexte 80"/>
          <p:cNvSpPr txBox="1"/>
          <p:nvPr/>
        </p:nvSpPr>
        <p:spPr>
          <a:xfrm>
            <a:off x="3690461" y="4418836"/>
            <a:ext cx="589061" cy="265454"/>
          </a:xfrm>
          <a:prstGeom prst="rect">
            <a:avLst/>
          </a:prstGeom>
          <a:noFill/>
        </p:spPr>
        <p:txBody>
          <a:bodyPr wrap="square" lIns="91436" tIns="45718" rIns="91436" bIns="45718" rtlCol="0">
            <a:spAutoFit/>
          </a:bodyPr>
          <a:lstStyle/>
          <a:p>
            <a:pPr algn="ctr" defTabSz="685766" eaLnBrk="1" fontAlgn="auto" hangingPunct="1">
              <a:spcBef>
                <a:spcPts val="0"/>
              </a:spcBef>
              <a:spcAft>
                <a:spcPts val="0"/>
              </a:spcAft>
            </a:pPr>
            <a:r>
              <a:rPr lang="fr-FR" sz="1100" b="1" i="1" dirty="0">
                <a:solidFill>
                  <a:schemeClr val="bg1">
                    <a:lumMod val="75000"/>
                  </a:schemeClr>
                </a:solidFill>
                <a:latin typeface="Calibri"/>
              </a:rPr>
              <a:t>ou</a:t>
            </a:r>
            <a:endParaRPr lang="fr-FR" sz="1100" i="1" dirty="0">
              <a:solidFill>
                <a:schemeClr val="bg1">
                  <a:lumMod val="75000"/>
                </a:schemeClr>
              </a:solidFill>
              <a:latin typeface="Calibri"/>
            </a:endParaRPr>
          </a:p>
        </p:txBody>
      </p:sp>
      <p:sp>
        <p:nvSpPr>
          <p:cNvPr id="82" name="ZoneTexte 81"/>
          <p:cNvSpPr txBox="1"/>
          <p:nvPr/>
        </p:nvSpPr>
        <p:spPr>
          <a:xfrm rot="16200000">
            <a:off x="7734312" y="3564512"/>
            <a:ext cx="2588545" cy="230832"/>
          </a:xfrm>
          <a:prstGeom prst="rect">
            <a:avLst/>
          </a:prstGeom>
          <a:noFill/>
        </p:spPr>
        <p:txBody>
          <a:bodyPr wrap="square" rtlCol="0">
            <a:spAutoFit/>
          </a:bodyPr>
          <a:lstStyle/>
          <a:p>
            <a:pPr algn="r"/>
            <a:r>
              <a:rPr lang="fr-FR" sz="900" i="1" dirty="0" smtClean="0">
                <a:solidFill>
                  <a:srgbClr val="002060"/>
                </a:solidFill>
                <a:latin typeface="Arial" panose="020B0604020202020204" pitchFamily="34" charset="0"/>
                <a:cs typeface="Arial" panose="020B0604020202020204" pitchFamily="34" charset="0"/>
              </a:rPr>
              <a:t>Congrès SFMPP Paris 07/10//2022 _ J </a:t>
            </a:r>
            <a:r>
              <a:rPr lang="fr-FR" sz="900" i="1" dirty="0" err="1" smtClean="0">
                <a:solidFill>
                  <a:srgbClr val="002060"/>
                </a:solidFill>
                <a:latin typeface="Arial" panose="020B0604020202020204" pitchFamily="34" charset="0"/>
                <a:cs typeface="Arial" panose="020B0604020202020204" pitchFamily="34" charset="0"/>
              </a:rPr>
              <a:t>Moretta</a:t>
            </a:r>
            <a:endParaRPr lang="fr-FR" sz="900" i="1" dirty="0">
              <a:solidFill>
                <a:srgbClr val="002060"/>
              </a:solidFill>
              <a:latin typeface="Arial" panose="020B0604020202020204" pitchFamily="34" charset="0"/>
              <a:cs typeface="Arial" panose="020B0604020202020204" pitchFamily="34" charset="0"/>
            </a:endParaRPr>
          </a:p>
        </p:txBody>
      </p:sp>
      <p:sp>
        <p:nvSpPr>
          <p:cNvPr id="83" name="ZoneTexte 82"/>
          <p:cNvSpPr txBox="1"/>
          <p:nvPr/>
        </p:nvSpPr>
        <p:spPr>
          <a:xfrm>
            <a:off x="4673481" y="1148091"/>
            <a:ext cx="1660581" cy="311621"/>
          </a:xfrm>
          <a:prstGeom prst="rect">
            <a:avLst/>
          </a:prstGeom>
          <a:noFill/>
        </p:spPr>
        <p:txBody>
          <a:bodyPr wrap="square" lIns="91436" tIns="45718" rIns="91436" bIns="45718" rtlCol="0">
            <a:spAutoFit/>
          </a:bodyPr>
          <a:lstStyle/>
          <a:p>
            <a:pPr defTabSz="685766" eaLnBrk="1" fontAlgn="auto" hangingPunct="1">
              <a:spcBef>
                <a:spcPts val="0"/>
              </a:spcBef>
              <a:spcAft>
                <a:spcPts val="0"/>
              </a:spcAft>
            </a:pPr>
            <a:r>
              <a:rPr lang="fr-FR" sz="1400" b="1" i="1" dirty="0">
                <a:solidFill>
                  <a:prstClr val="black"/>
                </a:solidFill>
                <a:latin typeface="Calibri"/>
              </a:rPr>
              <a:t>RAD51C  RAD51D</a:t>
            </a:r>
          </a:p>
        </p:txBody>
      </p:sp>
      <p:sp>
        <p:nvSpPr>
          <p:cNvPr id="84" name="ZoneTexte 83"/>
          <p:cNvSpPr txBox="1"/>
          <p:nvPr/>
        </p:nvSpPr>
        <p:spPr>
          <a:xfrm>
            <a:off x="2805981" y="3406732"/>
            <a:ext cx="3438292" cy="369328"/>
          </a:xfrm>
          <a:prstGeom prst="rect">
            <a:avLst/>
          </a:prstGeom>
          <a:solidFill>
            <a:srgbClr val="EA560D"/>
          </a:solidFill>
          <a:ln w="3175">
            <a:solidFill>
              <a:schemeClr val="bg1">
                <a:lumMod val="65000"/>
              </a:schemeClr>
            </a:solidFill>
          </a:ln>
        </p:spPr>
        <p:txBody>
          <a:bodyPr wrap="square" lIns="91436" tIns="45718" rIns="91436" bIns="45718" rtlCol="0">
            <a:spAutoFit/>
          </a:bodyPr>
          <a:lstStyle/>
          <a:p>
            <a:pPr algn="ctr" defTabSz="685766" eaLnBrk="1" fontAlgn="auto" hangingPunct="1">
              <a:spcBef>
                <a:spcPts val="0"/>
              </a:spcBef>
              <a:spcAft>
                <a:spcPts val="0"/>
              </a:spcAft>
            </a:pPr>
            <a:r>
              <a:rPr lang="fr-FR" sz="1400" i="1" dirty="0">
                <a:solidFill>
                  <a:prstClr val="white"/>
                </a:solidFill>
                <a:latin typeface="Calibri"/>
                <a:sym typeface="Wingdings" panose="05000000000000000000" pitchFamily="2" charset="2"/>
              </a:rPr>
              <a:t>  </a:t>
            </a:r>
            <a:r>
              <a:rPr lang="fr-FR" b="1" i="1" dirty="0">
                <a:solidFill>
                  <a:prstClr val="white"/>
                </a:solidFill>
                <a:latin typeface="Calibri"/>
                <a:sym typeface="Wingdings" panose="05000000000000000000" pitchFamily="2" charset="2"/>
              </a:rPr>
              <a:t>Si mutation détectée sur 1 gène</a:t>
            </a:r>
            <a:endParaRPr lang="fr-FR" sz="1600" b="1" i="1" dirty="0">
              <a:solidFill>
                <a:prstClr val="black"/>
              </a:solidFill>
              <a:latin typeface="Calibri"/>
            </a:endParaRPr>
          </a:p>
        </p:txBody>
      </p:sp>
      <p:pic>
        <p:nvPicPr>
          <p:cNvPr id="85" name="Image 8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7" y="4587974"/>
            <a:ext cx="638961" cy="555526"/>
          </a:xfrm>
          <a:prstGeom prst="rect">
            <a:avLst/>
          </a:prstGeom>
          <a:noFill/>
          <a:ln>
            <a:noFill/>
          </a:ln>
        </p:spPr>
      </p:pic>
    </p:spTree>
    <p:extLst>
      <p:ext uri="{BB962C8B-B14F-4D97-AF65-F5344CB8AC3E}">
        <p14:creationId xmlns:p14="http://schemas.microsoft.com/office/powerpoint/2010/main" val="9672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7" grpId="0" animBg="1"/>
      <p:bldP spid="68" grpId="0" animBg="1"/>
      <p:bldP spid="69" grpId="0" animBg="1"/>
      <p:bldP spid="70" grpId="0" animBg="1"/>
      <p:bldP spid="71" grpId="0" animBg="1"/>
      <p:bldP spid="72" grpId="0" animBg="1"/>
      <p:bldP spid="7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994046" y="171450"/>
            <a:ext cx="7768953" cy="391695"/>
          </a:xfrm>
          <a:noFill/>
        </p:spPr>
        <p:txBody>
          <a:bodyPr/>
          <a:lstStyle/>
          <a:p>
            <a:pPr eaLnBrk="1" hangingPunct="1"/>
            <a:r>
              <a:rPr lang="fr-FR" altLang="fr-FR" sz="2000" b="1" smtClean="0">
                <a:latin typeface="Calibri" pitchFamily="34" charset="0"/>
              </a:rPr>
              <a:t>Risques chez les femmes porteuses d’une mutation MMR</a:t>
            </a:r>
          </a:p>
        </p:txBody>
      </p:sp>
      <p:pic>
        <p:nvPicPr>
          <p:cNvPr id="358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65606" y="1221583"/>
            <a:ext cx="6519507" cy="2956468"/>
          </a:xfrm>
          <a:noFill/>
        </p:spPr>
      </p:pic>
      <p:sp>
        <p:nvSpPr>
          <p:cNvPr id="35844" name="Rectangle 4"/>
          <p:cNvSpPr>
            <a:spLocks noChangeArrowheads="1"/>
          </p:cNvSpPr>
          <p:nvPr/>
        </p:nvSpPr>
        <p:spPr bwMode="auto">
          <a:xfrm>
            <a:off x="323528" y="4354117"/>
            <a:ext cx="43564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1600" b="1">
                <a:latin typeface="Calibri" pitchFamily="34" charset="0"/>
              </a:rPr>
              <a:t>Pénétrance à 70 ans :  </a:t>
            </a:r>
          </a:p>
          <a:p>
            <a:pPr eaLnBrk="1" hangingPunct="1"/>
            <a:r>
              <a:rPr lang="fr-FR" altLang="fr-FR" sz="1600" b="1">
                <a:latin typeface="Calibri" pitchFamily="34" charset="0"/>
              </a:rPr>
              <a:t>H :  38 %   </a:t>
            </a:r>
          </a:p>
          <a:p>
            <a:pPr eaLnBrk="1" hangingPunct="1"/>
            <a:r>
              <a:rPr lang="fr-FR" altLang="fr-FR" sz="1600" b="1">
                <a:latin typeface="Calibri" pitchFamily="34" charset="0"/>
              </a:rPr>
              <a:t>F :  31 %</a:t>
            </a:r>
          </a:p>
        </p:txBody>
      </p:sp>
      <p:sp>
        <p:nvSpPr>
          <p:cNvPr id="81925" name="Rectangle 5"/>
          <p:cNvSpPr>
            <a:spLocks noChangeArrowheads="1"/>
          </p:cNvSpPr>
          <p:nvPr/>
        </p:nvSpPr>
        <p:spPr bwMode="auto">
          <a:xfrm>
            <a:off x="7183284" y="4677966"/>
            <a:ext cx="16086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fr-FR" altLang="fr-FR" sz="1600" b="1" i="1">
                <a:effectLst>
                  <a:outerShdw blurRad="38100" dist="38100" dir="2700000" algn="tl">
                    <a:srgbClr val="C0C0C0"/>
                  </a:outerShdw>
                </a:effectLst>
                <a:latin typeface="Verdana" pitchFamily="34" charset="0"/>
              </a:rPr>
              <a:t>(JAMA 2011)</a:t>
            </a:r>
          </a:p>
        </p:txBody>
      </p:sp>
      <p:sp>
        <p:nvSpPr>
          <p:cNvPr id="35846" name="Rectangle 6"/>
          <p:cNvSpPr>
            <a:spLocks noChangeArrowheads="1"/>
          </p:cNvSpPr>
          <p:nvPr/>
        </p:nvSpPr>
        <p:spPr bwMode="auto">
          <a:xfrm>
            <a:off x="2119145" y="844154"/>
            <a:ext cx="42633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1600" b="1"/>
              <a:t>Estimation des risques de cancer colorectal</a:t>
            </a:r>
          </a:p>
        </p:txBody>
      </p:sp>
    </p:spTree>
    <p:extLst>
      <p:ext uri="{BB962C8B-B14F-4D97-AF65-F5344CB8AC3E}">
        <p14:creationId xmlns:p14="http://schemas.microsoft.com/office/powerpoint/2010/main" val="2362793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0"/>
          <p:cNvSpPr>
            <a:spLocks noChangeArrowheads="1"/>
          </p:cNvSpPr>
          <p:nvPr/>
        </p:nvSpPr>
        <p:spPr bwMode="auto">
          <a:xfrm>
            <a:off x="3102462" y="745330"/>
            <a:ext cx="1223963" cy="1081088"/>
          </a:xfrm>
          <a:prstGeom prst="rect">
            <a:avLst/>
          </a:prstGeom>
          <a:solidFill>
            <a:srgbClr val="DDDDDD"/>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19" name="Rectangle 31" descr="90 %"/>
          <p:cNvSpPr>
            <a:spLocks noChangeArrowheads="1"/>
          </p:cNvSpPr>
          <p:nvPr/>
        </p:nvSpPr>
        <p:spPr bwMode="auto">
          <a:xfrm>
            <a:off x="3102462" y="1466055"/>
            <a:ext cx="1223963" cy="287338"/>
          </a:xfrm>
          <a:prstGeom prst="rect">
            <a:avLst/>
          </a:prstGeom>
          <a:pattFill prst="pct90">
            <a:fgClr>
              <a:schemeClr val="bg1"/>
            </a:fgClr>
            <a:bgClr>
              <a:schemeClr val="tx2"/>
            </a:bgClr>
          </a:patt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20" name="Rectangle 32"/>
          <p:cNvSpPr>
            <a:spLocks noChangeArrowheads="1"/>
          </p:cNvSpPr>
          <p:nvPr/>
        </p:nvSpPr>
        <p:spPr bwMode="auto">
          <a:xfrm>
            <a:off x="3102462" y="1753393"/>
            <a:ext cx="1223963" cy="7143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21" name="Rectangle 33"/>
          <p:cNvSpPr>
            <a:spLocks noChangeArrowheads="1"/>
          </p:cNvSpPr>
          <p:nvPr/>
        </p:nvSpPr>
        <p:spPr bwMode="auto">
          <a:xfrm>
            <a:off x="5047150" y="745330"/>
            <a:ext cx="1223962" cy="1081088"/>
          </a:xfrm>
          <a:prstGeom prst="rect">
            <a:avLst/>
          </a:prstGeom>
          <a:solidFill>
            <a:srgbClr val="DDDDDD"/>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22" name="Rectangle 34" descr="90 %"/>
          <p:cNvSpPr>
            <a:spLocks noChangeArrowheads="1"/>
          </p:cNvSpPr>
          <p:nvPr/>
        </p:nvSpPr>
        <p:spPr bwMode="auto">
          <a:xfrm>
            <a:off x="5047150" y="1034255"/>
            <a:ext cx="1223962" cy="647700"/>
          </a:xfrm>
          <a:prstGeom prst="rect">
            <a:avLst/>
          </a:prstGeom>
          <a:pattFill prst="pct90">
            <a:fgClr>
              <a:schemeClr val="bg1"/>
            </a:fgClr>
            <a:bgClr>
              <a:schemeClr val="tx2"/>
            </a:bgClr>
          </a:patt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23" name="Rectangle 35"/>
          <p:cNvSpPr>
            <a:spLocks noChangeArrowheads="1"/>
          </p:cNvSpPr>
          <p:nvPr/>
        </p:nvSpPr>
        <p:spPr bwMode="auto">
          <a:xfrm>
            <a:off x="5047150" y="1681955"/>
            <a:ext cx="1223962" cy="14287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24" name="Rectangle 36"/>
          <p:cNvSpPr>
            <a:spLocks noChangeArrowheads="1"/>
          </p:cNvSpPr>
          <p:nvPr/>
        </p:nvSpPr>
        <p:spPr bwMode="auto">
          <a:xfrm>
            <a:off x="7207737" y="745330"/>
            <a:ext cx="1223963" cy="1081088"/>
          </a:xfrm>
          <a:prstGeom prst="rect">
            <a:avLst/>
          </a:prstGeom>
          <a:solidFill>
            <a:srgbClr val="DDDDDD"/>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25" name="Rectangle 37"/>
          <p:cNvSpPr>
            <a:spLocks noChangeArrowheads="1"/>
          </p:cNvSpPr>
          <p:nvPr/>
        </p:nvSpPr>
        <p:spPr bwMode="auto">
          <a:xfrm>
            <a:off x="7207737" y="1034255"/>
            <a:ext cx="1223963" cy="79057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26" name="Rectangle 38" descr="90 %"/>
          <p:cNvSpPr>
            <a:spLocks noChangeArrowheads="1"/>
          </p:cNvSpPr>
          <p:nvPr/>
        </p:nvSpPr>
        <p:spPr bwMode="auto">
          <a:xfrm>
            <a:off x="7207737" y="889793"/>
            <a:ext cx="1223963" cy="142875"/>
          </a:xfrm>
          <a:prstGeom prst="rect">
            <a:avLst/>
          </a:prstGeom>
          <a:pattFill prst="pct90">
            <a:fgClr>
              <a:schemeClr val="bg1"/>
            </a:fgClr>
            <a:bgClr>
              <a:schemeClr val="tx2"/>
            </a:bgClr>
          </a:pattFill>
          <a:ln w="9525">
            <a:solidFill>
              <a:schemeClr val="tx1"/>
            </a:solidFill>
            <a:miter lim="800000"/>
            <a:headEnd/>
            <a:tailEnd/>
          </a:ln>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27" name="Text Box 39"/>
          <p:cNvSpPr txBox="1">
            <a:spLocks noChangeArrowheads="1"/>
          </p:cNvSpPr>
          <p:nvPr/>
        </p:nvSpPr>
        <p:spPr bwMode="auto">
          <a:xfrm>
            <a:off x="471975" y="2139702"/>
            <a:ext cx="83185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fr-FR" altLang="fr-FR" dirty="0">
                <a:solidFill>
                  <a:srgbClr val="002060"/>
                </a:solidFill>
                <a:latin typeface="+mj-lt"/>
              </a:rPr>
              <a:t>100 K poumon 		100				0</a:t>
            </a:r>
          </a:p>
          <a:p>
            <a:r>
              <a:rPr lang="fr-FR" altLang="fr-FR" dirty="0">
                <a:solidFill>
                  <a:srgbClr val="002060"/>
                </a:solidFill>
                <a:latin typeface="+mj-lt"/>
              </a:rPr>
              <a:t>100 K œsophage 		100				0</a:t>
            </a:r>
          </a:p>
          <a:p>
            <a:r>
              <a:rPr lang="fr-FR" altLang="fr-FR" dirty="0">
                <a:solidFill>
                  <a:srgbClr val="002060"/>
                </a:solidFill>
                <a:latin typeface="+mj-lt"/>
              </a:rPr>
              <a:t>100 K col utérus 		100				0</a:t>
            </a:r>
          </a:p>
          <a:p>
            <a:endParaRPr lang="fr-FR" altLang="fr-FR" sz="1100" dirty="0">
              <a:solidFill>
                <a:srgbClr val="002060"/>
              </a:solidFill>
              <a:latin typeface="+mj-lt"/>
            </a:endParaRPr>
          </a:p>
          <a:p>
            <a:r>
              <a:rPr lang="fr-FR" altLang="fr-FR" dirty="0">
                <a:solidFill>
                  <a:srgbClr val="002060"/>
                </a:solidFill>
                <a:latin typeface="+mj-lt"/>
              </a:rPr>
              <a:t> 100 K sein 			</a:t>
            </a:r>
            <a:r>
              <a:rPr lang="fr-FR" altLang="fr-FR" dirty="0" smtClean="0">
                <a:solidFill>
                  <a:srgbClr val="002060"/>
                </a:solidFill>
                <a:latin typeface="+mj-lt"/>
              </a:rPr>
              <a:t> 95</a:t>
            </a:r>
            <a:r>
              <a:rPr lang="fr-FR" altLang="fr-FR" dirty="0">
                <a:solidFill>
                  <a:srgbClr val="002060"/>
                </a:solidFill>
                <a:latin typeface="+mj-lt"/>
              </a:rPr>
              <a:t>				5</a:t>
            </a:r>
          </a:p>
          <a:p>
            <a:r>
              <a:rPr lang="fr-FR" altLang="fr-FR" dirty="0">
                <a:solidFill>
                  <a:srgbClr val="002060"/>
                </a:solidFill>
                <a:latin typeface="+mj-lt"/>
              </a:rPr>
              <a:t> 100 K colon 		</a:t>
            </a:r>
            <a:r>
              <a:rPr lang="fr-FR" altLang="fr-FR" dirty="0" smtClean="0">
                <a:solidFill>
                  <a:srgbClr val="002060"/>
                </a:solidFill>
                <a:latin typeface="+mj-lt"/>
              </a:rPr>
              <a:t> 	 95</a:t>
            </a:r>
            <a:r>
              <a:rPr lang="fr-FR" altLang="fr-FR" dirty="0">
                <a:solidFill>
                  <a:srgbClr val="002060"/>
                </a:solidFill>
                <a:latin typeface="+mj-lt"/>
              </a:rPr>
              <a:t>				5</a:t>
            </a:r>
          </a:p>
        </p:txBody>
      </p:sp>
      <p:sp>
        <p:nvSpPr>
          <p:cNvPr id="28" name="Line 40"/>
          <p:cNvSpPr>
            <a:spLocks noChangeShapeType="1"/>
          </p:cNvSpPr>
          <p:nvPr/>
        </p:nvSpPr>
        <p:spPr bwMode="auto">
          <a:xfrm>
            <a:off x="6829912" y="969168"/>
            <a:ext cx="9525" cy="3486150"/>
          </a:xfrm>
          <a:prstGeom prst="line">
            <a:avLst/>
          </a:prstGeom>
          <a:noFill/>
          <a:ln w="19050">
            <a:solidFill>
              <a:schemeClr val="accent6"/>
            </a:solidFill>
            <a:round/>
            <a:headEnd/>
            <a:tailEnd/>
          </a:ln>
          <a:extLst>
            <a:ext uri="{909E8E84-426E-40DD-AFC4-6F175D3DCCD1}">
              <a14:hiddenFill xmlns:a14="http://schemas.microsoft.com/office/drawing/2010/main">
                <a:noFill/>
              </a14:hiddenFill>
            </a:ext>
          </a:extLst>
        </p:spPr>
        <p:txBody>
          <a:bodyPr wrap="none" anchor="ctr"/>
          <a:lstStyle/>
          <a:p>
            <a:endParaRPr lang="fr-FR">
              <a:latin typeface="+mj-lt"/>
            </a:endParaRPr>
          </a:p>
        </p:txBody>
      </p:sp>
      <p:sp>
        <p:nvSpPr>
          <p:cNvPr id="29" name="Rectangle 41"/>
          <p:cNvSpPr>
            <a:spLocks noChangeArrowheads="1"/>
          </p:cNvSpPr>
          <p:nvPr/>
        </p:nvSpPr>
        <p:spPr bwMode="auto">
          <a:xfrm>
            <a:off x="365612" y="169068"/>
            <a:ext cx="360363" cy="14446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30" name="Rectangle 42" descr="90 %"/>
          <p:cNvSpPr>
            <a:spLocks noChangeArrowheads="1"/>
          </p:cNvSpPr>
          <p:nvPr/>
        </p:nvSpPr>
        <p:spPr bwMode="auto">
          <a:xfrm>
            <a:off x="365612" y="529430"/>
            <a:ext cx="360363" cy="215900"/>
          </a:xfrm>
          <a:prstGeom prst="rect">
            <a:avLst/>
          </a:prstGeom>
          <a:pattFill prst="pct90">
            <a:fgClr>
              <a:schemeClr val="bg1"/>
            </a:fgClr>
            <a:bgClr>
              <a:schemeClr val="tx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31" name="Rectangle 43"/>
          <p:cNvSpPr>
            <a:spLocks noChangeArrowheads="1"/>
          </p:cNvSpPr>
          <p:nvPr/>
        </p:nvSpPr>
        <p:spPr bwMode="auto">
          <a:xfrm>
            <a:off x="365612" y="961230"/>
            <a:ext cx="360363" cy="144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32" name="Text Box 44"/>
          <p:cNvSpPr txBox="1">
            <a:spLocks noChangeArrowheads="1"/>
          </p:cNvSpPr>
          <p:nvPr/>
        </p:nvSpPr>
        <p:spPr bwMode="auto">
          <a:xfrm>
            <a:off x="870437" y="26193"/>
            <a:ext cx="216058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spcBef>
                <a:spcPct val="50000"/>
              </a:spcBef>
            </a:pPr>
            <a:r>
              <a:rPr lang="fr-FR" altLang="fr-FR" sz="2200" dirty="0">
                <a:solidFill>
                  <a:srgbClr val="002060"/>
                </a:solidFill>
                <a:latin typeface="+mj-lt"/>
              </a:rPr>
              <a:t>Hasard</a:t>
            </a:r>
            <a:br>
              <a:rPr lang="fr-FR" altLang="fr-FR" sz="2200" dirty="0">
                <a:solidFill>
                  <a:srgbClr val="002060"/>
                </a:solidFill>
                <a:latin typeface="+mj-lt"/>
              </a:rPr>
            </a:br>
            <a:r>
              <a:rPr lang="fr-FR" altLang="fr-FR" sz="2200" dirty="0">
                <a:solidFill>
                  <a:srgbClr val="002060"/>
                </a:solidFill>
                <a:latin typeface="+mj-lt"/>
              </a:rPr>
              <a:t>Mode de vie</a:t>
            </a:r>
          </a:p>
          <a:p>
            <a:pPr>
              <a:spcBef>
                <a:spcPct val="50000"/>
              </a:spcBef>
            </a:pPr>
            <a:r>
              <a:rPr lang="fr-FR" altLang="fr-FR" sz="2200" dirty="0">
                <a:solidFill>
                  <a:srgbClr val="002060"/>
                </a:solidFill>
                <a:latin typeface="+mj-lt"/>
              </a:rPr>
              <a:t>Hérédité</a:t>
            </a:r>
          </a:p>
        </p:txBody>
      </p:sp>
      <p:sp>
        <p:nvSpPr>
          <p:cNvPr id="33" name="Ellipse 32"/>
          <p:cNvSpPr>
            <a:spLocks noChangeArrowheads="1"/>
          </p:cNvSpPr>
          <p:nvPr/>
        </p:nvSpPr>
        <p:spPr bwMode="auto">
          <a:xfrm>
            <a:off x="614850" y="826293"/>
            <a:ext cx="1643062" cy="571500"/>
          </a:xfrm>
          <a:prstGeom prst="ellipse">
            <a:avLst/>
          </a:prstGeom>
          <a:noFill/>
          <a:ln w="31750"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mj-lt"/>
            </a:endParaRPr>
          </a:p>
        </p:txBody>
      </p:sp>
      <p:sp>
        <p:nvSpPr>
          <p:cNvPr id="35" name="ZoneTexte 34"/>
          <p:cNvSpPr txBox="1"/>
          <p:nvPr/>
        </p:nvSpPr>
        <p:spPr>
          <a:xfrm>
            <a:off x="3059832"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23.09.2025 SOMETRAV PACA - Marseille</a:t>
            </a:r>
            <a:endParaRPr lang="fr-FR" sz="800" i="1" dirty="0">
              <a:solidFill>
                <a:schemeClr val="accent6"/>
              </a:solidFill>
            </a:endParaRPr>
          </a:p>
        </p:txBody>
      </p:sp>
    </p:spTree>
    <p:extLst>
      <p:ext uri="{BB962C8B-B14F-4D97-AF65-F5344CB8AC3E}">
        <p14:creationId xmlns:p14="http://schemas.microsoft.com/office/powerpoint/2010/main" val="30615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3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609600" y="171450"/>
            <a:ext cx="8153400" cy="509588"/>
          </a:xfrm>
        </p:spPr>
        <p:txBody>
          <a:bodyPr/>
          <a:lstStyle/>
          <a:p>
            <a:pPr eaLnBrk="1" hangingPunct="1"/>
            <a:r>
              <a:rPr lang="fr-FR" altLang="fr-FR" sz="2000" b="1" smtClean="0">
                <a:latin typeface="Calibri" pitchFamily="34" charset="0"/>
              </a:rPr>
              <a:t>Risques chez les femmes porteuses d’une mutation MMR</a:t>
            </a:r>
          </a:p>
        </p:txBody>
      </p:sp>
      <p:pic>
        <p:nvPicPr>
          <p:cNvPr id="368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30326" y="844154"/>
            <a:ext cx="7345363" cy="3317081"/>
          </a:xfrm>
          <a:noFill/>
        </p:spPr>
      </p:pic>
      <p:sp>
        <p:nvSpPr>
          <p:cNvPr id="36868" name="Rectangle 4"/>
          <p:cNvSpPr>
            <a:spLocks/>
          </p:cNvSpPr>
          <p:nvPr/>
        </p:nvSpPr>
        <p:spPr bwMode="auto">
          <a:xfrm>
            <a:off x="179388" y="4300538"/>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639763" indent="-2730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indent="-228600" eaLnBrk="0" hangingPunct="0">
              <a:spcBef>
                <a:spcPts val="400"/>
              </a:spcBef>
              <a:buClr>
                <a:srgbClr val="0BD0D9"/>
              </a:buClr>
              <a:buSzPct val="75000"/>
              <a:buFont typeface="Wingdings" pitchFamily="2" charset="2"/>
              <a:buChar char=""/>
              <a:defRPr sz="2000">
                <a:solidFill>
                  <a:schemeClr val="tx1"/>
                </a:solidFill>
                <a:latin typeface="Tw Cen MT" pitchFamily="34" charset="0"/>
              </a:defRPr>
            </a:lvl4pPr>
            <a:lvl5pPr indent="-228600" eaLnBrk="0" hangingPunct="0">
              <a:spcBef>
                <a:spcPts val="400"/>
              </a:spcBef>
              <a:buClr>
                <a:srgbClr val="10CF9B"/>
              </a:buClr>
              <a:buSzPct val="65000"/>
              <a:buFont typeface="Wingdings" pitchFamily="2" charset="2"/>
              <a:buChar char=""/>
              <a:defRPr sz="2000">
                <a:solidFill>
                  <a:schemeClr val="tx1"/>
                </a:solidFill>
                <a:latin typeface="Tw Cen MT" pitchFamily="34" charset="0"/>
              </a:defRPr>
            </a:lvl5pPr>
            <a:lvl6pPr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6pPr>
            <a:lvl7pPr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7pPr>
            <a:lvl8pPr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8pPr>
            <a:lvl9pPr indent="-228600" eaLnBrk="0" fontAlgn="base" hangingPunct="0">
              <a:spcBef>
                <a:spcPts val="400"/>
              </a:spcBef>
              <a:spcAft>
                <a:spcPct val="0"/>
              </a:spcAft>
              <a:buClr>
                <a:srgbClr val="10CF9B"/>
              </a:buClr>
              <a:buSzPct val="65000"/>
              <a:buFont typeface="Wingdings" pitchFamily="2" charset="2"/>
              <a:buChar char=""/>
              <a:defRPr sz="2000">
                <a:solidFill>
                  <a:schemeClr val="tx1"/>
                </a:solidFill>
                <a:latin typeface="Tw Cen MT" pitchFamily="34" charset="0"/>
              </a:defRPr>
            </a:lvl9pPr>
          </a:lstStyle>
          <a:p>
            <a:pPr eaLnBrk="1" hangingPunct="1">
              <a:lnSpc>
                <a:spcPct val="80000"/>
              </a:lnSpc>
              <a:buFont typeface="Wingdings" pitchFamily="2" charset="2"/>
              <a:buNone/>
            </a:pPr>
            <a:r>
              <a:rPr lang="fr-FR" altLang="fr-FR" sz="1600" b="1">
                <a:latin typeface="Calibri" pitchFamily="34" charset="0"/>
              </a:rPr>
              <a:t>Pénétrance à 70 ans : </a:t>
            </a:r>
          </a:p>
          <a:p>
            <a:pPr eaLnBrk="1" hangingPunct="1">
              <a:lnSpc>
                <a:spcPct val="80000"/>
              </a:lnSpc>
            </a:pPr>
            <a:r>
              <a:rPr lang="fr-FR" altLang="fr-FR" sz="1600" b="1">
                <a:latin typeface="Calibri" pitchFamily="34" charset="0"/>
              </a:rPr>
              <a:t> Endomètre: 33 %  </a:t>
            </a:r>
          </a:p>
          <a:p>
            <a:pPr eaLnBrk="1" hangingPunct="1">
              <a:lnSpc>
                <a:spcPct val="80000"/>
              </a:lnSpc>
            </a:pPr>
            <a:r>
              <a:rPr lang="fr-FR" altLang="fr-FR" sz="1600" b="1">
                <a:latin typeface="Calibri" pitchFamily="34" charset="0"/>
              </a:rPr>
              <a:t>Ovaires: 9%</a:t>
            </a:r>
            <a:endParaRPr lang="fr-FR" altLang="fr-FR" sz="1600">
              <a:latin typeface="Calibri" pitchFamily="34" charset="0"/>
            </a:endParaRPr>
          </a:p>
        </p:txBody>
      </p:sp>
      <p:sp>
        <p:nvSpPr>
          <p:cNvPr id="82949" name="Rectangle 5"/>
          <p:cNvSpPr>
            <a:spLocks noChangeArrowheads="1"/>
          </p:cNvSpPr>
          <p:nvPr/>
        </p:nvSpPr>
        <p:spPr bwMode="auto">
          <a:xfrm>
            <a:off x="6948489" y="4516042"/>
            <a:ext cx="146206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eaLnBrk="0" hangingPunct="0">
              <a:defRPr/>
            </a:pPr>
            <a:r>
              <a:rPr lang="fr-FR" altLang="fr-FR" b="1" i="1" smtClean="0">
                <a:effectLst>
                  <a:outerShdw blurRad="38100" dist="38100" dir="2700000" algn="tl">
                    <a:srgbClr val="C0C0C0"/>
                  </a:outerShdw>
                </a:effectLst>
                <a:latin typeface="Times New Roman" pitchFamily="18" charset="0"/>
                <a:ea typeface="ＭＳ Ｐゴシック" pitchFamily="34" charset="-128"/>
              </a:rPr>
              <a:t>(JAMA 2011)</a:t>
            </a:r>
          </a:p>
        </p:txBody>
      </p:sp>
    </p:spTree>
    <p:extLst>
      <p:ext uri="{BB962C8B-B14F-4D97-AF65-F5344CB8AC3E}">
        <p14:creationId xmlns:p14="http://schemas.microsoft.com/office/powerpoint/2010/main" val="14507897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body" idx="1"/>
          </p:nvPr>
        </p:nvSpPr>
        <p:spPr>
          <a:xfrm>
            <a:off x="250825" y="897732"/>
            <a:ext cx="8515350" cy="4104085"/>
          </a:xfrm>
        </p:spPr>
        <p:txBody>
          <a:bodyPr/>
          <a:lstStyle/>
          <a:p>
            <a:pPr eaLnBrk="1" hangingPunct="1">
              <a:lnSpc>
                <a:spcPct val="90000"/>
              </a:lnSpc>
            </a:pPr>
            <a:r>
              <a:rPr lang="fr-FR" altLang="fr-FR" sz="1600" b="1" dirty="0" smtClean="0">
                <a:latin typeface="Calibri" pitchFamily="34" charset="0"/>
              </a:rPr>
              <a:t>Surveillance colique </a:t>
            </a:r>
          </a:p>
          <a:p>
            <a:pPr lvl="1" eaLnBrk="1" hangingPunct="1">
              <a:lnSpc>
                <a:spcPct val="90000"/>
              </a:lnSpc>
            </a:pPr>
            <a:r>
              <a:rPr lang="fr-FR" altLang="fr-FR" sz="1600" dirty="0" smtClean="0">
                <a:latin typeface="Calibri" pitchFamily="34" charset="0"/>
              </a:rPr>
              <a:t>Surveillance </a:t>
            </a:r>
            <a:r>
              <a:rPr lang="fr-FR" altLang="fr-FR" sz="1600" dirty="0" err="1" smtClean="0">
                <a:latin typeface="Calibri" pitchFamily="34" charset="0"/>
              </a:rPr>
              <a:t>coloscopique</a:t>
            </a:r>
            <a:r>
              <a:rPr lang="fr-FR" altLang="fr-FR" sz="1600" dirty="0" smtClean="0">
                <a:latin typeface="Calibri" pitchFamily="34" charset="0"/>
              </a:rPr>
              <a:t> avec coloration à l’indigo-carmin tous les 2 ans :</a:t>
            </a:r>
          </a:p>
          <a:p>
            <a:pPr lvl="2" eaLnBrk="1" hangingPunct="1">
              <a:lnSpc>
                <a:spcPct val="90000"/>
              </a:lnSpc>
            </a:pPr>
            <a:r>
              <a:rPr lang="fr-FR" altLang="fr-FR" sz="1600" dirty="0" smtClean="0">
                <a:latin typeface="Calibri" pitchFamily="34" charset="0"/>
              </a:rPr>
              <a:t>à partir de 20/25 ans </a:t>
            </a:r>
          </a:p>
          <a:p>
            <a:pPr lvl="1" eaLnBrk="1" hangingPunct="1">
              <a:lnSpc>
                <a:spcPct val="90000"/>
              </a:lnSpc>
            </a:pPr>
            <a:r>
              <a:rPr lang="fr-FR" altLang="fr-FR" sz="1600" dirty="0" smtClean="0">
                <a:latin typeface="Calibri" pitchFamily="34" charset="0"/>
              </a:rPr>
              <a:t>Chirurgie prophylactique vraie non recommandée, mais indication de discussion de colectomie subtotale avec anastomose iléo-rectale chez une personne symptomatique</a:t>
            </a:r>
          </a:p>
          <a:p>
            <a:pPr lvl="1" eaLnBrk="1" hangingPunct="1">
              <a:lnSpc>
                <a:spcPct val="90000"/>
              </a:lnSpc>
              <a:buFont typeface="Wingdings 2" pitchFamily="18" charset="2"/>
              <a:buNone/>
            </a:pPr>
            <a:endParaRPr lang="fr-FR" altLang="fr-FR" sz="1600" dirty="0" smtClean="0">
              <a:latin typeface="Calibri" pitchFamily="34" charset="0"/>
            </a:endParaRPr>
          </a:p>
          <a:p>
            <a:pPr eaLnBrk="1" hangingPunct="1">
              <a:lnSpc>
                <a:spcPct val="90000"/>
              </a:lnSpc>
            </a:pPr>
            <a:r>
              <a:rPr lang="fr-FR" altLang="fr-FR" sz="1600" b="1" dirty="0" smtClean="0">
                <a:latin typeface="Calibri" pitchFamily="34" charset="0"/>
              </a:rPr>
              <a:t>Surveillance gynécologique </a:t>
            </a:r>
          </a:p>
          <a:p>
            <a:pPr lvl="1" eaLnBrk="1" hangingPunct="1">
              <a:lnSpc>
                <a:spcPct val="90000"/>
              </a:lnSpc>
            </a:pPr>
            <a:r>
              <a:rPr lang="fr-FR" altLang="fr-FR" sz="1600" dirty="0" smtClean="0">
                <a:latin typeface="Calibri" pitchFamily="34" charset="0"/>
              </a:rPr>
              <a:t>Echographie </a:t>
            </a:r>
            <a:r>
              <a:rPr lang="fr-FR" altLang="fr-FR" sz="1600" dirty="0" err="1" smtClean="0">
                <a:latin typeface="Calibri" pitchFamily="34" charset="0"/>
              </a:rPr>
              <a:t>endovaginale</a:t>
            </a:r>
            <a:r>
              <a:rPr lang="fr-FR" altLang="fr-FR" sz="1600" dirty="0" smtClean="0">
                <a:latin typeface="Calibri" pitchFamily="34" charset="0"/>
              </a:rPr>
              <a:t> annuelle associée à un prélèvement endométrial à la </a:t>
            </a:r>
            <a:r>
              <a:rPr lang="fr-FR" altLang="fr-FR" sz="1600" dirty="0" err="1" smtClean="0">
                <a:latin typeface="Calibri" pitchFamily="34" charset="0"/>
              </a:rPr>
              <a:t>pipelle</a:t>
            </a:r>
            <a:r>
              <a:rPr lang="fr-FR" altLang="fr-FR" sz="1600" dirty="0" smtClean="0">
                <a:latin typeface="Calibri" pitchFamily="34" charset="0"/>
              </a:rPr>
              <a:t> de Cornier, à partir de l’âge de 30/35 ans</a:t>
            </a:r>
          </a:p>
          <a:p>
            <a:pPr lvl="1" eaLnBrk="1" hangingPunct="1">
              <a:lnSpc>
                <a:spcPct val="90000"/>
              </a:lnSpc>
            </a:pPr>
            <a:r>
              <a:rPr lang="fr-FR" altLang="fr-FR" sz="1600" dirty="0" smtClean="0">
                <a:latin typeface="Calibri" pitchFamily="34" charset="0"/>
              </a:rPr>
              <a:t>Discuter hystérectomie et annexectomie prophylactique à partir de l’âge de 40/45 ans</a:t>
            </a:r>
          </a:p>
          <a:p>
            <a:pPr eaLnBrk="1" hangingPunct="1">
              <a:lnSpc>
                <a:spcPct val="90000"/>
              </a:lnSpc>
            </a:pPr>
            <a:endParaRPr lang="fr-FR" altLang="fr-FR" sz="1600" dirty="0" smtClean="0">
              <a:latin typeface="Calibri" pitchFamily="34" charset="0"/>
            </a:endParaRPr>
          </a:p>
          <a:p>
            <a:pPr eaLnBrk="1" hangingPunct="1">
              <a:lnSpc>
                <a:spcPct val="90000"/>
              </a:lnSpc>
            </a:pPr>
            <a:r>
              <a:rPr lang="fr-FR" altLang="fr-FR" sz="1600" dirty="0" smtClean="0">
                <a:latin typeface="Calibri" pitchFamily="34" charset="0"/>
              </a:rPr>
              <a:t> </a:t>
            </a:r>
            <a:r>
              <a:rPr lang="fr-FR" altLang="fr-FR" sz="1600" b="1" dirty="0" smtClean="0">
                <a:latin typeface="Calibri" pitchFamily="34" charset="0"/>
              </a:rPr>
              <a:t>En cas d’antécédents familiaux </a:t>
            </a:r>
          </a:p>
          <a:p>
            <a:pPr lvl="1" eaLnBrk="1" hangingPunct="1">
              <a:lnSpc>
                <a:spcPct val="90000"/>
              </a:lnSpc>
            </a:pPr>
            <a:r>
              <a:rPr lang="fr-FR" altLang="fr-FR" sz="1600" dirty="0" smtClean="0">
                <a:latin typeface="Calibri" pitchFamily="34" charset="0"/>
              </a:rPr>
              <a:t>Surveillance gastrique tous les 2 ans par fibroscopie et dépistage HP</a:t>
            </a:r>
          </a:p>
          <a:p>
            <a:pPr lvl="1" eaLnBrk="1" hangingPunct="1">
              <a:lnSpc>
                <a:spcPct val="90000"/>
              </a:lnSpc>
            </a:pPr>
            <a:r>
              <a:rPr lang="fr-FR" altLang="fr-FR" sz="1600" dirty="0" smtClean="0">
                <a:latin typeface="Calibri" pitchFamily="34" charset="0"/>
              </a:rPr>
              <a:t>Surveillance des voies excrétrices urinaires par échographie abdominale et rénale, et analyse d’urine</a:t>
            </a:r>
            <a:endParaRPr lang="fr-FR" altLang="fr-FR" sz="1600" dirty="0" smtClean="0"/>
          </a:p>
        </p:txBody>
      </p:sp>
      <p:sp>
        <p:nvSpPr>
          <p:cNvPr id="37891" name="Rectangle 3"/>
          <p:cNvSpPr>
            <a:spLocks noGrp="1"/>
          </p:cNvSpPr>
          <p:nvPr>
            <p:ph type="title"/>
          </p:nvPr>
        </p:nvSpPr>
        <p:spPr>
          <a:xfrm>
            <a:off x="611188" y="0"/>
            <a:ext cx="8153400" cy="742950"/>
          </a:xfrm>
          <a:noFill/>
        </p:spPr>
        <p:txBody>
          <a:bodyPr/>
          <a:lstStyle/>
          <a:p>
            <a:pPr algn="ctr" eaLnBrk="1" hangingPunct="1"/>
            <a:r>
              <a:rPr lang="fr-FR" altLang="fr-FR" sz="2400" b="1" smtClean="0">
                <a:latin typeface="Calibri" pitchFamily="34" charset="0"/>
              </a:rPr>
              <a:t>Recommandations de surveillance</a:t>
            </a:r>
            <a:br>
              <a:rPr lang="fr-FR" altLang="fr-FR" sz="2400" b="1" smtClean="0">
                <a:latin typeface="Calibri" pitchFamily="34" charset="0"/>
              </a:rPr>
            </a:br>
            <a:r>
              <a:rPr lang="fr-FR" altLang="fr-FR" sz="2400" b="1" smtClean="0">
                <a:latin typeface="Calibri" pitchFamily="34" charset="0"/>
              </a:rPr>
              <a:t>pour les personnes avec mutation MMR</a:t>
            </a:r>
          </a:p>
        </p:txBody>
      </p:sp>
    </p:spTree>
    <p:extLst>
      <p:ext uri="{BB962C8B-B14F-4D97-AF65-F5344CB8AC3E}">
        <p14:creationId xmlns:p14="http://schemas.microsoft.com/office/powerpoint/2010/main" val="16127166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3995742"/>
            <a:ext cx="3096344" cy="115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2"/>
          <p:cNvSpPr txBox="1">
            <a:spLocks noChangeArrowheads="1"/>
          </p:cNvSpPr>
          <p:nvPr/>
        </p:nvSpPr>
        <p:spPr bwMode="auto">
          <a:xfrm>
            <a:off x="0" y="49373"/>
            <a:ext cx="4897636" cy="56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300" kern="1200">
                <a:solidFill>
                  <a:schemeClr val="tx2">
                    <a:lumMod val="75000"/>
                  </a:schemeClr>
                </a:solidFill>
                <a:latin typeface="+mj-lt"/>
                <a:ea typeface="+mj-ea"/>
                <a:cs typeface="+mj-cs"/>
              </a:defRPr>
            </a:lvl1pPr>
            <a:lvl2pPr algn="r" rtl="0" fontAlgn="base">
              <a:spcBef>
                <a:spcPct val="0"/>
              </a:spcBef>
              <a:spcAft>
                <a:spcPct val="0"/>
              </a:spcAft>
              <a:defRPr sz="3300">
                <a:solidFill>
                  <a:schemeClr val="bg1"/>
                </a:solidFill>
                <a:latin typeface="Arial" charset="0"/>
              </a:defRPr>
            </a:lvl2pPr>
            <a:lvl3pPr algn="r" rtl="0" fontAlgn="base">
              <a:spcBef>
                <a:spcPct val="0"/>
              </a:spcBef>
              <a:spcAft>
                <a:spcPct val="0"/>
              </a:spcAft>
              <a:defRPr sz="3300">
                <a:solidFill>
                  <a:schemeClr val="bg1"/>
                </a:solidFill>
                <a:latin typeface="Arial" charset="0"/>
              </a:defRPr>
            </a:lvl3pPr>
            <a:lvl4pPr algn="r" rtl="0" fontAlgn="base">
              <a:spcBef>
                <a:spcPct val="0"/>
              </a:spcBef>
              <a:spcAft>
                <a:spcPct val="0"/>
              </a:spcAft>
              <a:defRPr sz="3300">
                <a:solidFill>
                  <a:schemeClr val="bg1"/>
                </a:solidFill>
                <a:latin typeface="Arial" charset="0"/>
              </a:defRPr>
            </a:lvl4pPr>
            <a:lvl5pPr algn="r" rtl="0" fontAlgn="base">
              <a:spcBef>
                <a:spcPct val="0"/>
              </a:spcBef>
              <a:spcAft>
                <a:spcPct val="0"/>
              </a:spcAft>
              <a:defRPr sz="3300">
                <a:solidFill>
                  <a:schemeClr val="bg1"/>
                </a:solidFill>
                <a:latin typeface="Arial" charset="0"/>
              </a:defRPr>
            </a:lvl5pPr>
            <a:lvl6pPr marL="342900" algn="r" rtl="0" fontAlgn="base">
              <a:spcBef>
                <a:spcPct val="0"/>
              </a:spcBef>
              <a:spcAft>
                <a:spcPct val="0"/>
              </a:spcAft>
              <a:defRPr sz="3300">
                <a:solidFill>
                  <a:schemeClr val="bg1"/>
                </a:solidFill>
                <a:latin typeface="Arial" charset="0"/>
              </a:defRPr>
            </a:lvl6pPr>
            <a:lvl7pPr marL="685800" algn="r" rtl="0" fontAlgn="base">
              <a:spcBef>
                <a:spcPct val="0"/>
              </a:spcBef>
              <a:spcAft>
                <a:spcPct val="0"/>
              </a:spcAft>
              <a:defRPr sz="3300">
                <a:solidFill>
                  <a:schemeClr val="bg1"/>
                </a:solidFill>
                <a:latin typeface="Arial" charset="0"/>
              </a:defRPr>
            </a:lvl7pPr>
            <a:lvl8pPr marL="1028700" algn="r" rtl="0" fontAlgn="base">
              <a:spcBef>
                <a:spcPct val="0"/>
              </a:spcBef>
              <a:spcAft>
                <a:spcPct val="0"/>
              </a:spcAft>
              <a:defRPr sz="3300">
                <a:solidFill>
                  <a:schemeClr val="bg1"/>
                </a:solidFill>
                <a:latin typeface="Arial" charset="0"/>
              </a:defRPr>
            </a:lvl8pPr>
            <a:lvl9pPr marL="1371600" algn="r" rtl="0" fontAlgn="base">
              <a:spcBef>
                <a:spcPct val="0"/>
              </a:spcBef>
              <a:spcAft>
                <a:spcPct val="0"/>
              </a:spcAft>
              <a:defRPr sz="3300">
                <a:solidFill>
                  <a:schemeClr val="bg1"/>
                </a:solidFill>
                <a:latin typeface="Arial" charset="0"/>
              </a:defRPr>
            </a:lvl9pPr>
          </a:lstStyle>
          <a:p>
            <a:pPr algn="l" eaLnBrk="1" hangingPunct="1"/>
            <a:r>
              <a:rPr lang="fr-FR" altLang="fr-FR" sz="2400" b="1" dirty="0" smtClean="0">
                <a:solidFill>
                  <a:schemeClr val="accent6"/>
                </a:solidFill>
              </a:rPr>
              <a:t>L’escalier monodirectionnel</a:t>
            </a:r>
          </a:p>
        </p:txBody>
      </p:sp>
      <p:grpSp>
        <p:nvGrpSpPr>
          <p:cNvPr id="52" name="Group 4"/>
          <p:cNvGrpSpPr>
            <a:grpSpLocks/>
          </p:cNvGrpSpPr>
          <p:nvPr/>
        </p:nvGrpSpPr>
        <p:grpSpPr bwMode="auto">
          <a:xfrm>
            <a:off x="536934" y="1619254"/>
            <a:ext cx="3457575" cy="2112963"/>
            <a:chOff x="1634" y="1730"/>
            <a:chExt cx="2822" cy="1331"/>
          </a:xfrm>
        </p:grpSpPr>
        <p:sp>
          <p:nvSpPr>
            <p:cNvPr id="53" name="Freeform 5"/>
            <p:cNvSpPr>
              <a:spLocks/>
            </p:cNvSpPr>
            <p:nvPr/>
          </p:nvSpPr>
          <p:spPr bwMode="auto">
            <a:xfrm>
              <a:off x="1634" y="1730"/>
              <a:ext cx="479" cy="327"/>
            </a:xfrm>
            <a:custGeom>
              <a:avLst/>
              <a:gdLst>
                <a:gd name="T0" fmla="*/ 0 w 479"/>
                <a:gd name="T1" fmla="*/ 0 h 327"/>
                <a:gd name="T2" fmla="*/ 479 w 479"/>
                <a:gd name="T3" fmla="*/ 0 h 327"/>
                <a:gd name="T4" fmla="*/ 479 w 479"/>
                <a:gd name="T5" fmla="*/ 327 h 327"/>
                <a:gd name="T6" fmla="*/ 0 60000 65536"/>
                <a:gd name="T7" fmla="*/ 0 60000 65536"/>
                <a:gd name="T8" fmla="*/ 0 60000 65536"/>
                <a:gd name="T9" fmla="*/ 0 w 479"/>
                <a:gd name="T10" fmla="*/ 0 h 327"/>
                <a:gd name="T11" fmla="*/ 479 w 479"/>
                <a:gd name="T12" fmla="*/ 327 h 327"/>
              </a:gdLst>
              <a:ahLst/>
              <a:cxnLst>
                <a:cxn ang="T6">
                  <a:pos x="T0" y="T1"/>
                </a:cxn>
                <a:cxn ang="T7">
                  <a:pos x="T2" y="T3"/>
                </a:cxn>
                <a:cxn ang="T8">
                  <a:pos x="T4" y="T5"/>
                </a:cxn>
              </a:cxnLst>
              <a:rect l="T9" t="T10" r="T11" b="T12"/>
              <a:pathLst>
                <a:path w="479" h="327">
                  <a:moveTo>
                    <a:pt x="0" y="0"/>
                  </a:moveTo>
                  <a:lnTo>
                    <a:pt x="479" y="0"/>
                  </a:lnTo>
                  <a:lnTo>
                    <a:pt x="479" y="32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4" name="Freeform 6"/>
            <p:cNvSpPr>
              <a:spLocks/>
            </p:cNvSpPr>
            <p:nvPr/>
          </p:nvSpPr>
          <p:spPr bwMode="auto">
            <a:xfrm>
              <a:off x="2113" y="2057"/>
              <a:ext cx="481" cy="338"/>
            </a:xfrm>
            <a:custGeom>
              <a:avLst/>
              <a:gdLst>
                <a:gd name="T0" fmla="*/ 0 w 481"/>
                <a:gd name="T1" fmla="*/ 0 h 338"/>
                <a:gd name="T2" fmla="*/ 481 w 481"/>
                <a:gd name="T3" fmla="*/ 0 h 338"/>
                <a:gd name="T4" fmla="*/ 481 w 481"/>
                <a:gd name="T5" fmla="*/ 338 h 338"/>
                <a:gd name="T6" fmla="*/ 0 60000 65536"/>
                <a:gd name="T7" fmla="*/ 0 60000 65536"/>
                <a:gd name="T8" fmla="*/ 0 60000 65536"/>
                <a:gd name="T9" fmla="*/ 0 w 481"/>
                <a:gd name="T10" fmla="*/ 0 h 338"/>
                <a:gd name="T11" fmla="*/ 481 w 481"/>
                <a:gd name="T12" fmla="*/ 338 h 338"/>
              </a:gdLst>
              <a:ahLst/>
              <a:cxnLst>
                <a:cxn ang="T6">
                  <a:pos x="T0" y="T1"/>
                </a:cxn>
                <a:cxn ang="T7">
                  <a:pos x="T2" y="T3"/>
                </a:cxn>
                <a:cxn ang="T8">
                  <a:pos x="T4" y="T5"/>
                </a:cxn>
              </a:cxnLst>
              <a:rect l="T9" t="T10" r="T11" b="T12"/>
              <a:pathLst>
                <a:path w="481" h="338">
                  <a:moveTo>
                    <a:pt x="0" y="0"/>
                  </a:moveTo>
                  <a:lnTo>
                    <a:pt x="481" y="0"/>
                  </a:lnTo>
                  <a:lnTo>
                    <a:pt x="481" y="3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 name="Freeform 7"/>
            <p:cNvSpPr>
              <a:spLocks/>
            </p:cNvSpPr>
            <p:nvPr/>
          </p:nvSpPr>
          <p:spPr bwMode="auto">
            <a:xfrm>
              <a:off x="2594" y="2395"/>
              <a:ext cx="471" cy="337"/>
            </a:xfrm>
            <a:custGeom>
              <a:avLst/>
              <a:gdLst>
                <a:gd name="T0" fmla="*/ 0 w 471"/>
                <a:gd name="T1" fmla="*/ 0 h 337"/>
                <a:gd name="T2" fmla="*/ 471 w 471"/>
                <a:gd name="T3" fmla="*/ 0 h 337"/>
                <a:gd name="T4" fmla="*/ 471 w 471"/>
                <a:gd name="T5" fmla="*/ 337 h 337"/>
                <a:gd name="T6" fmla="*/ 0 60000 65536"/>
                <a:gd name="T7" fmla="*/ 0 60000 65536"/>
                <a:gd name="T8" fmla="*/ 0 60000 65536"/>
                <a:gd name="T9" fmla="*/ 0 w 471"/>
                <a:gd name="T10" fmla="*/ 0 h 337"/>
                <a:gd name="T11" fmla="*/ 471 w 471"/>
                <a:gd name="T12" fmla="*/ 337 h 337"/>
              </a:gdLst>
              <a:ahLst/>
              <a:cxnLst>
                <a:cxn ang="T6">
                  <a:pos x="T0" y="T1"/>
                </a:cxn>
                <a:cxn ang="T7">
                  <a:pos x="T2" y="T3"/>
                </a:cxn>
                <a:cxn ang="T8">
                  <a:pos x="T4" y="T5"/>
                </a:cxn>
              </a:cxnLst>
              <a:rect l="T9" t="T10" r="T11" b="T12"/>
              <a:pathLst>
                <a:path w="471" h="337">
                  <a:moveTo>
                    <a:pt x="0" y="0"/>
                  </a:moveTo>
                  <a:lnTo>
                    <a:pt x="471" y="0"/>
                  </a:lnTo>
                  <a:lnTo>
                    <a:pt x="471" y="3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6" name="Freeform 8"/>
            <p:cNvSpPr>
              <a:spLocks/>
            </p:cNvSpPr>
            <p:nvPr/>
          </p:nvSpPr>
          <p:spPr bwMode="auto">
            <a:xfrm>
              <a:off x="3065" y="2732"/>
              <a:ext cx="481" cy="328"/>
            </a:xfrm>
            <a:custGeom>
              <a:avLst/>
              <a:gdLst>
                <a:gd name="T0" fmla="*/ 0 w 481"/>
                <a:gd name="T1" fmla="*/ 0 h 328"/>
                <a:gd name="T2" fmla="*/ 481 w 481"/>
                <a:gd name="T3" fmla="*/ 0 h 328"/>
                <a:gd name="T4" fmla="*/ 481 w 481"/>
                <a:gd name="T5" fmla="*/ 328 h 328"/>
                <a:gd name="T6" fmla="*/ 0 60000 65536"/>
                <a:gd name="T7" fmla="*/ 0 60000 65536"/>
                <a:gd name="T8" fmla="*/ 0 60000 65536"/>
                <a:gd name="T9" fmla="*/ 0 w 481"/>
                <a:gd name="T10" fmla="*/ 0 h 328"/>
                <a:gd name="T11" fmla="*/ 481 w 481"/>
                <a:gd name="T12" fmla="*/ 328 h 328"/>
              </a:gdLst>
              <a:ahLst/>
              <a:cxnLst>
                <a:cxn ang="T6">
                  <a:pos x="T0" y="T1"/>
                </a:cxn>
                <a:cxn ang="T7">
                  <a:pos x="T2" y="T3"/>
                </a:cxn>
                <a:cxn ang="T8">
                  <a:pos x="T4" y="T5"/>
                </a:cxn>
              </a:cxnLst>
              <a:rect l="T9" t="T10" r="T11" b="T12"/>
              <a:pathLst>
                <a:path w="481" h="328">
                  <a:moveTo>
                    <a:pt x="0" y="0"/>
                  </a:moveTo>
                  <a:lnTo>
                    <a:pt x="481" y="0"/>
                  </a:lnTo>
                  <a:lnTo>
                    <a:pt x="481" y="32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7" name="Line 9"/>
            <p:cNvSpPr>
              <a:spLocks noChangeShapeType="1"/>
            </p:cNvSpPr>
            <p:nvPr/>
          </p:nvSpPr>
          <p:spPr bwMode="auto">
            <a:xfrm>
              <a:off x="3546" y="3060"/>
              <a:ext cx="26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 name="Line 10"/>
            <p:cNvSpPr>
              <a:spLocks noChangeShapeType="1"/>
            </p:cNvSpPr>
            <p:nvPr/>
          </p:nvSpPr>
          <p:spPr bwMode="auto">
            <a:xfrm>
              <a:off x="4118" y="3060"/>
              <a:ext cx="33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9" name="Oval 11"/>
          <p:cNvSpPr>
            <a:spLocks noChangeArrowheads="1"/>
          </p:cNvSpPr>
          <p:nvPr/>
        </p:nvSpPr>
        <p:spPr bwMode="auto">
          <a:xfrm>
            <a:off x="825859" y="1187454"/>
            <a:ext cx="361950" cy="360363"/>
          </a:xfrm>
          <a:prstGeom prst="ellipse">
            <a:avLst/>
          </a:prstGeom>
          <a:solidFill>
            <a:srgbClr val="FFFFFF"/>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grpSp>
        <p:nvGrpSpPr>
          <p:cNvPr id="60" name="Group 12"/>
          <p:cNvGrpSpPr>
            <a:grpSpLocks/>
          </p:cNvGrpSpPr>
          <p:nvPr/>
        </p:nvGrpSpPr>
        <p:grpSpPr bwMode="auto">
          <a:xfrm>
            <a:off x="1257659" y="1403354"/>
            <a:ext cx="719138" cy="531813"/>
            <a:chOff x="1830" y="1368"/>
            <a:chExt cx="453" cy="335"/>
          </a:xfrm>
        </p:grpSpPr>
        <p:sp>
          <p:nvSpPr>
            <p:cNvPr id="61" name="Arc 13"/>
            <p:cNvSpPr>
              <a:spLocks/>
            </p:cNvSpPr>
            <p:nvPr/>
          </p:nvSpPr>
          <p:spPr bwMode="auto">
            <a:xfrm>
              <a:off x="1830" y="1368"/>
              <a:ext cx="434" cy="290"/>
            </a:xfrm>
            <a:custGeom>
              <a:avLst/>
              <a:gdLst>
                <a:gd name="T0" fmla="*/ 0 w 21649"/>
                <a:gd name="T1" fmla="*/ 0 h 21600"/>
                <a:gd name="T2" fmla="*/ 0 w 21649"/>
                <a:gd name="T3" fmla="*/ 0 h 21600"/>
                <a:gd name="T4" fmla="*/ 0 w 21649"/>
                <a:gd name="T5" fmla="*/ 0 h 21600"/>
                <a:gd name="T6" fmla="*/ 0 60000 65536"/>
                <a:gd name="T7" fmla="*/ 0 60000 65536"/>
                <a:gd name="T8" fmla="*/ 0 60000 65536"/>
                <a:gd name="T9" fmla="*/ 0 w 21649"/>
                <a:gd name="T10" fmla="*/ 0 h 21600"/>
                <a:gd name="T11" fmla="*/ 21649 w 21649"/>
                <a:gd name="T12" fmla="*/ 21600 h 21600"/>
              </a:gdLst>
              <a:ahLst/>
              <a:cxnLst>
                <a:cxn ang="T6">
                  <a:pos x="T0" y="T1"/>
                </a:cxn>
                <a:cxn ang="T7">
                  <a:pos x="T2" y="T3"/>
                </a:cxn>
                <a:cxn ang="T8">
                  <a:pos x="T4" y="T5"/>
                </a:cxn>
              </a:cxnLst>
              <a:rect l="T9" t="T10" r="T11" b="T12"/>
              <a:pathLst>
                <a:path w="21649" h="21600" fill="none" extrusionOk="0">
                  <a:moveTo>
                    <a:pt x="-1" y="0"/>
                  </a:moveTo>
                  <a:cubicBezTo>
                    <a:pt x="16" y="0"/>
                    <a:pt x="32" y="-1"/>
                    <a:pt x="49" y="0"/>
                  </a:cubicBezTo>
                  <a:cubicBezTo>
                    <a:pt x="11978" y="0"/>
                    <a:pt x="21649" y="9670"/>
                    <a:pt x="21649" y="21600"/>
                  </a:cubicBezTo>
                </a:path>
                <a:path w="21649" h="21600" stroke="0" extrusionOk="0">
                  <a:moveTo>
                    <a:pt x="-1" y="0"/>
                  </a:moveTo>
                  <a:cubicBezTo>
                    <a:pt x="16" y="0"/>
                    <a:pt x="32" y="-1"/>
                    <a:pt x="49" y="0"/>
                  </a:cubicBezTo>
                  <a:cubicBezTo>
                    <a:pt x="11978" y="0"/>
                    <a:pt x="21649" y="9670"/>
                    <a:pt x="21649" y="21600"/>
                  </a:cubicBezTo>
                  <a:lnTo>
                    <a:pt x="49" y="21600"/>
                  </a:lnTo>
                  <a:lnTo>
                    <a:pt x="-1"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62" name="Group 14"/>
            <p:cNvGrpSpPr>
              <a:grpSpLocks/>
            </p:cNvGrpSpPr>
            <p:nvPr/>
          </p:nvGrpSpPr>
          <p:grpSpPr bwMode="auto">
            <a:xfrm>
              <a:off x="2232" y="1602"/>
              <a:ext cx="51" cy="101"/>
              <a:chOff x="2232" y="1602"/>
              <a:chExt cx="51" cy="101"/>
            </a:xfrm>
          </p:grpSpPr>
          <p:sp>
            <p:nvSpPr>
              <p:cNvPr id="63" name="Freeform 15"/>
              <p:cNvSpPr>
                <a:spLocks/>
              </p:cNvSpPr>
              <p:nvPr/>
            </p:nvSpPr>
            <p:spPr bwMode="auto">
              <a:xfrm>
                <a:off x="2232" y="1602"/>
                <a:ext cx="51" cy="101"/>
              </a:xfrm>
              <a:custGeom>
                <a:avLst/>
                <a:gdLst>
                  <a:gd name="T0" fmla="*/ 24 w 51"/>
                  <a:gd name="T1" fmla="*/ 101 h 101"/>
                  <a:gd name="T2" fmla="*/ 0 w 51"/>
                  <a:gd name="T3" fmla="*/ 0 h 101"/>
                  <a:gd name="T4" fmla="*/ 24 w 51"/>
                  <a:gd name="T5" fmla="*/ 0 h 101"/>
                  <a:gd name="T6" fmla="*/ 51 w 51"/>
                  <a:gd name="T7" fmla="*/ 0 h 101"/>
                  <a:gd name="T8" fmla="*/ 24 w 51"/>
                  <a:gd name="T9" fmla="*/ 101 h 101"/>
                  <a:gd name="T10" fmla="*/ 0 60000 65536"/>
                  <a:gd name="T11" fmla="*/ 0 60000 65536"/>
                  <a:gd name="T12" fmla="*/ 0 60000 65536"/>
                  <a:gd name="T13" fmla="*/ 0 60000 65536"/>
                  <a:gd name="T14" fmla="*/ 0 60000 65536"/>
                  <a:gd name="T15" fmla="*/ 0 w 51"/>
                  <a:gd name="T16" fmla="*/ 0 h 101"/>
                  <a:gd name="T17" fmla="*/ 51 w 51"/>
                  <a:gd name="T18" fmla="*/ 101 h 101"/>
                </a:gdLst>
                <a:ahLst/>
                <a:cxnLst>
                  <a:cxn ang="T10">
                    <a:pos x="T0" y="T1"/>
                  </a:cxn>
                  <a:cxn ang="T11">
                    <a:pos x="T2" y="T3"/>
                  </a:cxn>
                  <a:cxn ang="T12">
                    <a:pos x="T4" y="T5"/>
                  </a:cxn>
                  <a:cxn ang="T13">
                    <a:pos x="T6" y="T7"/>
                  </a:cxn>
                  <a:cxn ang="T14">
                    <a:pos x="T8" y="T9"/>
                  </a:cxn>
                </a:cxnLst>
                <a:rect l="T15" t="T16" r="T17" b="T18"/>
                <a:pathLst>
                  <a:path w="51" h="101">
                    <a:moveTo>
                      <a:pt x="24" y="101"/>
                    </a:moveTo>
                    <a:lnTo>
                      <a:pt x="0" y="0"/>
                    </a:lnTo>
                    <a:lnTo>
                      <a:pt x="24" y="0"/>
                    </a:lnTo>
                    <a:lnTo>
                      <a:pt x="51" y="0"/>
                    </a:lnTo>
                    <a:lnTo>
                      <a:pt x="24"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 name="Line 16"/>
              <p:cNvSpPr>
                <a:spLocks noChangeShapeType="1"/>
              </p:cNvSpPr>
              <p:nvPr/>
            </p:nvSpPr>
            <p:spPr bwMode="auto">
              <a:xfrm flipV="1">
                <a:off x="2256" y="1602"/>
                <a:ext cx="1" cy="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sp>
        <p:nvSpPr>
          <p:cNvPr id="65" name="Text Box 18"/>
          <p:cNvSpPr txBox="1">
            <a:spLocks noChangeArrowheads="1"/>
          </p:cNvSpPr>
          <p:nvPr/>
        </p:nvSpPr>
        <p:spPr bwMode="auto">
          <a:xfrm>
            <a:off x="286109" y="611192"/>
            <a:ext cx="2266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fr-FR" altLang="fr-FR" sz="2200" b="1"/>
              <a:t>Cellule normale</a:t>
            </a:r>
          </a:p>
        </p:txBody>
      </p:sp>
      <p:sp>
        <p:nvSpPr>
          <p:cNvPr id="66" name="Text Box 19"/>
          <p:cNvSpPr txBox="1">
            <a:spLocks noChangeArrowheads="1"/>
          </p:cNvSpPr>
          <p:nvPr/>
        </p:nvSpPr>
        <p:spPr bwMode="auto">
          <a:xfrm>
            <a:off x="536934" y="4211642"/>
            <a:ext cx="23606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fr-FR" altLang="fr-FR" sz="2200" b="1"/>
              <a:t>Cellule tumorale</a:t>
            </a:r>
          </a:p>
        </p:txBody>
      </p:sp>
      <p:sp>
        <p:nvSpPr>
          <p:cNvPr id="67" name="Oval 20"/>
          <p:cNvSpPr>
            <a:spLocks noChangeArrowheads="1"/>
          </p:cNvSpPr>
          <p:nvPr/>
        </p:nvSpPr>
        <p:spPr bwMode="auto">
          <a:xfrm>
            <a:off x="3559534" y="3925892"/>
            <a:ext cx="346075" cy="358775"/>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68" name="Text Box 23"/>
          <p:cNvSpPr txBox="1">
            <a:spLocks noChangeArrowheads="1"/>
          </p:cNvSpPr>
          <p:nvPr/>
        </p:nvSpPr>
        <p:spPr bwMode="auto">
          <a:xfrm>
            <a:off x="1978384" y="1619254"/>
            <a:ext cx="18716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fr-FR" altLang="fr-FR" sz="2200" b="1"/>
              <a:t>Mutation </a:t>
            </a:r>
            <a:br>
              <a:rPr lang="fr-FR" altLang="fr-FR" sz="2200" b="1"/>
            </a:br>
            <a:r>
              <a:rPr lang="fr-FR" altLang="fr-FR" sz="2200" b="1"/>
              <a:t>   acquise </a:t>
            </a:r>
          </a:p>
        </p:txBody>
      </p:sp>
      <p:sp>
        <p:nvSpPr>
          <p:cNvPr id="69" name="Oval 21"/>
          <p:cNvSpPr>
            <a:spLocks noChangeArrowheads="1"/>
          </p:cNvSpPr>
          <p:nvPr/>
        </p:nvSpPr>
        <p:spPr bwMode="auto">
          <a:xfrm>
            <a:off x="3129322" y="3995742"/>
            <a:ext cx="346075" cy="358775"/>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70" name="Oval 22"/>
          <p:cNvSpPr>
            <a:spLocks noChangeArrowheads="1"/>
          </p:cNvSpPr>
          <p:nvPr/>
        </p:nvSpPr>
        <p:spPr bwMode="auto">
          <a:xfrm>
            <a:off x="3343634" y="3925892"/>
            <a:ext cx="346075" cy="358775"/>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71" name="Oval 17"/>
          <p:cNvSpPr>
            <a:spLocks noChangeArrowheads="1"/>
          </p:cNvSpPr>
          <p:nvPr/>
        </p:nvSpPr>
        <p:spPr bwMode="auto">
          <a:xfrm>
            <a:off x="3200759" y="3419479"/>
            <a:ext cx="346075" cy="358775"/>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72" name="Oval 17"/>
          <p:cNvSpPr>
            <a:spLocks noChangeArrowheads="1"/>
          </p:cNvSpPr>
          <p:nvPr/>
        </p:nvSpPr>
        <p:spPr bwMode="auto">
          <a:xfrm>
            <a:off x="3489684" y="3419479"/>
            <a:ext cx="346075" cy="358775"/>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73" name="Oval 17"/>
          <p:cNvSpPr>
            <a:spLocks noChangeArrowheads="1"/>
          </p:cNvSpPr>
          <p:nvPr/>
        </p:nvSpPr>
        <p:spPr bwMode="auto">
          <a:xfrm>
            <a:off x="3056297" y="3708404"/>
            <a:ext cx="346075" cy="358775"/>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74" name="Rectangle 73"/>
          <p:cNvSpPr/>
          <p:nvPr/>
        </p:nvSpPr>
        <p:spPr>
          <a:xfrm>
            <a:off x="-3709827" y="3556235"/>
            <a:ext cx="3096344" cy="115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Oval 17"/>
          <p:cNvSpPr>
            <a:spLocks noChangeArrowheads="1"/>
          </p:cNvSpPr>
          <p:nvPr/>
        </p:nvSpPr>
        <p:spPr bwMode="auto">
          <a:xfrm>
            <a:off x="3642084" y="3571879"/>
            <a:ext cx="346075" cy="358775"/>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76" name="Oval 17"/>
          <p:cNvSpPr>
            <a:spLocks noChangeArrowheads="1"/>
          </p:cNvSpPr>
          <p:nvPr/>
        </p:nvSpPr>
        <p:spPr bwMode="auto">
          <a:xfrm>
            <a:off x="3344945" y="3638559"/>
            <a:ext cx="346075" cy="358775"/>
          </a:xfrm>
          <a:prstGeom prst="ellipse">
            <a:avLst/>
          </a:prstGeom>
          <a:solidFill>
            <a:srgbClr val="000000"/>
          </a:solidFill>
          <a:ln w="12700">
            <a:solidFill>
              <a:srgbClr val="000000"/>
            </a:solidFill>
            <a:round/>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fr-FR" altLang="fr-FR">
              <a:latin typeface="Times"/>
            </a:endParaRPr>
          </a:p>
        </p:txBody>
      </p:sp>
      <p:sp>
        <p:nvSpPr>
          <p:cNvPr id="77" name="Rectangle 2"/>
          <p:cNvSpPr>
            <a:spLocks noChangeArrowheads="1"/>
          </p:cNvSpPr>
          <p:nvPr/>
        </p:nvSpPr>
        <p:spPr bwMode="auto">
          <a:xfrm>
            <a:off x="3982399" y="611192"/>
            <a:ext cx="5002090" cy="57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fr-FR" altLang="fr-FR" sz="2000" b="1" dirty="0">
                <a:solidFill>
                  <a:schemeClr val="accent5"/>
                </a:solidFill>
              </a:rPr>
              <a:t>Comment les gènes peuvent-ils favoriser un cancer?</a:t>
            </a:r>
          </a:p>
        </p:txBody>
      </p:sp>
      <p:sp>
        <p:nvSpPr>
          <p:cNvPr id="78" name="Rectangle 3"/>
          <p:cNvSpPr>
            <a:spLocks noChangeArrowheads="1"/>
          </p:cNvSpPr>
          <p:nvPr/>
        </p:nvSpPr>
        <p:spPr bwMode="auto">
          <a:xfrm>
            <a:off x="4356101" y="1484313"/>
            <a:ext cx="4643438" cy="315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spcBef>
                <a:spcPct val="20000"/>
              </a:spcBef>
            </a:pPr>
            <a:r>
              <a:rPr lang="fr-FR" altLang="fr-FR" sz="1800" b="1" dirty="0">
                <a:solidFill>
                  <a:srgbClr val="002060"/>
                </a:solidFill>
              </a:rPr>
              <a:t>Si une personne naît avec un gène défectueux :</a:t>
            </a:r>
          </a:p>
          <a:p>
            <a:pPr algn="ctr" eaLnBrk="1" hangingPunct="1">
              <a:spcBef>
                <a:spcPct val="20000"/>
              </a:spcBef>
            </a:pPr>
            <a:endParaRPr lang="fr-FR" altLang="fr-FR" sz="1200" dirty="0">
              <a:solidFill>
                <a:srgbClr val="002060"/>
              </a:solidFill>
            </a:endParaRPr>
          </a:p>
          <a:p>
            <a:pPr algn="ctr" eaLnBrk="1" hangingPunct="1">
              <a:spcBef>
                <a:spcPct val="20000"/>
              </a:spcBef>
              <a:buFont typeface="Wingdings 2" pitchFamily="18" charset="2"/>
              <a:buNone/>
            </a:pPr>
            <a:r>
              <a:rPr lang="fr-FR" altLang="fr-FR" sz="1800" b="1" dirty="0">
                <a:solidFill>
                  <a:srgbClr val="002060"/>
                </a:solidFill>
                <a:latin typeface="Arial Black" pitchFamily="34" charset="0"/>
              </a:rPr>
              <a:t>première étape franchie</a:t>
            </a:r>
          </a:p>
          <a:p>
            <a:pPr algn="ctr" eaLnBrk="1" hangingPunct="1">
              <a:spcBef>
                <a:spcPct val="20000"/>
              </a:spcBef>
              <a:buFont typeface="Wingdings 2" pitchFamily="18" charset="2"/>
              <a:buNone/>
            </a:pPr>
            <a:endParaRPr lang="fr-FR" altLang="fr-FR" sz="1100" b="1" dirty="0">
              <a:solidFill>
                <a:srgbClr val="002060"/>
              </a:solidFill>
            </a:endParaRPr>
          </a:p>
          <a:p>
            <a:pPr algn="ctr" eaLnBrk="1" hangingPunct="1">
              <a:spcBef>
                <a:spcPct val="20000"/>
              </a:spcBef>
            </a:pPr>
            <a:r>
              <a:rPr lang="fr-FR" altLang="fr-FR" sz="1800" b="1" dirty="0">
                <a:solidFill>
                  <a:srgbClr val="002060"/>
                </a:solidFill>
              </a:rPr>
              <a:t>il y a donc moins d’étapes nécessaires pour qu’un cancer se développe</a:t>
            </a:r>
          </a:p>
          <a:p>
            <a:pPr algn="ctr" eaLnBrk="1" hangingPunct="1">
              <a:spcBef>
                <a:spcPct val="20000"/>
              </a:spcBef>
            </a:pPr>
            <a:endParaRPr lang="fr-FR" altLang="fr-FR" sz="1800" b="1" dirty="0">
              <a:solidFill>
                <a:srgbClr val="002060"/>
              </a:solidFill>
            </a:endParaRPr>
          </a:p>
          <a:p>
            <a:pPr algn="ctr" eaLnBrk="1" hangingPunct="1">
              <a:spcBef>
                <a:spcPct val="20000"/>
              </a:spcBef>
            </a:pPr>
            <a:r>
              <a:rPr lang="fr-FR" altLang="fr-FR" sz="1800" b="1" dirty="0">
                <a:solidFill>
                  <a:srgbClr val="002060"/>
                </a:solidFill>
              </a:rPr>
              <a:t>et risque de développer un cancer à un </a:t>
            </a:r>
            <a:r>
              <a:rPr lang="fr-FR" altLang="fr-FR" sz="2000" b="1" dirty="0">
                <a:solidFill>
                  <a:schemeClr val="accent5"/>
                </a:solidFill>
              </a:rPr>
              <a:t>âge + précoce</a:t>
            </a:r>
          </a:p>
        </p:txBody>
      </p:sp>
      <p:sp>
        <p:nvSpPr>
          <p:cNvPr id="31" name="ZoneTexte 30"/>
          <p:cNvSpPr txBox="1"/>
          <p:nvPr/>
        </p:nvSpPr>
        <p:spPr>
          <a:xfrm>
            <a:off x="2879157" y="4928056"/>
            <a:ext cx="3565051" cy="215444"/>
          </a:xfrm>
          <a:prstGeom prst="rect">
            <a:avLst/>
          </a:prstGeom>
          <a:noFill/>
        </p:spPr>
        <p:txBody>
          <a:bodyPr wrap="square" rtlCol="0">
            <a:spAutoFit/>
          </a:bodyPr>
          <a:lstStyle/>
          <a:p>
            <a:r>
              <a:rPr lang="fr-FR" sz="800" i="1" dirty="0" smtClean="0">
                <a:solidFill>
                  <a:schemeClr val="accent6"/>
                </a:solidFill>
              </a:rPr>
              <a:t>J </a:t>
            </a:r>
            <a:r>
              <a:rPr lang="fr-FR" sz="800" i="1" dirty="0" err="1" smtClean="0">
                <a:solidFill>
                  <a:schemeClr val="accent6"/>
                </a:solidFill>
              </a:rPr>
              <a:t>Moretta</a:t>
            </a:r>
            <a:r>
              <a:rPr lang="fr-FR" sz="800" i="1" dirty="0" smtClean="0">
                <a:solidFill>
                  <a:schemeClr val="accent6"/>
                </a:solidFill>
              </a:rPr>
              <a:t> - 13 avril 2023 Soirée formation AVFM La Celle - Brignoles</a:t>
            </a:r>
            <a:endParaRPr lang="fr-FR" sz="800" i="1" dirty="0">
              <a:solidFill>
                <a:schemeClr val="accent6"/>
              </a:solidFill>
            </a:endParaRPr>
          </a:p>
        </p:txBody>
      </p:sp>
    </p:spTree>
    <p:extLst>
      <p:ext uri="{BB962C8B-B14F-4D97-AF65-F5344CB8AC3E}">
        <p14:creationId xmlns:p14="http://schemas.microsoft.com/office/powerpoint/2010/main" val="17843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419101" y="621507"/>
            <a:ext cx="9345788" cy="4370421"/>
          </a:xfrm>
          <a:prstGeom prst="rect">
            <a:avLst/>
          </a:prstGeom>
          <a:noFill/>
          <a:ln>
            <a:noFill/>
          </a:ln>
          <a:effectLst/>
          <a:extLst>
            <a:ext uri="{909E8E84-426E-40DD-AFC4-6F175D3DCCD1}">
              <a14:hiddenFill xmlns:a14="http://schemas.microsoft.com/office/drawing/2010/main">
                <a:solidFill>
                  <a:srgbClr val="01088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94" tIns="38097" rIns="76194" bIns="38097">
            <a:spAutoFit/>
          </a:bodyPr>
          <a:lstStyle>
            <a:lvl1pPr eaLnBrk="0" hangingPunct="0">
              <a:defRPr sz="2400">
                <a:solidFill>
                  <a:srgbClr val="FDC0E5"/>
                </a:solidFill>
                <a:latin typeface="Arial" pitchFamily="34" charset="0"/>
              </a:defRPr>
            </a:lvl1pPr>
            <a:lvl2pPr marL="742950" indent="-285750" eaLnBrk="0" hangingPunct="0">
              <a:defRPr sz="2400">
                <a:solidFill>
                  <a:srgbClr val="FDC0E5"/>
                </a:solidFill>
                <a:latin typeface="Arial" pitchFamily="34" charset="0"/>
              </a:defRPr>
            </a:lvl2pPr>
            <a:lvl3pPr marL="1143000" indent="-228600" eaLnBrk="0" hangingPunct="0">
              <a:defRPr sz="2400">
                <a:solidFill>
                  <a:srgbClr val="FDC0E5"/>
                </a:solidFill>
                <a:latin typeface="Arial" pitchFamily="34" charset="0"/>
              </a:defRPr>
            </a:lvl3pPr>
            <a:lvl4pPr marL="1600200" indent="-228600" eaLnBrk="0" hangingPunct="0">
              <a:defRPr sz="2400">
                <a:solidFill>
                  <a:srgbClr val="FDC0E5"/>
                </a:solidFill>
                <a:latin typeface="Arial" pitchFamily="34" charset="0"/>
              </a:defRPr>
            </a:lvl4pPr>
            <a:lvl5pPr eaLnBrk="0" hangingPunct="0">
              <a:defRPr sz="2400">
                <a:solidFill>
                  <a:srgbClr val="FDC0E5"/>
                </a:solidFill>
                <a:latin typeface="Arial" pitchFamily="34" charset="0"/>
              </a:defRPr>
            </a:lvl5pPr>
            <a:lvl6pPr eaLnBrk="0" fontAlgn="base" hangingPunct="0">
              <a:spcBef>
                <a:spcPct val="0"/>
              </a:spcBef>
              <a:spcAft>
                <a:spcPct val="0"/>
              </a:spcAft>
              <a:defRPr sz="2400">
                <a:solidFill>
                  <a:srgbClr val="FDC0E5"/>
                </a:solidFill>
                <a:latin typeface="Arial" pitchFamily="34" charset="0"/>
              </a:defRPr>
            </a:lvl6pPr>
            <a:lvl7pPr eaLnBrk="0" fontAlgn="base" hangingPunct="0">
              <a:spcBef>
                <a:spcPct val="0"/>
              </a:spcBef>
              <a:spcAft>
                <a:spcPct val="0"/>
              </a:spcAft>
              <a:defRPr sz="2400">
                <a:solidFill>
                  <a:srgbClr val="FDC0E5"/>
                </a:solidFill>
                <a:latin typeface="Arial" pitchFamily="34" charset="0"/>
              </a:defRPr>
            </a:lvl7pPr>
            <a:lvl8pPr eaLnBrk="0" fontAlgn="base" hangingPunct="0">
              <a:spcBef>
                <a:spcPct val="0"/>
              </a:spcBef>
              <a:spcAft>
                <a:spcPct val="0"/>
              </a:spcAft>
              <a:defRPr sz="2400">
                <a:solidFill>
                  <a:srgbClr val="FDC0E5"/>
                </a:solidFill>
                <a:latin typeface="Arial" pitchFamily="34" charset="0"/>
              </a:defRPr>
            </a:lvl8pPr>
            <a:lvl9pPr eaLnBrk="0" fontAlgn="base" hangingPunct="0">
              <a:spcBef>
                <a:spcPct val="0"/>
              </a:spcBef>
              <a:spcAft>
                <a:spcPct val="0"/>
              </a:spcAft>
              <a:defRPr sz="2400">
                <a:solidFill>
                  <a:srgbClr val="FDC0E5"/>
                </a:solidFill>
                <a:latin typeface="Arial" pitchFamily="34" charset="0"/>
              </a:defRPr>
            </a:lvl9pPr>
          </a:lstStyle>
          <a:p>
            <a:pPr>
              <a:lnSpc>
                <a:spcPct val="125000"/>
              </a:lnSpc>
              <a:buClr>
                <a:srgbClr val="FFFFFF"/>
              </a:buClr>
              <a:buFontTx/>
              <a:buChar char="•"/>
            </a:pPr>
            <a:r>
              <a:rPr lang="fr-FR" altLang="fr-FR" sz="1800" b="1">
                <a:solidFill>
                  <a:srgbClr val="FFFF00"/>
                </a:solidFill>
                <a:latin typeface="Times New Roman" pitchFamily="18" charset="0"/>
              </a:rPr>
              <a:t> Age</a:t>
            </a:r>
            <a:r>
              <a:rPr lang="fr-FR" altLang="fr-FR" sz="1800" b="1">
                <a:solidFill>
                  <a:srgbClr val="FFFFFF"/>
                </a:solidFill>
                <a:latin typeface="Times New Roman" pitchFamily="18" charset="0"/>
              </a:rPr>
              <a:t> de survenue des </a:t>
            </a:r>
            <a:r>
              <a:rPr lang="fr-FR" altLang="fr-FR" sz="1800" b="1">
                <a:solidFill>
                  <a:srgbClr val="FFFF00"/>
                </a:solidFill>
                <a:latin typeface="Times New Roman" pitchFamily="18" charset="0"/>
              </a:rPr>
              <a:t>cancers</a:t>
            </a:r>
            <a:r>
              <a:rPr lang="fr-FR" altLang="fr-FR" sz="1800" b="1">
                <a:solidFill>
                  <a:srgbClr val="FFFFFF"/>
                </a:solidFill>
                <a:latin typeface="Times New Roman" pitchFamily="18" charset="0"/>
              </a:rPr>
              <a:t>		</a:t>
            </a:r>
            <a:r>
              <a:rPr lang="fr-FR" altLang="fr-FR" sz="1800" b="1">
                <a:solidFill>
                  <a:srgbClr val="FC0128"/>
                </a:solidFill>
                <a:latin typeface="Times New Roman" pitchFamily="18" charset="0"/>
              </a:rPr>
              <a:t>Avant 20 ans dans 40% des cas</a:t>
            </a:r>
          </a:p>
          <a:p>
            <a:pPr>
              <a:lnSpc>
                <a:spcPct val="125000"/>
              </a:lnSpc>
              <a:buClr>
                <a:srgbClr val="FFFFFF"/>
              </a:buClr>
            </a:pPr>
            <a:r>
              <a:rPr lang="fr-FR" altLang="fr-FR" sz="1800" b="1">
                <a:solidFill>
                  <a:srgbClr val="FFFFFF"/>
                </a:solidFill>
                <a:latin typeface="Times New Roman" pitchFamily="18" charset="0"/>
              </a:rPr>
              <a:t>	</a:t>
            </a:r>
            <a:endParaRPr lang="fr-FR" altLang="fr-FR" sz="1800" b="1">
              <a:solidFill>
                <a:srgbClr val="0099CC"/>
              </a:solidFill>
              <a:latin typeface="Times New Roman" pitchFamily="18" charset="0"/>
            </a:endParaRPr>
          </a:p>
          <a:p>
            <a:pPr>
              <a:lnSpc>
                <a:spcPct val="125000"/>
              </a:lnSpc>
              <a:buClr>
                <a:srgbClr val="FFFFFF"/>
              </a:buClr>
              <a:buFontTx/>
              <a:buChar char="•"/>
            </a:pPr>
            <a:r>
              <a:rPr lang="fr-FR" altLang="fr-FR" sz="1800" b="1">
                <a:solidFill>
                  <a:srgbClr val="FFFF00"/>
                </a:solidFill>
                <a:latin typeface="Times New Roman" pitchFamily="18" charset="0"/>
              </a:rPr>
              <a:t> Localisation(s)</a:t>
            </a:r>
            <a:r>
              <a:rPr lang="fr-FR" altLang="fr-FR" sz="1800" b="1">
                <a:solidFill>
                  <a:srgbClr val="FFFFFF"/>
                </a:solidFill>
                <a:latin typeface="Times New Roman" pitchFamily="18" charset="0"/>
              </a:rPr>
              <a:t> tumorale(s)		- Sarcome des tissus mous</a:t>
            </a:r>
          </a:p>
          <a:p>
            <a:pPr>
              <a:lnSpc>
                <a:spcPct val="125000"/>
              </a:lnSpc>
            </a:pPr>
            <a:r>
              <a:rPr lang="fr-FR" altLang="fr-FR" sz="1800" b="1">
                <a:solidFill>
                  <a:srgbClr val="66FF33"/>
                </a:solidFill>
                <a:latin typeface="Times New Roman" pitchFamily="18" charset="0"/>
              </a:rPr>
              <a:t> 					</a:t>
            </a:r>
            <a:r>
              <a:rPr lang="fr-FR" altLang="fr-FR" sz="1800" b="1">
                <a:solidFill>
                  <a:srgbClr val="FFFFFF"/>
                </a:solidFill>
                <a:latin typeface="Times New Roman" pitchFamily="18" charset="0"/>
              </a:rPr>
              <a:t>-</a:t>
            </a:r>
            <a:r>
              <a:rPr lang="fr-FR" altLang="fr-FR" sz="1800" b="1">
                <a:solidFill>
                  <a:srgbClr val="66FF33"/>
                </a:solidFill>
                <a:latin typeface="Times New Roman" pitchFamily="18" charset="0"/>
              </a:rPr>
              <a:t> </a:t>
            </a:r>
            <a:r>
              <a:rPr lang="fr-FR" altLang="fr-FR" sz="1800" b="1">
                <a:solidFill>
                  <a:srgbClr val="FFFFFF"/>
                </a:solidFill>
                <a:latin typeface="Times New Roman" pitchFamily="18" charset="0"/>
              </a:rPr>
              <a:t>Ostéosarcome</a:t>
            </a:r>
          </a:p>
          <a:p>
            <a:pPr>
              <a:lnSpc>
                <a:spcPct val="125000"/>
              </a:lnSpc>
            </a:pPr>
            <a:r>
              <a:rPr lang="fr-FR" altLang="fr-FR" sz="1800" b="1">
                <a:solidFill>
                  <a:srgbClr val="66FF33"/>
                </a:solidFill>
                <a:latin typeface="Times New Roman" pitchFamily="18" charset="0"/>
              </a:rPr>
              <a:t> 					</a:t>
            </a:r>
            <a:r>
              <a:rPr lang="fr-FR" altLang="fr-FR" sz="1800" b="1">
                <a:solidFill>
                  <a:srgbClr val="FFFFFF"/>
                </a:solidFill>
                <a:latin typeface="Times New Roman" pitchFamily="18" charset="0"/>
              </a:rPr>
              <a:t>-</a:t>
            </a:r>
            <a:r>
              <a:rPr lang="fr-FR" altLang="fr-FR" sz="1800" b="1">
                <a:solidFill>
                  <a:srgbClr val="66FF33"/>
                </a:solidFill>
                <a:latin typeface="Times New Roman" pitchFamily="18" charset="0"/>
              </a:rPr>
              <a:t> </a:t>
            </a:r>
            <a:r>
              <a:rPr lang="fr-FR" altLang="fr-FR" sz="1800" b="1">
                <a:solidFill>
                  <a:srgbClr val="FC0128"/>
                </a:solidFill>
                <a:latin typeface="Times New Roman" pitchFamily="18" charset="0"/>
              </a:rPr>
              <a:t>Tumeur cérébrale</a:t>
            </a:r>
            <a:r>
              <a:rPr lang="fr-FR" altLang="fr-FR" sz="1800" b="1">
                <a:solidFill>
                  <a:srgbClr val="66FF33"/>
                </a:solidFill>
                <a:latin typeface="Times New Roman" pitchFamily="18" charset="0"/>
              </a:rPr>
              <a:t> </a:t>
            </a:r>
          </a:p>
          <a:p>
            <a:pPr>
              <a:lnSpc>
                <a:spcPct val="125000"/>
              </a:lnSpc>
            </a:pPr>
            <a:r>
              <a:rPr lang="fr-FR" altLang="fr-FR" sz="1800" b="1">
                <a:solidFill>
                  <a:srgbClr val="66FF33"/>
                </a:solidFill>
                <a:latin typeface="Times New Roman" pitchFamily="18" charset="0"/>
              </a:rPr>
              <a:t> 					</a:t>
            </a:r>
            <a:r>
              <a:rPr lang="fr-FR" altLang="fr-FR" sz="1800" b="1">
                <a:solidFill>
                  <a:srgbClr val="FFFFFF"/>
                </a:solidFill>
                <a:latin typeface="Times New Roman" pitchFamily="18" charset="0"/>
              </a:rPr>
              <a:t>-</a:t>
            </a:r>
            <a:r>
              <a:rPr lang="fr-FR" altLang="fr-FR" sz="1800" b="1">
                <a:solidFill>
                  <a:srgbClr val="66FF33"/>
                </a:solidFill>
                <a:latin typeface="Times New Roman" pitchFamily="18" charset="0"/>
              </a:rPr>
              <a:t> </a:t>
            </a:r>
            <a:r>
              <a:rPr lang="fr-FR" altLang="fr-FR" sz="1800" b="1">
                <a:solidFill>
                  <a:srgbClr val="FFFFFF"/>
                </a:solidFill>
                <a:latin typeface="Times New Roman" pitchFamily="18" charset="0"/>
              </a:rPr>
              <a:t>Corticosurrénalome</a:t>
            </a:r>
          </a:p>
          <a:p>
            <a:pPr>
              <a:lnSpc>
                <a:spcPct val="125000"/>
              </a:lnSpc>
            </a:pPr>
            <a:r>
              <a:rPr lang="fr-FR" altLang="fr-FR" sz="1800" b="1">
                <a:solidFill>
                  <a:srgbClr val="66FF33"/>
                </a:solidFill>
                <a:latin typeface="Times New Roman" pitchFamily="18" charset="0"/>
              </a:rPr>
              <a:t> 					</a:t>
            </a:r>
            <a:r>
              <a:rPr lang="fr-FR" altLang="fr-FR" sz="1800" b="1">
                <a:solidFill>
                  <a:srgbClr val="FFFFFF"/>
                </a:solidFill>
                <a:latin typeface="Times New Roman" pitchFamily="18" charset="0"/>
              </a:rPr>
              <a:t>- Cancer du sein pré-ménopausique </a:t>
            </a:r>
          </a:p>
          <a:p>
            <a:pPr>
              <a:lnSpc>
                <a:spcPct val="125000"/>
              </a:lnSpc>
            </a:pPr>
            <a:endParaRPr lang="fr-FR" altLang="fr-FR" sz="1800" b="1">
              <a:solidFill>
                <a:srgbClr val="FC0128"/>
              </a:solidFill>
              <a:latin typeface="Times New Roman" pitchFamily="18" charset="0"/>
            </a:endParaRPr>
          </a:p>
          <a:p>
            <a:pPr>
              <a:buClr>
                <a:srgbClr val="FFFFFF"/>
              </a:buClr>
              <a:buFontTx/>
              <a:buChar char="•"/>
            </a:pPr>
            <a:r>
              <a:rPr lang="fr-FR" altLang="fr-FR" sz="1800" b="1">
                <a:solidFill>
                  <a:srgbClr val="FFFF00"/>
                </a:solidFill>
                <a:latin typeface="Times New Roman" pitchFamily="18" charset="0"/>
              </a:rPr>
              <a:t> Risque tumoral</a:t>
            </a:r>
            <a:r>
              <a:rPr lang="fr-FR" altLang="fr-FR" sz="1800" b="1">
                <a:solidFill>
                  <a:srgbClr val="FFFFFF"/>
                </a:solidFill>
                <a:latin typeface="Times New Roman" pitchFamily="18" charset="0"/>
              </a:rPr>
              <a:t>			homme : </a:t>
            </a:r>
            <a:r>
              <a:rPr lang="fr-FR" altLang="fr-FR" sz="1800" b="1">
                <a:solidFill>
                  <a:srgbClr val="FC0128"/>
                </a:solidFill>
                <a:latin typeface="Times New Roman" pitchFamily="18" charset="0"/>
              </a:rPr>
              <a:t>41% à 40 ans</a:t>
            </a:r>
          </a:p>
          <a:p>
            <a:pPr marL="1523878" lvl="4">
              <a:buClr>
                <a:srgbClr val="FFFFFF"/>
              </a:buClr>
            </a:pPr>
            <a:r>
              <a:rPr lang="fr-FR" altLang="fr-FR" sz="1800" b="1">
                <a:solidFill>
                  <a:srgbClr val="FFFFFF"/>
                </a:solidFill>
                <a:latin typeface="Times New Roman" pitchFamily="18" charset="0"/>
              </a:rPr>
              <a:t>                                       femme :  </a:t>
            </a:r>
            <a:r>
              <a:rPr lang="fr-FR" altLang="fr-FR" sz="1800" b="1">
                <a:solidFill>
                  <a:srgbClr val="FC0128"/>
                </a:solidFill>
                <a:latin typeface="Times New Roman" pitchFamily="18" charset="0"/>
              </a:rPr>
              <a:t>84% à 40 ans</a:t>
            </a:r>
          </a:p>
          <a:p>
            <a:pPr marL="1523878" lvl="4">
              <a:buClr>
                <a:srgbClr val="FFFFFF"/>
              </a:buClr>
            </a:pPr>
            <a:endParaRPr lang="fr-FR" altLang="fr-FR" sz="1800" b="1">
              <a:solidFill>
                <a:srgbClr val="FC0128"/>
              </a:solidFill>
              <a:latin typeface="Times New Roman" pitchFamily="18" charset="0"/>
            </a:endParaRPr>
          </a:p>
          <a:p>
            <a:pPr>
              <a:lnSpc>
                <a:spcPct val="125000"/>
              </a:lnSpc>
              <a:buClr>
                <a:srgbClr val="FFFFFF"/>
              </a:buClr>
              <a:buFontTx/>
              <a:buChar char="•"/>
            </a:pPr>
            <a:r>
              <a:rPr lang="fr-FR" altLang="fr-FR" sz="1800" b="1">
                <a:solidFill>
                  <a:srgbClr val="FFFFFF"/>
                </a:solidFill>
                <a:latin typeface="Times New Roman" pitchFamily="18" charset="0"/>
              </a:rPr>
              <a:t> Possibilité de </a:t>
            </a:r>
            <a:r>
              <a:rPr lang="fr-FR" altLang="fr-FR" sz="1800" b="1">
                <a:solidFill>
                  <a:srgbClr val="FFFF00"/>
                </a:solidFill>
                <a:latin typeface="Times New Roman" pitchFamily="18" charset="0"/>
              </a:rPr>
              <a:t>détection</a:t>
            </a:r>
            <a:r>
              <a:rPr lang="fr-FR" altLang="fr-FR" sz="1800" b="1">
                <a:solidFill>
                  <a:srgbClr val="66FF33"/>
                </a:solidFill>
                <a:latin typeface="Times New Roman" pitchFamily="18" charset="0"/>
              </a:rPr>
              <a:t> </a:t>
            </a:r>
            <a:r>
              <a:rPr lang="fr-FR" altLang="fr-FR" sz="1800" b="1">
                <a:solidFill>
                  <a:srgbClr val="FFFFFF"/>
                </a:solidFill>
                <a:latin typeface="Times New Roman" pitchFamily="18" charset="0"/>
              </a:rPr>
              <a:t>précoce	</a:t>
            </a:r>
            <a:r>
              <a:rPr lang="fr-FR" altLang="fr-FR" sz="1800" b="1">
                <a:solidFill>
                  <a:srgbClr val="FC0128"/>
                </a:solidFill>
                <a:latin typeface="Times New Roman" pitchFamily="18" charset="0"/>
              </a:rPr>
              <a:t>Non </a:t>
            </a:r>
            <a:r>
              <a:rPr lang="fr-FR" altLang="fr-FR" sz="1800" b="1">
                <a:solidFill>
                  <a:srgbClr val="FFFFFF"/>
                </a:solidFill>
                <a:latin typeface="Times New Roman" pitchFamily="18" charset="0"/>
              </a:rPr>
              <a:t>sauf</a:t>
            </a:r>
            <a:r>
              <a:rPr lang="fr-FR" altLang="fr-FR" sz="1800" b="1">
                <a:solidFill>
                  <a:srgbClr val="66FF33"/>
                </a:solidFill>
                <a:latin typeface="Times New Roman" pitchFamily="18" charset="0"/>
              </a:rPr>
              <a:t> imagerie mammaire	(?)</a:t>
            </a:r>
            <a:endParaRPr lang="fr-FR" altLang="fr-FR" sz="1800" b="1">
              <a:solidFill>
                <a:srgbClr val="FC0128"/>
              </a:solidFill>
              <a:latin typeface="Times New Roman" pitchFamily="18" charset="0"/>
            </a:endParaRPr>
          </a:p>
          <a:p>
            <a:pPr>
              <a:lnSpc>
                <a:spcPct val="125000"/>
              </a:lnSpc>
              <a:buClr>
                <a:srgbClr val="FFFFFF"/>
              </a:buClr>
              <a:buFontTx/>
              <a:buChar char="•"/>
            </a:pPr>
            <a:r>
              <a:rPr lang="fr-FR" altLang="fr-FR" sz="1800" b="1">
                <a:solidFill>
                  <a:srgbClr val="FFFFFF"/>
                </a:solidFill>
                <a:latin typeface="Times New Roman" pitchFamily="18" charset="0"/>
              </a:rPr>
              <a:t> Chirurgie </a:t>
            </a:r>
            <a:r>
              <a:rPr lang="fr-FR" altLang="fr-FR" sz="1800" b="1">
                <a:solidFill>
                  <a:srgbClr val="FFFF00"/>
                </a:solidFill>
                <a:latin typeface="Times New Roman" pitchFamily="18" charset="0"/>
              </a:rPr>
              <a:t>prophylactique</a:t>
            </a:r>
            <a:r>
              <a:rPr lang="fr-FR" altLang="fr-FR" sz="1800" b="1">
                <a:solidFill>
                  <a:srgbClr val="66FF33"/>
                </a:solidFill>
                <a:latin typeface="Times New Roman" pitchFamily="18" charset="0"/>
              </a:rPr>
              <a:t>		</a:t>
            </a:r>
            <a:r>
              <a:rPr lang="fr-FR" altLang="fr-FR" sz="1800" b="1">
                <a:solidFill>
                  <a:srgbClr val="FC0128"/>
                </a:solidFill>
                <a:latin typeface="Times New Roman" pitchFamily="18" charset="0"/>
              </a:rPr>
              <a:t>Non</a:t>
            </a:r>
          </a:p>
        </p:txBody>
      </p:sp>
      <p:sp>
        <p:nvSpPr>
          <p:cNvPr id="143363" name="Text Box 3"/>
          <p:cNvSpPr txBox="1">
            <a:spLocks noChangeArrowheads="1"/>
          </p:cNvSpPr>
          <p:nvPr/>
        </p:nvSpPr>
        <p:spPr bwMode="auto">
          <a:xfrm>
            <a:off x="-327378" y="89298"/>
            <a:ext cx="9144000" cy="44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94" tIns="38097" rIns="76194" bIns="38097">
            <a:spAutoFit/>
          </a:bodyPr>
          <a:lstStyle>
            <a:lvl1pPr eaLnBrk="0" hangingPunct="0">
              <a:defRPr sz="2400">
                <a:solidFill>
                  <a:srgbClr val="FDC0E5"/>
                </a:solidFill>
                <a:latin typeface="Arial" pitchFamily="34" charset="0"/>
              </a:defRPr>
            </a:lvl1pPr>
            <a:lvl2pPr marL="742950" indent="-285750" eaLnBrk="0" hangingPunct="0">
              <a:defRPr sz="2400">
                <a:solidFill>
                  <a:srgbClr val="FDC0E5"/>
                </a:solidFill>
                <a:latin typeface="Arial" pitchFamily="34" charset="0"/>
              </a:defRPr>
            </a:lvl2pPr>
            <a:lvl3pPr marL="1143000" indent="-228600" eaLnBrk="0" hangingPunct="0">
              <a:defRPr sz="2400">
                <a:solidFill>
                  <a:srgbClr val="FDC0E5"/>
                </a:solidFill>
                <a:latin typeface="Arial" pitchFamily="34" charset="0"/>
              </a:defRPr>
            </a:lvl3pPr>
            <a:lvl4pPr marL="1600200" indent="-228600" eaLnBrk="0" hangingPunct="0">
              <a:defRPr sz="2400">
                <a:solidFill>
                  <a:srgbClr val="FDC0E5"/>
                </a:solidFill>
                <a:latin typeface="Arial" pitchFamily="34" charset="0"/>
              </a:defRPr>
            </a:lvl4pPr>
            <a:lvl5pPr marL="2057400" indent="-228600" eaLnBrk="0" hangingPunct="0">
              <a:defRPr sz="2400">
                <a:solidFill>
                  <a:srgbClr val="FDC0E5"/>
                </a:solidFill>
                <a:latin typeface="Arial" pitchFamily="34" charset="0"/>
              </a:defRPr>
            </a:lvl5pPr>
            <a:lvl6pPr marL="2514600" indent="-228600" eaLnBrk="0" fontAlgn="base" hangingPunct="0">
              <a:spcBef>
                <a:spcPct val="0"/>
              </a:spcBef>
              <a:spcAft>
                <a:spcPct val="0"/>
              </a:spcAft>
              <a:defRPr sz="2400">
                <a:solidFill>
                  <a:srgbClr val="FDC0E5"/>
                </a:solidFill>
                <a:latin typeface="Arial" pitchFamily="34" charset="0"/>
              </a:defRPr>
            </a:lvl6pPr>
            <a:lvl7pPr marL="2971800" indent="-228600" eaLnBrk="0" fontAlgn="base" hangingPunct="0">
              <a:spcBef>
                <a:spcPct val="0"/>
              </a:spcBef>
              <a:spcAft>
                <a:spcPct val="0"/>
              </a:spcAft>
              <a:defRPr sz="2400">
                <a:solidFill>
                  <a:srgbClr val="FDC0E5"/>
                </a:solidFill>
                <a:latin typeface="Arial" pitchFamily="34" charset="0"/>
              </a:defRPr>
            </a:lvl7pPr>
            <a:lvl8pPr marL="3429000" indent="-228600" eaLnBrk="0" fontAlgn="base" hangingPunct="0">
              <a:spcBef>
                <a:spcPct val="0"/>
              </a:spcBef>
              <a:spcAft>
                <a:spcPct val="0"/>
              </a:spcAft>
              <a:defRPr sz="2400">
                <a:solidFill>
                  <a:srgbClr val="FDC0E5"/>
                </a:solidFill>
                <a:latin typeface="Arial" pitchFamily="34" charset="0"/>
              </a:defRPr>
            </a:lvl8pPr>
            <a:lvl9pPr marL="3886200" indent="-228600" eaLnBrk="0" fontAlgn="base" hangingPunct="0">
              <a:spcBef>
                <a:spcPct val="0"/>
              </a:spcBef>
              <a:spcAft>
                <a:spcPct val="0"/>
              </a:spcAft>
              <a:defRPr sz="2400">
                <a:solidFill>
                  <a:srgbClr val="FDC0E5"/>
                </a:solidFill>
                <a:latin typeface="Arial" pitchFamily="34" charset="0"/>
              </a:defRPr>
            </a:lvl9pPr>
          </a:lstStyle>
          <a:p>
            <a:pPr algn="ctr" eaLnBrk="1" hangingPunct="1"/>
            <a:r>
              <a:rPr lang="fr-FR" altLang="fr-FR" b="1" smtClean="0">
                <a:solidFill>
                  <a:srgbClr val="FFFF00"/>
                </a:solidFill>
                <a:latin typeface="Times New Roman" pitchFamily="18" charset="0"/>
              </a:rPr>
              <a:t>	LE SYNDROME DE LI-FRAUMENI</a:t>
            </a:r>
          </a:p>
        </p:txBody>
      </p:sp>
      <p:sp>
        <p:nvSpPr>
          <p:cNvPr id="143364" name="AutoShape 6"/>
          <p:cNvSpPr>
            <a:spLocks/>
          </p:cNvSpPr>
          <p:nvPr/>
        </p:nvSpPr>
        <p:spPr bwMode="auto">
          <a:xfrm>
            <a:off x="4426657" y="1409701"/>
            <a:ext cx="77611" cy="1438275"/>
          </a:xfrm>
          <a:prstGeom prst="leftBrace">
            <a:avLst>
              <a:gd name="adj1" fmla="val 183031"/>
              <a:gd name="adj2" fmla="val 50000"/>
            </a:avLst>
          </a:prstGeom>
          <a:noFill/>
          <a:ln w="38100">
            <a:solidFill>
              <a:schemeClr val="hlink"/>
            </a:solidFill>
            <a:round/>
            <a:headEnd/>
            <a:tailEnd/>
          </a:ln>
          <a:effectLst/>
          <a:extLst>
            <a:ext uri="{909E8E84-426E-40DD-AFC4-6F175D3DCCD1}">
              <a14:hiddenFill xmlns:a14="http://schemas.microsoft.com/office/drawing/2010/main">
                <a:solidFill>
                  <a:srgbClr val="01088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4" tIns="38097" rIns="76194" bIns="38097" anchor="ctr"/>
          <a:lstStyle>
            <a:lvl1pPr eaLnBrk="0" hangingPunct="0">
              <a:defRPr sz="2400">
                <a:solidFill>
                  <a:srgbClr val="FDC0E5"/>
                </a:solidFill>
                <a:latin typeface="Arial" pitchFamily="34" charset="0"/>
              </a:defRPr>
            </a:lvl1pPr>
            <a:lvl2pPr marL="742950" indent="-285750" eaLnBrk="0" hangingPunct="0">
              <a:defRPr sz="2400">
                <a:solidFill>
                  <a:srgbClr val="FDC0E5"/>
                </a:solidFill>
                <a:latin typeface="Arial" pitchFamily="34" charset="0"/>
              </a:defRPr>
            </a:lvl2pPr>
            <a:lvl3pPr marL="1143000" indent="-228600" eaLnBrk="0" hangingPunct="0">
              <a:defRPr sz="2400">
                <a:solidFill>
                  <a:srgbClr val="FDC0E5"/>
                </a:solidFill>
                <a:latin typeface="Arial" pitchFamily="34" charset="0"/>
              </a:defRPr>
            </a:lvl3pPr>
            <a:lvl4pPr marL="1600200" indent="-228600" eaLnBrk="0" hangingPunct="0">
              <a:defRPr sz="2400">
                <a:solidFill>
                  <a:srgbClr val="FDC0E5"/>
                </a:solidFill>
                <a:latin typeface="Arial" pitchFamily="34" charset="0"/>
              </a:defRPr>
            </a:lvl4pPr>
            <a:lvl5pPr marL="2057400" indent="-228600" eaLnBrk="0" hangingPunct="0">
              <a:defRPr sz="2400">
                <a:solidFill>
                  <a:srgbClr val="FDC0E5"/>
                </a:solidFill>
                <a:latin typeface="Arial" pitchFamily="34" charset="0"/>
              </a:defRPr>
            </a:lvl5pPr>
            <a:lvl6pPr marL="2514600" indent="-228600" eaLnBrk="0" fontAlgn="base" hangingPunct="0">
              <a:spcBef>
                <a:spcPct val="0"/>
              </a:spcBef>
              <a:spcAft>
                <a:spcPct val="0"/>
              </a:spcAft>
              <a:defRPr sz="2400">
                <a:solidFill>
                  <a:srgbClr val="FDC0E5"/>
                </a:solidFill>
                <a:latin typeface="Arial" pitchFamily="34" charset="0"/>
              </a:defRPr>
            </a:lvl6pPr>
            <a:lvl7pPr marL="2971800" indent="-228600" eaLnBrk="0" fontAlgn="base" hangingPunct="0">
              <a:spcBef>
                <a:spcPct val="0"/>
              </a:spcBef>
              <a:spcAft>
                <a:spcPct val="0"/>
              </a:spcAft>
              <a:defRPr sz="2400">
                <a:solidFill>
                  <a:srgbClr val="FDC0E5"/>
                </a:solidFill>
                <a:latin typeface="Arial" pitchFamily="34" charset="0"/>
              </a:defRPr>
            </a:lvl7pPr>
            <a:lvl8pPr marL="3429000" indent="-228600" eaLnBrk="0" fontAlgn="base" hangingPunct="0">
              <a:spcBef>
                <a:spcPct val="0"/>
              </a:spcBef>
              <a:spcAft>
                <a:spcPct val="0"/>
              </a:spcAft>
              <a:defRPr sz="2400">
                <a:solidFill>
                  <a:srgbClr val="FDC0E5"/>
                </a:solidFill>
                <a:latin typeface="Arial" pitchFamily="34" charset="0"/>
              </a:defRPr>
            </a:lvl8pPr>
            <a:lvl9pPr marL="3886200" indent="-228600" eaLnBrk="0" fontAlgn="base" hangingPunct="0">
              <a:spcBef>
                <a:spcPct val="0"/>
              </a:spcBef>
              <a:spcAft>
                <a:spcPct val="0"/>
              </a:spcAft>
              <a:defRPr sz="2400">
                <a:solidFill>
                  <a:srgbClr val="FDC0E5"/>
                </a:solidFill>
                <a:latin typeface="Arial" pitchFamily="34" charset="0"/>
              </a:defRPr>
            </a:lvl9pPr>
          </a:lstStyle>
          <a:p>
            <a:endParaRPr lang="fr-FR" altLang="fr-FR" sz="1800" b="1">
              <a:solidFill>
                <a:srgbClr val="FFFFFF"/>
              </a:solidFill>
              <a:latin typeface="Times New Roman" pitchFamily="18" charset="0"/>
            </a:endParaRPr>
          </a:p>
        </p:txBody>
      </p:sp>
      <p:sp>
        <p:nvSpPr>
          <p:cNvPr id="143365" name="Rectangle 8"/>
          <p:cNvSpPr>
            <a:spLocks noChangeArrowheads="1"/>
          </p:cNvSpPr>
          <p:nvPr/>
        </p:nvSpPr>
        <p:spPr bwMode="auto">
          <a:xfrm>
            <a:off x="1463324" y="1933576"/>
            <a:ext cx="3198812" cy="815602"/>
          </a:xfrm>
          <a:prstGeom prst="rect">
            <a:avLst/>
          </a:prstGeom>
          <a:noFill/>
          <a:ln>
            <a:noFill/>
          </a:ln>
          <a:effectLst/>
          <a:extLst>
            <a:ext uri="{909E8E84-426E-40DD-AFC4-6F175D3DCCD1}">
              <a14:hiddenFill xmlns:a14="http://schemas.microsoft.com/office/drawing/2010/main">
                <a:solidFill>
                  <a:srgbClr val="01088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4" tIns="38097" rIns="76194" bIns="38097">
            <a:spAutoFit/>
          </a:bodyPr>
          <a:lstStyle>
            <a:lvl1pPr eaLnBrk="0" hangingPunct="0">
              <a:defRPr sz="2400">
                <a:solidFill>
                  <a:srgbClr val="FDC0E5"/>
                </a:solidFill>
                <a:latin typeface="Arial" pitchFamily="34" charset="0"/>
              </a:defRPr>
            </a:lvl1pPr>
            <a:lvl2pPr marL="742950" indent="-285750" eaLnBrk="0" hangingPunct="0">
              <a:defRPr sz="2400">
                <a:solidFill>
                  <a:srgbClr val="FDC0E5"/>
                </a:solidFill>
                <a:latin typeface="Arial" pitchFamily="34" charset="0"/>
              </a:defRPr>
            </a:lvl2pPr>
            <a:lvl3pPr marL="1143000" indent="-228600" eaLnBrk="0" hangingPunct="0">
              <a:defRPr sz="2400">
                <a:solidFill>
                  <a:srgbClr val="FDC0E5"/>
                </a:solidFill>
                <a:latin typeface="Arial" pitchFamily="34" charset="0"/>
              </a:defRPr>
            </a:lvl3pPr>
            <a:lvl4pPr marL="1600200" indent="-228600" eaLnBrk="0" hangingPunct="0">
              <a:defRPr sz="2400">
                <a:solidFill>
                  <a:srgbClr val="FDC0E5"/>
                </a:solidFill>
                <a:latin typeface="Arial" pitchFamily="34" charset="0"/>
              </a:defRPr>
            </a:lvl4pPr>
            <a:lvl5pPr marL="2057400" indent="-228600" eaLnBrk="0" hangingPunct="0">
              <a:defRPr sz="2400">
                <a:solidFill>
                  <a:srgbClr val="FDC0E5"/>
                </a:solidFill>
                <a:latin typeface="Arial" pitchFamily="34" charset="0"/>
              </a:defRPr>
            </a:lvl5pPr>
            <a:lvl6pPr marL="2514600" indent="-228600" eaLnBrk="0" fontAlgn="base" hangingPunct="0">
              <a:spcBef>
                <a:spcPct val="0"/>
              </a:spcBef>
              <a:spcAft>
                <a:spcPct val="0"/>
              </a:spcAft>
              <a:defRPr sz="2400">
                <a:solidFill>
                  <a:srgbClr val="FDC0E5"/>
                </a:solidFill>
                <a:latin typeface="Arial" pitchFamily="34" charset="0"/>
              </a:defRPr>
            </a:lvl6pPr>
            <a:lvl7pPr marL="2971800" indent="-228600" eaLnBrk="0" fontAlgn="base" hangingPunct="0">
              <a:spcBef>
                <a:spcPct val="0"/>
              </a:spcBef>
              <a:spcAft>
                <a:spcPct val="0"/>
              </a:spcAft>
              <a:defRPr sz="2400">
                <a:solidFill>
                  <a:srgbClr val="FDC0E5"/>
                </a:solidFill>
                <a:latin typeface="Arial" pitchFamily="34" charset="0"/>
              </a:defRPr>
            </a:lvl7pPr>
            <a:lvl8pPr marL="3429000" indent="-228600" eaLnBrk="0" fontAlgn="base" hangingPunct="0">
              <a:spcBef>
                <a:spcPct val="0"/>
              </a:spcBef>
              <a:spcAft>
                <a:spcPct val="0"/>
              </a:spcAft>
              <a:defRPr sz="2400">
                <a:solidFill>
                  <a:srgbClr val="FDC0E5"/>
                </a:solidFill>
                <a:latin typeface="Arial" pitchFamily="34" charset="0"/>
              </a:defRPr>
            </a:lvl8pPr>
            <a:lvl9pPr marL="3886200" indent="-228600" eaLnBrk="0" fontAlgn="base" hangingPunct="0">
              <a:spcBef>
                <a:spcPct val="0"/>
              </a:spcBef>
              <a:spcAft>
                <a:spcPct val="0"/>
              </a:spcAft>
              <a:defRPr sz="2400">
                <a:solidFill>
                  <a:srgbClr val="FDC0E5"/>
                </a:solidFill>
                <a:latin typeface="Arial" pitchFamily="34" charset="0"/>
              </a:defRPr>
            </a:lvl9pPr>
          </a:lstStyle>
          <a:p>
            <a:r>
              <a:rPr lang="fr-FR" altLang="fr-FR" b="1" smtClean="0">
                <a:solidFill>
                  <a:srgbClr val="FC0128"/>
                </a:solidFill>
                <a:latin typeface="Times New Roman" pitchFamily="18" charset="0"/>
              </a:rPr>
              <a:t>	Spectre tumoral</a:t>
            </a:r>
          </a:p>
          <a:p>
            <a:r>
              <a:rPr lang="fr-FR" altLang="fr-FR" b="1" smtClean="0">
                <a:solidFill>
                  <a:srgbClr val="FC0128"/>
                </a:solidFill>
                <a:latin typeface="Times New Roman" pitchFamily="18" charset="0"/>
              </a:rPr>
              <a:t>                    large</a:t>
            </a:r>
          </a:p>
        </p:txBody>
      </p:sp>
      <p:sp>
        <p:nvSpPr>
          <p:cNvPr id="143366" name="Rectangle 10"/>
          <p:cNvSpPr>
            <a:spLocks noChangeArrowheads="1"/>
          </p:cNvSpPr>
          <p:nvPr/>
        </p:nvSpPr>
        <p:spPr bwMode="auto">
          <a:xfrm>
            <a:off x="419101" y="621507"/>
            <a:ext cx="8301566" cy="4198144"/>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rgbClr val="01088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4" tIns="38097" rIns="76194" bIns="38097" anchor="ctr"/>
          <a:lstStyle>
            <a:lvl1pPr eaLnBrk="0" hangingPunct="0">
              <a:defRPr sz="2400">
                <a:solidFill>
                  <a:srgbClr val="FDC0E5"/>
                </a:solidFill>
                <a:latin typeface="Arial" pitchFamily="34" charset="0"/>
              </a:defRPr>
            </a:lvl1pPr>
            <a:lvl2pPr marL="742950" indent="-285750" eaLnBrk="0" hangingPunct="0">
              <a:defRPr sz="2400">
                <a:solidFill>
                  <a:srgbClr val="FDC0E5"/>
                </a:solidFill>
                <a:latin typeface="Arial" pitchFamily="34" charset="0"/>
              </a:defRPr>
            </a:lvl2pPr>
            <a:lvl3pPr marL="1143000" indent="-228600" eaLnBrk="0" hangingPunct="0">
              <a:defRPr sz="2400">
                <a:solidFill>
                  <a:srgbClr val="FDC0E5"/>
                </a:solidFill>
                <a:latin typeface="Arial" pitchFamily="34" charset="0"/>
              </a:defRPr>
            </a:lvl3pPr>
            <a:lvl4pPr marL="1600200" indent="-228600" eaLnBrk="0" hangingPunct="0">
              <a:defRPr sz="2400">
                <a:solidFill>
                  <a:srgbClr val="FDC0E5"/>
                </a:solidFill>
                <a:latin typeface="Arial" pitchFamily="34" charset="0"/>
              </a:defRPr>
            </a:lvl4pPr>
            <a:lvl5pPr marL="2057400" indent="-228600" eaLnBrk="0" hangingPunct="0">
              <a:defRPr sz="2400">
                <a:solidFill>
                  <a:srgbClr val="FDC0E5"/>
                </a:solidFill>
                <a:latin typeface="Arial" pitchFamily="34" charset="0"/>
              </a:defRPr>
            </a:lvl5pPr>
            <a:lvl6pPr marL="2514600" indent="-228600" eaLnBrk="0" fontAlgn="base" hangingPunct="0">
              <a:spcBef>
                <a:spcPct val="0"/>
              </a:spcBef>
              <a:spcAft>
                <a:spcPct val="0"/>
              </a:spcAft>
              <a:defRPr sz="2400">
                <a:solidFill>
                  <a:srgbClr val="FDC0E5"/>
                </a:solidFill>
                <a:latin typeface="Arial" pitchFamily="34" charset="0"/>
              </a:defRPr>
            </a:lvl6pPr>
            <a:lvl7pPr marL="2971800" indent="-228600" eaLnBrk="0" fontAlgn="base" hangingPunct="0">
              <a:spcBef>
                <a:spcPct val="0"/>
              </a:spcBef>
              <a:spcAft>
                <a:spcPct val="0"/>
              </a:spcAft>
              <a:defRPr sz="2400">
                <a:solidFill>
                  <a:srgbClr val="FDC0E5"/>
                </a:solidFill>
                <a:latin typeface="Arial" pitchFamily="34" charset="0"/>
              </a:defRPr>
            </a:lvl7pPr>
            <a:lvl8pPr marL="3429000" indent="-228600" eaLnBrk="0" fontAlgn="base" hangingPunct="0">
              <a:spcBef>
                <a:spcPct val="0"/>
              </a:spcBef>
              <a:spcAft>
                <a:spcPct val="0"/>
              </a:spcAft>
              <a:defRPr sz="2400">
                <a:solidFill>
                  <a:srgbClr val="FDC0E5"/>
                </a:solidFill>
                <a:latin typeface="Arial" pitchFamily="34" charset="0"/>
              </a:defRPr>
            </a:lvl8pPr>
            <a:lvl9pPr marL="3886200" indent="-228600" eaLnBrk="0" fontAlgn="base" hangingPunct="0">
              <a:spcBef>
                <a:spcPct val="0"/>
              </a:spcBef>
              <a:spcAft>
                <a:spcPct val="0"/>
              </a:spcAft>
              <a:defRPr sz="2400">
                <a:solidFill>
                  <a:srgbClr val="FDC0E5"/>
                </a:solidFill>
                <a:latin typeface="Arial" pitchFamily="34" charset="0"/>
              </a:defRPr>
            </a:lvl9pPr>
          </a:lstStyle>
          <a:p>
            <a:pPr algn="ctr"/>
            <a:endParaRPr lang="fr-FR" altLang="fr-FR" sz="1500" b="1">
              <a:solidFill>
                <a:srgbClr val="FFFFFF"/>
              </a:solidFill>
              <a:latin typeface="Times New Roman" pitchFamily="18" charset="0"/>
            </a:endParaRPr>
          </a:p>
        </p:txBody>
      </p:sp>
      <p:sp>
        <p:nvSpPr>
          <p:cNvPr id="143367" name="Text Box 11"/>
          <p:cNvSpPr txBox="1">
            <a:spLocks noChangeArrowheads="1"/>
          </p:cNvSpPr>
          <p:nvPr/>
        </p:nvSpPr>
        <p:spPr bwMode="auto">
          <a:xfrm>
            <a:off x="8599312" y="4788695"/>
            <a:ext cx="436005" cy="353937"/>
          </a:xfrm>
          <a:prstGeom prst="rect">
            <a:avLst/>
          </a:prstGeom>
          <a:noFill/>
          <a:ln>
            <a:noFill/>
          </a:ln>
          <a:effectLst/>
          <a:extLst>
            <a:ext uri="{909E8E84-426E-40DD-AFC4-6F175D3DCCD1}">
              <a14:hiddenFill xmlns:a14="http://schemas.microsoft.com/office/drawing/2010/main">
                <a:solidFill>
                  <a:srgbClr val="01088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194" tIns="38097" rIns="76194" bIns="38097">
            <a:spAutoFit/>
          </a:bodyPr>
          <a:lstStyle>
            <a:lvl1pPr eaLnBrk="0" hangingPunct="0">
              <a:defRPr sz="2400">
                <a:solidFill>
                  <a:srgbClr val="FDC0E5"/>
                </a:solidFill>
                <a:latin typeface="Arial" pitchFamily="34" charset="0"/>
              </a:defRPr>
            </a:lvl1pPr>
            <a:lvl2pPr marL="742950" indent="-285750" eaLnBrk="0" hangingPunct="0">
              <a:defRPr sz="2400">
                <a:solidFill>
                  <a:srgbClr val="FDC0E5"/>
                </a:solidFill>
                <a:latin typeface="Arial" pitchFamily="34" charset="0"/>
              </a:defRPr>
            </a:lvl2pPr>
            <a:lvl3pPr marL="1143000" indent="-228600" eaLnBrk="0" hangingPunct="0">
              <a:defRPr sz="2400">
                <a:solidFill>
                  <a:srgbClr val="FDC0E5"/>
                </a:solidFill>
                <a:latin typeface="Arial" pitchFamily="34" charset="0"/>
              </a:defRPr>
            </a:lvl3pPr>
            <a:lvl4pPr marL="1600200" indent="-228600" eaLnBrk="0" hangingPunct="0">
              <a:defRPr sz="2400">
                <a:solidFill>
                  <a:srgbClr val="FDC0E5"/>
                </a:solidFill>
                <a:latin typeface="Arial" pitchFamily="34" charset="0"/>
              </a:defRPr>
            </a:lvl4pPr>
            <a:lvl5pPr marL="2057400" indent="-228600" eaLnBrk="0" hangingPunct="0">
              <a:defRPr sz="2400">
                <a:solidFill>
                  <a:srgbClr val="FDC0E5"/>
                </a:solidFill>
                <a:latin typeface="Arial" pitchFamily="34" charset="0"/>
              </a:defRPr>
            </a:lvl5pPr>
            <a:lvl6pPr marL="2514600" indent="-228600" eaLnBrk="0" fontAlgn="base" hangingPunct="0">
              <a:spcBef>
                <a:spcPct val="0"/>
              </a:spcBef>
              <a:spcAft>
                <a:spcPct val="0"/>
              </a:spcAft>
              <a:defRPr sz="2400">
                <a:solidFill>
                  <a:srgbClr val="FDC0E5"/>
                </a:solidFill>
                <a:latin typeface="Arial" pitchFamily="34" charset="0"/>
              </a:defRPr>
            </a:lvl6pPr>
            <a:lvl7pPr marL="2971800" indent="-228600" eaLnBrk="0" fontAlgn="base" hangingPunct="0">
              <a:spcBef>
                <a:spcPct val="0"/>
              </a:spcBef>
              <a:spcAft>
                <a:spcPct val="0"/>
              </a:spcAft>
              <a:defRPr sz="2400">
                <a:solidFill>
                  <a:srgbClr val="FDC0E5"/>
                </a:solidFill>
                <a:latin typeface="Arial" pitchFamily="34" charset="0"/>
              </a:defRPr>
            </a:lvl7pPr>
            <a:lvl8pPr marL="3429000" indent="-228600" eaLnBrk="0" fontAlgn="base" hangingPunct="0">
              <a:spcBef>
                <a:spcPct val="0"/>
              </a:spcBef>
              <a:spcAft>
                <a:spcPct val="0"/>
              </a:spcAft>
              <a:defRPr sz="2400">
                <a:solidFill>
                  <a:srgbClr val="FDC0E5"/>
                </a:solidFill>
                <a:latin typeface="Arial" pitchFamily="34" charset="0"/>
              </a:defRPr>
            </a:lvl8pPr>
            <a:lvl9pPr marL="3886200" indent="-228600" eaLnBrk="0" fontAlgn="base" hangingPunct="0">
              <a:spcBef>
                <a:spcPct val="0"/>
              </a:spcBef>
              <a:spcAft>
                <a:spcPct val="0"/>
              </a:spcAft>
              <a:defRPr sz="2400">
                <a:solidFill>
                  <a:srgbClr val="FDC0E5"/>
                </a:solidFill>
                <a:latin typeface="Arial" pitchFamily="34" charset="0"/>
              </a:defRPr>
            </a:lvl9pPr>
          </a:lstStyle>
          <a:p>
            <a:r>
              <a:rPr lang="fr-FR" altLang="fr-FR" sz="1800" b="1" i="1">
                <a:solidFill>
                  <a:srgbClr val="0099CC"/>
                </a:solidFill>
                <a:latin typeface="Times New Roman" pitchFamily="18" charset="0"/>
              </a:rPr>
              <a:t>I-1</a:t>
            </a:r>
          </a:p>
        </p:txBody>
      </p:sp>
    </p:spTree>
    <p:extLst>
      <p:ext uri="{BB962C8B-B14F-4D97-AF65-F5344CB8AC3E}">
        <p14:creationId xmlns:p14="http://schemas.microsoft.com/office/powerpoint/2010/main" val="25866030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14194"/>
            <a:ext cx="48672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452" y="2277443"/>
            <a:ext cx="4738548" cy="286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2" y="851570"/>
            <a:ext cx="4581667" cy="235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rot="5400000">
            <a:off x="-1728666" y="3076280"/>
            <a:ext cx="3795885" cy="338554"/>
          </a:xfrm>
          <a:prstGeom prst="rect">
            <a:avLst/>
          </a:prstGeom>
          <a:noFill/>
        </p:spPr>
        <p:txBody>
          <a:bodyPr wrap="square" rtlCol="0">
            <a:spAutoFit/>
          </a:bodyPr>
          <a:lstStyle/>
          <a:p>
            <a:r>
              <a:rPr lang="fr-FR" sz="800" i="1" dirty="0">
                <a:solidFill>
                  <a:schemeClr val="accent5"/>
                </a:solidFill>
              </a:rPr>
              <a:t>© Oncogénétique en 2020 /consultations &amp; laboratoires, suivi en </a:t>
            </a:r>
            <a:r>
              <a:rPr lang="fr-FR" sz="800" i="1" dirty="0" smtClean="0">
                <a:solidFill>
                  <a:schemeClr val="accent5"/>
                </a:solidFill>
              </a:rPr>
              <a:t>2019</a:t>
            </a:r>
          </a:p>
          <a:p>
            <a:r>
              <a:rPr lang="fr-FR" sz="800" i="1" dirty="0" smtClean="0">
                <a:solidFill>
                  <a:schemeClr val="accent5"/>
                </a:solidFill>
              </a:rPr>
              <a:t>et </a:t>
            </a:r>
            <a:r>
              <a:rPr lang="fr-FR" sz="800" i="1" dirty="0">
                <a:solidFill>
                  <a:schemeClr val="accent5"/>
                </a:solidFill>
              </a:rPr>
              <a:t>2020, collection Appui à la </a:t>
            </a:r>
            <a:r>
              <a:rPr lang="fr-FR" sz="800" i="1" dirty="0" smtClean="0">
                <a:solidFill>
                  <a:schemeClr val="accent5"/>
                </a:solidFill>
              </a:rPr>
              <a:t>décision, Institut </a:t>
            </a:r>
            <a:r>
              <a:rPr lang="fr-FR" sz="800" i="1" dirty="0">
                <a:solidFill>
                  <a:schemeClr val="accent5"/>
                </a:solidFill>
              </a:rPr>
              <a:t>national du cancer, juin </a:t>
            </a:r>
            <a:r>
              <a:rPr lang="fr-FR" sz="800" i="1" dirty="0" smtClean="0">
                <a:solidFill>
                  <a:schemeClr val="accent5"/>
                </a:solidFill>
              </a:rPr>
              <a:t>2022</a:t>
            </a:r>
            <a:endParaRPr lang="fr-FR" sz="800" i="1" dirty="0">
              <a:solidFill>
                <a:schemeClr val="accent5"/>
              </a:solidFill>
            </a:endParaRPr>
          </a:p>
        </p:txBody>
      </p:sp>
      <p:sp>
        <p:nvSpPr>
          <p:cNvPr id="9" name="Rectangle 3"/>
          <p:cNvSpPr>
            <a:spLocks noChangeArrowheads="1"/>
          </p:cNvSpPr>
          <p:nvPr/>
        </p:nvSpPr>
        <p:spPr bwMode="auto">
          <a:xfrm>
            <a:off x="5796136" y="1041803"/>
            <a:ext cx="3168352" cy="979751"/>
          </a:xfrm>
          <a:prstGeom prst="rect">
            <a:avLst/>
          </a:prstGeom>
          <a:solidFill>
            <a:schemeClr val="accent6">
              <a:lumMod val="20000"/>
              <a:lumOff val="80000"/>
            </a:schemeClr>
          </a:solidFill>
          <a:ln>
            <a:noFill/>
          </a:ln>
        </p:spPr>
        <p:txBody>
          <a:bodyPr wrap="square" lIns="76197" tIns="38098" rIns="76197" bIns="38098">
            <a:spAutoFit/>
          </a:bodyPr>
          <a:lstStyle>
            <a:lvl1pPr eaLnBrk="0" hangingPunct="0">
              <a:defRPr sz="2400">
                <a:solidFill>
                  <a:srgbClr val="FDC0E5"/>
                </a:solidFill>
                <a:latin typeface="Arial" pitchFamily="34" charset="0"/>
              </a:defRPr>
            </a:lvl1pPr>
            <a:lvl2pPr marL="742950" indent="-285750" eaLnBrk="0" hangingPunct="0">
              <a:defRPr sz="2400">
                <a:solidFill>
                  <a:srgbClr val="FDC0E5"/>
                </a:solidFill>
                <a:latin typeface="Arial" pitchFamily="34" charset="0"/>
              </a:defRPr>
            </a:lvl2pPr>
            <a:lvl3pPr marL="1143000" indent="-228600" eaLnBrk="0" hangingPunct="0">
              <a:defRPr sz="2400">
                <a:solidFill>
                  <a:srgbClr val="FDC0E5"/>
                </a:solidFill>
                <a:latin typeface="Arial" pitchFamily="34" charset="0"/>
              </a:defRPr>
            </a:lvl3pPr>
            <a:lvl4pPr marL="1600200" indent="-228600" eaLnBrk="0" hangingPunct="0">
              <a:defRPr sz="2400">
                <a:solidFill>
                  <a:srgbClr val="FDC0E5"/>
                </a:solidFill>
                <a:latin typeface="Arial" pitchFamily="34" charset="0"/>
              </a:defRPr>
            </a:lvl4pPr>
            <a:lvl5pPr marL="2057400" indent="-228600" eaLnBrk="0" hangingPunct="0">
              <a:defRPr sz="2400">
                <a:solidFill>
                  <a:srgbClr val="FDC0E5"/>
                </a:solidFill>
                <a:latin typeface="Arial" pitchFamily="34" charset="0"/>
              </a:defRPr>
            </a:lvl5pPr>
            <a:lvl6pPr marL="2514600" indent="-228600" eaLnBrk="0" fontAlgn="base" hangingPunct="0">
              <a:spcBef>
                <a:spcPct val="0"/>
              </a:spcBef>
              <a:spcAft>
                <a:spcPct val="0"/>
              </a:spcAft>
              <a:defRPr sz="2400">
                <a:solidFill>
                  <a:srgbClr val="FDC0E5"/>
                </a:solidFill>
                <a:latin typeface="Arial" pitchFamily="34" charset="0"/>
              </a:defRPr>
            </a:lvl6pPr>
            <a:lvl7pPr marL="2971800" indent="-228600" eaLnBrk="0" fontAlgn="base" hangingPunct="0">
              <a:spcBef>
                <a:spcPct val="0"/>
              </a:spcBef>
              <a:spcAft>
                <a:spcPct val="0"/>
              </a:spcAft>
              <a:defRPr sz="2400">
                <a:solidFill>
                  <a:srgbClr val="FDC0E5"/>
                </a:solidFill>
                <a:latin typeface="Arial" pitchFamily="34" charset="0"/>
              </a:defRPr>
            </a:lvl7pPr>
            <a:lvl8pPr marL="3429000" indent="-228600" eaLnBrk="0" fontAlgn="base" hangingPunct="0">
              <a:spcBef>
                <a:spcPct val="0"/>
              </a:spcBef>
              <a:spcAft>
                <a:spcPct val="0"/>
              </a:spcAft>
              <a:defRPr sz="2400">
                <a:solidFill>
                  <a:srgbClr val="FDC0E5"/>
                </a:solidFill>
                <a:latin typeface="Arial" pitchFamily="34" charset="0"/>
              </a:defRPr>
            </a:lvl8pPr>
            <a:lvl9pPr marL="3886200" indent="-228600" eaLnBrk="0" fontAlgn="base" hangingPunct="0">
              <a:spcBef>
                <a:spcPct val="0"/>
              </a:spcBef>
              <a:spcAft>
                <a:spcPct val="0"/>
              </a:spcAft>
              <a:defRPr sz="2400">
                <a:solidFill>
                  <a:srgbClr val="FDC0E5"/>
                </a:solidFill>
                <a:latin typeface="Arial" pitchFamily="34" charset="0"/>
              </a:defRPr>
            </a:lvl9pPr>
          </a:lstStyle>
          <a:p>
            <a:pPr algn="ctr" eaLnBrk="1" hangingPunct="1">
              <a:defRPr/>
            </a:pPr>
            <a:r>
              <a:rPr lang="fr-FR" altLang="fr-FR" b="1" baseline="-25000" dirty="0" smtClean="0">
                <a:solidFill>
                  <a:schemeClr val="tx2">
                    <a:lumMod val="75000"/>
                  </a:schemeClr>
                </a:solidFill>
                <a:latin typeface="Helvetica" pitchFamily="34" charset="0"/>
              </a:rPr>
              <a:t>86% de l’ensemble des </a:t>
            </a:r>
            <a:r>
              <a:rPr lang="fr-FR" altLang="fr-FR" b="1" baseline="-25000" dirty="0" err="1" smtClean="0">
                <a:solidFill>
                  <a:schemeClr val="tx2">
                    <a:lumMod val="75000"/>
                  </a:schemeClr>
                </a:solidFill>
                <a:latin typeface="Helvetica" pitchFamily="34" charset="0"/>
              </a:rPr>
              <a:t>cs</a:t>
            </a:r>
            <a:r>
              <a:rPr lang="fr-FR" altLang="fr-FR" b="1" baseline="-25000" dirty="0" smtClean="0">
                <a:solidFill>
                  <a:schemeClr val="tx2">
                    <a:lumMod val="75000"/>
                  </a:schemeClr>
                </a:solidFill>
                <a:latin typeface="Helvetica" pitchFamily="34" charset="0"/>
              </a:rPr>
              <a:t>: syndrome seins-ovaires</a:t>
            </a:r>
          </a:p>
          <a:p>
            <a:pPr algn="ctr" eaLnBrk="1" hangingPunct="1">
              <a:defRPr/>
            </a:pPr>
            <a:r>
              <a:rPr lang="fr-FR" altLang="fr-FR" b="1" baseline="-25000" dirty="0" smtClean="0">
                <a:solidFill>
                  <a:schemeClr val="tx2">
                    <a:lumMod val="75000"/>
                  </a:schemeClr>
                </a:solidFill>
                <a:latin typeface="Helvetica" pitchFamily="34" charset="0"/>
              </a:rPr>
              <a:t>et pathologies digestives</a:t>
            </a:r>
          </a:p>
          <a:p>
            <a:pPr algn="ctr" eaLnBrk="1" hangingPunct="1">
              <a:defRPr/>
            </a:pPr>
            <a:endParaRPr lang="fr-FR" altLang="fr-FR" sz="1400" b="1" baseline="-25000" dirty="0" smtClean="0">
              <a:solidFill>
                <a:schemeClr val="tx2">
                  <a:lumMod val="75000"/>
                </a:schemeClr>
              </a:solidFill>
              <a:latin typeface="Helvetica" pitchFamily="34" charset="0"/>
            </a:endParaRPr>
          </a:p>
        </p:txBody>
      </p:sp>
    </p:spTree>
    <p:extLst>
      <p:ext uri="{BB962C8B-B14F-4D97-AF65-F5344CB8AC3E}">
        <p14:creationId xmlns:p14="http://schemas.microsoft.com/office/powerpoint/2010/main" val="186984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919191"/>
      </a:dk1>
      <a:lt1>
        <a:srgbClr val="FFFFFF"/>
      </a:lt1>
      <a:dk2>
        <a:srgbClr val="00279F"/>
      </a:dk2>
      <a:lt2>
        <a:srgbClr val="FFFFFF"/>
      </a:lt2>
      <a:accent1>
        <a:srgbClr val="618FFD"/>
      </a:accent1>
      <a:accent2>
        <a:srgbClr val="00AE00"/>
      </a:accent2>
      <a:accent3>
        <a:srgbClr val="AAACCD"/>
      </a:accent3>
      <a:accent4>
        <a:srgbClr val="DADADA"/>
      </a:accent4>
      <a:accent5>
        <a:srgbClr val="B7C6FE"/>
      </a:accent5>
      <a:accent6>
        <a:srgbClr val="009D00"/>
      </a:accent6>
      <a:hlink>
        <a:srgbClr val="FC0128"/>
      </a:hlink>
      <a:folHlink>
        <a:srgbClr val="CECECE"/>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10884"/>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10884"/>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919191"/>
        </a:dk1>
        <a:lt1>
          <a:srgbClr val="FFFFFF"/>
        </a:lt1>
        <a:dk2>
          <a:srgbClr val="00279F"/>
        </a:dk2>
        <a:lt2>
          <a:srgbClr val="FFFFFF"/>
        </a:lt2>
        <a:accent1>
          <a:srgbClr val="618FFD"/>
        </a:accent1>
        <a:accent2>
          <a:srgbClr val="00AE00"/>
        </a:accent2>
        <a:accent3>
          <a:srgbClr val="AAACCD"/>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IGR 15">
    <a:dk1>
      <a:srgbClr val="5C5262"/>
    </a:dk1>
    <a:lt1>
      <a:srgbClr val="FFFFFF"/>
    </a:lt1>
    <a:dk2>
      <a:srgbClr val="D0D500"/>
    </a:dk2>
    <a:lt2>
      <a:srgbClr val="000000"/>
    </a:lt2>
    <a:accent1>
      <a:srgbClr val="00ABA4"/>
    </a:accent1>
    <a:accent2>
      <a:srgbClr val="E85811"/>
    </a:accent2>
    <a:accent3>
      <a:srgbClr val="FFFFFF"/>
    </a:accent3>
    <a:accent4>
      <a:srgbClr val="4D4553"/>
    </a:accent4>
    <a:accent5>
      <a:srgbClr val="AAD2CF"/>
    </a:accent5>
    <a:accent6>
      <a:srgbClr val="D24F0E"/>
    </a:accent6>
    <a:hlink>
      <a:srgbClr val="D21281"/>
    </a:hlink>
    <a:folHlink>
      <a:srgbClr val="8D7F95"/>
    </a:folHlink>
  </a:clrScheme>
  <a:fontScheme name="1_IGR">
    <a:majorFont>
      <a:latin typeface="Arial"/>
      <a:ea typeface="ヒラギノ角ゴ Pro W3"/>
      <a:cs typeface="ヒラギノ角ゴ Pro W3"/>
    </a:majorFont>
    <a:minorFont>
      <a:latin typeface="Arial"/>
      <a:ea typeface="ヒラギノ角ゴ Pro W3"/>
      <a:cs typeface="ヒラギノ角ゴ Pro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document xmlns="349bab3f-6fe0-4e73-84b8-d1773c63dbfb">1. IPC - Outils de communication</Type_x0020_docu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F9723DBBFAEF49A66737A411F723FC" ma:contentTypeVersion="1" ma:contentTypeDescription="Crée un document." ma:contentTypeScope="" ma:versionID="15e6802596d7f4fb361d86cd4f499aa4">
  <xsd:schema xmlns:xsd="http://www.w3.org/2001/XMLSchema" xmlns:xs="http://www.w3.org/2001/XMLSchema" xmlns:p="http://schemas.microsoft.com/office/2006/metadata/properties" xmlns:ns2="349bab3f-6fe0-4e73-84b8-d1773c63dbfb" targetNamespace="http://schemas.microsoft.com/office/2006/metadata/properties" ma:root="true" ma:fieldsID="3a02d19139348ca21bccecedbcf421d1" ns2:_="">
    <xsd:import namespace="349bab3f-6fe0-4e73-84b8-d1773c63dbfb"/>
    <xsd:element name="properties">
      <xsd:complexType>
        <xsd:sequence>
          <xsd:element name="documentManagement">
            <xsd:complexType>
              <xsd:all>
                <xsd:element ref="ns2:Typ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bab3f-6fe0-4e73-84b8-d1773c63dbfb" elementFormDefault="qualified">
    <xsd:import namespace="http://schemas.microsoft.com/office/2006/documentManagement/types"/>
    <xsd:import namespace="http://schemas.microsoft.com/office/infopath/2007/PartnerControls"/>
    <xsd:element name="Type_x0020_document" ma:index="8" nillable="true" ma:displayName="Type document" ma:default="1. IPC - Outils de communication" ma:format="Dropdown" ma:internalName="Type_x0020_document">
      <xsd:simpleType>
        <xsd:restriction base="dms:Choice">
          <xsd:enumeration value="1. IPC - Outils de communication"/>
          <xsd:enumeration value="2. IPC - Charte et logo"/>
          <xsd:enumeration value="3. Autres logos"/>
          <xsd:enumeration value="4. Autres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0D68E-BFA3-4FFC-A442-A7F2B01D92C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49bab3f-6fe0-4e73-84b8-d1773c63dbfb"/>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D3547CE-EEC4-41DC-8A4B-0E7E2C513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bab3f-6fe0-4e73-84b8-d1773c63db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DACCD8-10B4-4695-B56B-47DA039D4A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Diaporama bleu-OK</Template>
  <TotalTime>1371</TotalTime>
  <Words>6717</Words>
  <Application>Microsoft Office PowerPoint</Application>
  <PresentationFormat>Affichage à l'écran (16:9)</PresentationFormat>
  <Paragraphs>1270</Paragraphs>
  <Slides>94</Slides>
  <Notes>31</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94</vt:i4>
      </vt:variant>
    </vt:vector>
  </HeadingPairs>
  <TitlesOfParts>
    <vt:vector size="110" baseType="lpstr">
      <vt:lpstr>ＭＳ Ｐゴシック</vt:lpstr>
      <vt:lpstr>ＭＳ Ｐゴシック</vt:lpstr>
      <vt:lpstr>Arial</vt:lpstr>
      <vt:lpstr>Arial Black</vt:lpstr>
      <vt:lpstr>Calibri</vt:lpstr>
      <vt:lpstr>Helvetica</vt:lpstr>
      <vt:lpstr>Symbol</vt:lpstr>
      <vt:lpstr>Times</vt:lpstr>
      <vt:lpstr>Times New Roman</vt:lpstr>
      <vt:lpstr>Verdana</vt:lpstr>
      <vt:lpstr>Wingdings</vt:lpstr>
      <vt:lpstr>Wingdings 2</vt:lpstr>
      <vt:lpstr>ヒラギノ角ゴ Pro W3</vt:lpstr>
      <vt:lpstr>Thème Office</vt:lpstr>
      <vt:lpstr>Modèle par défaut</vt:lpstr>
      <vt:lpstr>1_Thème Office</vt:lpstr>
      <vt:lpstr>ONCOGENETIQUE: Orientation des patients en consultation; Principales prédispositions héréditaires </vt:lpstr>
      <vt:lpstr>Agrégations familiales de cancers :  Part de la génétique  ?</vt:lpstr>
      <vt:lpstr>Présentation PowerPoint</vt:lpstr>
      <vt:lpstr>Prédispositions héréditaires aux cancers: </vt:lpstr>
      <vt:lpstr>Idée reçue numéro 1  (patients … et quelques professionnels de santé) « Beaucoup de cancers sont génétiques » : NON!</vt:lpstr>
      <vt:lpstr>Idée reçue numéro 2  (patients … et quelques professionnels de santé) « Les cancers génétiques sont + graves »</vt:lpstr>
      <vt:lpstr>Idée reçue numéro 3 « Tous les cancers sont un peu génétiques, on a tous le cancer en nous, et on le déclare ou pas...»</vt:lpstr>
      <vt:lpstr>Présentation PowerPoint</vt:lpstr>
      <vt:lpstr>Présentation PowerPoint</vt:lpstr>
      <vt:lpstr>Idée reçue numéro 4 (patients … et certains professionnels de santé) « Quand on trouve une mutation génétique dans la tumeur, c’est qu’elle est d’origine héréditaire »</vt:lpstr>
      <vt:lpstr>Présentation PowerPoint</vt:lpstr>
      <vt:lpstr>Présentation PowerPoint</vt:lpstr>
      <vt:lpstr>Présentation PowerPoint</vt:lpstr>
      <vt:lpstr>Présentation PowerPoint</vt:lpstr>
      <vt:lpstr>Idée reçue numéro  5 (patients … et quelques professionnels de santé) « Les prédispositions aux cancers des seins et des ovaires ne concernent que la famille maternelle  »</vt:lpstr>
      <vt:lpstr>Transmission autosomique dominante </vt:lpstr>
      <vt:lpstr>Présentation PowerPoint</vt:lpstr>
      <vt:lpstr>Idée reçue numéro 6  (patients … et certains professionnels de santé) « Une chirurgie prophylactique est indispensable en cas de prédisposition génétique avérée »</vt:lpstr>
      <vt:lpstr>Idée reçue numéro 6 (patients … et certains professionnels de santé) « Une chirurgie prophylactique est indispensable en cas de prédisposition génétique avérée »</vt:lpstr>
      <vt:lpstr>Présentation PowerPoint</vt:lpstr>
      <vt:lpstr>Les principales prédispositions héréditaires aux cancers</vt:lpstr>
      <vt:lpstr>Les principales prédispositions héréditaires aux cancers</vt:lpstr>
      <vt:lpstr>Les principales prédispositions héréditaires aux cancers</vt:lpstr>
      <vt:lpstr>Présentation PowerPoint</vt:lpstr>
      <vt:lpstr>Les principales prédispositions héréditaires aux cancers</vt:lpstr>
      <vt:lpstr>Une prédisposition héréditaire aux cancers c’est</vt:lpstr>
      <vt:lpstr>Une prédisposition héréditaire aux cancers c’est</vt:lpstr>
      <vt:lpstr>Evoquer une prédisposition héréditaire aux cancers:</vt:lpstr>
      <vt:lpstr>Idée reçue numéro  7 (patients … et nombreux professionnels de santé) « On peut faire un test génétique à tout le monde dès  qu’on suspecte une prédisposition aux cancers »</vt:lpstr>
      <vt:lpstr>Présentation PowerPoint</vt:lpstr>
      <vt:lpstr>Présentation PowerPoint</vt:lpstr>
      <vt:lpstr>Vous suspectez une prédisposition héréditaire…</vt:lpstr>
      <vt:lpstr>Vous suspectez une prédisposition héréditaire…</vt:lpstr>
      <vt:lpstr>Consultation Oncogénétique</vt:lpstr>
      <vt:lpstr>Impact psychologique</vt:lpstr>
      <vt:lpstr>Présentation PowerPoint</vt:lpstr>
      <vt:lpstr>Code de la Santé Publique : L1131 (Loi 2011-814)</vt:lpstr>
      <vt:lpstr>Code de la Santé Publique (Article R1131-19)  Rendu de résultat</vt:lpstr>
      <vt:lpstr>Dilemmes post-résultat</vt:lpstr>
      <vt:lpstr>Cas particulier du Diagnostic Présymptomatique</vt:lpstr>
      <vt:lpstr>Délai de résultats pour une analyse génétique (laboratoire IPC)</vt:lpstr>
      <vt:lpstr>Présentation PowerPoint</vt:lpstr>
      <vt:lpstr>Présentation PowerPoint</vt:lpstr>
      <vt:lpstr>Présentation PowerPoint</vt:lpstr>
      <vt:lpstr>Récapitulatif des gènes analysés dans les panels actuels</vt:lpstr>
      <vt:lpstr>Présentation PowerPoint</vt:lpstr>
      <vt:lpstr>Présentation PowerPoint</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Prise en charge des femmes à risque génétique de cancer sein/ovaire  (en particulier avec mutation BRCA1/2)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Information dans les médias</vt:lpstr>
      <vt:lpstr>Les principes juridiques en vigueur en matière de recours aux tests génétiques</vt:lpstr>
      <vt:lpstr>Présentation PowerPoint</vt:lpstr>
      <vt:lpstr>Exemples de situation familiale ayant une probabilité d’au moins 10% de détection de mutation</vt:lpstr>
      <vt:lpstr>Formes familiales évocatrices BRCA</vt:lpstr>
      <vt:lpstr>Orientations potentielles pour analyse génétique "sein/ovaire"</vt:lpstr>
      <vt:lpstr>Orientations potentielles pour analyse génétique "sein/ovaire"</vt:lpstr>
      <vt:lpstr>Orientations potentielles pour analyse génétique "sein/ovaire"</vt:lpstr>
      <vt:lpstr>Orientations potentielles pour analyse génétique "sein/ovaire"</vt:lpstr>
      <vt:lpstr>Exemples de situation familiale ayant une probabilité d’au moins 10% de détection de mutation</vt:lpstr>
      <vt:lpstr>En amont, quand évoquer une prédisposition héréditaire au cancer ?</vt:lpstr>
      <vt:lpstr>Critères familiaux pour une analyse des gènes BRCA1 et BRCA2</vt:lpstr>
      <vt:lpstr>Présentation PowerPoint</vt:lpstr>
      <vt:lpstr>Présentation PowerPoint</vt:lpstr>
      <vt:lpstr>Présentation PowerPoint</vt:lpstr>
      <vt:lpstr>Présentation PowerPoint</vt:lpstr>
      <vt:lpstr>Risques chez les femmes porteuses d’une mutation MMR</vt:lpstr>
      <vt:lpstr>Risques chez les femmes porteuses d’une mutation MMR</vt:lpstr>
      <vt:lpstr>Recommandations de surveillance pour les personnes avec mutation MMR</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MORETTA/SERRA Jessica</cp:lastModifiedBy>
  <cp:revision>119</cp:revision>
  <dcterms:created xsi:type="dcterms:W3CDTF">2018-04-12T11:50:13Z</dcterms:created>
  <dcterms:modified xsi:type="dcterms:W3CDTF">2025-09-18T16:08:37Z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0x01010058F9723DBBFAEF49A66737A411F723FC</vt:lpwstr>
  </property>
</Properties>
</file>