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62"/>
  </p:notesMasterIdLst>
  <p:handoutMasterIdLst>
    <p:handoutMasterId r:id="rId63"/>
  </p:handoutMasterIdLst>
  <p:sldIdLst>
    <p:sldId id="502" r:id="rId2"/>
    <p:sldId id="1571" r:id="rId3"/>
    <p:sldId id="1066" r:id="rId4"/>
    <p:sldId id="1067" r:id="rId5"/>
    <p:sldId id="1576" r:id="rId6"/>
    <p:sldId id="1572" r:id="rId7"/>
    <p:sldId id="1574" r:id="rId8"/>
    <p:sldId id="1575" r:id="rId9"/>
    <p:sldId id="1577" r:id="rId10"/>
    <p:sldId id="1578" r:id="rId11"/>
    <p:sldId id="1579" r:id="rId12"/>
    <p:sldId id="1580" r:id="rId13"/>
    <p:sldId id="1586" r:id="rId14"/>
    <p:sldId id="1584" r:id="rId15"/>
    <p:sldId id="1581" r:id="rId16"/>
    <p:sldId id="1587" r:id="rId17"/>
    <p:sldId id="1588" r:id="rId18"/>
    <p:sldId id="1585" r:id="rId19"/>
    <p:sldId id="1589" r:id="rId20"/>
    <p:sldId id="1590" r:id="rId21"/>
    <p:sldId id="1591" r:id="rId22"/>
    <p:sldId id="1592" r:id="rId23"/>
    <p:sldId id="1593" r:id="rId24"/>
    <p:sldId id="1594" r:id="rId25"/>
    <p:sldId id="1595" r:id="rId26"/>
    <p:sldId id="1596" r:id="rId27"/>
    <p:sldId id="1582" r:id="rId28"/>
    <p:sldId id="1597" r:id="rId29"/>
    <p:sldId id="1598" r:id="rId30"/>
    <p:sldId id="1599" r:id="rId31"/>
    <p:sldId id="1601" r:id="rId32"/>
    <p:sldId id="1602" r:id="rId33"/>
    <p:sldId id="1605" r:id="rId34"/>
    <p:sldId id="1609" r:id="rId35"/>
    <p:sldId id="1610" r:id="rId36"/>
    <p:sldId id="1611" r:id="rId37"/>
    <p:sldId id="1626" r:id="rId38"/>
    <p:sldId id="1600" r:id="rId39"/>
    <p:sldId id="1613" r:id="rId40"/>
    <p:sldId id="1612" r:id="rId41"/>
    <p:sldId id="1615" r:id="rId42"/>
    <p:sldId id="1616" r:id="rId43"/>
    <p:sldId id="1617" r:id="rId44"/>
    <p:sldId id="1618" r:id="rId45"/>
    <p:sldId id="1619" r:id="rId46"/>
    <p:sldId id="1621" r:id="rId47"/>
    <p:sldId id="1607" r:id="rId48"/>
    <p:sldId id="1604" r:id="rId49"/>
    <p:sldId id="1606" r:id="rId50"/>
    <p:sldId id="1624" r:id="rId51"/>
    <p:sldId id="1627" r:id="rId52"/>
    <p:sldId id="1628" r:id="rId53"/>
    <p:sldId id="1622" r:id="rId54"/>
    <p:sldId id="1629" r:id="rId55"/>
    <p:sldId id="619" r:id="rId56"/>
    <p:sldId id="2147470935" r:id="rId57"/>
    <p:sldId id="2147470936" r:id="rId58"/>
    <p:sldId id="2147470937" r:id="rId59"/>
    <p:sldId id="1623" r:id="rId60"/>
    <p:sldId id="1570" r:id="rId6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54" autoAdjust="0"/>
    <p:restoredTop sz="83673" autoAdjust="0"/>
  </p:normalViewPr>
  <p:slideViewPr>
    <p:cSldViewPr snapToGrid="0">
      <p:cViewPr varScale="1">
        <p:scale>
          <a:sx n="102" d="100"/>
          <a:sy n="102" d="100"/>
        </p:scale>
        <p:origin x="1544" y="168"/>
      </p:cViewPr>
      <p:guideLst/>
    </p:cSldViewPr>
  </p:slideViewPr>
  <p:notesTextViewPr>
    <p:cViewPr>
      <p:scale>
        <a:sx n="140" d="100"/>
        <a:sy n="140" d="100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208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8BD1B-B64D-4687-9521-4D03AA169590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3D3E1-E250-4C14-AE39-E7B036D4B28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275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D2662-9CDC-421C-9E28-EE300BE9CE2B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ABBDB-0FD6-4537-B3FE-30B9C9542EB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748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1519D-C772-5640-B397-05A17EC97FC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5930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37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66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178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604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90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820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416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489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4441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301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243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785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7630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974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4351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964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0701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3071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1040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4463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493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849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8106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8125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3681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5302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5026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605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3278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E83A0-54F4-C25C-948B-3CE254CFF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5F887A6-98C5-7A4C-1893-B10288A327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35D5C1F-9BC0-662E-E93C-E083E383F5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C0EEC3-41BD-B5EA-1E6E-A6056B4211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2172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5780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387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938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5387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782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3808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6396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5323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1299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3246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457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3150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849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9696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8558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8A31B-838E-4D02-B2AD-F79AFB04B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7125E11-A0C0-1865-B1EB-4DE1ED0AB1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2D0C800-AD0C-E441-08D0-8A19F78DBF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4D86B7-7E47-0F03-45B3-1A1DADC9BA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3245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AF7CC-5231-7D46-3DBB-9FE9C5B8A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94B6A13-CC71-518F-6EA7-034FFE01D2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61B40CB-0757-B30D-F1BE-84DA193A40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DCD293-20A0-0846-E043-41F547BBBD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2681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1646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D6C5E-22D6-611A-C5A8-E8A430FD3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9F035D-9360-B9FD-AA8E-55D2ECC0A4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F301F44-820E-BBD3-395A-FB35F3D5D6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30F154-B373-AD6F-1DD5-1D6EC22F5F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1602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ABBDB-0FD6-4537-B3FE-30B9C9542EB5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2523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F9B1E-A55E-2AFB-BB92-313F13397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32F8ACB-A671-8A1C-2A0F-E9397F52CD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1F291F9-D723-86C0-2E96-05E498F87B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67446A-299D-6B84-B33C-29EE2BBDF6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ABBDB-0FD6-4537-B3FE-30B9C9542EB5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5407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E04F0-8FCE-7592-D668-07A3BA9EB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C587AE7-DE5A-53BA-9364-160CFD4DCB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A85BA66-7F81-1309-11C9-7313C16FE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A8B231-C98A-0A0F-4D45-A8C508FA1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ABBDB-0FD6-4537-B3FE-30B9C9542EB5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7365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7775B-6F4B-661D-A3EE-3BE8C42BC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6921793-0DF5-DB00-8DC4-0E5044C751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0D244F6-24A2-64BA-9800-4016809C79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34D7AF-E70F-2F29-1397-201510CB94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ABBDB-0FD6-4537-B3FE-30B9C9542EB5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3194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675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7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648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998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1519D-C772-5640-B397-05A17EC97FC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171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AEBD4A-6074-664B-84DF-27E910A8D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08DBECB-0378-1D4A-AE90-6EBBA58E2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B60B1E-AB2E-EC48-B5BD-66453E438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66E9F-242D-43B2-B294-E858A5E46517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24D58C-79AF-4749-A8F9-E64A56343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8AAEA3-766C-5949-BE47-77D62F26C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B9D2F-4A76-49F7-95ED-D81C3305F6C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50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7872F7-8627-E54D-9F06-7025AB75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46EC248-DBF8-0C43-B7D5-BA2FF02B6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4C7B18-843A-214A-892F-EAE92DE4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66E9F-242D-43B2-B294-E858A5E46517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8FC45F-A40B-B844-874F-BA8B0E253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8F0436-D1F0-0549-8985-790C6D67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B9D2F-4A76-49F7-95ED-D81C3305F6C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6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FCCCB7C-8FA7-1F4A-8712-C397DAE721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E41004D-9973-A542-BE75-65DD4C793F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954F5F-4433-CC4C-9B3E-D735013DB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66E9F-242D-43B2-B294-E858A5E46517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BAA470-A7E9-504D-896D-1515B1C43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830C22-CFC5-1043-912A-E3F324446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B9D2F-4A76-49F7-95ED-D81C3305F6C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6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D8BCCB-A662-9046-BE2A-6237AC82D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B0A327-6586-734D-BAA7-9AC83F8B6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9B3F38-93F2-8546-819E-835562B73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66E9F-242D-43B2-B294-E858A5E46517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3AFA04-0106-3449-9C7B-D392D509C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34FF3E-3CCC-584D-BCE4-7A5B3C3D9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B9D2F-4A76-49F7-95ED-D81C3305F6C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DC6443-B677-5244-B3C4-02D4FD8FC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2DC2D5-5A73-844E-B534-0CD3593DF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C4D741-1204-4A46-9BDB-9765883AA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66E9F-242D-43B2-B294-E858A5E46517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75AB56-4712-4545-AD31-9B286E430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A84E6A-EE4F-2B4C-8A25-2E1F461E0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B9D2F-4A76-49F7-95ED-D81C3305F6C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67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91889-06CE-3349-B10E-AD1345C0E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5D6549-4C41-A147-BEFF-8BAFA09C19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BFBBF4B-FC15-7C4C-92D8-7A54A58F3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CDDCA2-3519-684D-9177-EAD9ED25D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66E9F-242D-43B2-B294-E858A5E46517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DB951B-07C1-2C4D-A7E2-E12876783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69059F-C157-4E41-B229-DB39B13DB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B9D2F-4A76-49F7-95ED-D81C3305F6C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68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3A8C12-92B2-5147-A201-9DF3A35C4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F03CB5-BFC6-EF4A-9F03-C3152F333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8E3A5B6-73B3-FB45-9BA4-C5D7882FA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8A0ABE8-1ACF-E949-BE02-87700FA506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0113CC2-009A-4943-8625-72BBED63C0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85C16C9-8F7C-A242-A9B3-8AC7C603A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66E9F-242D-43B2-B294-E858A5E46517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FC8094D-1AFC-C44D-9D33-6D0D9D680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3C3C577-C156-314C-ACB9-5218C70E5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B9D2F-4A76-49F7-95ED-D81C3305F6C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59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7B08AD-BAC8-194C-822E-899E83713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C2A2CA-3632-5640-B319-CB0273A61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66E9F-242D-43B2-B294-E858A5E46517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611437-5C64-2B40-B9A9-468D45476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516AFA5-1674-C349-9B92-FFFF94603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B9D2F-4A76-49F7-95ED-D81C3305F6C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89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89523C3-34D0-2E4C-8CD9-ED5C8EBA2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66E9F-242D-43B2-B294-E858A5E46517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7041B5C-D6D6-214A-BC00-94AAAC0E3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0E5164-2C70-614D-98DA-A50C8E9DA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B9D2F-4A76-49F7-95ED-D81C3305F6C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63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136FAA-00D8-8848-8766-186AA2FAE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FF6996-F92F-5F43-B78E-AF3761CD9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9E4A736-84B4-3345-BC00-493AFE3AB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1925B54-0C42-174C-BCF6-F90688B39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66E9F-242D-43B2-B294-E858A5E46517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06FF3C9-FB82-754D-A43C-83D54957A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F8B103-2FE3-D540-956B-49DCD104B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B9D2F-4A76-49F7-95ED-D81C3305F6C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44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985900-92F8-6B4F-AF9C-A559776D1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FAADA4E-0A3A-B44B-8FBB-95DC7AB518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0BC8211-6806-C847-9451-AD116EC90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E8C4E2F-96FF-FE4A-804F-AAB9BF513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66E9F-242D-43B2-B294-E858A5E46517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BB59DB6-AF1F-DA4C-856B-EA17E6668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7FEFA1-2F9A-EC45-A537-759E5D6E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B9D2F-4A76-49F7-95ED-D81C3305F6C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16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BE28C83-F299-9B46-BC88-951358D8A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C0947B3-15AA-2A46-BE48-7376D35A0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2607EA-3DCA-4E4B-BB02-6A7B5AC54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66E9F-242D-43B2-B294-E858A5E46517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F2C47D-DBEB-154F-B2C2-4CF2F78F80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AE3BCC-4D66-874B-ADE5-663AFA9B3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B9D2F-4A76-49F7-95ED-D81C3305F6C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378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1.tiff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1.tiff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6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4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tiff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6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7.jpg"/><Relationship Id="rId4" Type="http://schemas.openxmlformats.org/officeDocument/2006/relationships/image" Target="../media/image1.tiff"/><Relationship Id="rId9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7.jpg"/><Relationship Id="rId10" Type="http://schemas.openxmlformats.org/officeDocument/2006/relationships/image" Target="../media/image33.emf"/><Relationship Id="rId4" Type="http://schemas.openxmlformats.org/officeDocument/2006/relationships/image" Target="../media/image1.tiff"/><Relationship Id="rId9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6.pn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1.tif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1.tiff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1.tiff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1.tiff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7.jpg"/><Relationship Id="rId10" Type="http://schemas.openxmlformats.org/officeDocument/2006/relationships/image" Target="../media/image53.jpeg"/><Relationship Id="rId4" Type="http://schemas.openxmlformats.org/officeDocument/2006/relationships/image" Target="../media/image1.tiff"/><Relationship Id="rId9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6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9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1.tiff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1.tiff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1.tiff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1.tiff"/><Relationship Id="rId4" Type="http://schemas.openxmlformats.org/officeDocument/2006/relationships/image" Target="../media/image6.png"/><Relationship Id="rId9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1.tiff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emf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1.tif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9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7.jpg"/><Relationship Id="rId4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/>
          </p:cNvSpPr>
          <p:nvPr/>
        </p:nvSpPr>
        <p:spPr bwMode="auto">
          <a:xfrm>
            <a:off x="2318534" y="3429000"/>
            <a:ext cx="7620000" cy="157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6800" tIns="46800" rIns="46800" bIns="46800">
            <a:spAutoFit/>
          </a:bodyPr>
          <a:lstStyle>
            <a:lvl1pPr marL="336550" indent="-336550">
              <a:tabLst>
                <a:tab pos="330200" algn="l"/>
                <a:tab pos="774700" algn="l"/>
                <a:tab pos="1231900" algn="l"/>
                <a:tab pos="1676400" algn="l"/>
                <a:tab pos="2120900" algn="l"/>
                <a:tab pos="2578100" algn="l"/>
                <a:tab pos="3022600" algn="l"/>
                <a:tab pos="3479800" algn="l"/>
                <a:tab pos="3924300" algn="l"/>
                <a:tab pos="4368800" algn="l"/>
                <a:tab pos="4826000" algn="l"/>
                <a:tab pos="5270500" algn="l"/>
                <a:tab pos="5715000" algn="l"/>
                <a:tab pos="6172200" algn="l"/>
                <a:tab pos="6616700" algn="l"/>
                <a:tab pos="7073900" algn="l"/>
                <a:tab pos="7518400" algn="l"/>
                <a:tab pos="7962900" algn="l"/>
                <a:tab pos="8420100" algn="l"/>
                <a:tab pos="8864600" algn="l"/>
                <a:tab pos="9309100" algn="l"/>
              </a:tabLst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  <a:lvl2pPr>
              <a:tabLst>
                <a:tab pos="330200" algn="l"/>
                <a:tab pos="774700" algn="l"/>
                <a:tab pos="1231900" algn="l"/>
                <a:tab pos="1676400" algn="l"/>
                <a:tab pos="2120900" algn="l"/>
                <a:tab pos="2578100" algn="l"/>
                <a:tab pos="3022600" algn="l"/>
                <a:tab pos="3479800" algn="l"/>
                <a:tab pos="3924300" algn="l"/>
                <a:tab pos="4368800" algn="l"/>
                <a:tab pos="4826000" algn="l"/>
                <a:tab pos="5270500" algn="l"/>
                <a:tab pos="5715000" algn="l"/>
                <a:tab pos="6172200" algn="l"/>
                <a:tab pos="6616700" algn="l"/>
                <a:tab pos="7073900" algn="l"/>
                <a:tab pos="7518400" algn="l"/>
                <a:tab pos="7962900" algn="l"/>
                <a:tab pos="8420100" algn="l"/>
                <a:tab pos="8864600" algn="l"/>
                <a:tab pos="9309100" algn="l"/>
              </a:tabLst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2pPr>
            <a:lvl3pPr>
              <a:tabLst>
                <a:tab pos="330200" algn="l"/>
                <a:tab pos="774700" algn="l"/>
                <a:tab pos="1231900" algn="l"/>
                <a:tab pos="1676400" algn="l"/>
                <a:tab pos="2120900" algn="l"/>
                <a:tab pos="2578100" algn="l"/>
                <a:tab pos="3022600" algn="l"/>
                <a:tab pos="3479800" algn="l"/>
                <a:tab pos="3924300" algn="l"/>
                <a:tab pos="4368800" algn="l"/>
                <a:tab pos="4826000" algn="l"/>
                <a:tab pos="5270500" algn="l"/>
                <a:tab pos="5715000" algn="l"/>
                <a:tab pos="6172200" algn="l"/>
                <a:tab pos="6616700" algn="l"/>
                <a:tab pos="7073900" algn="l"/>
                <a:tab pos="7518400" algn="l"/>
                <a:tab pos="7962900" algn="l"/>
                <a:tab pos="8420100" algn="l"/>
                <a:tab pos="8864600" algn="l"/>
                <a:tab pos="9309100" algn="l"/>
              </a:tabLst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3pPr>
            <a:lvl4pPr>
              <a:tabLst>
                <a:tab pos="330200" algn="l"/>
                <a:tab pos="774700" algn="l"/>
                <a:tab pos="1231900" algn="l"/>
                <a:tab pos="1676400" algn="l"/>
                <a:tab pos="2120900" algn="l"/>
                <a:tab pos="2578100" algn="l"/>
                <a:tab pos="3022600" algn="l"/>
                <a:tab pos="3479800" algn="l"/>
                <a:tab pos="3924300" algn="l"/>
                <a:tab pos="4368800" algn="l"/>
                <a:tab pos="4826000" algn="l"/>
                <a:tab pos="5270500" algn="l"/>
                <a:tab pos="5715000" algn="l"/>
                <a:tab pos="6172200" algn="l"/>
                <a:tab pos="6616700" algn="l"/>
                <a:tab pos="7073900" algn="l"/>
                <a:tab pos="7518400" algn="l"/>
                <a:tab pos="7962900" algn="l"/>
                <a:tab pos="8420100" algn="l"/>
                <a:tab pos="8864600" algn="l"/>
                <a:tab pos="9309100" algn="l"/>
              </a:tabLst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4pPr>
            <a:lvl5pPr>
              <a:tabLst>
                <a:tab pos="330200" algn="l"/>
                <a:tab pos="774700" algn="l"/>
                <a:tab pos="1231900" algn="l"/>
                <a:tab pos="1676400" algn="l"/>
                <a:tab pos="2120900" algn="l"/>
                <a:tab pos="2578100" algn="l"/>
                <a:tab pos="3022600" algn="l"/>
                <a:tab pos="3479800" algn="l"/>
                <a:tab pos="3924300" algn="l"/>
                <a:tab pos="4368800" algn="l"/>
                <a:tab pos="4826000" algn="l"/>
                <a:tab pos="5270500" algn="l"/>
                <a:tab pos="5715000" algn="l"/>
                <a:tab pos="6172200" algn="l"/>
                <a:tab pos="6616700" algn="l"/>
                <a:tab pos="7073900" algn="l"/>
                <a:tab pos="7518400" algn="l"/>
                <a:tab pos="7962900" algn="l"/>
                <a:tab pos="8420100" algn="l"/>
                <a:tab pos="8864600" algn="l"/>
                <a:tab pos="9309100" algn="l"/>
              </a:tabLst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5pPr>
            <a:lvl6pPr marL="457200" indent="1828800" fontAlgn="base" hangingPunct="0">
              <a:spcBef>
                <a:spcPct val="0"/>
              </a:spcBef>
              <a:spcAft>
                <a:spcPct val="0"/>
              </a:spcAft>
              <a:tabLst>
                <a:tab pos="330200" algn="l"/>
                <a:tab pos="774700" algn="l"/>
                <a:tab pos="1231900" algn="l"/>
                <a:tab pos="1676400" algn="l"/>
                <a:tab pos="2120900" algn="l"/>
                <a:tab pos="2578100" algn="l"/>
                <a:tab pos="3022600" algn="l"/>
                <a:tab pos="3479800" algn="l"/>
                <a:tab pos="3924300" algn="l"/>
                <a:tab pos="4368800" algn="l"/>
                <a:tab pos="4826000" algn="l"/>
                <a:tab pos="5270500" algn="l"/>
                <a:tab pos="5715000" algn="l"/>
                <a:tab pos="6172200" algn="l"/>
                <a:tab pos="6616700" algn="l"/>
                <a:tab pos="7073900" algn="l"/>
                <a:tab pos="7518400" algn="l"/>
                <a:tab pos="7962900" algn="l"/>
                <a:tab pos="8420100" algn="l"/>
                <a:tab pos="8864600" algn="l"/>
                <a:tab pos="9309100" algn="l"/>
              </a:tabLst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6pPr>
            <a:lvl7pPr marL="914400" indent="1828800" fontAlgn="base" hangingPunct="0">
              <a:spcBef>
                <a:spcPct val="0"/>
              </a:spcBef>
              <a:spcAft>
                <a:spcPct val="0"/>
              </a:spcAft>
              <a:tabLst>
                <a:tab pos="330200" algn="l"/>
                <a:tab pos="774700" algn="l"/>
                <a:tab pos="1231900" algn="l"/>
                <a:tab pos="1676400" algn="l"/>
                <a:tab pos="2120900" algn="l"/>
                <a:tab pos="2578100" algn="l"/>
                <a:tab pos="3022600" algn="l"/>
                <a:tab pos="3479800" algn="l"/>
                <a:tab pos="3924300" algn="l"/>
                <a:tab pos="4368800" algn="l"/>
                <a:tab pos="4826000" algn="l"/>
                <a:tab pos="5270500" algn="l"/>
                <a:tab pos="5715000" algn="l"/>
                <a:tab pos="6172200" algn="l"/>
                <a:tab pos="6616700" algn="l"/>
                <a:tab pos="7073900" algn="l"/>
                <a:tab pos="7518400" algn="l"/>
                <a:tab pos="7962900" algn="l"/>
                <a:tab pos="8420100" algn="l"/>
                <a:tab pos="8864600" algn="l"/>
                <a:tab pos="9309100" algn="l"/>
              </a:tabLst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7pPr>
            <a:lvl8pPr marL="1371600" indent="1828800" fontAlgn="base" hangingPunct="0">
              <a:spcBef>
                <a:spcPct val="0"/>
              </a:spcBef>
              <a:spcAft>
                <a:spcPct val="0"/>
              </a:spcAft>
              <a:tabLst>
                <a:tab pos="330200" algn="l"/>
                <a:tab pos="774700" algn="l"/>
                <a:tab pos="1231900" algn="l"/>
                <a:tab pos="1676400" algn="l"/>
                <a:tab pos="2120900" algn="l"/>
                <a:tab pos="2578100" algn="l"/>
                <a:tab pos="3022600" algn="l"/>
                <a:tab pos="3479800" algn="l"/>
                <a:tab pos="3924300" algn="l"/>
                <a:tab pos="4368800" algn="l"/>
                <a:tab pos="4826000" algn="l"/>
                <a:tab pos="5270500" algn="l"/>
                <a:tab pos="5715000" algn="l"/>
                <a:tab pos="6172200" algn="l"/>
                <a:tab pos="6616700" algn="l"/>
                <a:tab pos="7073900" algn="l"/>
                <a:tab pos="7518400" algn="l"/>
                <a:tab pos="7962900" algn="l"/>
                <a:tab pos="8420100" algn="l"/>
                <a:tab pos="8864600" algn="l"/>
                <a:tab pos="9309100" algn="l"/>
              </a:tabLst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8pPr>
            <a:lvl9pPr marL="1828800" indent="1828800" fontAlgn="base" hangingPunct="0">
              <a:spcBef>
                <a:spcPct val="0"/>
              </a:spcBef>
              <a:spcAft>
                <a:spcPct val="0"/>
              </a:spcAft>
              <a:tabLst>
                <a:tab pos="330200" algn="l"/>
                <a:tab pos="774700" algn="l"/>
                <a:tab pos="1231900" algn="l"/>
                <a:tab pos="1676400" algn="l"/>
                <a:tab pos="2120900" algn="l"/>
                <a:tab pos="2578100" algn="l"/>
                <a:tab pos="3022600" algn="l"/>
                <a:tab pos="3479800" algn="l"/>
                <a:tab pos="3924300" algn="l"/>
                <a:tab pos="4368800" algn="l"/>
                <a:tab pos="4826000" algn="l"/>
                <a:tab pos="5270500" algn="l"/>
                <a:tab pos="5715000" algn="l"/>
                <a:tab pos="6172200" algn="l"/>
                <a:tab pos="6616700" algn="l"/>
                <a:tab pos="7073900" algn="l"/>
                <a:tab pos="7518400" algn="l"/>
                <a:tab pos="7962900" algn="l"/>
                <a:tab pos="8420100" algn="l"/>
                <a:tab pos="8864600" algn="l"/>
                <a:tab pos="9309100" algn="l"/>
              </a:tabLst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9pPr>
          </a:lstStyle>
          <a:p>
            <a:pPr algn="ctr" defTabSz="914400" fontAlgn="base" hangingPunct="0">
              <a:spcBef>
                <a:spcPts val="500"/>
              </a:spcBef>
              <a:spcAft>
                <a:spcPct val="0"/>
              </a:spcAft>
            </a:pPr>
            <a:r>
              <a:rPr lang="fr-FR" altLang="fr-FR" sz="2400" dirty="0">
                <a:latin typeface="Arial" charset="0"/>
                <a:ea typeface="Arial" charset="0"/>
                <a:cs typeface="Arial" charset="0"/>
                <a:sym typeface="Arial" charset="0"/>
              </a:rPr>
              <a:t>Marseille, 23 septembre 2025</a:t>
            </a:r>
          </a:p>
          <a:p>
            <a:pPr algn="ctr" defTabSz="914400" fontAlgn="base" hangingPunct="0">
              <a:spcBef>
                <a:spcPts val="500"/>
              </a:spcBef>
              <a:spcAft>
                <a:spcPct val="0"/>
              </a:spcAft>
            </a:pPr>
            <a:endParaRPr lang="fr-FR" altLang="fr-FR" sz="2400" dirty="0"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algn="ctr" defTabSz="914400" fontAlgn="base" hangingPunct="0">
              <a:spcBef>
                <a:spcPts val="500"/>
              </a:spcBef>
              <a:spcAft>
                <a:spcPct val="0"/>
              </a:spcAft>
            </a:pPr>
            <a:endParaRPr lang="fr-FR" altLang="fr-FR" sz="1200" dirty="0"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algn="ctr" defTabSz="914400" fontAlgn="base" hangingPunct="0">
              <a:spcBef>
                <a:spcPts val="500"/>
              </a:spcBef>
              <a:spcAft>
                <a:spcPct val="0"/>
              </a:spcAft>
            </a:pPr>
            <a:r>
              <a:rPr lang="fr-FR" altLang="fr-FR" sz="2400" b="1" dirty="0">
                <a:latin typeface="Arial" charset="0"/>
                <a:ea typeface="Arial" charset="0"/>
                <a:cs typeface="Arial" charset="0"/>
                <a:sym typeface="Arial" charset="0"/>
              </a:rPr>
              <a:t>Professeur Laurent GREILLIER</a:t>
            </a:r>
            <a:endParaRPr lang="fr-FR" altLang="fr-FR" sz="2400" dirty="0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3077" name="Rectangle 5"/>
          <p:cNvSpPr>
            <a:spLocks/>
          </p:cNvSpPr>
          <p:nvPr/>
        </p:nvSpPr>
        <p:spPr bwMode="auto">
          <a:xfrm>
            <a:off x="678094" y="411349"/>
            <a:ext cx="10900881" cy="276998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Dépistage du cancer du poumon:</a:t>
            </a:r>
          </a:p>
          <a:p>
            <a:pPr algn="ctr">
              <a:lnSpc>
                <a:spcPct val="150000"/>
              </a:lnSpc>
            </a:pPr>
            <a:endParaRPr lang="fr-FR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Qu’a-t-on appris des études ?</a:t>
            </a:r>
          </a:p>
          <a:p>
            <a:pPr algn="ctr"/>
            <a:endParaRPr lang="fr-FR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Où en est-on en France ?</a:t>
            </a:r>
          </a:p>
          <a:p>
            <a:pPr algn="ctr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483" y="5491597"/>
            <a:ext cx="1596452" cy="980045"/>
          </a:xfrm>
          <a:prstGeom prst="rect">
            <a:avLst/>
          </a:prstGeom>
        </p:spPr>
      </p:pic>
      <p:pic>
        <p:nvPicPr>
          <p:cNvPr id="9" name="Imag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881" y="5416466"/>
            <a:ext cx="1283078" cy="112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 descr="http://mon-intranet/signature/logo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46" y="5491597"/>
            <a:ext cx="3213662" cy="975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DAT'AMU — Cat OPIDoR">
            <a:extLst>
              <a:ext uri="{FF2B5EF4-FFF2-40B4-BE49-F238E27FC236}">
                <a16:creationId xmlns:a16="http://schemas.microsoft.com/office/drawing/2014/main" id="{D4CBBC19-B284-41F8-12BB-DC9DCE767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459" y="5602877"/>
            <a:ext cx="2029217" cy="88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86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Radiographie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de thorax ?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D73A5F5-4A46-E226-75D3-3B45C4A2E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591" y="2173998"/>
            <a:ext cx="11096743" cy="28520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37D5EC4-9277-EEF5-325F-C79D21A99DAB}"/>
              </a:ext>
            </a:extLst>
          </p:cNvPr>
          <p:cNvSpPr/>
          <p:nvPr/>
        </p:nvSpPr>
        <p:spPr>
          <a:xfrm>
            <a:off x="10035617" y="1126930"/>
            <a:ext cx="1635125" cy="3016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chemeClr val="bg1"/>
                </a:solidFill>
              </a:rPr>
              <a:t>PLCO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3A2A4AE8-4679-49DC-ACC9-50412BD8E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904" y="1204717"/>
            <a:ext cx="285750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0">
            <a:extLst>
              <a:ext uri="{FF2B5EF4-FFF2-40B4-BE49-F238E27FC236}">
                <a16:creationId xmlns:a16="http://schemas.microsoft.com/office/drawing/2014/main" id="{A29EC637-EBE0-2364-F55A-81F1421F4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fr-FR" sz="1600" i="1" dirty="0">
                <a:latin typeface="+mn-lt"/>
                <a:cs typeface="+mn-cs"/>
              </a:rPr>
              <a:t>Oken MM et al. JAMA. 2011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97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B5AF4CC1-FF2A-B5D8-D663-A8C9E52C3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339" y="1283981"/>
            <a:ext cx="9432421" cy="4829038"/>
          </a:xfrm>
          <a:prstGeom prst="rect">
            <a:avLst/>
          </a:prstGeom>
        </p:spPr>
      </p:pic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Radiographie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de thorax ?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37D5EC4-9277-EEF5-325F-C79D21A99DAB}"/>
              </a:ext>
            </a:extLst>
          </p:cNvPr>
          <p:cNvSpPr/>
          <p:nvPr/>
        </p:nvSpPr>
        <p:spPr>
          <a:xfrm>
            <a:off x="10035617" y="1126930"/>
            <a:ext cx="1635125" cy="3016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chemeClr val="bg1"/>
                </a:solidFill>
              </a:rPr>
              <a:t>PLCO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3A2A4AE8-4679-49DC-ACC9-50412BD8E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904" y="1204717"/>
            <a:ext cx="285750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10">
            <a:extLst>
              <a:ext uri="{FF2B5EF4-FFF2-40B4-BE49-F238E27FC236}">
                <a16:creationId xmlns:a16="http://schemas.microsoft.com/office/drawing/2014/main" id="{A29EC637-EBE0-2364-F55A-81F1421F4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fr-FR" sz="1600" i="1" dirty="0">
                <a:latin typeface="+mn-lt"/>
                <a:cs typeface="+mn-cs"/>
              </a:rPr>
              <a:t>Oken MM et al. JAMA. 2011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31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DE288E-902F-EB0F-9215-6C098A2E7A9B}"/>
              </a:ext>
            </a:extLst>
          </p:cNvPr>
          <p:cNvSpPr/>
          <p:nvPr/>
        </p:nvSpPr>
        <p:spPr>
          <a:xfrm>
            <a:off x="10035617" y="1126930"/>
            <a:ext cx="1635125" cy="301625"/>
          </a:xfrm>
          <a:prstGeom prst="rect">
            <a:avLst/>
          </a:prstGeom>
          <a:solidFill>
            <a:srgbClr val="B45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chemeClr val="bg1"/>
                </a:solidFill>
              </a:rPr>
              <a:t>NLST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47B5C2-CD87-D2E5-257A-8E2F684E8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905" y="1204718"/>
            <a:ext cx="285750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Scanner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thoracique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faiblement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dosé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36" name="Text Box 10">
            <a:extLst>
              <a:ext uri="{FF2B5EF4-FFF2-40B4-BE49-F238E27FC236}">
                <a16:creationId xmlns:a16="http://schemas.microsoft.com/office/drawing/2014/main" id="{A29EC637-EBE0-2364-F55A-81F1421F4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fr-FR" altLang="fr-FR" sz="1600" i="1" dirty="0" err="1">
                <a:latin typeface="Arial" panose="020B0604020202020204" pitchFamily="34" charset="0"/>
              </a:rPr>
              <a:t>Aberle</a:t>
            </a:r>
            <a:r>
              <a:rPr lang="fr-FR" altLang="fr-FR" sz="1600" i="1" dirty="0">
                <a:latin typeface="Arial" panose="020B0604020202020204" pitchFamily="34" charset="0"/>
              </a:rPr>
              <a:t> D et al</a:t>
            </a:r>
            <a:r>
              <a:rPr lang="fr-FR" altLang="fr-FR" sz="1600" i="1" dirty="0">
                <a:latin typeface="+mn-lt"/>
              </a:rPr>
              <a:t>. N </a:t>
            </a:r>
            <a:r>
              <a:rPr lang="fr-FR" altLang="fr-FR" sz="1600" i="1" dirty="0" err="1">
                <a:latin typeface="+mn-lt"/>
              </a:rPr>
              <a:t>Engl</a:t>
            </a:r>
            <a:r>
              <a:rPr lang="fr-FR" altLang="fr-FR" sz="1600" i="1" dirty="0">
                <a:latin typeface="+mn-lt"/>
              </a:rPr>
              <a:t> J Med. 2011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02A6A26-68FC-D627-FF20-7752BFA5CF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097" y="1880357"/>
            <a:ext cx="10316703" cy="385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4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Démonstration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l’efficacité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4132" name="Image 4131">
            <a:extLst>
              <a:ext uri="{FF2B5EF4-FFF2-40B4-BE49-F238E27FC236}">
                <a16:creationId xmlns:a16="http://schemas.microsoft.com/office/drawing/2014/main" id="{570C4897-9642-6FE2-1DAF-D93731734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97" y="930365"/>
            <a:ext cx="10900025" cy="4986342"/>
          </a:xfrm>
          <a:prstGeom prst="rect">
            <a:avLst/>
          </a:prstGeom>
        </p:spPr>
      </p:pic>
      <p:sp>
        <p:nvSpPr>
          <p:cNvPr id="4159" name="Text Box 10">
            <a:extLst>
              <a:ext uri="{FF2B5EF4-FFF2-40B4-BE49-F238E27FC236}">
                <a16:creationId xmlns:a16="http://schemas.microsoft.com/office/drawing/2014/main" id="{FB2462E0-229C-DC44-F074-AD3B43E40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56030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fr-FR" altLang="fr-FR" sz="1600" i="1" dirty="0" err="1">
                <a:latin typeface="+mn-lt"/>
              </a:rPr>
              <a:t>Aberle</a:t>
            </a:r>
            <a:r>
              <a:rPr lang="fr-FR" altLang="fr-FR" sz="1600" i="1" dirty="0">
                <a:latin typeface="+mn-lt"/>
              </a:rPr>
              <a:t> D et al. N </a:t>
            </a:r>
            <a:r>
              <a:rPr lang="fr-FR" altLang="fr-FR" sz="1600" i="1" dirty="0" err="1">
                <a:latin typeface="+mn-lt"/>
              </a:rPr>
              <a:t>Engl</a:t>
            </a:r>
            <a:r>
              <a:rPr lang="fr-FR" altLang="fr-FR" sz="1600" i="1" dirty="0">
                <a:latin typeface="+mn-lt"/>
              </a:rPr>
              <a:t> J Med. 2011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ヒラギノ角ゴ Pro W3" charset="-128"/>
            </a:endParaRPr>
          </a:p>
        </p:txBody>
      </p:sp>
      <p:sp>
        <p:nvSpPr>
          <p:cNvPr id="4160" name="Text Box 10">
            <a:extLst>
              <a:ext uri="{FF2B5EF4-FFF2-40B4-BE49-F238E27FC236}">
                <a16:creationId xmlns:a16="http://schemas.microsoft.com/office/drawing/2014/main" id="{8179E0BC-1493-C8CA-F53A-D1A138388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i="1" dirty="0">
                <a:latin typeface="+mn-lt"/>
              </a:rPr>
              <a:t>De Koning H et al. N </a:t>
            </a:r>
            <a:r>
              <a:rPr lang="en-US" sz="1600" i="1" dirty="0" err="1">
                <a:latin typeface="+mn-lt"/>
              </a:rPr>
              <a:t>Engl</a:t>
            </a:r>
            <a:r>
              <a:rPr lang="en-US" sz="1600" i="1" dirty="0">
                <a:latin typeface="+mn-lt"/>
              </a:rPr>
              <a:t> J Med. 2020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7E5C12-18E3-15E4-0AD4-83523179AF8D}"/>
              </a:ext>
            </a:extLst>
          </p:cNvPr>
          <p:cNvSpPr/>
          <p:nvPr/>
        </p:nvSpPr>
        <p:spPr>
          <a:xfrm>
            <a:off x="6096000" y="961547"/>
            <a:ext cx="6043055" cy="5256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41ADDC3-5F7D-7C6D-0A4C-89ED1F4B4D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738" y="1836479"/>
            <a:ext cx="7366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5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Démonstration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l’efficacité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4132" name="Image 4131">
            <a:extLst>
              <a:ext uri="{FF2B5EF4-FFF2-40B4-BE49-F238E27FC236}">
                <a16:creationId xmlns:a16="http://schemas.microsoft.com/office/drawing/2014/main" id="{570C4897-9642-6FE2-1DAF-D93731734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97" y="930365"/>
            <a:ext cx="10900025" cy="498634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77F5A7A-BF99-6021-E0F1-5642711A7F15}"/>
              </a:ext>
            </a:extLst>
          </p:cNvPr>
          <p:cNvSpPr/>
          <p:nvPr/>
        </p:nvSpPr>
        <p:spPr>
          <a:xfrm>
            <a:off x="1640415" y="3836904"/>
            <a:ext cx="1776259" cy="1296988"/>
          </a:xfrm>
          <a:prstGeom prst="rect">
            <a:avLst/>
          </a:prstGeom>
          <a:solidFill>
            <a:srgbClr val="F58153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60088A03-57B6-D39B-8598-EA637A7325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0415" y="3836904"/>
            <a:ext cx="2740378" cy="1542399"/>
          </a:xfrm>
          <a:prstGeom prst="rect">
            <a:avLst/>
          </a:prstGeom>
        </p:spPr>
      </p:pic>
      <p:sp>
        <p:nvSpPr>
          <p:cNvPr id="37" name="Text Box 10">
            <a:extLst>
              <a:ext uri="{FF2B5EF4-FFF2-40B4-BE49-F238E27FC236}">
                <a16:creationId xmlns:a16="http://schemas.microsoft.com/office/drawing/2014/main" id="{A7A8A9C4-436B-4E1D-4D4C-B583D2CD3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56030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fr-FR" altLang="fr-FR" sz="1600" i="1" dirty="0" err="1">
                <a:latin typeface="+mn-lt"/>
              </a:rPr>
              <a:t>Aberle</a:t>
            </a:r>
            <a:r>
              <a:rPr lang="fr-FR" altLang="fr-FR" sz="1600" i="1" dirty="0">
                <a:latin typeface="+mn-lt"/>
              </a:rPr>
              <a:t> D et al. N </a:t>
            </a:r>
            <a:r>
              <a:rPr lang="fr-FR" altLang="fr-FR" sz="1600" i="1" dirty="0" err="1">
                <a:latin typeface="+mn-lt"/>
              </a:rPr>
              <a:t>Engl</a:t>
            </a:r>
            <a:r>
              <a:rPr lang="fr-FR" altLang="fr-FR" sz="1600" i="1" dirty="0">
                <a:latin typeface="+mn-lt"/>
              </a:rPr>
              <a:t> J Med. 2011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ヒラギノ角ゴ Pro W3" charset="-128"/>
            </a:endParaRP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11305C6A-5BB9-E0D1-0555-029E4D17B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i="1" dirty="0">
                <a:latin typeface="+mn-lt"/>
              </a:rPr>
              <a:t>De Koning H et al. N </a:t>
            </a:r>
            <a:r>
              <a:rPr lang="en-US" sz="1600" i="1" dirty="0" err="1">
                <a:latin typeface="+mn-lt"/>
              </a:rPr>
              <a:t>Engl</a:t>
            </a:r>
            <a:r>
              <a:rPr lang="en-US" sz="1600" i="1" dirty="0">
                <a:latin typeface="+mn-lt"/>
              </a:rPr>
              <a:t> J Med. 2020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4BAE6E1-4350-0DC0-A01A-EDAA91EBB866}"/>
              </a:ext>
            </a:extLst>
          </p:cNvPr>
          <p:cNvSpPr/>
          <p:nvPr/>
        </p:nvSpPr>
        <p:spPr>
          <a:xfrm>
            <a:off x="6096000" y="961547"/>
            <a:ext cx="6043055" cy="5256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68AB8774-CB10-2C44-ACFE-72DF817B6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738" y="1836479"/>
            <a:ext cx="7366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0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5B710EC-DC55-3189-E94D-549A224551CF}"/>
              </a:ext>
            </a:extLst>
          </p:cNvPr>
          <p:cNvSpPr/>
          <p:nvPr/>
        </p:nvSpPr>
        <p:spPr>
          <a:xfrm>
            <a:off x="10035617" y="1126930"/>
            <a:ext cx="1635125" cy="301625"/>
          </a:xfrm>
          <a:prstGeom prst="rect">
            <a:avLst/>
          </a:prstGeom>
          <a:solidFill>
            <a:srgbClr val="214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fr-FR" b="1" dirty="0">
                <a:solidFill>
                  <a:schemeClr val="bg1"/>
                </a:solidFill>
              </a:rPr>
              <a:t>NELSON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38DD2E5E-D492-46A5-F937-77C8C804A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467" y="1199955"/>
            <a:ext cx="2571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E237CA51-E77C-69E2-4B5B-433DF169E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1"/>
          <a:stretch>
            <a:fillRect/>
          </a:stretch>
        </p:blipFill>
        <p:spPr bwMode="auto">
          <a:xfrm>
            <a:off x="10391217" y="1199955"/>
            <a:ext cx="255587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Scanner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thoracique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faiblement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dosé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36" name="Text Box 10">
            <a:extLst>
              <a:ext uri="{FF2B5EF4-FFF2-40B4-BE49-F238E27FC236}">
                <a16:creationId xmlns:a16="http://schemas.microsoft.com/office/drawing/2014/main" id="{A29EC637-EBE0-2364-F55A-81F1421F4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i="1" dirty="0">
                <a:latin typeface="+mn-lt"/>
              </a:rPr>
              <a:t>De Koning H et al. N </a:t>
            </a:r>
            <a:r>
              <a:rPr lang="en-US" sz="1600" i="1" dirty="0" err="1">
                <a:latin typeface="+mn-lt"/>
              </a:rPr>
              <a:t>Engl</a:t>
            </a:r>
            <a:r>
              <a:rPr lang="en-US" sz="1600" i="1" dirty="0">
                <a:latin typeface="+mn-lt"/>
              </a:rPr>
              <a:t> J Med. 2020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6A899CE2-389A-3A81-C475-1C7C6D637A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702" y="1785345"/>
            <a:ext cx="10671415" cy="413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7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Démonstration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l’efficacité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4132" name="Image 4131">
            <a:extLst>
              <a:ext uri="{FF2B5EF4-FFF2-40B4-BE49-F238E27FC236}">
                <a16:creationId xmlns:a16="http://schemas.microsoft.com/office/drawing/2014/main" id="{570C4897-9642-6FE2-1DAF-D93731734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97" y="930365"/>
            <a:ext cx="10900025" cy="498634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77F5A7A-BF99-6021-E0F1-5642711A7F15}"/>
              </a:ext>
            </a:extLst>
          </p:cNvPr>
          <p:cNvSpPr/>
          <p:nvPr/>
        </p:nvSpPr>
        <p:spPr>
          <a:xfrm>
            <a:off x="1640415" y="3836904"/>
            <a:ext cx="1776259" cy="1296988"/>
          </a:xfrm>
          <a:prstGeom prst="rect">
            <a:avLst/>
          </a:prstGeom>
          <a:solidFill>
            <a:srgbClr val="F58153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60088A03-57B6-D39B-8598-EA637A7325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0415" y="3836904"/>
            <a:ext cx="2740378" cy="1542399"/>
          </a:xfrm>
          <a:prstGeom prst="rect">
            <a:avLst/>
          </a:prstGeom>
        </p:spPr>
      </p:pic>
      <p:sp>
        <p:nvSpPr>
          <p:cNvPr id="37" name="Text Box 10">
            <a:extLst>
              <a:ext uri="{FF2B5EF4-FFF2-40B4-BE49-F238E27FC236}">
                <a16:creationId xmlns:a16="http://schemas.microsoft.com/office/drawing/2014/main" id="{A7A8A9C4-436B-4E1D-4D4C-B583D2CD3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56030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fr-FR" altLang="fr-FR" sz="1600" i="1" dirty="0" err="1">
                <a:latin typeface="+mn-lt"/>
              </a:rPr>
              <a:t>Aberle</a:t>
            </a:r>
            <a:r>
              <a:rPr lang="fr-FR" altLang="fr-FR" sz="1600" i="1" dirty="0">
                <a:latin typeface="+mn-lt"/>
              </a:rPr>
              <a:t> D et al. N </a:t>
            </a:r>
            <a:r>
              <a:rPr lang="fr-FR" altLang="fr-FR" sz="1600" i="1" dirty="0" err="1">
                <a:latin typeface="+mn-lt"/>
              </a:rPr>
              <a:t>Engl</a:t>
            </a:r>
            <a:r>
              <a:rPr lang="fr-FR" altLang="fr-FR" sz="1600" i="1" dirty="0">
                <a:latin typeface="+mn-lt"/>
              </a:rPr>
              <a:t> J Med. 2011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ヒラギノ角ゴ Pro W3" charset="-128"/>
            </a:endParaRP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11305C6A-5BB9-E0D1-0555-029E4D17B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i="1" dirty="0">
                <a:latin typeface="+mn-lt"/>
              </a:rPr>
              <a:t>De Koning H et al. N </a:t>
            </a:r>
            <a:r>
              <a:rPr lang="en-US" sz="1600" i="1" dirty="0" err="1">
                <a:latin typeface="+mn-lt"/>
              </a:rPr>
              <a:t>Engl</a:t>
            </a:r>
            <a:r>
              <a:rPr lang="en-US" sz="1600" i="1" dirty="0">
                <a:latin typeface="+mn-lt"/>
              </a:rPr>
              <a:t> J Med. 2020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708CAB-B788-9FC0-866C-57A5B51E2B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738" y="1836479"/>
            <a:ext cx="736600" cy="9017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2EEDD7D-2AFB-229F-8A2E-C028A9DEBC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8233" y="1805106"/>
            <a:ext cx="552833" cy="10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1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Démonstration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l’efficacité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4132" name="Image 4131">
            <a:extLst>
              <a:ext uri="{FF2B5EF4-FFF2-40B4-BE49-F238E27FC236}">
                <a16:creationId xmlns:a16="http://schemas.microsoft.com/office/drawing/2014/main" id="{570C4897-9642-6FE2-1DAF-D93731734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97" y="930365"/>
            <a:ext cx="10900025" cy="498634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77F5A7A-BF99-6021-E0F1-5642711A7F15}"/>
              </a:ext>
            </a:extLst>
          </p:cNvPr>
          <p:cNvSpPr/>
          <p:nvPr/>
        </p:nvSpPr>
        <p:spPr>
          <a:xfrm>
            <a:off x="1640415" y="3836904"/>
            <a:ext cx="1776259" cy="1296988"/>
          </a:xfrm>
          <a:prstGeom prst="rect">
            <a:avLst/>
          </a:prstGeom>
          <a:solidFill>
            <a:srgbClr val="F58153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60088A03-57B6-D39B-8598-EA637A7325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0415" y="3836904"/>
            <a:ext cx="2740378" cy="1542399"/>
          </a:xfrm>
          <a:prstGeom prst="rect">
            <a:avLst/>
          </a:prstGeom>
        </p:spPr>
      </p:pic>
      <p:sp>
        <p:nvSpPr>
          <p:cNvPr id="37" name="Text Box 10">
            <a:extLst>
              <a:ext uri="{FF2B5EF4-FFF2-40B4-BE49-F238E27FC236}">
                <a16:creationId xmlns:a16="http://schemas.microsoft.com/office/drawing/2014/main" id="{A7A8A9C4-436B-4E1D-4D4C-B583D2CD3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56030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fr-FR" altLang="fr-FR" sz="1600" i="1" dirty="0" err="1">
                <a:latin typeface="+mn-lt"/>
              </a:rPr>
              <a:t>Aberle</a:t>
            </a:r>
            <a:r>
              <a:rPr lang="fr-FR" altLang="fr-FR" sz="1600" i="1" dirty="0">
                <a:latin typeface="+mn-lt"/>
              </a:rPr>
              <a:t> D et al. N </a:t>
            </a:r>
            <a:r>
              <a:rPr lang="fr-FR" altLang="fr-FR" sz="1600" i="1" dirty="0" err="1">
                <a:latin typeface="+mn-lt"/>
              </a:rPr>
              <a:t>Engl</a:t>
            </a:r>
            <a:r>
              <a:rPr lang="fr-FR" altLang="fr-FR" sz="1600" i="1" dirty="0">
                <a:latin typeface="+mn-lt"/>
              </a:rPr>
              <a:t> J Med. 2011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ヒラギノ角ゴ Pro W3" charset="-128"/>
            </a:endParaRP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11305C6A-5BB9-E0D1-0555-029E4D17B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i="1" dirty="0">
                <a:latin typeface="+mn-lt"/>
              </a:rPr>
              <a:t>De Koning H et al. N </a:t>
            </a:r>
            <a:r>
              <a:rPr lang="en-US" sz="1600" i="1" dirty="0" err="1">
                <a:latin typeface="+mn-lt"/>
              </a:rPr>
              <a:t>Engl</a:t>
            </a:r>
            <a:r>
              <a:rPr lang="en-US" sz="1600" i="1" dirty="0">
                <a:latin typeface="+mn-lt"/>
              </a:rPr>
              <a:t> J Med. 2020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grpSp>
        <p:nvGrpSpPr>
          <p:cNvPr id="2" name="Groupe 54">
            <a:extLst>
              <a:ext uri="{FF2B5EF4-FFF2-40B4-BE49-F238E27FC236}">
                <a16:creationId xmlns:a16="http://schemas.microsoft.com/office/drawing/2014/main" id="{29C39EB1-142F-4AFB-8966-2C3CA8E1C1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219140" y="4736584"/>
            <a:ext cx="134153" cy="352152"/>
            <a:chOff x="4098339" y="1177268"/>
            <a:chExt cx="503880" cy="1394468"/>
          </a:xfrm>
        </p:grpSpPr>
        <p:sp>
          <p:nvSpPr>
            <p:cNvPr id="3" name="Trapèze 2">
              <a:extLst>
                <a:ext uri="{FF2B5EF4-FFF2-40B4-BE49-F238E27FC236}">
                  <a16:creationId xmlns:a16="http://schemas.microsoft.com/office/drawing/2014/main" id="{E65879C3-5E26-DB20-D313-A8D00DB9FE46}"/>
                </a:ext>
              </a:extLst>
            </p:cNvPr>
            <p:cNvSpPr/>
            <p:nvPr/>
          </p:nvSpPr>
          <p:spPr>
            <a:xfrm>
              <a:off x="4121956" y="1683595"/>
              <a:ext cx="472388" cy="448222"/>
            </a:xfrm>
            <a:prstGeom prst="trapezoid">
              <a:avLst>
                <a:gd name="adj" fmla="val 32123"/>
              </a:avLst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CC3D2970-BFF7-DC43-A836-9E9DEBA3C88A}"/>
                </a:ext>
              </a:extLst>
            </p:cNvPr>
            <p:cNvSpPr/>
            <p:nvPr/>
          </p:nvSpPr>
          <p:spPr>
            <a:xfrm>
              <a:off x="4232180" y="1177268"/>
              <a:ext cx="251940" cy="265613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" name="Rectangle à coins arrondis 68">
              <a:extLst>
                <a:ext uri="{FF2B5EF4-FFF2-40B4-BE49-F238E27FC236}">
                  <a16:creationId xmlns:a16="http://schemas.microsoft.com/office/drawing/2014/main" id="{149D4674-AC92-4473-7FBB-A2FEA42BBA21}"/>
                </a:ext>
              </a:extLst>
            </p:cNvPr>
            <p:cNvSpPr/>
            <p:nvPr/>
          </p:nvSpPr>
          <p:spPr>
            <a:xfrm>
              <a:off x="4200687" y="1500986"/>
              <a:ext cx="307054" cy="514625"/>
            </a:xfrm>
            <a:prstGeom prst="roundRect">
              <a:avLst>
                <a:gd name="adj" fmla="val 9884"/>
              </a:avLst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" name="Rectangle à coins arrondis 69">
              <a:extLst>
                <a:ext uri="{FF2B5EF4-FFF2-40B4-BE49-F238E27FC236}">
                  <a16:creationId xmlns:a16="http://schemas.microsoft.com/office/drawing/2014/main" id="{AD95A458-5386-06B8-53EB-ED157F456BFE}"/>
                </a:ext>
              </a:extLst>
            </p:cNvPr>
            <p:cNvSpPr/>
            <p:nvPr/>
          </p:nvSpPr>
          <p:spPr>
            <a:xfrm>
              <a:off x="4200687" y="1957506"/>
              <a:ext cx="125970" cy="614230"/>
            </a:xfrm>
            <a:prstGeom prst="roundRect">
              <a:avLst>
                <a:gd name="adj" fmla="val 0"/>
              </a:avLst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1" name="Rectangle à coins arrondis 70">
              <a:extLst>
                <a:ext uri="{FF2B5EF4-FFF2-40B4-BE49-F238E27FC236}">
                  <a16:creationId xmlns:a16="http://schemas.microsoft.com/office/drawing/2014/main" id="{01C9FD91-FB4B-F354-563D-A437FF6E618C}"/>
                </a:ext>
              </a:extLst>
            </p:cNvPr>
            <p:cNvSpPr/>
            <p:nvPr/>
          </p:nvSpPr>
          <p:spPr>
            <a:xfrm rot="1118232">
              <a:off x="4098339" y="1500986"/>
              <a:ext cx="94478" cy="539524"/>
            </a:xfrm>
            <a:prstGeom prst="roundRect">
              <a:avLst>
                <a:gd name="adj" fmla="val 49028"/>
              </a:avLst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2" name="Rectangle à coins arrondis 71">
              <a:extLst>
                <a:ext uri="{FF2B5EF4-FFF2-40B4-BE49-F238E27FC236}">
                  <a16:creationId xmlns:a16="http://schemas.microsoft.com/office/drawing/2014/main" id="{6133C669-6E5D-682F-82E7-EAB69108EA31}"/>
                </a:ext>
              </a:extLst>
            </p:cNvPr>
            <p:cNvSpPr/>
            <p:nvPr/>
          </p:nvSpPr>
          <p:spPr>
            <a:xfrm rot="20451716">
              <a:off x="4507742" y="1484386"/>
              <a:ext cx="94478" cy="547827"/>
            </a:xfrm>
            <a:prstGeom prst="roundRect">
              <a:avLst>
                <a:gd name="adj" fmla="val 49028"/>
              </a:avLst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7D47B685-5192-FA9E-9AE0-5424B883D0F5}"/>
                </a:ext>
              </a:extLst>
            </p:cNvPr>
            <p:cNvSpPr/>
            <p:nvPr/>
          </p:nvSpPr>
          <p:spPr>
            <a:xfrm>
              <a:off x="4169195" y="1467785"/>
              <a:ext cx="370039" cy="207508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5" name="Rectangle à coins arrondis 73">
              <a:extLst>
                <a:ext uri="{FF2B5EF4-FFF2-40B4-BE49-F238E27FC236}">
                  <a16:creationId xmlns:a16="http://schemas.microsoft.com/office/drawing/2014/main" id="{0F096C03-3234-2C4D-401C-90F350D5FE2F}"/>
                </a:ext>
              </a:extLst>
            </p:cNvPr>
            <p:cNvSpPr/>
            <p:nvPr/>
          </p:nvSpPr>
          <p:spPr>
            <a:xfrm>
              <a:off x="4381772" y="1957506"/>
              <a:ext cx="125970" cy="614230"/>
            </a:xfrm>
            <a:prstGeom prst="roundRect">
              <a:avLst>
                <a:gd name="adj" fmla="val 0"/>
              </a:avLst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pic>
        <p:nvPicPr>
          <p:cNvPr id="20" name="Picture 8" descr="Pictogramme cancérogène tératogène">
            <a:extLst>
              <a:ext uri="{FF2B5EF4-FFF2-40B4-BE49-F238E27FC236}">
                <a16:creationId xmlns:a16="http://schemas.microsoft.com/office/drawing/2014/main" id="{3F2365EA-8F4A-687F-894E-247FFD496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DA2417"/>
              </a:clrFrom>
              <a:clrTo>
                <a:srgbClr val="DA2417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1" t="16751" r="24482" b="16206"/>
          <a:stretch/>
        </p:blipFill>
        <p:spPr bwMode="auto">
          <a:xfrm flipH="1">
            <a:off x="8906934" y="4759957"/>
            <a:ext cx="228293" cy="30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D46F47F-AB38-932B-3407-622DAF4794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738" y="1836479"/>
            <a:ext cx="736600" cy="9017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764E10E-4391-C72B-55B7-BEB99C2DED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8233" y="1805106"/>
            <a:ext cx="552833" cy="103932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C5D98CC5-881D-894A-48C4-2759AF59F434}"/>
              </a:ext>
            </a:extLst>
          </p:cNvPr>
          <p:cNvSpPr txBox="1"/>
          <p:nvPr/>
        </p:nvSpPr>
        <p:spPr>
          <a:xfrm>
            <a:off x="9447072" y="4631341"/>
            <a:ext cx="948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-33%</a:t>
            </a:r>
          </a:p>
          <a:p>
            <a:pPr algn="ctr"/>
            <a:r>
              <a:rPr lang="fr-FR" sz="1100" i="1" dirty="0">
                <a:solidFill>
                  <a:schemeClr val="accent1">
                    <a:lumMod val="75000"/>
                  </a:schemeClr>
                </a:solidFill>
              </a:rPr>
              <a:t>(0.38-1.14)</a:t>
            </a:r>
          </a:p>
        </p:txBody>
      </p:sp>
    </p:spTree>
    <p:extLst>
      <p:ext uri="{BB962C8B-B14F-4D97-AF65-F5344CB8AC3E}">
        <p14:creationId xmlns:p14="http://schemas.microsoft.com/office/powerpoint/2010/main" val="383312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Démonstration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l’efficacité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37" name="Text Box 10">
            <a:extLst>
              <a:ext uri="{FF2B5EF4-FFF2-40B4-BE49-F238E27FC236}">
                <a16:creationId xmlns:a16="http://schemas.microsoft.com/office/drawing/2014/main" id="{A7A8A9C4-436B-4E1D-4D4C-B583D2CD3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56030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fr-FR" altLang="fr-FR" sz="1600" i="1" dirty="0">
                <a:latin typeface="+mn-lt"/>
              </a:rPr>
              <a:t>The NLST </a:t>
            </a:r>
            <a:r>
              <a:rPr lang="fr-FR" altLang="fr-FR" sz="1600" i="1" dirty="0" err="1">
                <a:latin typeface="+mn-lt"/>
              </a:rPr>
              <a:t>research</a:t>
            </a:r>
            <a:r>
              <a:rPr lang="fr-FR" altLang="fr-FR" sz="1600" i="1" dirty="0">
                <a:latin typeface="+mn-lt"/>
              </a:rPr>
              <a:t> team. J </a:t>
            </a:r>
            <a:r>
              <a:rPr lang="fr-FR" altLang="fr-FR" sz="1600" i="1" dirty="0" err="1">
                <a:latin typeface="+mn-lt"/>
              </a:rPr>
              <a:t>Thorac</a:t>
            </a:r>
            <a:r>
              <a:rPr lang="fr-FR" altLang="fr-FR" sz="1600" i="1" dirty="0">
                <a:latin typeface="+mn-lt"/>
              </a:rPr>
              <a:t> </a:t>
            </a:r>
            <a:r>
              <a:rPr lang="fr-FR" altLang="fr-FR" sz="1600" i="1" dirty="0" err="1">
                <a:latin typeface="+mn-lt"/>
              </a:rPr>
              <a:t>Oncol</a:t>
            </a:r>
            <a:r>
              <a:rPr lang="fr-FR" altLang="fr-FR" sz="1600" i="1" dirty="0">
                <a:latin typeface="+mn-lt"/>
              </a:rPr>
              <a:t>. 2019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ヒラギノ角ゴ Pro W3" charset="-128"/>
            </a:endParaRP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11305C6A-5BB9-E0D1-0555-029E4D17B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fr-FR" altLang="fr-FR" sz="1600" i="1" dirty="0">
                <a:latin typeface="+mn-lt"/>
              </a:rPr>
              <a:t>Jonas DE et al.</a:t>
            </a:r>
            <a:r>
              <a:rPr lang="pt-BR" altLang="fr-FR" sz="1600" i="1" dirty="0">
                <a:latin typeface="+mn-lt"/>
              </a:rPr>
              <a:t> JAMA. 2021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ヒラギノ角ゴ Pro W3" charset="-128"/>
            </a:endParaRP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E33735A8-F105-98C3-E6AB-71738049C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934" y="918234"/>
            <a:ext cx="10812131" cy="5021532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AFC0F1F6-CF27-7BC7-36B0-ECCA7A0265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738" y="1836479"/>
            <a:ext cx="736600" cy="901700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B7320F08-80D7-8F7E-A269-19FE718DB8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8233" y="1805106"/>
            <a:ext cx="552833" cy="10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7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Une gestion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différente</a:t>
            </a: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 des anomalies</a:t>
            </a: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37" name="Text Box 10">
            <a:extLst>
              <a:ext uri="{FF2B5EF4-FFF2-40B4-BE49-F238E27FC236}">
                <a16:creationId xmlns:a16="http://schemas.microsoft.com/office/drawing/2014/main" id="{A7A8A9C4-436B-4E1D-4D4C-B583D2CD3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56030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fr-FR" altLang="fr-FR" sz="1600" i="1" dirty="0" err="1">
                <a:latin typeface="+mn-lt"/>
              </a:rPr>
              <a:t>Aberle</a:t>
            </a:r>
            <a:r>
              <a:rPr lang="fr-FR" altLang="fr-FR" sz="1600" i="1" dirty="0">
                <a:latin typeface="+mn-lt"/>
              </a:rPr>
              <a:t> D et al. N </a:t>
            </a:r>
            <a:r>
              <a:rPr lang="fr-FR" altLang="fr-FR" sz="1600" i="1" dirty="0" err="1">
                <a:latin typeface="+mn-lt"/>
              </a:rPr>
              <a:t>Engl</a:t>
            </a:r>
            <a:r>
              <a:rPr lang="fr-FR" altLang="fr-FR" sz="1600" i="1" dirty="0">
                <a:latin typeface="+mn-lt"/>
              </a:rPr>
              <a:t> J Med. 2011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ヒラギノ角ゴ Pro W3" charset="-128"/>
            </a:endParaRP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11305C6A-5BB9-E0D1-0555-029E4D17B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i="1" dirty="0">
                <a:latin typeface="+mn-lt"/>
              </a:rPr>
              <a:t>De Koning H et al. N </a:t>
            </a:r>
            <a:r>
              <a:rPr lang="en-US" sz="1600" i="1" dirty="0" err="1">
                <a:latin typeface="+mn-lt"/>
              </a:rPr>
              <a:t>Engl</a:t>
            </a:r>
            <a:r>
              <a:rPr lang="en-US" sz="1600" i="1" dirty="0">
                <a:latin typeface="+mn-lt"/>
              </a:rPr>
              <a:t> J Med. 2020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581878F-19F7-71A1-9210-F272F5E3B8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516" y="922660"/>
            <a:ext cx="10746768" cy="491623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AB777CE-A704-9D24-8E56-9CC457FBC078}"/>
              </a:ext>
            </a:extLst>
          </p:cNvPr>
          <p:cNvSpPr/>
          <p:nvPr/>
        </p:nvSpPr>
        <p:spPr>
          <a:xfrm>
            <a:off x="6096000" y="961547"/>
            <a:ext cx="6043055" cy="5256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60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Un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candidat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ideal ?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pic>
        <p:nvPicPr>
          <p:cNvPr id="1028" name="Picture 4" descr="Devenir le candidat idéal | Centredappels.ca">
            <a:extLst>
              <a:ext uri="{FF2B5EF4-FFF2-40B4-BE49-F238E27FC236}">
                <a16:creationId xmlns:a16="http://schemas.microsoft.com/office/drawing/2014/main" id="{04BAED74-A979-924F-C7F5-BFB802DE7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471707"/>
            <a:ext cx="1079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4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Une gestion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différente</a:t>
            </a: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 des anomalies</a:t>
            </a: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37" name="Text Box 10">
            <a:extLst>
              <a:ext uri="{FF2B5EF4-FFF2-40B4-BE49-F238E27FC236}">
                <a16:creationId xmlns:a16="http://schemas.microsoft.com/office/drawing/2014/main" id="{A7A8A9C4-436B-4E1D-4D4C-B583D2CD3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56030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fr-FR" altLang="fr-FR" sz="1600" i="1" dirty="0" err="1">
                <a:latin typeface="+mn-lt"/>
              </a:rPr>
              <a:t>Aberle</a:t>
            </a:r>
            <a:r>
              <a:rPr lang="fr-FR" altLang="fr-FR" sz="1600" i="1" dirty="0">
                <a:latin typeface="+mn-lt"/>
              </a:rPr>
              <a:t> D et al. N </a:t>
            </a:r>
            <a:r>
              <a:rPr lang="fr-FR" altLang="fr-FR" sz="1600" i="1" dirty="0" err="1">
                <a:latin typeface="+mn-lt"/>
              </a:rPr>
              <a:t>Engl</a:t>
            </a:r>
            <a:r>
              <a:rPr lang="fr-FR" altLang="fr-FR" sz="1600" i="1" dirty="0">
                <a:latin typeface="+mn-lt"/>
              </a:rPr>
              <a:t> J Med. 2011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ヒラギノ角ゴ Pro W3" charset="-128"/>
            </a:endParaRP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11305C6A-5BB9-E0D1-0555-029E4D17B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i="1" dirty="0">
                <a:latin typeface="+mn-lt"/>
              </a:rPr>
              <a:t>De Koning H et al. N </a:t>
            </a:r>
            <a:r>
              <a:rPr lang="en-US" sz="1600" i="1" dirty="0" err="1">
                <a:latin typeface="+mn-lt"/>
              </a:rPr>
              <a:t>Engl</a:t>
            </a:r>
            <a:r>
              <a:rPr lang="en-US" sz="1600" i="1" dirty="0">
                <a:latin typeface="+mn-lt"/>
              </a:rPr>
              <a:t> J Med. 2020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581878F-19F7-71A1-9210-F272F5E3B8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516" y="922660"/>
            <a:ext cx="10746768" cy="491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6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Une gestion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différente</a:t>
            </a: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 des anomalies</a:t>
            </a: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37" name="Text Box 10">
            <a:extLst>
              <a:ext uri="{FF2B5EF4-FFF2-40B4-BE49-F238E27FC236}">
                <a16:creationId xmlns:a16="http://schemas.microsoft.com/office/drawing/2014/main" id="{A7A8A9C4-436B-4E1D-4D4C-B583D2CD3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56030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fr-FR" altLang="fr-FR" sz="1600" i="1" dirty="0" err="1">
                <a:latin typeface="+mn-lt"/>
              </a:rPr>
              <a:t>Aberle</a:t>
            </a:r>
            <a:r>
              <a:rPr lang="fr-FR" altLang="fr-FR" sz="1600" i="1" dirty="0">
                <a:latin typeface="+mn-lt"/>
              </a:rPr>
              <a:t> D et al. N </a:t>
            </a:r>
            <a:r>
              <a:rPr lang="fr-FR" altLang="fr-FR" sz="1600" i="1" dirty="0" err="1">
                <a:latin typeface="+mn-lt"/>
              </a:rPr>
              <a:t>Engl</a:t>
            </a:r>
            <a:r>
              <a:rPr lang="fr-FR" altLang="fr-FR" sz="1600" i="1" dirty="0">
                <a:latin typeface="+mn-lt"/>
              </a:rPr>
              <a:t> J Med. 2011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ヒラギノ角ゴ Pro W3" charset="-128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9612137-BB22-5EC6-59B8-57F18FD8F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318" y="920745"/>
            <a:ext cx="10829289" cy="504460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8E097C3-17DD-ECE2-13C9-9DB46C7BB922}"/>
              </a:ext>
            </a:extLst>
          </p:cNvPr>
          <p:cNvSpPr/>
          <p:nvPr/>
        </p:nvSpPr>
        <p:spPr>
          <a:xfrm>
            <a:off x="6096000" y="961548"/>
            <a:ext cx="6043055" cy="459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62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Une gestion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différente</a:t>
            </a: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 des anomalies</a:t>
            </a: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37" name="Text Box 10">
            <a:extLst>
              <a:ext uri="{FF2B5EF4-FFF2-40B4-BE49-F238E27FC236}">
                <a16:creationId xmlns:a16="http://schemas.microsoft.com/office/drawing/2014/main" id="{A7A8A9C4-436B-4E1D-4D4C-B583D2CD3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56030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fr-FR" altLang="fr-FR" sz="1600" i="1" dirty="0" err="1">
                <a:latin typeface="+mn-lt"/>
              </a:rPr>
              <a:t>Aberle</a:t>
            </a:r>
            <a:r>
              <a:rPr lang="fr-FR" altLang="fr-FR" sz="1600" i="1" dirty="0">
                <a:latin typeface="+mn-lt"/>
              </a:rPr>
              <a:t> D et al. N </a:t>
            </a:r>
            <a:r>
              <a:rPr lang="fr-FR" altLang="fr-FR" sz="1600" i="1" dirty="0" err="1">
                <a:latin typeface="+mn-lt"/>
              </a:rPr>
              <a:t>Engl</a:t>
            </a:r>
            <a:r>
              <a:rPr lang="fr-FR" altLang="fr-FR" sz="1600" i="1" dirty="0">
                <a:latin typeface="+mn-lt"/>
              </a:rPr>
              <a:t> J Med. 2011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ヒラギノ角ゴ Pro W3" charset="-128"/>
            </a:endParaRP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11305C6A-5BB9-E0D1-0555-029E4D17B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i="1" dirty="0">
                <a:latin typeface="+mn-lt"/>
              </a:rPr>
              <a:t>De Koning H et al. N </a:t>
            </a:r>
            <a:r>
              <a:rPr lang="en-US" sz="1600" i="1" dirty="0" err="1">
                <a:latin typeface="+mn-lt"/>
              </a:rPr>
              <a:t>Engl</a:t>
            </a:r>
            <a:r>
              <a:rPr lang="en-US" sz="1600" i="1" dirty="0">
                <a:latin typeface="+mn-lt"/>
              </a:rPr>
              <a:t> J Med. 2020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9612137-BB22-5EC6-59B8-57F18FD8F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318" y="920745"/>
            <a:ext cx="10829289" cy="504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6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2E69A4-C97C-BE14-2B7C-7FB9D7579C5B}"/>
              </a:ext>
            </a:extLst>
          </p:cNvPr>
          <p:cNvSpPr/>
          <p:nvPr/>
        </p:nvSpPr>
        <p:spPr>
          <a:xfrm>
            <a:off x="10035617" y="1116167"/>
            <a:ext cx="1635125" cy="3016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chemeClr val="bg1"/>
                </a:solidFill>
              </a:rPr>
              <a:t>MILD</a:t>
            </a:r>
          </a:p>
        </p:txBody>
      </p:sp>
      <p:pic>
        <p:nvPicPr>
          <p:cNvPr id="3" name="Image 30">
            <a:extLst>
              <a:ext uri="{FF2B5EF4-FFF2-40B4-BE49-F238E27FC236}">
                <a16:creationId xmlns:a16="http://schemas.microsoft.com/office/drawing/2014/main" id="{E2DFFFE5-3665-55E6-8DCD-980A605C6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067" y="1181254"/>
            <a:ext cx="255587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Scanner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thoracique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faiblement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dosé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36" name="Text Box 10">
            <a:extLst>
              <a:ext uri="{FF2B5EF4-FFF2-40B4-BE49-F238E27FC236}">
                <a16:creationId xmlns:a16="http://schemas.microsoft.com/office/drawing/2014/main" id="{A29EC637-EBE0-2364-F55A-81F1421F4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i="1" dirty="0">
                <a:latin typeface="Arial" panose="020B0604020202020204" pitchFamily="34" charset="0"/>
              </a:rPr>
              <a:t>Pastorino U et al. Ann Oncol 2019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566E67AD-C3BE-5BAA-3086-348ECC8410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399" y="1452051"/>
            <a:ext cx="10775718" cy="440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1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2E69A4-C97C-BE14-2B7C-7FB9D7579C5B}"/>
              </a:ext>
            </a:extLst>
          </p:cNvPr>
          <p:cNvSpPr/>
          <p:nvPr/>
        </p:nvSpPr>
        <p:spPr>
          <a:xfrm>
            <a:off x="10035617" y="1116167"/>
            <a:ext cx="1635125" cy="3016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chemeClr val="bg1"/>
                </a:solidFill>
              </a:rPr>
              <a:t>MILD</a:t>
            </a:r>
          </a:p>
        </p:txBody>
      </p:sp>
      <p:pic>
        <p:nvPicPr>
          <p:cNvPr id="3" name="Image 30">
            <a:extLst>
              <a:ext uri="{FF2B5EF4-FFF2-40B4-BE49-F238E27FC236}">
                <a16:creationId xmlns:a16="http://schemas.microsoft.com/office/drawing/2014/main" id="{E2DFFFE5-3665-55E6-8DCD-980A605C6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067" y="1181254"/>
            <a:ext cx="255587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Démonstration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l’efficacité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36" name="Text Box 10">
            <a:extLst>
              <a:ext uri="{FF2B5EF4-FFF2-40B4-BE49-F238E27FC236}">
                <a16:creationId xmlns:a16="http://schemas.microsoft.com/office/drawing/2014/main" id="{A29EC637-EBE0-2364-F55A-81F1421F4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i="1" dirty="0">
                <a:latin typeface="Arial" panose="020B0604020202020204" pitchFamily="34" charset="0"/>
              </a:rPr>
              <a:t>Pastorino U et al. Ann Oncol 2019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81EFC52-0BD7-7D6D-FADC-7DCFB28620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589" y="1344604"/>
            <a:ext cx="11293153" cy="444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0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2E69A4-C97C-BE14-2B7C-7FB9D7579C5B}"/>
              </a:ext>
            </a:extLst>
          </p:cNvPr>
          <p:cNvSpPr/>
          <p:nvPr/>
        </p:nvSpPr>
        <p:spPr>
          <a:xfrm>
            <a:off x="10035617" y="1116167"/>
            <a:ext cx="1635125" cy="3016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chemeClr val="bg1"/>
                </a:solidFill>
              </a:rPr>
              <a:t>MILD</a:t>
            </a:r>
          </a:p>
        </p:txBody>
      </p:sp>
      <p:pic>
        <p:nvPicPr>
          <p:cNvPr id="3" name="Image 30">
            <a:extLst>
              <a:ext uri="{FF2B5EF4-FFF2-40B4-BE49-F238E27FC236}">
                <a16:creationId xmlns:a16="http://schemas.microsoft.com/office/drawing/2014/main" id="{E2DFFFE5-3665-55E6-8DCD-980A605C6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067" y="1181254"/>
            <a:ext cx="255587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Démonstration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l’efficacité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36" name="Text Box 10">
            <a:extLst>
              <a:ext uri="{FF2B5EF4-FFF2-40B4-BE49-F238E27FC236}">
                <a16:creationId xmlns:a16="http://schemas.microsoft.com/office/drawing/2014/main" id="{A29EC637-EBE0-2364-F55A-81F1421F4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i="1" dirty="0">
                <a:latin typeface="Arial" panose="020B0604020202020204" pitchFamily="34" charset="0"/>
              </a:rPr>
              <a:t>Pastorino U et al. Ann Oncol 2019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AEA83B9-44A9-12E2-2852-BAA6E1E064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402" y="1421144"/>
            <a:ext cx="11161665" cy="43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8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Concordance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des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résultats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A66D4F6D-94A4-7CE4-EE69-50B65EAF6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47" y="5854701"/>
            <a:ext cx="11856503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fr-FR" sz="1600" i="1" dirty="0">
                <a:latin typeface="+mn-lt"/>
                <a:ea typeface="Arial Unicode MS" panose="020B0604020202020204" pitchFamily="34" charset="-128"/>
              </a:rPr>
              <a:t>The NLST </a:t>
            </a:r>
            <a:r>
              <a:rPr lang="fr-FR" sz="1600" i="1" dirty="0" err="1">
                <a:latin typeface="+mn-lt"/>
                <a:ea typeface="Arial Unicode MS" panose="020B0604020202020204" pitchFamily="34" charset="-128"/>
              </a:rPr>
              <a:t>Research</a:t>
            </a:r>
            <a:r>
              <a:rPr lang="fr-FR" sz="1600" i="1" dirty="0">
                <a:latin typeface="+mn-lt"/>
                <a:ea typeface="Arial Unicode MS" panose="020B0604020202020204" pitchFamily="34" charset="-128"/>
              </a:rPr>
              <a:t> Team. N </a:t>
            </a:r>
            <a:r>
              <a:rPr lang="fr-FR" sz="1600" i="1" dirty="0" err="1">
                <a:latin typeface="+mn-lt"/>
                <a:ea typeface="Arial Unicode MS" panose="020B0604020202020204" pitchFamily="34" charset="-128"/>
              </a:rPr>
              <a:t>Engl</a:t>
            </a:r>
            <a:r>
              <a:rPr lang="fr-FR" sz="1600" i="1" dirty="0">
                <a:latin typeface="+mn-lt"/>
                <a:ea typeface="Arial Unicode MS" panose="020B0604020202020204" pitchFamily="34" charset="-128"/>
              </a:rPr>
              <a:t> J Med. 2011. De Koning H et al. N </a:t>
            </a:r>
            <a:r>
              <a:rPr lang="fr-FR" sz="1600" i="1" dirty="0" err="1">
                <a:latin typeface="+mn-lt"/>
                <a:ea typeface="Arial Unicode MS" panose="020B0604020202020204" pitchFamily="34" charset="-128"/>
              </a:rPr>
              <a:t>Engl</a:t>
            </a:r>
            <a:r>
              <a:rPr lang="fr-FR" sz="1600" i="1" dirty="0">
                <a:latin typeface="+mn-lt"/>
                <a:ea typeface="Arial Unicode MS" panose="020B0604020202020204" pitchFamily="34" charset="-128"/>
              </a:rPr>
              <a:t> J Med. 2020 </a:t>
            </a:r>
            <a:r>
              <a:rPr lang="fr-FR" sz="1600" i="1" dirty="0" err="1">
                <a:latin typeface="+mn-lt"/>
                <a:ea typeface="Arial Unicode MS" panose="020B0604020202020204" pitchFamily="34" charset="-128"/>
              </a:rPr>
              <a:t>Pastorino</a:t>
            </a:r>
            <a:r>
              <a:rPr lang="fr-FR" sz="1600" i="1" dirty="0">
                <a:latin typeface="+mn-lt"/>
                <a:ea typeface="Arial Unicode MS" panose="020B0604020202020204" pitchFamily="34" charset="-128"/>
              </a:rPr>
              <a:t> U et al. Ann </a:t>
            </a:r>
            <a:r>
              <a:rPr lang="fr-FR" sz="1600" i="1" dirty="0" err="1">
                <a:latin typeface="+mn-lt"/>
                <a:ea typeface="Arial Unicode MS" panose="020B0604020202020204" pitchFamily="34" charset="-128"/>
              </a:rPr>
              <a:t>Oncol</a:t>
            </a:r>
            <a:r>
              <a:rPr lang="fr-FR" sz="1600" i="1" dirty="0">
                <a:latin typeface="+mn-lt"/>
                <a:ea typeface="Arial Unicode MS" panose="020B0604020202020204" pitchFamily="34" charset="-128"/>
              </a:rPr>
              <a:t>. 2019</a:t>
            </a: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18E4F67A-6202-3E10-9782-D29A429DDC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04" y="915147"/>
            <a:ext cx="12072791" cy="486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3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Autres</a:t>
            </a: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essais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randomisés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A66D4F6D-94A4-7CE4-EE69-50B65EAF6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fr-FR" sz="1600" i="1" dirty="0" err="1">
                <a:latin typeface="Arial" panose="020B0604020202020204" pitchFamily="34" charset="0"/>
                <a:ea typeface="Arial Unicode MS" panose="020B0604020202020204" pitchFamily="34" charset="-128"/>
              </a:rPr>
              <a:t>Darrason</a:t>
            </a:r>
            <a:r>
              <a:rPr lang="fr-FR" sz="1600" i="1" dirty="0">
                <a:latin typeface="Arial" panose="020B0604020202020204" pitchFamily="34" charset="0"/>
                <a:ea typeface="Arial Unicode MS" panose="020B0604020202020204" pitchFamily="34" charset="-128"/>
              </a:rPr>
              <a:t> M et al. </a:t>
            </a:r>
            <a:r>
              <a:rPr lang="en-US" sz="1600" i="1" dirty="0">
                <a:latin typeface="Arial" panose="020B0604020202020204" pitchFamily="34" charset="0"/>
                <a:ea typeface="Arial Unicode MS" panose="020B0604020202020204" pitchFamily="34" charset="-128"/>
              </a:rPr>
              <a:t>Lancet Reg Health Eur. 2021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4C28446-90F4-40DF-BC11-A4C82167C3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7684" y="1040436"/>
            <a:ext cx="8650006" cy="474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6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Méta</a:t>
            </a: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-analyse</a:t>
            </a: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A66D4F6D-94A4-7CE4-EE69-50B65EAF6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fr-FR" sz="1600" i="1" dirty="0" err="1">
                <a:latin typeface="Arial" panose="020B0604020202020204" pitchFamily="34" charset="0"/>
                <a:ea typeface="Arial Unicode MS" panose="020B0604020202020204" pitchFamily="34" charset="-128"/>
              </a:rPr>
              <a:t>Bonney</a:t>
            </a:r>
            <a:r>
              <a:rPr lang="fr-FR" sz="1600" i="1" dirty="0">
                <a:latin typeface="Arial" panose="020B0604020202020204" pitchFamily="34" charset="0"/>
                <a:ea typeface="Arial Unicode MS" panose="020B0604020202020204" pitchFamily="34" charset="-128"/>
              </a:rPr>
              <a:t> A, et al. Cochrane </a:t>
            </a:r>
            <a:r>
              <a:rPr lang="fr-FR" sz="1600" i="1" dirty="0" err="1">
                <a:latin typeface="Arial" panose="020B0604020202020204" pitchFamily="34" charset="0"/>
                <a:ea typeface="Arial Unicode MS" panose="020B0604020202020204" pitchFamily="34" charset="-128"/>
              </a:rPr>
              <a:t>Database</a:t>
            </a:r>
            <a:r>
              <a:rPr lang="fr-FR" sz="1600" i="1" dirty="0">
                <a:latin typeface="Arial" panose="020B0604020202020204" pitchFamily="34" charset="0"/>
                <a:ea typeface="Arial Unicode MS" panose="020B0604020202020204" pitchFamily="34" charset="-128"/>
              </a:rPr>
              <a:t> </a:t>
            </a:r>
            <a:r>
              <a:rPr lang="fr-FR" sz="1600" i="1" dirty="0" err="1">
                <a:latin typeface="Arial" panose="020B0604020202020204" pitchFamily="34" charset="0"/>
                <a:ea typeface="Arial Unicode MS" panose="020B0604020202020204" pitchFamily="34" charset="-128"/>
              </a:rPr>
              <a:t>Syst</a:t>
            </a:r>
            <a:r>
              <a:rPr lang="fr-FR" sz="1600" i="1" dirty="0">
                <a:latin typeface="Arial" panose="020B0604020202020204" pitchFamily="34" charset="0"/>
                <a:ea typeface="Arial Unicode MS" panose="020B0604020202020204" pitchFamily="34" charset="-128"/>
              </a:rPr>
              <a:t> </a:t>
            </a:r>
            <a:r>
              <a:rPr lang="fr-FR" sz="1600" i="1" dirty="0" err="1">
                <a:latin typeface="Arial" panose="020B0604020202020204" pitchFamily="34" charset="0"/>
                <a:ea typeface="Arial Unicode MS" panose="020B0604020202020204" pitchFamily="34" charset="-128"/>
              </a:rPr>
              <a:t>Rev</a:t>
            </a:r>
            <a:r>
              <a:rPr lang="fr-FR" sz="1600" i="1" dirty="0">
                <a:latin typeface="Arial" panose="020B0604020202020204" pitchFamily="34" charset="0"/>
                <a:ea typeface="Arial Unicode MS" panose="020B0604020202020204" pitchFamily="34" charset="-128"/>
              </a:rPr>
              <a:t>. 2022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68701E3-D552-05F6-205C-50F182416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55" y="1334152"/>
            <a:ext cx="11831489" cy="412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7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Où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en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est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-on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en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France ?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94210" name="Picture 2" descr="Carte Stylisée De La France Dessinée à La Main. Illustration De Voyage Avec  Des Noms D'eau. | Vecteur Premium">
            <a:extLst>
              <a:ext uri="{FF2B5EF4-FFF2-40B4-BE49-F238E27FC236}">
                <a16:creationId xmlns:a16="http://schemas.microsoft.com/office/drawing/2014/main" id="{4AEE4DEC-6444-0808-E12F-FE7FCC442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449" y="1089890"/>
            <a:ext cx="5041101" cy="50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32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Une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maladie</a:t>
            </a: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fréquente</a:t>
            </a: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 et grave</a:t>
            </a: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7B66F8A1-73A4-E597-D43C-F1EC40C6F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8504A6F8-42F1-7A90-012F-7212AC592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8B4FF07-0DF3-A1D4-CC2B-D82057729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3EAED72-AF58-0E0B-08EF-B2EE10ED3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535C0F0-6027-F0FC-9B19-821ECB0798D1}"/>
              </a:ext>
            </a:extLst>
          </p:cNvPr>
          <p:cNvSpPr txBox="1"/>
          <p:nvPr/>
        </p:nvSpPr>
        <p:spPr>
          <a:xfrm>
            <a:off x="3591891" y="2346852"/>
            <a:ext cx="2133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600" dirty="0">
                <a:solidFill>
                  <a:prstClr val="black"/>
                </a:solidFill>
                <a:latin typeface="Helvetica Neue Regular" panose="02000503000000020004" pitchFamily="2" charset="0"/>
              </a:rPr>
              <a:t>52 777 nouveaux cas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0B0EA84-8B62-6F7F-C858-5FC4EEDE1C75}"/>
              </a:ext>
            </a:extLst>
          </p:cNvPr>
          <p:cNvSpPr txBox="1"/>
          <p:nvPr/>
        </p:nvSpPr>
        <p:spPr>
          <a:xfrm>
            <a:off x="3591891" y="1319983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b="1" dirty="0">
                <a:solidFill>
                  <a:prstClr val="black"/>
                </a:solidFill>
                <a:latin typeface="Helvetica Neue" panose="02000503000000020004"/>
              </a:rPr>
              <a:t>2023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7D3ACA9-7BE2-80ED-6477-A8C75B26410C}"/>
              </a:ext>
            </a:extLst>
          </p:cNvPr>
          <p:cNvSpPr txBox="1"/>
          <p:nvPr/>
        </p:nvSpPr>
        <p:spPr>
          <a:xfrm>
            <a:off x="3591891" y="2931627"/>
            <a:ext cx="1391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600" dirty="0">
                <a:solidFill>
                  <a:prstClr val="black"/>
                </a:solidFill>
                <a:latin typeface="Helvetica Neue Regular" panose="02000503000000020004" pitchFamily="2" charset="0"/>
              </a:rPr>
              <a:t>85% CBNPC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CEBD088-0501-C581-A450-BDE15E5950DE}"/>
              </a:ext>
            </a:extLst>
          </p:cNvPr>
          <p:cNvSpPr txBox="1"/>
          <p:nvPr/>
        </p:nvSpPr>
        <p:spPr>
          <a:xfrm>
            <a:off x="3550213" y="1887975"/>
            <a:ext cx="1367682" cy="400110"/>
          </a:xfrm>
          <a:prstGeom prst="rect">
            <a:avLst/>
          </a:prstGeom>
          <a:solidFill>
            <a:srgbClr val="F0AB00"/>
          </a:solidFill>
        </p:spPr>
        <p:txBody>
          <a:bodyPr wrap="none" rtlCol="0">
            <a:spAutoFit/>
          </a:bodyPr>
          <a:lstStyle/>
          <a:p>
            <a:pPr algn="ctr" defTabSz="457200"/>
            <a:r>
              <a:rPr lang="fr-FR" sz="2000" b="1" dirty="0">
                <a:solidFill>
                  <a:prstClr val="black"/>
                </a:solidFill>
                <a:latin typeface="Helvetica Neue" panose="02000503000000020004"/>
              </a:rPr>
              <a:t>incidence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7490A51-5F18-CCA0-A165-83072F4CD067}"/>
              </a:ext>
            </a:extLst>
          </p:cNvPr>
          <p:cNvSpPr txBox="1"/>
          <p:nvPr/>
        </p:nvSpPr>
        <p:spPr>
          <a:xfrm>
            <a:off x="6728450" y="2614175"/>
            <a:ext cx="2188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fr-FR" sz="1600" dirty="0">
                <a:solidFill>
                  <a:prstClr val="black"/>
                </a:solidFill>
                <a:latin typeface="Helvetica Neue Regular" panose="02000503000000020004" pitchFamily="2" charset="0"/>
              </a:rPr>
              <a:t>Cancer chez l’homme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D922D6A-C68D-95E0-D247-7BCD199997CB}"/>
              </a:ext>
            </a:extLst>
          </p:cNvPr>
          <p:cNvSpPr/>
          <p:nvPr/>
        </p:nvSpPr>
        <p:spPr>
          <a:xfrm>
            <a:off x="7396838" y="1693393"/>
            <a:ext cx="851646" cy="851646"/>
          </a:xfrm>
          <a:prstGeom prst="ellipse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8C3796A-671B-D42C-4A50-B4F1122915FC}"/>
              </a:ext>
            </a:extLst>
          </p:cNvPr>
          <p:cNvSpPr txBox="1"/>
          <p:nvPr/>
        </p:nvSpPr>
        <p:spPr>
          <a:xfrm>
            <a:off x="7533158" y="1819571"/>
            <a:ext cx="564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b="1" dirty="0">
                <a:solidFill>
                  <a:prstClr val="black"/>
                </a:solidFill>
                <a:latin typeface="Helvetica Neue" panose="02000503000000020004"/>
              </a:rPr>
              <a:t>2</a:t>
            </a:r>
            <a:r>
              <a:rPr lang="fr-FR" sz="3200" b="1" baseline="30000" dirty="0">
                <a:solidFill>
                  <a:prstClr val="black"/>
                </a:solidFill>
                <a:latin typeface="Helvetica Neue" panose="02000503000000020004"/>
              </a:rPr>
              <a:t>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2E5F8AC-2602-3E68-CA10-062EE22F39F6}"/>
              </a:ext>
            </a:extLst>
          </p:cNvPr>
          <p:cNvSpPr txBox="1"/>
          <p:nvPr/>
        </p:nvSpPr>
        <p:spPr>
          <a:xfrm>
            <a:off x="9375653" y="2614175"/>
            <a:ext cx="2239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fr-FR" sz="1600" dirty="0">
                <a:solidFill>
                  <a:prstClr val="black"/>
                </a:solidFill>
                <a:latin typeface="Helvetica Neue Regular" panose="02000503000000020004" pitchFamily="2" charset="0"/>
              </a:rPr>
              <a:t>Cancer chez la femme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8DF1E02-D9CF-73DB-39B1-5DE2CA4EB9AB}"/>
              </a:ext>
            </a:extLst>
          </p:cNvPr>
          <p:cNvSpPr/>
          <p:nvPr/>
        </p:nvSpPr>
        <p:spPr>
          <a:xfrm>
            <a:off x="10069689" y="1693393"/>
            <a:ext cx="851646" cy="851646"/>
          </a:xfrm>
          <a:prstGeom prst="ellipse">
            <a:avLst/>
          </a:prstGeom>
          <a:solidFill>
            <a:srgbClr val="F0AB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ACAFA7D-E875-98E6-B802-A742C2A1E961}"/>
              </a:ext>
            </a:extLst>
          </p:cNvPr>
          <p:cNvSpPr txBox="1"/>
          <p:nvPr/>
        </p:nvSpPr>
        <p:spPr>
          <a:xfrm>
            <a:off x="10206009" y="1819571"/>
            <a:ext cx="564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3200" b="1" dirty="0">
                <a:solidFill>
                  <a:prstClr val="black"/>
                </a:solidFill>
                <a:latin typeface="Helvetica Neue" panose="02000503000000020004"/>
              </a:rPr>
              <a:t>3</a:t>
            </a:r>
            <a:r>
              <a:rPr lang="fr-FR" sz="3200" b="1" baseline="30000" dirty="0">
                <a:solidFill>
                  <a:prstClr val="black"/>
                </a:solidFill>
                <a:latin typeface="Helvetica Neue" panose="02000503000000020004"/>
              </a:rPr>
              <a:t>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BB24A99-99AD-1362-0D19-C3011200B8C0}"/>
              </a:ext>
            </a:extLst>
          </p:cNvPr>
          <p:cNvSpPr txBox="1"/>
          <p:nvPr/>
        </p:nvSpPr>
        <p:spPr>
          <a:xfrm>
            <a:off x="3591891" y="4321604"/>
            <a:ext cx="1400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600" dirty="0">
                <a:solidFill>
                  <a:prstClr val="black"/>
                </a:solidFill>
                <a:latin typeface="Helvetica Neue Regular" panose="02000503000000020004" pitchFamily="2" charset="0"/>
              </a:rPr>
              <a:t>33 117 décès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BA65021-DD99-08C3-69D7-7093709EBBDA}"/>
              </a:ext>
            </a:extLst>
          </p:cNvPr>
          <p:cNvSpPr txBox="1"/>
          <p:nvPr/>
        </p:nvSpPr>
        <p:spPr>
          <a:xfrm>
            <a:off x="3601509" y="3852802"/>
            <a:ext cx="1265091" cy="400110"/>
          </a:xfrm>
          <a:prstGeom prst="rect">
            <a:avLst/>
          </a:prstGeom>
          <a:solidFill>
            <a:srgbClr val="F5B7A5"/>
          </a:solidFill>
        </p:spPr>
        <p:txBody>
          <a:bodyPr wrap="none" rtlCol="0">
            <a:spAutoFit/>
          </a:bodyPr>
          <a:lstStyle/>
          <a:p>
            <a:pPr algn="ctr" defTabSz="457200"/>
            <a:r>
              <a:rPr lang="fr-FR" sz="2000" b="1" dirty="0">
                <a:solidFill>
                  <a:prstClr val="black"/>
                </a:solidFill>
                <a:latin typeface="Helvetica Neue" panose="02000503000000020004"/>
              </a:rPr>
              <a:t>mortalité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6830845-CCAC-7905-F4BB-854FC8B3D618}"/>
              </a:ext>
            </a:extLst>
          </p:cNvPr>
          <p:cNvSpPr txBox="1"/>
          <p:nvPr/>
        </p:nvSpPr>
        <p:spPr>
          <a:xfrm>
            <a:off x="3591892" y="4868676"/>
            <a:ext cx="3156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600" dirty="0">
                <a:solidFill>
                  <a:prstClr val="black"/>
                </a:solidFill>
                <a:latin typeface="Helvetica Neue Regular" panose="02000503000000020004" pitchFamily="2" charset="0"/>
              </a:rPr>
              <a:t>Ce qui correspond à 2 fois la mortalité du cancer du côlon</a:t>
            </a:r>
          </a:p>
          <a:p>
            <a:pPr defTabSz="457200"/>
            <a:r>
              <a:rPr lang="fr-FR" sz="1600" dirty="0">
                <a:solidFill>
                  <a:prstClr val="black"/>
                </a:solidFill>
                <a:latin typeface="Helvetica Neue Regular" panose="02000503000000020004" pitchFamily="2" charset="0"/>
              </a:rPr>
              <a:t>et 3 fois celle du sein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7870DAF-0C7D-0E17-0AEE-DBA5F037CD32}"/>
              </a:ext>
            </a:extLst>
          </p:cNvPr>
          <p:cNvSpPr txBox="1"/>
          <p:nvPr/>
        </p:nvSpPr>
        <p:spPr>
          <a:xfrm>
            <a:off x="7434128" y="4868676"/>
            <a:ext cx="968535" cy="400110"/>
          </a:xfrm>
          <a:prstGeom prst="rect">
            <a:avLst/>
          </a:prstGeom>
          <a:solidFill>
            <a:srgbClr val="F5B7A5"/>
          </a:solidFill>
        </p:spPr>
        <p:txBody>
          <a:bodyPr wrap="none" rtlCol="0">
            <a:spAutoFit/>
          </a:bodyPr>
          <a:lstStyle/>
          <a:p>
            <a:pPr algn="ctr" defTabSz="457200"/>
            <a:r>
              <a:rPr lang="fr-FR" sz="2000" b="1" dirty="0">
                <a:solidFill>
                  <a:prstClr val="black"/>
                </a:solidFill>
                <a:latin typeface="Helvetica Neue" panose="02000503000000020004"/>
              </a:rPr>
              <a:t>Survie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4716EAF-4B7F-F36A-DC32-9F5A547EEDB8}"/>
              </a:ext>
            </a:extLst>
          </p:cNvPr>
          <p:cNvSpPr txBox="1"/>
          <p:nvPr/>
        </p:nvSpPr>
        <p:spPr>
          <a:xfrm>
            <a:off x="7379085" y="5337478"/>
            <a:ext cx="4578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600" dirty="0">
                <a:solidFill>
                  <a:prstClr val="black"/>
                </a:solidFill>
                <a:latin typeface="Helvetica Neue Regular" panose="02000503000000020004" pitchFamily="2" charset="0"/>
              </a:rPr>
              <a:t>20% de survie après le diagnostic de la maladie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DC460BC-0837-F97B-F863-14A8519B1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180" y="1715321"/>
            <a:ext cx="2712243" cy="38693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CA4ECD56-8A19-FCDA-5664-C94619EC07FA}"/>
              </a:ext>
            </a:extLst>
          </p:cNvPr>
          <p:cNvSpPr/>
          <p:nvPr/>
        </p:nvSpPr>
        <p:spPr>
          <a:xfrm>
            <a:off x="8619351" y="3546953"/>
            <a:ext cx="1119859" cy="1010045"/>
          </a:xfrm>
          <a:prstGeom prst="ellipse">
            <a:avLst/>
          </a:prstGeom>
          <a:solidFill>
            <a:srgbClr val="F5B7A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1</a:t>
            </a:r>
            <a:r>
              <a:rPr kumimoji="0" lang="fr-FR" sz="32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er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 </a:t>
            </a:r>
          </a:p>
        </p:txBody>
      </p:sp>
      <p:sp>
        <p:nvSpPr>
          <p:cNvPr id="28" name="Text Box 10">
            <a:extLst>
              <a:ext uri="{FF2B5EF4-FFF2-40B4-BE49-F238E27FC236}">
                <a16:creationId xmlns:a16="http://schemas.microsoft.com/office/drawing/2014/main" id="{115BCFED-8FC0-D7B2-6D76-A4AC6AD6A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730" y="5993664"/>
            <a:ext cx="4641233" cy="29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lang="fr-FR" altLang="fr-FR" sz="1200" i="1" dirty="0"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Panorama des cancers en France, </a:t>
            </a:r>
            <a:r>
              <a:rPr lang="fr-FR" altLang="fr-FR" sz="1200" i="1" dirty="0" err="1"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INCa</a:t>
            </a:r>
            <a:r>
              <a:rPr lang="fr-FR" altLang="fr-FR" sz="1200" i="1" dirty="0"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, édition 2023</a:t>
            </a:r>
            <a:endParaRPr lang="hr-HR" altLang="fr-FR" sz="1200" i="1" dirty="0">
              <a:latin typeface="Arial" panose="020B0604020202020204" pitchFamily="34" charset="0"/>
              <a:ea typeface="Helvetica Neue Thin" panose="020B04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65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Premières propositions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en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2013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1F44B3B-5BD1-EEED-BD31-90F20C8587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0" y="1352511"/>
            <a:ext cx="4947912" cy="228198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A84630C-4CED-CCD9-C98B-F2E5C53F7E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0" y="3660012"/>
            <a:ext cx="4458487" cy="2484588"/>
          </a:xfrm>
          <a:prstGeom prst="rect">
            <a:avLst/>
          </a:prstGeom>
        </p:spPr>
      </p:pic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8A719E54-FBAC-7E00-850A-B9896F50AD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02" y="1116948"/>
            <a:ext cx="796400" cy="96036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73CCEFE-0F5C-5572-1FEE-677BE22201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6100" y="2504457"/>
            <a:ext cx="6565900" cy="2501900"/>
          </a:xfrm>
          <a:prstGeom prst="rect">
            <a:avLst/>
          </a:prstGeom>
        </p:spPr>
      </p:pic>
      <p:pic>
        <p:nvPicPr>
          <p:cNvPr id="96268" name="Picture 12" descr="Annals of Oncology - Journal - Elsevier">
            <a:extLst>
              <a:ext uri="{FF2B5EF4-FFF2-40B4-BE49-F238E27FC236}">
                <a16:creationId xmlns:a16="http://schemas.microsoft.com/office/drawing/2014/main" id="{341685B5-DA86-F18F-98F2-16152CB20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880" y="1116948"/>
            <a:ext cx="718940" cy="960365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14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Premier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avis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l’HAS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en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2016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878C0E3A-3F59-E327-FC4F-AA4587D4A3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66" y="1290730"/>
            <a:ext cx="9810993" cy="465305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812524D-8A89-36B5-709C-ADE05FB1EA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4739" y="2605943"/>
            <a:ext cx="1398441" cy="61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6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Premier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avis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l’HAS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en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2016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8EBDB942-B825-DD57-DC4E-EDC8AE0BAF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86" y="985859"/>
            <a:ext cx="6986427" cy="52422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1B63DCC-0EC0-EC11-A994-292E5091A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9818" y="1270306"/>
            <a:ext cx="1398441" cy="61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Premier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avis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l’HAS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en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2016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8EBDB942-B825-DD57-DC4E-EDC8AE0BAF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86" y="985859"/>
            <a:ext cx="6986427" cy="52422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1B63DCC-0EC0-EC11-A994-292E5091A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9818" y="1270306"/>
            <a:ext cx="1398441" cy="616635"/>
          </a:xfrm>
          <a:prstGeom prst="rect">
            <a:avLst/>
          </a:prstGeom>
        </p:spPr>
      </p:pic>
      <p:pic>
        <p:nvPicPr>
          <p:cNvPr id="100354" name="Picture 2" descr="5 conseils pour repérer (et faire face à) la mauvaise foi des  collaborateurs - J'aime le lundi ! Mieux vivre le travail...J'aime le lundi  ! Mieux vivre le travail…">
            <a:extLst>
              <a:ext uri="{FF2B5EF4-FFF2-40B4-BE49-F238E27FC236}">
                <a16:creationId xmlns:a16="http://schemas.microsoft.com/office/drawing/2014/main" id="{42FA0C9C-1F42-2CAC-F131-A7BA26B14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7478">
            <a:off x="4800600" y="1860550"/>
            <a:ext cx="259080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69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3A7A49-6113-C948-716F-601EB48BE6AF}"/>
              </a:ext>
            </a:extLst>
          </p:cNvPr>
          <p:cNvSpPr/>
          <p:nvPr/>
        </p:nvSpPr>
        <p:spPr>
          <a:xfrm>
            <a:off x="10035617" y="1116167"/>
            <a:ext cx="1635125" cy="301625"/>
          </a:xfrm>
          <a:prstGeom prst="rect">
            <a:avLst/>
          </a:prstGeom>
          <a:solidFill>
            <a:srgbClr val="9374BC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 KP80</a:t>
            </a:r>
          </a:p>
        </p:txBody>
      </p:sp>
      <p:pic>
        <p:nvPicPr>
          <p:cNvPr id="11" name="Image 28">
            <a:extLst>
              <a:ext uri="{FF2B5EF4-FFF2-40B4-BE49-F238E27FC236}">
                <a16:creationId xmlns:a16="http://schemas.microsoft.com/office/drawing/2014/main" id="{8305CDB7-3DAF-C081-78D4-71B92F384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054" y="1189192"/>
            <a:ext cx="255588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Cohorte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française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récente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36" name="Text Box 10">
            <a:extLst>
              <a:ext uri="{FF2B5EF4-FFF2-40B4-BE49-F238E27FC236}">
                <a16:creationId xmlns:a16="http://schemas.microsoft.com/office/drawing/2014/main" id="{A29EC637-EBE0-2364-F55A-81F1421F4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i="1" dirty="0" err="1">
                <a:latin typeface="Arial" panose="020B0604020202020204" pitchFamily="34" charset="0"/>
              </a:rPr>
              <a:t>Leleu</a:t>
            </a:r>
            <a:r>
              <a:rPr lang="en-US" sz="1600" i="1" dirty="0">
                <a:latin typeface="Arial" panose="020B0604020202020204" pitchFamily="34" charset="0"/>
              </a:rPr>
              <a:t> O et al. Rev Mal Respir. 2017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22E816C-A7D6-1566-5BAB-F019B8F2F1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494" y="2216291"/>
            <a:ext cx="10531011" cy="297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3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3A7A49-6113-C948-716F-601EB48BE6AF}"/>
              </a:ext>
            </a:extLst>
          </p:cNvPr>
          <p:cNvSpPr/>
          <p:nvPr/>
        </p:nvSpPr>
        <p:spPr>
          <a:xfrm>
            <a:off x="10035617" y="1116167"/>
            <a:ext cx="1635125" cy="301625"/>
          </a:xfrm>
          <a:prstGeom prst="rect">
            <a:avLst/>
          </a:prstGeom>
          <a:solidFill>
            <a:srgbClr val="9374BC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 KP80</a:t>
            </a:r>
          </a:p>
        </p:txBody>
      </p:sp>
      <p:pic>
        <p:nvPicPr>
          <p:cNvPr id="11" name="Image 28">
            <a:extLst>
              <a:ext uri="{FF2B5EF4-FFF2-40B4-BE49-F238E27FC236}">
                <a16:creationId xmlns:a16="http://schemas.microsoft.com/office/drawing/2014/main" id="{8305CDB7-3DAF-C081-78D4-71B92F384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054" y="1189192"/>
            <a:ext cx="255588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Cohorte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française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récente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36" name="Text Box 10">
            <a:extLst>
              <a:ext uri="{FF2B5EF4-FFF2-40B4-BE49-F238E27FC236}">
                <a16:creationId xmlns:a16="http://schemas.microsoft.com/office/drawing/2014/main" id="{A29EC637-EBE0-2364-F55A-81F1421F4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i="1" dirty="0" err="1">
                <a:latin typeface="Arial" panose="020B0604020202020204" pitchFamily="34" charset="0"/>
              </a:rPr>
              <a:t>Leleu</a:t>
            </a:r>
            <a:r>
              <a:rPr lang="en-US" sz="1600" i="1" dirty="0">
                <a:latin typeface="Arial" panose="020B0604020202020204" pitchFamily="34" charset="0"/>
              </a:rPr>
              <a:t> O et al. Clin Lung Cancer. 2019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8F6CC71-B91B-3C8F-8075-794103D33D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9358" y="1116167"/>
            <a:ext cx="9155994" cy="471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2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3A7A49-6113-C948-716F-601EB48BE6AF}"/>
              </a:ext>
            </a:extLst>
          </p:cNvPr>
          <p:cNvSpPr/>
          <p:nvPr/>
        </p:nvSpPr>
        <p:spPr>
          <a:xfrm>
            <a:off x="10035617" y="1116167"/>
            <a:ext cx="1635125" cy="301625"/>
          </a:xfrm>
          <a:prstGeom prst="rect">
            <a:avLst/>
          </a:prstGeom>
          <a:solidFill>
            <a:srgbClr val="9374BC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 KP80</a:t>
            </a:r>
          </a:p>
        </p:txBody>
      </p:sp>
      <p:pic>
        <p:nvPicPr>
          <p:cNvPr id="11" name="Image 28">
            <a:extLst>
              <a:ext uri="{FF2B5EF4-FFF2-40B4-BE49-F238E27FC236}">
                <a16:creationId xmlns:a16="http://schemas.microsoft.com/office/drawing/2014/main" id="{8305CDB7-3DAF-C081-78D4-71B92F384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054" y="1189192"/>
            <a:ext cx="255588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Cohorte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française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récente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36" name="Text Box 10">
            <a:extLst>
              <a:ext uri="{FF2B5EF4-FFF2-40B4-BE49-F238E27FC236}">
                <a16:creationId xmlns:a16="http://schemas.microsoft.com/office/drawing/2014/main" id="{A29EC637-EBE0-2364-F55A-81F1421F4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i="1" dirty="0" err="1">
                <a:latin typeface="Arial" panose="020B0604020202020204" pitchFamily="34" charset="0"/>
              </a:rPr>
              <a:t>Leleu</a:t>
            </a:r>
            <a:r>
              <a:rPr lang="en-US" sz="1600" i="1" dirty="0">
                <a:latin typeface="Arial" panose="020B0604020202020204" pitchFamily="34" charset="0"/>
              </a:rPr>
              <a:t> O et al. Clin Lung Cancer. 2019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E4F27CF-6E18-CB8C-6A30-1B889C7142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5526" y="1389077"/>
            <a:ext cx="8778874" cy="449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0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A65EA-4F16-67AF-62F9-FFD1D73A3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>
            <a:extLst>
              <a:ext uri="{FF2B5EF4-FFF2-40B4-BE49-F238E27FC236}">
                <a16:creationId xmlns:a16="http://schemas.microsoft.com/office/drawing/2014/main" id="{68BCDE0B-55CD-1E24-4C73-B818E8A0B0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2A4FFE85-F805-8FFD-8F31-AF32F6A06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Inversion des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stades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!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790BB7CD-F553-38AB-5443-31831BB3F33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88612674-FFF8-F4A1-2D33-F0BE3744E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82F2BA7-06DD-0E04-6AFB-6760981EF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4F5C012-4816-017D-30AA-C8628C63D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36" name="Text Box 10">
            <a:extLst>
              <a:ext uri="{FF2B5EF4-FFF2-40B4-BE49-F238E27FC236}">
                <a16:creationId xmlns:a16="http://schemas.microsoft.com/office/drawing/2014/main" id="{19EB2FB6-C950-1416-7486-D76663F3E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0180" y="5916707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1600" i="1" dirty="0" err="1">
                <a:latin typeface="Arial" panose="020B0604020202020204" pitchFamily="34" charset="0"/>
              </a:rPr>
              <a:t>Debieuvre</a:t>
            </a:r>
            <a:r>
              <a:rPr lang="en-US" sz="1600" i="1" dirty="0">
                <a:latin typeface="Arial" panose="020B0604020202020204" pitchFamily="34" charset="0"/>
              </a:rPr>
              <a:t> D et al. Lancet Reg Health Europe. 2022;22: 100492. Leleu O et al ERS 2023</a:t>
            </a:r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695FB05A-8B32-7F90-FAF7-C006207D5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6" y="1060450"/>
            <a:ext cx="11730567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49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DE1289AB-45E4-5F6F-06A0-90E4D42E0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87" y="1894830"/>
            <a:ext cx="4995114" cy="2307468"/>
          </a:xfrm>
          <a:prstGeom prst="rect">
            <a:avLst/>
          </a:prstGeom>
        </p:spPr>
      </p:pic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Recommandations</a:t>
            </a: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en</a:t>
            </a: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 2021</a:t>
            </a: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32B55424-9D55-A81B-346A-2E1B160824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87" y="4388574"/>
            <a:ext cx="4463063" cy="113275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34862A-1614-C437-6E89-E81A37AB6E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91" y="1062456"/>
            <a:ext cx="842610" cy="1053262"/>
          </a:xfrm>
          <a:prstGeom prst="rect">
            <a:avLst/>
          </a:prstGeom>
        </p:spPr>
      </p:pic>
      <p:pic>
        <p:nvPicPr>
          <p:cNvPr id="18" name="Image 85">
            <a:extLst>
              <a:ext uri="{FF2B5EF4-FFF2-40B4-BE49-F238E27FC236}">
                <a16:creationId xmlns:a16="http://schemas.microsoft.com/office/drawing/2014/main" id="{AF8108D0-9998-01A7-16D5-1658D9855D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902" y="1592471"/>
            <a:ext cx="5332511" cy="367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9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Pour qui ?</a:t>
            </a: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53" name="Text Box 10">
            <a:extLst>
              <a:ext uri="{FF2B5EF4-FFF2-40B4-BE49-F238E27FC236}">
                <a16:creationId xmlns:a16="http://schemas.microsoft.com/office/drawing/2014/main" id="{0E5855F3-65BC-2A48-34B8-12A497FAB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i="1" dirty="0" err="1">
                <a:latin typeface="Arial" panose="020B0604020202020204" pitchFamily="34" charset="0"/>
              </a:rPr>
              <a:t>Couraud</a:t>
            </a:r>
            <a:r>
              <a:rPr lang="en-US" sz="1600" i="1" dirty="0">
                <a:latin typeface="Arial" panose="020B0604020202020204" pitchFamily="34" charset="0"/>
              </a:rPr>
              <a:t> S et al. Rev Mal Respir. 2021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pic>
        <p:nvPicPr>
          <p:cNvPr id="4133" name="Image 4132">
            <a:extLst>
              <a:ext uri="{FF2B5EF4-FFF2-40B4-BE49-F238E27FC236}">
                <a16:creationId xmlns:a16="http://schemas.microsoft.com/office/drawing/2014/main" id="{D3E04F88-9283-5E21-56C4-16A167E21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8453" y="1004165"/>
            <a:ext cx="8778875" cy="542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5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Un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facteur</a:t>
            </a: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 de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risque</a:t>
            </a: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identifié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E788E-B98C-1947-9AA3-A4B5C646839D}"/>
              </a:ext>
            </a:extLst>
          </p:cNvPr>
          <p:cNvSpPr/>
          <p:nvPr/>
        </p:nvSpPr>
        <p:spPr>
          <a:xfrm>
            <a:off x="4829504" y="3312459"/>
            <a:ext cx="1524000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Image 11" descr="Fotolia_54784588_Subscription_Monthly_XL© ra2 studio.jpg">
            <a:extLst>
              <a:ext uri="{FF2B5EF4-FFF2-40B4-BE49-F238E27FC236}">
                <a16:creationId xmlns:a16="http://schemas.microsoft.com/office/drawing/2014/main" id="{E7E843B4-B6CB-C643-8A0A-7F0E47363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372" y="1256717"/>
            <a:ext cx="4687055" cy="472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 6">
            <a:extLst>
              <a:ext uri="{FF2B5EF4-FFF2-40B4-BE49-F238E27FC236}">
                <a16:creationId xmlns:a16="http://schemas.microsoft.com/office/drawing/2014/main" id="{277FF3FB-7441-710B-577C-608E8630927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FFEC7055-6249-32C8-4C56-26621E491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965048F-D18A-B13E-FA79-D48AD0771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2601F3-4530-7691-6DC0-570BF72CF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9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Comment ?</a:t>
            </a: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43132050-A442-30D0-BCA7-B87A593A4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97" y="1255284"/>
            <a:ext cx="10840156" cy="4689471"/>
          </a:xfrm>
          <a:prstGeom prst="rect">
            <a:avLst/>
          </a:prstGeom>
        </p:spPr>
      </p:pic>
      <p:sp>
        <p:nvSpPr>
          <p:cNvPr id="53" name="Text Box 10">
            <a:extLst>
              <a:ext uri="{FF2B5EF4-FFF2-40B4-BE49-F238E27FC236}">
                <a16:creationId xmlns:a16="http://schemas.microsoft.com/office/drawing/2014/main" id="{0E5855F3-65BC-2A48-34B8-12A497FAB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i="1" dirty="0" err="1">
                <a:latin typeface="Arial" panose="020B0604020202020204" pitchFamily="34" charset="0"/>
              </a:rPr>
              <a:t>Couraud</a:t>
            </a:r>
            <a:r>
              <a:rPr lang="en-US" sz="1600" i="1" dirty="0">
                <a:latin typeface="Arial" panose="020B0604020202020204" pitchFamily="34" charset="0"/>
              </a:rPr>
              <a:t> S et al. Rev Mal Respir. 2021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292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Lésions</a:t>
            </a: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bénignes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53" name="Text Box 10">
            <a:extLst>
              <a:ext uri="{FF2B5EF4-FFF2-40B4-BE49-F238E27FC236}">
                <a16:creationId xmlns:a16="http://schemas.microsoft.com/office/drawing/2014/main" id="{0E5855F3-65BC-2A48-34B8-12A497FAB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i="1" dirty="0" err="1">
                <a:latin typeface="Arial" panose="020B0604020202020204" pitchFamily="34" charset="0"/>
              </a:rPr>
              <a:t>Couraud</a:t>
            </a:r>
            <a:r>
              <a:rPr lang="en-US" sz="1600" i="1" dirty="0">
                <a:latin typeface="Arial" panose="020B0604020202020204" pitchFamily="34" charset="0"/>
              </a:rPr>
              <a:t> S et al. Rev Mal Respir. 2021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F6F4813-7E22-3C8E-3007-01306E124A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434" y="1465497"/>
            <a:ext cx="11143131" cy="407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1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Lésions</a:t>
            </a: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élémentaires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53" name="Text Box 10">
            <a:extLst>
              <a:ext uri="{FF2B5EF4-FFF2-40B4-BE49-F238E27FC236}">
                <a16:creationId xmlns:a16="http://schemas.microsoft.com/office/drawing/2014/main" id="{0E5855F3-65BC-2A48-34B8-12A497FAB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i="1" dirty="0" err="1">
                <a:latin typeface="Arial" panose="020B0604020202020204" pitchFamily="34" charset="0"/>
              </a:rPr>
              <a:t>Couraud</a:t>
            </a:r>
            <a:r>
              <a:rPr lang="en-US" sz="1600" i="1" dirty="0">
                <a:latin typeface="Arial" panose="020B0604020202020204" pitchFamily="34" charset="0"/>
              </a:rPr>
              <a:t> S et al. Rev Mal Respir. 2021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E3BAAE1-4DBE-572A-2E59-1709AC16E5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1356" y="1275652"/>
            <a:ext cx="9681824" cy="425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9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Gestion des nodules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53" name="Text Box 10">
            <a:extLst>
              <a:ext uri="{FF2B5EF4-FFF2-40B4-BE49-F238E27FC236}">
                <a16:creationId xmlns:a16="http://schemas.microsoft.com/office/drawing/2014/main" id="{0E5855F3-65BC-2A48-34B8-12A497FAB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i="1" dirty="0" err="1">
                <a:latin typeface="Arial" panose="020B0604020202020204" pitchFamily="34" charset="0"/>
              </a:rPr>
              <a:t>Couraud</a:t>
            </a:r>
            <a:r>
              <a:rPr lang="en-US" sz="1600" i="1" dirty="0">
                <a:latin typeface="Arial" panose="020B0604020202020204" pitchFamily="34" charset="0"/>
              </a:rPr>
              <a:t> S et al. Rev Mal Respir. 2021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AE1B1AA-8B93-50C8-68EB-5F16E6D2F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6729" y="984682"/>
            <a:ext cx="6896467" cy="488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1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Gestions des nodules</a:t>
            </a: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53" name="Text Box 10">
            <a:extLst>
              <a:ext uri="{FF2B5EF4-FFF2-40B4-BE49-F238E27FC236}">
                <a16:creationId xmlns:a16="http://schemas.microsoft.com/office/drawing/2014/main" id="{0E5855F3-65BC-2A48-34B8-12A497FAB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i="1" dirty="0" err="1">
                <a:latin typeface="Arial" panose="020B0604020202020204" pitchFamily="34" charset="0"/>
              </a:rPr>
              <a:t>Couraud</a:t>
            </a:r>
            <a:r>
              <a:rPr lang="en-US" sz="1600" i="1" dirty="0">
                <a:latin typeface="Arial" panose="020B0604020202020204" pitchFamily="34" charset="0"/>
              </a:rPr>
              <a:t> S et al. Rev Mal Respir. 2021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pic>
        <p:nvPicPr>
          <p:cNvPr id="2" name="Image 7">
            <a:extLst>
              <a:ext uri="{FF2B5EF4-FFF2-40B4-BE49-F238E27FC236}">
                <a16:creationId xmlns:a16="http://schemas.microsoft.com/office/drawing/2014/main" id="{259689D4-BE0B-BF31-7D66-25439A4E4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75" y="1224951"/>
            <a:ext cx="9354424" cy="455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00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Gestions des nodules</a:t>
            </a: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53" name="Text Box 10">
            <a:extLst>
              <a:ext uri="{FF2B5EF4-FFF2-40B4-BE49-F238E27FC236}">
                <a16:creationId xmlns:a16="http://schemas.microsoft.com/office/drawing/2014/main" id="{0E5855F3-65BC-2A48-34B8-12A497FAB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i="1" dirty="0" err="1">
                <a:latin typeface="Arial" panose="020B0604020202020204" pitchFamily="34" charset="0"/>
              </a:rPr>
              <a:t>Couraud</a:t>
            </a:r>
            <a:r>
              <a:rPr lang="en-US" sz="1600" i="1" dirty="0">
                <a:latin typeface="Arial" panose="020B0604020202020204" pitchFamily="34" charset="0"/>
              </a:rPr>
              <a:t> S et al. Rev Mal Respir. 2021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1D3D992B-6F70-0152-C84F-4FC97470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3852" y="996118"/>
            <a:ext cx="8944296" cy="4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Dépistage</a:t>
            </a: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organisé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en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Europe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sp>
        <p:nvSpPr>
          <p:cNvPr id="53" name="Text Box 10">
            <a:extLst>
              <a:ext uri="{FF2B5EF4-FFF2-40B4-BE49-F238E27FC236}">
                <a16:creationId xmlns:a16="http://schemas.microsoft.com/office/drawing/2014/main" id="{0E5855F3-65BC-2A48-34B8-12A497FAB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fr-FR" sz="1600" i="1" dirty="0" err="1">
                <a:latin typeface="Arial" panose="020B0604020202020204" pitchFamily="34" charset="0"/>
              </a:rPr>
              <a:t>Wait</a:t>
            </a:r>
            <a:r>
              <a:rPr lang="fr-FR" sz="1600" i="1" dirty="0">
                <a:latin typeface="Arial" panose="020B0604020202020204" pitchFamily="34" charset="0"/>
              </a:rPr>
              <a:t> S et al.</a:t>
            </a:r>
            <a:r>
              <a:rPr lang="en-US" sz="1600" i="1" dirty="0">
                <a:latin typeface="Arial" panose="020B0604020202020204" pitchFamily="34" charset="0"/>
              </a:rPr>
              <a:t> JTO Clin Res Rep. 2022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0CF7078-5BF6-335C-2E8B-222D6C289F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649744"/>
              </p:ext>
            </p:extLst>
          </p:nvPr>
        </p:nvGraphicFramePr>
        <p:xfrm>
          <a:off x="1215042" y="1065918"/>
          <a:ext cx="9148158" cy="4734876"/>
        </p:xfrm>
        <a:graphic>
          <a:graphicData uri="http://schemas.openxmlformats.org/drawingml/2006/table">
            <a:tbl>
              <a:tblPr firstRow="1" bandRow="1"/>
              <a:tblGrid>
                <a:gridCol w="1745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02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02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02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2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02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02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02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022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022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545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US" sz="800" dirty="0">
                          <a:effectLst/>
                        </a:rPr>
                        <a:t>Stage of policy development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5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US" sz="800" dirty="0">
                          <a:effectLst/>
                        </a:rPr>
                        <a:t> Belgium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5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US" sz="800">
                          <a:effectLst/>
                        </a:rPr>
                        <a:t>Croatia</a:t>
                      </a:r>
                      <a:endParaRPr lang="fr-FR" sz="90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5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US" sz="800">
                          <a:effectLst/>
                        </a:rPr>
                        <a:t>France</a:t>
                      </a:r>
                      <a:endParaRPr lang="fr-FR" sz="90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5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US" sz="800">
                          <a:effectLst/>
                        </a:rPr>
                        <a:t>Germany</a:t>
                      </a:r>
                      <a:endParaRPr lang="fr-FR" sz="90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5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US" sz="800" dirty="0">
                          <a:effectLst/>
                        </a:rPr>
                        <a:t>Italy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5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US" sz="800" dirty="0">
                          <a:effectLst/>
                        </a:rPr>
                        <a:t>Spain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5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US" sz="800">
                          <a:effectLst/>
                        </a:rPr>
                        <a:t>Poland</a:t>
                      </a:r>
                      <a:endParaRPr lang="fr-FR" sz="90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5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US" sz="800">
                          <a:effectLst/>
                        </a:rPr>
                        <a:t>Sweden</a:t>
                      </a:r>
                      <a:endParaRPr lang="fr-FR" sz="90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5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US" sz="700" dirty="0">
                          <a:effectLst/>
                        </a:rPr>
                        <a:t>The Netherlands</a:t>
                      </a:r>
                      <a:endParaRPr lang="fr-FR" sz="8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5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US" sz="800" dirty="0">
                          <a:effectLst/>
                        </a:rPr>
                        <a:t>UK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5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3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 Recent assessment of evidence (since 2019)</a:t>
                      </a:r>
                      <a:endParaRPr lang="fr-FR" sz="12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5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No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Yes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Yes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Yes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Yes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Yes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Ongoing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3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 Economic evaluation to determine cost-effectiveness </a:t>
                      </a:r>
                      <a:endParaRPr lang="fr-FR" sz="12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5E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Ongoing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Yes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Yes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Yes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Yes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Ongoing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33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3. Local pilot / feasibility studies</a:t>
                      </a:r>
                      <a:endParaRPr lang="fr-FR" sz="12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5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Awaiting funding/ approval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Ongoing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Ongoing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Ongoing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Completed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Ongoing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Ongoing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Ongoing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Ongoing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33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4. Commitment to program setup</a:t>
                      </a:r>
                      <a:endParaRPr lang="fr-FR" sz="12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5E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No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Yes, program ongoing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Yes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Yes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Yes, program ongoing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In current discussion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In current discussion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3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5. Development of a national screening protocol</a:t>
                      </a:r>
                      <a:endParaRPr lang="fr-FR" sz="12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5E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Taskforce currently working </a:t>
                      </a:r>
                      <a:br>
                        <a:rPr lang="en-US" sz="800" dirty="0">
                          <a:effectLst/>
                        </a:rPr>
                      </a:br>
                      <a:r>
                        <a:rPr lang="en-US" sz="800" dirty="0">
                          <a:effectLst/>
                        </a:rPr>
                        <a:t>on this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Yes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In progress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Yes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In progress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Taskforce currently working </a:t>
                      </a:r>
                      <a:br>
                        <a:rPr lang="en-US" sz="800" dirty="0">
                          <a:effectLst/>
                        </a:rPr>
                      </a:br>
                      <a:r>
                        <a:rPr lang="en-US" sz="800" dirty="0">
                          <a:effectLst/>
                        </a:rPr>
                        <a:t>on this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33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6. Organizational setup and implementation of national program</a:t>
                      </a:r>
                      <a:endParaRPr lang="fr-FR" sz="12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5E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No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Yes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In progress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Yes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No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Bef>
                          <a:spcPts val="9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No</a:t>
                      </a:r>
                      <a:endParaRPr lang="fr-FR" sz="900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37" marR="53637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018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Nouvel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avis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l’HAS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en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2022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3" name="Picture 2" descr="logo HAS">
            <a:extLst>
              <a:ext uri="{FF2B5EF4-FFF2-40B4-BE49-F238E27FC236}">
                <a16:creationId xmlns:a16="http://schemas.microsoft.com/office/drawing/2014/main" id="{C20A2C43-7C11-8598-C5CA-C1F395D89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405" y="1306072"/>
            <a:ext cx="17335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8FEA872-6EAB-C6BE-7F37-48CDDFD20F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68" y="1306072"/>
            <a:ext cx="6399389" cy="436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80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Nouvel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avis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l’HAS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en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2022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3" name="Picture 2" descr="logo HAS">
            <a:extLst>
              <a:ext uri="{FF2B5EF4-FFF2-40B4-BE49-F238E27FC236}">
                <a16:creationId xmlns:a16="http://schemas.microsoft.com/office/drawing/2014/main" id="{C20A2C43-7C11-8598-C5CA-C1F395D89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405" y="1306072"/>
            <a:ext cx="17335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6973A075-FB54-8108-2AC3-F79B1FF1DB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848" y="1461273"/>
            <a:ext cx="7772400" cy="461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5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9EB1E40D-75B8-DA4D-56BF-196EFF9CB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63" y="1035146"/>
            <a:ext cx="8592074" cy="5195207"/>
          </a:xfrm>
          <a:prstGeom prst="rect">
            <a:avLst/>
          </a:prstGeom>
        </p:spPr>
      </p:pic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Nouvel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avis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l’HAS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en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2022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3" name="Picture 2" descr="logo HAS">
            <a:extLst>
              <a:ext uri="{FF2B5EF4-FFF2-40B4-BE49-F238E27FC236}">
                <a16:creationId xmlns:a16="http://schemas.microsoft.com/office/drawing/2014/main" id="{C20A2C43-7C11-8598-C5CA-C1F395D89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405" y="1306072"/>
            <a:ext cx="17335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53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Un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pronostic</a:t>
            </a: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dépendant</a:t>
            </a: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 du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stade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E788E-B98C-1947-9AA3-A4B5C646839D}"/>
              </a:ext>
            </a:extLst>
          </p:cNvPr>
          <p:cNvSpPr/>
          <p:nvPr/>
        </p:nvSpPr>
        <p:spPr>
          <a:xfrm>
            <a:off x="4829504" y="3312459"/>
            <a:ext cx="1524000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Line 6">
            <a:extLst>
              <a:ext uri="{FF2B5EF4-FFF2-40B4-BE49-F238E27FC236}">
                <a16:creationId xmlns:a16="http://schemas.microsoft.com/office/drawing/2014/main" id="{277FF3FB-7441-710B-577C-608E8630927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FFEC7055-6249-32C8-4C56-26621E491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965048F-D18A-B13E-FA79-D48AD0771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2601F3-4530-7691-6DC0-570BF72CF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98DC2E7-7F63-89E0-4742-D3E769005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3" y="1540312"/>
            <a:ext cx="7491172" cy="420600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BBB90CF-9A3D-90FC-AB13-EA6BBCEA2A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7447" y="1540312"/>
            <a:ext cx="4461608" cy="3314665"/>
          </a:xfrm>
          <a:prstGeom prst="rect">
            <a:avLst/>
          </a:prstGeom>
        </p:spPr>
      </p:pic>
      <p:sp>
        <p:nvSpPr>
          <p:cNvPr id="10" name="Text Box 10">
            <a:extLst>
              <a:ext uri="{FF2B5EF4-FFF2-40B4-BE49-F238E27FC236}">
                <a16:creationId xmlns:a16="http://schemas.microsoft.com/office/drawing/2014/main" id="{F465E3F5-94D6-27FC-7840-94B411BD2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r-FR" alt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Goldstraw</a:t>
            </a: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 P et al, J </a:t>
            </a:r>
            <a:r>
              <a:rPr kumimoji="0" lang="fr-FR" alt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Thorac</a:t>
            </a: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Oncol</a:t>
            </a: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 2016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8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Projet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pilote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dépistage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organisé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134146" name="Picture 2" descr="Institut National du Cancer">
            <a:extLst>
              <a:ext uri="{FF2B5EF4-FFF2-40B4-BE49-F238E27FC236}">
                <a16:creationId xmlns:a16="http://schemas.microsoft.com/office/drawing/2014/main" id="{2669D99E-22EA-79B9-0031-D4A0FBB5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751" y="1004165"/>
            <a:ext cx="2030858" cy="68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D88CB176-E751-8C7B-8B47-E07694B21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316040"/>
            <a:ext cx="7239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0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B7396-653B-1CD0-543D-FE20477AC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>
            <a:extLst>
              <a:ext uri="{FF2B5EF4-FFF2-40B4-BE49-F238E27FC236}">
                <a16:creationId xmlns:a16="http://schemas.microsoft.com/office/drawing/2014/main" id="{09F079BB-87E1-EAEF-4C42-E5641ED220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32E4C0EA-0D9C-0C7A-66DA-684B70B86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Projet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pilote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dépistage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organisé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A2BE7D56-13FE-D907-1D5A-C5BFDC0DA835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69D517A8-A5D0-A65E-041A-6E8B9E3B5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2858370-7A46-2EDF-D2CB-F8357CAAE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7330718-2D66-8B4C-F2C5-812D71B1F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134146" name="Picture 2" descr="Institut National du Cancer">
            <a:extLst>
              <a:ext uri="{FF2B5EF4-FFF2-40B4-BE49-F238E27FC236}">
                <a16:creationId xmlns:a16="http://schemas.microsoft.com/office/drawing/2014/main" id="{15D8F0C9-11D7-65DD-69F4-A2477C783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751" y="1004165"/>
            <a:ext cx="2030858" cy="68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54AFF06-BF69-443A-D4ED-883F1776E8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4926" y="1107198"/>
            <a:ext cx="5384800" cy="5054600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B4C065C-E645-ED16-45B8-CC694E401CD0}"/>
              </a:ext>
            </a:extLst>
          </p:cNvPr>
          <p:cNvSpPr/>
          <p:nvPr/>
        </p:nvSpPr>
        <p:spPr>
          <a:xfrm>
            <a:off x="2555310" y="5561556"/>
            <a:ext cx="5173249" cy="7227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02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9FD69-1D67-5AB9-25B2-DB48E2748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>
            <a:extLst>
              <a:ext uri="{FF2B5EF4-FFF2-40B4-BE49-F238E27FC236}">
                <a16:creationId xmlns:a16="http://schemas.microsoft.com/office/drawing/2014/main" id="{6ABC318B-B20D-0728-1457-1D1A0AAF99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1E69B39C-7BE3-EDA2-7E4E-69190F4E1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Projet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pilote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dépistage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organisé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D235608C-DAE1-7671-302A-EAD50D42DF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49BA6B38-62C3-BAC1-623C-E18EC6488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7ABF480-A357-1912-07D8-E0856F1EE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F514213-07BE-9686-8782-9FD366F8E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134146" name="Picture 2" descr="Institut National du Cancer">
            <a:extLst>
              <a:ext uri="{FF2B5EF4-FFF2-40B4-BE49-F238E27FC236}">
                <a16:creationId xmlns:a16="http://schemas.microsoft.com/office/drawing/2014/main" id="{F20A87B3-3A21-EA51-1C0F-567769A2D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751" y="1004165"/>
            <a:ext cx="2030858" cy="68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18A3AF3-7573-EE9B-423F-9C1C210DFF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4926" y="1107198"/>
            <a:ext cx="5384800" cy="5054600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DC6B3BC7-EF5C-F443-2A5D-D2EE0975E038}"/>
              </a:ext>
            </a:extLst>
          </p:cNvPr>
          <p:cNvSpPr/>
          <p:nvPr/>
        </p:nvSpPr>
        <p:spPr>
          <a:xfrm>
            <a:off x="2555310" y="5561556"/>
            <a:ext cx="5173249" cy="7227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2" descr="Turbo l'escargot en avant-première dès le 25 août">
            <a:extLst>
              <a:ext uri="{FF2B5EF4-FFF2-40B4-BE49-F238E27FC236}">
                <a16:creationId xmlns:a16="http://schemas.microsoft.com/office/drawing/2014/main" id="{402156BA-4572-0F46-EF22-8756BCAEB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53" y="1860439"/>
            <a:ext cx="5835545" cy="389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65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Le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coût</a:t>
            </a: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 de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l’hésitation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en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Europe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B1F405C-8463-3A96-ACCE-4D6E6790C7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0635" y="1077548"/>
            <a:ext cx="8050730" cy="5000992"/>
          </a:xfrm>
          <a:prstGeom prst="rect">
            <a:avLst/>
          </a:prstGeom>
        </p:spPr>
      </p:pic>
      <p:sp>
        <p:nvSpPr>
          <p:cNvPr id="9" name="Text Box 10">
            <a:extLst>
              <a:ext uri="{FF2B5EF4-FFF2-40B4-BE49-F238E27FC236}">
                <a16:creationId xmlns:a16="http://schemas.microsoft.com/office/drawing/2014/main" id="{F2C87B29-EE2E-3639-350C-9F4F57E01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fr-FR" sz="1600" i="1" dirty="0">
                <a:latin typeface="Arial" panose="020B0604020202020204" pitchFamily="34" charset="0"/>
              </a:rPr>
              <a:t>Dickson JL et al. Ann </a:t>
            </a:r>
            <a:r>
              <a:rPr lang="fr-FR" sz="1600" i="1" dirty="0" err="1">
                <a:latin typeface="Arial" panose="020B0604020202020204" pitchFamily="34" charset="0"/>
              </a:rPr>
              <a:t>Oncol</a:t>
            </a:r>
            <a:r>
              <a:rPr lang="fr-FR" sz="1600" i="1" dirty="0">
                <a:latin typeface="Arial" panose="020B0604020202020204" pitchFamily="34" charset="0"/>
              </a:rPr>
              <a:t>. 2022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186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E19C9-299D-2C37-CD39-48EA2C4E2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>
            <a:extLst>
              <a:ext uri="{FF2B5EF4-FFF2-40B4-BE49-F238E27FC236}">
                <a16:creationId xmlns:a16="http://schemas.microsoft.com/office/drawing/2014/main" id="{3034A8CE-EC96-0A71-4646-D4BF1BDEE455}"/>
              </a:ext>
            </a:extLst>
          </p:cNvPr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E09A698E-000D-A519-6F08-17B866112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Programme IMPULSION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B0901584-4965-BD39-1437-AC387338E73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E63CFDD9-BC7E-36BF-BECE-7BC8EBD40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9CAA345-9382-F840-6117-341D28EEB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885DE40-1FCC-F8C8-0151-2FBB3B8B5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AB59369-8148-A712-FE10-781B5B643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982" y="1647868"/>
            <a:ext cx="5353409" cy="33121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48F4180-AC3D-BCCC-CB6F-780261CD7E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024" y="5435601"/>
            <a:ext cx="8090489" cy="55862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C366C6E-6ABB-882B-CF06-8A59297E50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12" y="1085017"/>
            <a:ext cx="2279859" cy="12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2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/>
          </p:cNvSpPr>
          <p:nvPr/>
        </p:nvSpPr>
        <p:spPr bwMode="auto">
          <a:xfrm>
            <a:off x="1342601" y="190743"/>
            <a:ext cx="9500171" cy="552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46800" tIns="46800" rIns="46800" bIns="46800">
            <a:spAutoFit/>
          </a:bodyPr>
          <a:lstStyle/>
          <a:p>
            <a:pPr algn="ctr">
              <a:lnSpc>
                <a:spcPct val="93000"/>
              </a:lnSpc>
              <a:spcBef>
                <a:spcPts val="2000"/>
              </a:spcBef>
            </a:pPr>
            <a:r>
              <a:rPr lang="fr-FR" altLang="fr-FR" sz="3200" b="1" dirty="0">
                <a:latin typeface="Arial" charset="0"/>
                <a:ea typeface="Arial" charset="0"/>
                <a:cs typeface="Arial" charset="0"/>
                <a:sym typeface="Arial" charset="0"/>
              </a:rPr>
              <a:t>Le consortium</a:t>
            </a:r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endParaRPr lang="fr-FR" alt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E8B0911-7E1C-27E2-8DDB-E3BA0C292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44" y="1234440"/>
            <a:ext cx="11309684" cy="5511319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136EB6C-95BA-21C7-CCF1-835AAF67518C}"/>
              </a:ext>
            </a:extLst>
          </p:cNvPr>
          <p:cNvSpPr/>
          <p:nvPr/>
        </p:nvSpPr>
        <p:spPr>
          <a:xfrm>
            <a:off x="10221238" y="1440493"/>
            <a:ext cx="1678488" cy="7891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F647CE3-D8B9-458B-CEF8-C28ED1E41C34}"/>
              </a:ext>
            </a:extLst>
          </p:cNvPr>
          <p:cNvSpPr/>
          <p:nvPr/>
        </p:nvSpPr>
        <p:spPr>
          <a:xfrm>
            <a:off x="613775" y="1592893"/>
            <a:ext cx="853858" cy="7891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57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F86C7-6B53-4F7B-F4EE-DB60DC9E3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DD949BDA-5CEC-E5D4-580D-C8C1FE1CCAA2}"/>
              </a:ext>
            </a:extLst>
          </p:cNvPr>
          <p:cNvSpPr>
            <a:spLocks/>
          </p:cNvSpPr>
          <p:nvPr/>
        </p:nvSpPr>
        <p:spPr bwMode="auto">
          <a:xfrm>
            <a:off x="1342601" y="190743"/>
            <a:ext cx="9500171" cy="552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46800" tIns="46800" rIns="46800" bIns="46800">
            <a:spAutoFit/>
          </a:bodyPr>
          <a:lstStyle/>
          <a:p>
            <a:pPr algn="ctr">
              <a:lnSpc>
                <a:spcPct val="93000"/>
              </a:lnSpc>
              <a:spcBef>
                <a:spcPts val="2000"/>
              </a:spcBef>
            </a:pPr>
            <a:r>
              <a:rPr lang="fr-FR" altLang="fr-FR" sz="3200" b="1" dirty="0">
                <a:latin typeface="Arial" charset="0"/>
                <a:ea typeface="Arial" charset="0"/>
                <a:cs typeface="Arial" charset="0"/>
                <a:sym typeface="Arial" charset="0"/>
              </a:rPr>
              <a:t>Etude de cohorte de type RIPH2 de faisabilité</a:t>
            </a: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5D2A195C-6D3B-2666-D7A1-F77EF6F77B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endParaRPr lang="fr-FR" alt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92B0A73-B6B1-7843-6E3C-13F0A6A63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44" y="1321914"/>
            <a:ext cx="11633295" cy="475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84162-0D9C-80FA-3B80-8934A22E0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E80FF586-F3C1-051F-1E3C-06294C386500}"/>
              </a:ext>
            </a:extLst>
          </p:cNvPr>
          <p:cNvSpPr>
            <a:spLocks/>
          </p:cNvSpPr>
          <p:nvPr/>
        </p:nvSpPr>
        <p:spPr bwMode="auto">
          <a:xfrm>
            <a:off x="1342601" y="190743"/>
            <a:ext cx="9500171" cy="552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46800" tIns="46800" rIns="46800" bIns="46800">
            <a:spAutoFit/>
          </a:bodyPr>
          <a:lstStyle/>
          <a:p>
            <a:pPr algn="ctr">
              <a:lnSpc>
                <a:spcPct val="93000"/>
              </a:lnSpc>
              <a:spcBef>
                <a:spcPts val="2000"/>
              </a:spcBef>
            </a:pPr>
            <a:r>
              <a:rPr lang="fr-FR" altLang="fr-FR" sz="3200" b="1" dirty="0">
                <a:latin typeface="Arial" charset="0"/>
                <a:ea typeface="Arial" charset="0"/>
                <a:cs typeface="Arial" charset="0"/>
                <a:sym typeface="Arial" charset="0"/>
              </a:rPr>
              <a:t>Déroulement pratique</a:t>
            </a: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3D264BE-63B1-99A8-6A2A-EC86064A4E8D}"/>
              </a:ext>
            </a:extLst>
          </p:cNvPr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endParaRPr lang="fr-FR" alt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FAEA184-A8C2-144E-FD9B-9EBEE6978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75" y="1148348"/>
            <a:ext cx="10941838" cy="531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2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BA7A9-4BCA-F134-BA1B-72C9145CF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E4182799-EC57-8169-9C2A-A34EA5CF7D11}"/>
              </a:ext>
            </a:extLst>
          </p:cNvPr>
          <p:cNvSpPr>
            <a:spLocks/>
          </p:cNvSpPr>
          <p:nvPr/>
        </p:nvSpPr>
        <p:spPr bwMode="auto">
          <a:xfrm>
            <a:off x="1342601" y="190743"/>
            <a:ext cx="9500171" cy="552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46800" tIns="46800" rIns="46800" bIns="46800">
            <a:spAutoFit/>
          </a:bodyPr>
          <a:lstStyle/>
          <a:p>
            <a:pPr algn="ctr">
              <a:lnSpc>
                <a:spcPct val="93000"/>
              </a:lnSpc>
              <a:spcBef>
                <a:spcPts val="2000"/>
              </a:spcBef>
            </a:pPr>
            <a:r>
              <a:rPr lang="fr-FR" altLang="fr-FR" sz="3200" b="1" dirty="0">
                <a:latin typeface="Arial" charset="0"/>
                <a:ea typeface="Arial" charset="0"/>
                <a:cs typeface="Arial" charset="0"/>
                <a:sym typeface="Arial" charset="0"/>
              </a:rPr>
              <a:t>Un déploiement en 2 séquences</a:t>
            </a: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ECCF3F63-FD94-0641-B0A7-3DD623238C08}"/>
              </a:ext>
            </a:extLst>
          </p:cNvPr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endParaRPr lang="fr-FR" alt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8C8F77E-654C-5F68-E586-E827E508A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75" y="1157796"/>
            <a:ext cx="11436649" cy="534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1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Conclusions</a:t>
            </a: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D69005B-3375-715D-EB71-ED9614CCA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2" y="1027665"/>
            <a:ext cx="78517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EF391C6-EDEB-B23C-D502-675AB8AEF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112" y="5544103"/>
            <a:ext cx="7851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9374BC"/>
              </a:buClr>
              <a:buSzPct val="50000"/>
              <a:buFont typeface="Wingdings" pitchFamily="2" charset="2"/>
              <a:buChar char="n"/>
              <a:defRPr sz="160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i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La route est encore longue mais désormais, nous savons où nous allons. </a:t>
            </a:r>
          </a:p>
        </p:txBody>
      </p:sp>
    </p:spTree>
    <p:extLst>
      <p:ext uri="{BB962C8B-B14F-4D97-AF65-F5344CB8AC3E}">
        <p14:creationId xmlns:p14="http://schemas.microsoft.com/office/powerpoint/2010/main" val="7732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Des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symp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tômes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d’apparition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tardive…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E788E-B98C-1947-9AA3-A4B5C646839D}"/>
              </a:ext>
            </a:extLst>
          </p:cNvPr>
          <p:cNvSpPr/>
          <p:nvPr/>
        </p:nvSpPr>
        <p:spPr>
          <a:xfrm>
            <a:off x="4829504" y="3312459"/>
            <a:ext cx="1524000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Line 6">
            <a:extLst>
              <a:ext uri="{FF2B5EF4-FFF2-40B4-BE49-F238E27FC236}">
                <a16:creationId xmlns:a16="http://schemas.microsoft.com/office/drawing/2014/main" id="{277FF3FB-7441-710B-577C-608E8630927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FFEC7055-6249-32C8-4C56-26621E491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965048F-D18A-B13E-FA79-D48AD0771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2601F3-4530-7691-6DC0-570BF72CF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7F59DC-9249-B729-9CE1-F983C597F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0687" y="1611109"/>
            <a:ext cx="9144000" cy="391115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24E481B-27B7-6DB5-107F-FA13F5FE3DBA}"/>
              </a:ext>
            </a:extLst>
          </p:cNvPr>
          <p:cNvSpPr/>
          <p:nvPr/>
        </p:nvSpPr>
        <p:spPr>
          <a:xfrm>
            <a:off x="8414535" y="2589088"/>
            <a:ext cx="1212350" cy="2856215"/>
          </a:xfrm>
          <a:prstGeom prst="round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0D1E81CB-E566-9E9F-048D-37BCBA975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Bach PB et al, </a:t>
            </a:r>
            <a:r>
              <a:rPr kumimoji="0" lang="fr-FR" alt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Chest</a:t>
            </a: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 2007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06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>
            <a:extLst>
              <a:ext uri="{FF2B5EF4-FFF2-40B4-BE49-F238E27FC236}">
                <a16:creationId xmlns:a16="http://schemas.microsoft.com/office/drawing/2014/main" id="{DE453A78-F435-BB4E-AB86-5FDC8C4147A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39F83F6C-DADA-FD4D-8CDB-E871495E8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424" y="170978"/>
            <a:ext cx="10208870" cy="55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lvl="0" algn="ctr" fontAlgn="base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r>
              <a:rPr kumimoji="0" lang="fr-FR" altLang="fr-F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Merci pour votre attention</a:t>
            </a:r>
            <a:endParaRPr kumimoji="0" lang="en-AU" altLang="fr-FR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ine 6">
            <a:extLst>
              <a:ext uri="{FF2B5EF4-FFF2-40B4-BE49-F238E27FC236}">
                <a16:creationId xmlns:a16="http://schemas.microsoft.com/office/drawing/2014/main" id="{DDCE437D-CDFE-A941-A8D1-F0BB1E020447}"/>
              </a:ext>
            </a:extLst>
          </p:cNvPr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944E8952-E9D8-A844-A9C8-85C96BFE5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6BC24CD-D46F-5944-822C-5FD7D9E7B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0E4E77F-95E6-4A45-A71C-AB1AC07A2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59394" name="Picture 2" descr="Une nouvelle étoile dans la constellation de l&amp;#39;AP-HM">
            <a:extLst>
              <a:ext uri="{FF2B5EF4-FFF2-40B4-BE49-F238E27FC236}">
                <a16:creationId xmlns:a16="http://schemas.microsoft.com/office/drawing/2014/main" id="{2C160811-B4D9-F444-AC78-73D2B9842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849" y="1340364"/>
            <a:ext cx="7907676" cy="41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28B76F3-74DA-EB4F-A07C-06D1BDE29721}"/>
              </a:ext>
            </a:extLst>
          </p:cNvPr>
          <p:cNvSpPr txBox="1"/>
          <p:nvPr/>
        </p:nvSpPr>
        <p:spPr>
          <a:xfrm>
            <a:off x="2649283" y="5655297"/>
            <a:ext cx="3553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laurent.greillier@ap-hm.fr</a:t>
            </a:r>
            <a:endParaRPr lang="fr-FR" sz="2400" b="1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B931A5F-38BC-3DBC-075D-25BE316D1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849" y="5625100"/>
            <a:ext cx="510434" cy="51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43E994A-C5F8-A6F9-81A3-E48D5E3EC0E7}"/>
              </a:ext>
            </a:extLst>
          </p:cNvPr>
          <p:cNvSpPr txBox="1"/>
          <p:nvPr/>
        </p:nvSpPr>
        <p:spPr>
          <a:xfrm>
            <a:off x="8438264" y="5625100"/>
            <a:ext cx="1608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@</a:t>
            </a:r>
            <a:r>
              <a:rPr lang="fr-FR" sz="2400" b="1" dirty="0" err="1"/>
              <a:t>LGreillier</a:t>
            </a:r>
            <a:endParaRPr lang="fr-FR" sz="2400" b="1" dirty="0"/>
          </a:p>
        </p:txBody>
      </p:sp>
      <p:pic>
        <p:nvPicPr>
          <p:cNvPr id="3078" name="Picture 6" descr="Twitter Logo PNG png | PNGEgg">
            <a:extLst>
              <a:ext uri="{FF2B5EF4-FFF2-40B4-BE49-F238E27FC236}">
                <a16:creationId xmlns:a16="http://schemas.microsoft.com/office/drawing/2014/main" id="{06D9CC58-FBAB-200E-C890-EEF84BE0B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598" y="5633003"/>
            <a:ext cx="461666" cy="46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98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…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mais</a:t>
            </a: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une</a:t>
            </a: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maladie</a:t>
            </a: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détectable</a:t>
            </a: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avant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E788E-B98C-1947-9AA3-A4B5C646839D}"/>
              </a:ext>
            </a:extLst>
          </p:cNvPr>
          <p:cNvSpPr/>
          <p:nvPr/>
        </p:nvSpPr>
        <p:spPr>
          <a:xfrm>
            <a:off x="4829504" y="3312459"/>
            <a:ext cx="1524000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Line 6">
            <a:extLst>
              <a:ext uri="{FF2B5EF4-FFF2-40B4-BE49-F238E27FC236}">
                <a16:creationId xmlns:a16="http://schemas.microsoft.com/office/drawing/2014/main" id="{277FF3FB-7441-710B-577C-608E8630927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FFEC7055-6249-32C8-4C56-26621E491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965048F-D18A-B13E-FA79-D48AD0771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2601F3-4530-7691-6DC0-570BF72CF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7F59DC-9249-B729-9CE1-F983C597F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0687" y="1611109"/>
            <a:ext cx="9144000" cy="391115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24E481B-27B7-6DB5-107F-FA13F5FE3DBA}"/>
              </a:ext>
            </a:extLst>
          </p:cNvPr>
          <p:cNvSpPr/>
          <p:nvPr/>
        </p:nvSpPr>
        <p:spPr>
          <a:xfrm>
            <a:off x="6102851" y="2589088"/>
            <a:ext cx="1212350" cy="2856215"/>
          </a:xfrm>
          <a:prstGeom prst="round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63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Une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maladie</a:t>
            </a: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 </a:t>
            </a:r>
            <a:r>
              <a:rPr kumimoji="0" lang="en-AU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alors</a:t>
            </a:r>
            <a:r>
              <a:rPr kumimoji="0" lang="en-AU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 curable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E788E-B98C-1947-9AA3-A4B5C646839D}"/>
              </a:ext>
            </a:extLst>
          </p:cNvPr>
          <p:cNvSpPr/>
          <p:nvPr/>
        </p:nvSpPr>
        <p:spPr>
          <a:xfrm>
            <a:off x="4829504" y="3312459"/>
            <a:ext cx="1524000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Line 6">
            <a:extLst>
              <a:ext uri="{FF2B5EF4-FFF2-40B4-BE49-F238E27FC236}">
                <a16:creationId xmlns:a16="http://schemas.microsoft.com/office/drawing/2014/main" id="{277FF3FB-7441-710B-577C-608E8630927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FFEC7055-6249-32C8-4C56-26621E491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965048F-D18A-B13E-FA79-D48AD0771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2601F3-4530-7691-6DC0-570BF72CF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98DC2E7-7F63-89E0-4742-D3E769005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3" y="1540312"/>
            <a:ext cx="7491172" cy="420600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BBB90CF-9A3D-90FC-AB13-EA6BBCEA2A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7447" y="1540312"/>
            <a:ext cx="4461608" cy="3314665"/>
          </a:xfrm>
          <a:prstGeom prst="rect">
            <a:avLst/>
          </a:prstGeom>
        </p:spPr>
      </p:pic>
      <p:sp>
        <p:nvSpPr>
          <p:cNvPr id="10" name="Text Box 10">
            <a:extLst>
              <a:ext uri="{FF2B5EF4-FFF2-40B4-BE49-F238E27FC236}">
                <a16:creationId xmlns:a16="http://schemas.microsoft.com/office/drawing/2014/main" id="{F465E3F5-94D6-27FC-7840-94B411BD2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675" y="5854701"/>
            <a:ext cx="87788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03" tIns="52453" rIns="104903" bIns="52453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r-FR" alt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Goldstraw</a:t>
            </a: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 P et al, J </a:t>
            </a:r>
            <a:r>
              <a:rPr kumimoji="0" lang="fr-FR" alt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Thorac</a:t>
            </a: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 </a:t>
            </a:r>
            <a:r>
              <a:rPr kumimoji="0" lang="fr-FR" alt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Oncol</a:t>
            </a: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 2016</a:t>
            </a:r>
            <a:endParaRPr kumimoji="0" lang="hr-HR" altLang="fr-FR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-128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A0AEAC3-1CA8-EADC-B452-816267FABBC0}"/>
              </a:ext>
            </a:extLst>
          </p:cNvPr>
          <p:cNvSpPr/>
          <p:nvPr/>
        </p:nvSpPr>
        <p:spPr>
          <a:xfrm>
            <a:off x="7631073" y="2072761"/>
            <a:ext cx="4461608" cy="1503956"/>
          </a:xfrm>
          <a:prstGeom prst="round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958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1" y="941293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52600" y="185738"/>
            <a:ext cx="8610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ts val="2000"/>
              </a:spcBef>
              <a:spcAft>
                <a:spcPct val="0"/>
              </a:spcAft>
              <a:buClr>
                <a:srgbClr val="000000"/>
              </a:buClr>
              <a:buSzTx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Un test </a:t>
            </a:r>
            <a:r>
              <a:rPr lang="en-AU" altLang="fr-FR" b="1" dirty="0" err="1">
                <a:solidFill>
                  <a:srgbClr val="000000"/>
                </a:solidFill>
                <a:latin typeface="Arial" charset="0"/>
              </a:rPr>
              <a:t>fiable</a:t>
            </a:r>
            <a:r>
              <a:rPr lang="en-AU" altLang="fr-FR" b="1" dirty="0">
                <a:solidFill>
                  <a:srgbClr val="000000"/>
                </a:solidFill>
                <a:latin typeface="Arial" charset="0"/>
              </a:rPr>
              <a:t> et acceptable?</a:t>
            </a:r>
            <a:endParaRPr kumimoji="0" lang="en-AU" altLang="fr-FR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4" name="Line 6">
            <a:extLst>
              <a:ext uri="{FF2B5EF4-FFF2-40B4-BE49-F238E27FC236}">
                <a16:creationId xmlns:a16="http://schemas.microsoft.com/office/drawing/2014/main" id="{10749AD4-8EE6-07DB-53EF-BA5C27993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3" y="6284260"/>
            <a:ext cx="12192000" cy="8965"/>
          </a:xfrm>
          <a:prstGeom prst="line">
            <a:avLst/>
          </a:prstGeom>
          <a:noFill/>
          <a:ln w="1905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http://upload.wikimedia.org/wikipedia/fr/b/b9/Lofo_Aix-Marseille_Universit%C3%A9.png">
            <a:extLst>
              <a:ext uri="{FF2B5EF4-FFF2-40B4-BE49-F238E27FC236}">
                <a16:creationId xmlns:a16="http://schemas.microsoft.com/office/drawing/2014/main" id="{B7B528CC-E9D4-E8EF-013E-C1D08EE43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80" y="6347132"/>
            <a:ext cx="12858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C922C-45A6-DEC0-18C7-8345E1A29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26" y="6309033"/>
            <a:ext cx="870722" cy="534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E7AC81-0CA5-2047-CB11-278A04419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8739"/>
            <a:ext cx="1332194" cy="515114"/>
          </a:xfrm>
          <a:prstGeom prst="rect">
            <a:avLst/>
          </a:prstGeom>
        </p:spPr>
      </p:pic>
      <p:pic>
        <p:nvPicPr>
          <p:cNvPr id="7170" name="Picture 2" descr="Dépistages des cancers : Recommandations et conduites à tenir - FMC DINAN">
            <a:extLst>
              <a:ext uri="{FF2B5EF4-FFF2-40B4-BE49-F238E27FC236}">
                <a16:creationId xmlns:a16="http://schemas.microsoft.com/office/drawing/2014/main" id="{3168C0A4-1E4B-DFB9-916F-1125E95F8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37" y="1159745"/>
            <a:ext cx="6326409" cy="453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ars Bleu : le mois du dépistage du cancer colorectal - Ville de Drancy">
            <a:extLst>
              <a:ext uri="{FF2B5EF4-FFF2-40B4-BE49-F238E27FC236}">
                <a16:creationId xmlns:a16="http://schemas.microsoft.com/office/drawing/2014/main" id="{D5B93432-E7BC-5DD0-E56C-0AF9A03CA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007" y="2326956"/>
            <a:ext cx="3839110" cy="215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23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10619</TotalTime>
  <Words>1059</Words>
  <Application>Microsoft Macintosh PowerPoint</Application>
  <PresentationFormat>Grand écran</PresentationFormat>
  <Paragraphs>279</Paragraphs>
  <Slides>60</Slides>
  <Notes>59</Notes>
  <HiddenSlides>15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60</vt:i4>
      </vt:variant>
    </vt:vector>
  </HeadingPairs>
  <TitlesOfParts>
    <vt:vector size="66" baseType="lpstr">
      <vt:lpstr>Arial</vt:lpstr>
      <vt:lpstr>Calibri</vt:lpstr>
      <vt:lpstr>Calibri Light</vt:lpstr>
      <vt:lpstr>Helvetica Neue</vt:lpstr>
      <vt:lpstr>Helvetica Neue Regular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CBNPC de stade localement avancé ou métastatique: stratégie thérapeutique et place en situation de maladie métastatique cérébrale</dc:title>
  <dc:creator>Benoît ROCH</dc:creator>
  <cp:lastModifiedBy>GREILLIER Laurent</cp:lastModifiedBy>
  <cp:revision>451</cp:revision>
  <dcterms:created xsi:type="dcterms:W3CDTF">2019-04-04T17:32:43Z</dcterms:created>
  <dcterms:modified xsi:type="dcterms:W3CDTF">2025-09-22T20:14:00Z</dcterms:modified>
</cp:coreProperties>
</file>