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g"/>
  <Default Extension="png" ContentType="image/png"/>
  <Default Extension="bmp" ContentType="image/bmp"/>
  <Default Extension="gif" ContentType="image/gif"/>
  <Default Extension="tif" ContentType="image/tif"/>
  <Default Extension="pdf" ContentType="application/pdf"/>
  <Default Extension="mov" ContentType="application/movie"/>
  <Default Extension="vml" ContentType="application/vnd.openxmlformats-officedocument.vmlDrawing"/>
  <Default Extension="xlsx" ContentType="application/vnd.openxmlformats-officedocument.spreadsheetml.sheet"/>
  <Override PartName="/docProps/core.xml" ContentType="application/vnd.openxmlformats-package.core-properties+xml"/>
  <Override PartName="/docProps/app.xml" ContentType="application/vnd.openxmlformats-officedocument.extended-properties+xml"/>
  <Override PartName="/ppt/presentation.xml" ContentType="application/vnd.openxmlformats-officedocument.presentationml.slideshow.main+xml"/>
  <Override PartName="/ppt/presProps.xml" ContentType="application/vnd.openxmlformats-officedocument.presentationml.presProps+xml"/>
  <Override PartName="/ppt/viewProps.xml" ContentType="application/vnd.openxmlformats-officedocument.presentationml.viewProps+xml"/>
  <Override PartName="/ppt/commentAuthors.xml" ContentType="application/vnd.openxmlformats-officedocument.presentationml.commentAuthors+xml"/>
  <Override PartName="/ppt/tableStyles.xml" ContentType="application/vnd.openxmlformats-officedocument.presentationml.tableStyles+xml"/>
  <Override PartName="/ppt/slideMasters/slideMaster1.xml" ContentType="application/vnd.openxmlformats-officedocument.presentationml.slideMaster+xml"/>
  <Override PartName="/ppt/theme/theme1.xml" ContentType="application/vnd.openxmlformats-officedocument.theme+xml"/>
  <Override PartName="/ppt/notesMasters/notesMaster1.xml" ContentType="application/vnd.openxmlformats-officedocument.presentationml.notes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media/image1.jpeg" ContentType="image/jpeg"/>
  <Override PartName="/ppt/media/image2.jpeg" ContentType="image/jpeg"/>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media/image3.jpeg" ContentType="image/jpeg"/>
  <Override PartName="/ppt/media/image4.jpeg" ContentType="image/jpeg"/>
  <Override PartName="/ppt/media/image5.jpeg" ContentType="image/jpeg"/>
  <Override PartName="/ppt/media/image6.jpeg" ContentType="image/jpeg"/>
  <Override PartName="/ppt/notesSlides/notesSlide11.xml" ContentType="application/vnd.openxmlformats-officedocument.presentationml.notesSlide+xml"/>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sldMasterIdLst>
    <p:sldMasterId id="2147483648" r:id="rId5"/>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 id="272" r:id="rId24"/>
    <p:sldId id="273" r:id="rId25"/>
    <p:sldId id="274" r:id="rId26"/>
    <p:sldId id="275" r:id="rId27"/>
    <p:sldId id="276" r:id="rId28"/>
    <p:sldId id="277" r:id="rId29"/>
    <p:sldId id="278" r:id="rId30"/>
    <p:sldId id="279" r:id="rId31"/>
    <p:sldId id="280" r:id="rId32"/>
  </p:sldIdLst>
  <p:sldSz cx="13004800" cy="97536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ctr" defTabSz="584200"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000000"/>
        </a:solidFill>
        <a:effectLst/>
        <a:uFillTx/>
        <a:latin typeface="Helvetica Neue Medium"/>
        <a:ea typeface="Helvetica Neue Medium"/>
        <a:cs typeface="Helvetica Neue Medium"/>
        <a:sym typeface="Helvetica Neue Medium"/>
      </a:defRPr>
    </a:lvl1pPr>
    <a:lvl2pPr marL="0" marR="0" indent="0" algn="ctr" defTabSz="584200"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000000"/>
        </a:solidFill>
        <a:effectLst/>
        <a:uFillTx/>
        <a:latin typeface="Helvetica Neue Medium"/>
        <a:ea typeface="Helvetica Neue Medium"/>
        <a:cs typeface="Helvetica Neue Medium"/>
        <a:sym typeface="Helvetica Neue Medium"/>
      </a:defRPr>
    </a:lvl2pPr>
    <a:lvl3pPr marL="0" marR="0" indent="0" algn="ctr" defTabSz="584200"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000000"/>
        </a:solidFill>
        <a:effectLst/>
        <a:uFillTx/>
        <a:latin typeface="Helvetica Neue Medium"/>
        <a:ea typeface="Helvetica Neue Medium"/>
        <a:cs typeface="Helvetica Neue Medium"/>
        <a:sym typeface="Helvetica Neue Medium"/>
      </a:defRPr>
    </a:lvl3pPr>
    <a:lvl4pPr marL="0" marR="0" indent="0" algn="ctr" defTabSz="584200"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000000"/>
        </a:solidFill>
        <a:effectLst/>
        <a:uFillTx/>
        <a:latin typeface="Helvetica Neue Medium"/>
        <a:ea typeface="Helvetica Neue Medium"/>
        <a:cs typeface="Helvetica Neue Medium"/>
        <a:sym typeface="Helvetica Neue Medium"/>
      </a:defRPr>
    </a:lvl4pPr>
    <a:lvl5pPr marL="0" marR="0" indent="0" algn="ctr" defTabSz="584200"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000000"/>
        </a:solidFill>
        <a:effectLst/>
        <a:uFillTx/>
        <a:latin typeface="Helvetica Neue Medium"/>
        <a:ea typeface="Helvetica Neue Medium"/>
        <a:cs typeface="Helvetica Neue Medium"/>
        <a:sym typeface="Helvetica Neue Medium"/>
      </a:defRPr>
    </a:lvl5pPr>
    <a:lvl6pPr marL="0" marR="0" indent="0" algn="ctr" defTabSz="584200"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000000"/>
        </a:solidFill>
        <a:effectLst/>
        <a:uFillTx/>
        <a:latin typeface="Helvetica Neue Medium"/>
        <a:ea typeface="Helvetica Neue Medium"/>
        <a:cs typeface="Helvetica Neue Medium"/>
        <a:sym typeface="Helvetica Neue Medium"/>
      </a:defRPr>
    </a:lvl6pPr>
    <a:lvl7pPr marL="0" marR="0" indent="0" algn="ctr" defTabSz="584200"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000000"/>
        </a:solidFill>
        <a:effectLst/>
        <a:uFillTx/>
        <a:latin typeface="Helvetica Neue Medium"/>
        <a:ea typeface="Helvetica Neue Medium"/>
        <a:cs typeface="Helvetica Neue Medium"/>
        <a:sym typeface="Helvetica Neue Medium"/>
      </a:defRPr>
    </a:lvl7pPr>
    <a:lvl8pPr marL="0" marR="0" indent="0" algn="ctr" defTabSz="584200"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000000"/>
        </a:solidFill>
        <a:effectLst/>
        <a:uFillTx/>
        <a:latin typeface="Helvetica Neue Medium"/>
        <a:ea typeface="Helvetica Neue Medium"/>
        <a:cs typeface="Helvetica Neue Medium"/>
        <a:sym typeface="Helvetica Neue Medium"/>
      </a:defRPr>
    </a:lvl8pPr>
    <a:lvl9pPr marL="0" marR="0" indent="0" algn="ctr" defTabSz="584200"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000000"/>
        </a:solidFill>
        <a:effectLst/>
        <a:uFillTx/>
        <a:latin typeface="Helvetica Neue Medium"/>
        <a:ea typeface="Helvetica Neue Medium"/>
        <a:cs typeface="Helvetica Neue Medium"/>
        <a:sym typeface="Helvetica Neue Medium"/>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file>

<file path=ppt/presProps.xml><?xml version="1.0" encoding="utf-8"?>
<p:presentationP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showPr loop="0"/>
</p:presentationPr>
</file>

<file path=ppt/tableStyles.xml><?xml version="1.0" encoding="utf-8"?>
<a:tblStyleLst xmlns:a="http://schemas.openxmlformats.org/drawingml/2006/main" xmlns:r="http://schemas.openxmlformats.org/officeDocument/2006/relationships" def="{5940675A-B579-460E-94D1-54222C63F5DA}">
  <a:tblStyle styleId="{4C3C2611-4C71-4FC5-86AE-919BDF0F9419}" styleName="">
    <a:tblBg/>
    <a:wholeTbl>
      <a:tcTxStyle b="off" i="off">
        <a:font>
          <a:latin typeface="Helvetica Neue Medium"/>
          <a:ea typeface="Helvetica Neue Medium"/>
          <a:cs typeface="Helvetica Neue Medium"/>
        </a:font>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wholeTbl>
    <a:band2H>
      <a:tcTxStyle b="def" i="def"/>
      <a:tcStyle>
        <a:tcBdr/>
        <a:fill>
          <a:solidFill>
            <a:srgbClr val="E3E5E8"/>
          </a:solidFill>
        </a:fill>
      </a:tcStyle>
    </a:band2H>
    <a:firstCol>
      <a:tcTxStyle b="on" i="off">
        <a:fontRef idx="maj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0076BA"/>
          </a:solidFill>
        </a:fill>
      </a:tcStyle>
    </a:firstCol>
    <a:lastRow>
      <a:tcTxStyle b="off" i="off">
        <a:font>
          <a:latin typeface="Helvetica Neue Medium"/>
          <a:ea typeface="Helvetica Neue Medium"/>
          <a:cs typeface="Helvetica Neue Medium"/>
        </a:font>
        <a:srgbClr val="000000"/>
      </a:tcTxStyle>
      <a:tcStyle>
        <a:tcBdr>
          <a:left>
            <a:ln w="12700" cap="flat">
              <a:noFill/>
              <a:miter lim="400000"/>
            </a:ln>
          </a:left>
          <a:right>
            <a:ln w="12700" cap="flat">
              <a:noFill/>
              <a:miter lim="400000"/>
            </a:ln>
          </a:right>
          <a:top>
            <a:ln w="12700" cap="flat">
              <a:solidFill>
                <a:srgbClr val="3797C6"/>
              </a:solidFill>
              <a:prstDash val="solid"/>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lastRow>
    <a:firstRow>
      <a:tcTxStyle b="on" i="off">
        <a:fontRef idx="maj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004D80"/>
          </a:solidFill>
        </a:fill>
      </a:tcStyle>
    </a:firstRow>
  </a:tblStyle>
  <a:tblStyle styleId="{C7B018BB-80A7-4F77-B60F-C8B233D01FF8}" styleName="">
    <a:tblBg/>
    <a:wholeTbl>
      <a:tcTxStyle b="off" i="off">
        <a:font>
          <a:latin typeface="Helvetica Neue Medium"/>
          <a:ea typeface="Helvetica Neue Medium"/>
          <a:cs typeface="Helvetica Neue Medium"/>
        </a:font>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DFFF"/>
          </a:solidFill>
        </a:fill>
      </a:tcStyle>
    </a:wholeTbl>
    <a:band2H>
      <a:tcTxStyle b="def" i="def"/>
      <a:tcStyle>
        <a:tcBdr/>
        <a:fill>
          <a:solidFill>
            <a:srgbClr val="E6F0FF"/>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Row>
  </a:tblStyle>
  <a:tblStyle styleId="{EEE7283C-3CF3-47DC-8721-378D4A62B228}" styleName="">
    <a:tblBg/>
    <a:wholeTbl>
      <a:tcTxStyle b="off" i="off">
        <a:font>
          <a:latin typeface="Helvetica Neue Medium"/>
          <a:ea typeface="Helvetica Neue Medium"/>
          <a:cs typeface="Helvetica Neue Medium"/>
        </a:font>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D1F0CC"/>
          </a:solidFill>
        </a:fill>
      </a:tcStyle>
    </a:wholeTbl>
    <a:band2H>
      <a:tcTxStyle b="def" i="def"/>
      <a:tcStyle>
        <a:tcBdr/>
        <a:fill>
          <a:solidFill>
            <a:srgbClr val="EAF8E7"/>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Row>
  </a:tblStyle>
  <a:tblStyle styleId="{CF821DB8-F4EB-4A41-A1BA-3FCAFE7338EE}" styleName="">
    <a:tblBg/>
    <a:wholeTbl>
      <a:tcTxStyle b="off" i="off">
        <a:font>
          <a:latin typeface="Helvetica Neue Medium"/>
          <a:ea typeface="Helvetica Neue Medium"/>
          <a:cs typeface="Helvetica Neue Medium"/>
        </a:font>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F9D1E1"/>
          </a:solidFill>
        </a:fill>
      </a:tcStyle>
    </a:wholeTbl>
    <a:band2H>
      <a:tcTxStyle b="def" i="def"/>
      <a:tcStyle>
        <a:tcBdr/>
        <a:fill>
          <a:solidFill>
            <a:srgbClr val="FCE9F0"/>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Row>
  </a:tblStyle>
  <a:tblStyle styleId="{33BA23B1-9221-436E-865A-0063620EA4FD}" styleName="">
    <a:tblBg/>
    <a:wholeTbl>
      <a:tcTxStyle b="off" i="off">
        <a:font>
          <a:latin typeface="Helvetica Neue Medium"/>
          <a:ea typeface="Helvetica Neue Medium"/>
          <a:cs typeface="Helvetica Neue Medium"/>
        </a:font>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b="def" i="def"/>
      <a:tcStyle>
        <a:tcBdr/>
        <a:fill>
          <a:solidFill>
            <a:srgbClr val="FFFFFF"/>
          </a:solidFill>
        </a:fill>
      </a:tcStyle>
    </a:band2H>
    <a:firstCol>
      <a:tcTxStyle b="on" i="off">
        <a:fontRef idx="maj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Ref idx="major">
          <a:srgbClr val="000000"/>
        </a:fontRef>
        <a:srgbClr val="000000"/>
      </a:tcTxStyle>
      <a:tcStyle>
        <a:tcBdr>
          <a:left>
            <a:ln w="12700" cap="flat">
              <a:noFill/>
              <a:miter lim="400000"/>
            </a:ln>
          </a:left>
          <a:right>
            <a:ln w="12700" cap="flat">
              <a:noFill/>
              <a:miter lim="400000"/>
            </a:ln>
          </a:right>
          <a:top>
            <a:ln w="508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rgbClr val="FFFFFF"/>
          </a:solidFill>
        </a:fill>
      </a:tcStyle>
    </a:lastRow>
    <a:firstRow>
      <a:tcTxStyle b="on" i="off">
        <a:fontRef idx="major">
          <a:srgbClr val="FFFFFF"/>
        </a:fontRef>
        <a:srgbClr val="FFFFFF"/>
      </a:tcTxStyle>
      <a:tcStyle>
        <a:tcBdr>
          <a:left>
            <a:ln w="12700" cap="flat">
              <a:noFill/>
              <a:miter lim="400000"/>
            </a:ln>
          </a:left>
          <a:right>
            <a:ln w="12700" cap="flat">
              <a:noFill/>
              <a:miter lim="400000"/>
            </a:ln>
          </a:right>
          <a:top>
            <a:ln w="254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2708684C-4D16-4618-839F-0558EEFCDFE6}" styleName="">
    <a:tblBg/>
    <a:wholeTbl>
      <a:tcTxStyle b="off" i="off">
        <a:font>
          <a:latin typeface="Helvetica Neue Medium"/>
          <a:ea typeface="Helvetica Neue Medium"/>
          <a:cs typeface="Helvetica Neue Medium"/>
        </a:font>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CACA"/>
          </a:solidFill>
        </a:fill>
      </a:tcStyle>
    </a:wholeTbl>
    <a:band2H>
      <a:tcTxStyle b="def" i="def"/>
      <a:tcStyle>
        <a:tcBdr/>
        <a:fill>
          <a:solidFill>
            <a:srgbClr val="E6E6E6"/>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Comments="1"/>
</file>

<file path=ppt/_rels/presentation.xml.rels><?xml version="1.0" encoding="UTF-8"?>
<Relationships xmlns="http://schemas.openxmlformats.org/package/2006/relationships"><Relationship Id="rId1" Type="http://schemas.openxmlformats.org/officeDocument/2006/relationships/presProps" Target="presProps.xml"/><Relationship Id="rId2" Type="http://schemas.openxmlformats.org/officeDocument/2006/relationships/viewProps" Target="viewProps.xml"/><Relationship Id="rId3" Type="http://schemas.openxmlformats.org/officeDocument/2006/relationships/commentAuthors" Target="commentAuthors.xml"/><Relationship Id="rId4" Type="http://schemas.openxmlformats.org/officeDocument/2006/relationships/tableStyles" Target="tableStyles.xml"/><Relationship Id="rId5" Type="http://schemas.openxmlformats.org/officeDocument/2006/relationships/slideMaster" Target="slideMasters/slideMaster1.xml"/><Relationship Id="rId6" Type="http://schemas.openxmlformats.org/officeDocument/2006/relationships/theme" Target="theme/theme1.xml"/><Relationship Id="rId7" Type="http://schemas.openxmlformats.org/officeDocument/2006/relationships/notesMaster" Target="notesMasters/notesMaster1.xml"/><Relationship Id="rId8" Type="http://schemas.openxmlformats.org/officeDocument/2006/relationships/slide" Target="slides/slide1.xml"/><Relationship Id="rId9" Type="http://schemas.openxmlformats.org/officeDocument/2006/relationships/slide" Target="slides/slide2.xml"/><Relationship Id="rId10" Type="http://schemas.openxmlformats.org/officeDocument/2006/relationships/slide" Target="slides/slide3.xml"/><Relationship Id="rId11" Type="http://schemas.openxmlformats.org/officeDocument/2006/relationships/slide" Target="slides/slide4.xml"/><Relationship Id="rId12" Type="http://schemas.openxmlformats.org/officeDocument/2006/relationships/slide" Target="slides/slide5.xml"/><Relationship Id="rId13" Type="http://schemas.openxmlformats.org/officeDocument/2006/relationships/slide" Target="slides/slide6.xml"/><Relationship Id="rId14" Type="http://schemas.openxmlformats.org/officeDocument/2006/relationships/slide" Target="slides/slide7.xml"/><Relationship Id="rId15" Type="http://schemas.openxmlformats.org/officeDocument/2006/relationships/slide" Target="slides/slide8.xml"/><Relationship Id="rId16" Type="http://schemas.openxmlformats.org/officeDocument/2006/relationships/slide" Target="slides/slide9.xml"/><Relationship Id="rId17" Type="http://schemas.openxmlformats.org/officeDocument/2006/relationships/slide" Target="slides/slide10.xml"/><Relationship Id="rId18" Type="http://schemas.openxmlformats.org/officeDocument/2006/relationships/slide" Target="slides/slide11.xml"/><Relationship Id="rId19" Type="http://schemas.openxmlformats.org/officeDocument/2006/relationships/slide" Target="slides/slide12.xml"/><Relationship Id="rId20" Type="http://schemas.openxmlformats.org/officeDocument/2006/relationships/slide" Target="slides/slide13.xml"/><Relationship Id="rId21" Type="http://schemas.openxmlformats.org/officeDocument/2006/relationships/slide" Target="slides/slide14.xml"/><Relationship Id="rId22" Type="http://schemas.openxmlformats.org/officeDocument/2006/relationships/slide" Target="slides/slide15.xml"/><Relationship Id="rId23" Type="http://schemas.openxmlformats.org/officeDocument/2006/relationships/slide" Target="slides/slide16.xml"/><Relationship Id="rId24" Type="http://schemas.openxmlformats.org/officeDocument/2006/relationships/slide" Target="slides/slide17.xml"/><Relationship Id="rId25" Type="http://schemas.openxmlformats.org/officeDocument/2006/relationships/slide" Target="slides/slide18.xml"/><Relationship Id="rId26" Type="http://schemas.openxmlformats.org/officeDocument/2006/relationships/slide" Target="slides/slide19.xml"/><Relationship Id="rId27" Type="http://schemas.openxmlformats.org/officeDocument/2006/relationships/slide" Target="slides/slide20.xml"/><Relationship Id="rId28" Type="http://schemas.openxmlformats.org/officeDocument/2006/relationships/slide" Target="slides/slide21.xml"/><Relationship Id="rId29" Type="http://schemas.openxmlformats.org/officeDocument/2006/relationships/slide" Target="slides/slide22.xml"/><Relationship Id="rId30" Type="http://schemas.openxmlformats.org/officeDocument/2006/relationships/slide" Target="slides/slide23.xml"/><Relationship Id="rId31" Type="http://schemas.openxmlformats.org/officeDocument/2006/relationships/slide" Target="slides/slide24.xml"/><Relationship Id="rId32" Type="http://schemas.openxmlformats.org/officeDocument/2006/relationships/slide" Target="slides/slide25.xml"/></Relationships>

</file>

<file path=ppt/notesMasters/_rels/notesMaster1.xml.rels><?xml version="1.0" encoding="UTF-8"?>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cSld>
    <p:spTree>
      <p:nvGrpSpPr>
        <p:cNvPr id="1" name=""/>
        <p:cNvGrpSpPr/>
        <p:nvPr/>
      </p:nvGrpSpPr>
      <p:grpSpPr>
        <a:xfrm>
          <a:off x="0" y="0"/>
          <a:ext cx="0" cy="0"/>
          <a:chOff x="0" y="0"/>
          <a:chExt cx="0" cy="0"/>
        </a:xfrm>
      </p:grpSpPr>
      <p:sp>
        <p:nvSpPr>
          <p:cNvPr id="133" name="Shape 133"/>
          <p:cNvSpPr/>
          <p:nvPr>
            <p:ph type="sldImg"/>
          </p:nvPr>
        </p:nvSpPr>
        <p:spPr>
          <a:xfrm>
            <a:off x="1143000" y="685800"/>
            <a:ext cx="4572000" cy="3429000"/>
          </a:xfrm>
          <a:prstGeom prst="rect">
            <a:avLst/>
          </a:prstGeom>
        </p:spPr>
        <p:txBody>
          <a:bodyPr/>
          <a:lstStyle/>
          <a:p>
            <a:pPr/>
          </a:p>
        </p:txBody>
      </p:sp>
      <p:sp>
        <p:nvSpPr>
          <p:cNvPr id="134" name="Shape 134"/>
          <p:cNvSpPr/>
          <p:nvPr>
            <p:ph type="body" sz="quarter" idx="1"/>
          </p:nvPr>
        </p:nvSpPr>
        <p:spPr>
          <a:xfrm>
            <a:off x="914400" y="4343400"/>
            <a:ext cx="5029200" cy="4114800"/>
          </a:xfrm>
          <a:prstGeom prst="rect">
            <a:avLst/>
          </a:prstGeom>
        </p:spPr>
        <p:txBody>
          <a:bodyPr/>
          <a:lstStyle/>
          <a:p>
            <a:pPr/>
          </a:p>
        </p:txBody>
      </p:sp>
    </p:spTree>
  </p:cSld>
  <p:clrMap bg1="lt1" tx1="dk1" bg2="lt2" tx2="dk2" accent1="accent1" accent2="accent2" accent3="accent3" accent4="accent4" accent5="accent5" accent6="accent6" hlink="hlink" folHlink="folHlink"/>
  <p:notesStyle>
    <a:lvl1pPr defTabSz="457200" latinLnBrk="0">
      <a:lnSpc>
        <a:spcPct val="117999"/>
      </a:lnSpc>
      <a:defRPr sz="2200">
        <a:latin typeface="+mj-lt"/>
        <a:ea typeface="+mj-ea"/>
        <a:cs typeface="+mj-cs"/>
        <a:sym typeface="Helvetica Neue"/>
      </a:defRPr>
    </a:lvl1pPr>
    <a:lvl2pPr indent="228600" defTabSz="457200" latinLnBrk="0">
      <a:lnSpc>
        <a:spcPct val="117999"/>
      </a:lnSpc>
      <a:defRPr sz="2200">
        <a:latin typeface="+mj-lt"/>
        <a:ea typeface="+mj-ea"/>
        <a:cs typeface="+mj-cs"/>
        <a:sym typeface="Helvetica Neue"/>
      </a:defRPr>
    </a:lvl2pPr>
    <a:lvl3pPr indent="457200" defTabSz="457200" latinLnBrk="0">
      <a:lnSpc>
        <a:spcPct val="117999"/>
      </a:lnSpc>
      <a:defRPr sz="2200">
        <a:latin typeface="+mj-lt"/>
        <a:ea typeface="+mj-ea"/>
        <a:cs typeface="+mj-cs"/>
        <a:sym typeface="Helvetica Neue"/>
      </a:defRPr>
    </a:lvl3pPr>
    <a:lvl4pPr indent="685800" defTabSz="457200" latinLnBrk="0">
      <a:lnSpc>
        <a:spcPct val="117999"/>
      </a:lnSpc>
      <a:defRPr sz="2200">
        <a:latin typeface="+mj-lt"/>
        <a:ea typeface="+mj-ea"/>
        <a:cs typeface="+mj-cs"/>
        <a:sym typeface="Helvetica Neue"/>
      </a:defRPr>
    </a:lvl4pPr>
    <a:lvl5pPr indent="914400" defTabSz="457200" latinLnBrk="0">
      <a:lnSpc>
        <a:spcPct val="117999"/>
      </a:lnSpc>
      <a:defRPr sz="2200">
        <a:latin typeface="+mj-lt"/>
        <a:ea typeface="+mj-ea"/>
        <a:cs typeface="+mj-cs"/>
        <a:sym typeface="Helvetica Neue"/>
      </a:defRPr>
    </a:lvl5pPr>
    <a:lvl6pPr indent="1143000" defTabSz="457200" latinLnBrk="0">
      <a:lnSpc>
        <a:spcPct val="117999"/>
      </a:lnSpc>
      <a:defRPr sz="2200">
        <a:latin typeface="+mj-lt"/>
        <a:ea typeface="+mj-ea"/>
        <a:cs typeface="+mj-cs"/>
        <a:sym typeface="Helvetica Neue"/>
      </a:defRPr>
    </a:lvl6pPr>
    <a:lvl7pPr indent="1371600" defTabSz="457200" latinLnBrk="0">
      <a:lnSpc>
        <a:spcPct val="117999"/>
      </a:lnSpc>
      <a:defRPr sz="2200">
        <a:latin typeface="+mj-lt"/>
        <a:ea typeface="+mj-ea"/>
        <a:cs typeface="+mj-cs"/>
        <a:sym typeface="Helvetica Neue"/>
      </a:defRPr>
    </a:lvl7pPr>
    <a:lvl8pPr indent="1600200" defTabSz="457200" latinLnBrk="0">
      <a:lnSpc>
        <a:spcPct val="117999"/>
      </a:lnSpc>
      <a:defRPr sz="2200">
        <a:latin typeface="+mj-lt"/>
        <a:ea typeface="+mj-ea"/>
        <a:cs typeface="+mj-cs"/>
        <a:sym typeface="Helvetica Neue"/>
      </a:defRPr>
    </a:lvl8pPr>
    <a:lvl9pPr indent="1828800" defTabSz="457200" latinLnBrk="0">
      <a:lnSpc>
        <a:spcPct val="117999"/>
      </a:lnSpc>
      <a:defRPr sz="2200">
        <a:latin typeface="+mj-lt"/>
        <a:ea typeface="+mj-ea"/>
        <a:cs typeface="+mj-cs"/>
        <a:sym typeface="Helvetica Neue"/>
      </a:defRPr>
    </a:lvl9pPr>
  </p:notesStyle>
</p:notesMaster>
</file>

<file path=ppt/notesSlides/_rels/notesSlide1.xml.rels><?xml version="1.0" encoding="UTF-8"?>
<Relationships xmlns="http://schemas.openxmlformats.org/package/2006/relationships"><Relationship Id="rId1" Type="http://schemas.openxmlformats.org/officeDocument/2006/relationships/slide" Target="../slides/slide3.xml"/><Relationship Id="rId2" Type="http://schemas.openxmlformats.org/officeDocument/2006/relationships/notesMaster" Target="../notesMasters/notesMaster1.xml"/></Relationships>

</file>

<file path=ppt/notesSlides/_rels/notesSlide10.xml.rels><?xml version="1.0" encoding="UTF-8"?>
<Relationships xmlns="http://schemas.openxmlformats.org/package/2006/relationships"><Relationship Id="rId1" Type="http://schemas.openxmlformats.org/officeDocument/2006/relationships/slide" Target="../slides/slide21.xml"/><Relationship Id="rId2" Type="http://schemas.openxmlformats.org/officeDocument/2006/relationships/notesMaster" Target="../notesMasters/notesMaster1.xml"/></Relationships>

</file>

<file path=ppt/notesSlides/_rels/notesSlide11.xml.rels><?xml version="1.0" encoding="UTF-8"?>
<Relationships xmlns="http://schemas.openxmlformats.org/package/2006/relationships"><Relationship Id="rId1" Type="http://schemas.openxmlformats.org/officeDocument/2006/relationships/slide" Target="../slides/slide24.xml"/><Relationship Id="rId2" Type="http://schemas.openxmlformats.org/officeDocument/2006/relationships/notesMaster" Target="../notesMasters/notesMaster1.xml"/></Relationships>

</file>

<file path=ppt/notesSlides/_rels/notesSlide2.xml.rels><?xml version="1.0" encoding="UTF-8"?>
<Relationships xmlns="http://schemas.openxmlformats.org/package/2006/relationships"><Relationship Id="rId1" Type="http://schemas.openxmlformats.org/officeDocument/2006/relationships/slide" Target="../slides/slide5.xml"/><Relationship Id="rId2" Type="http://schemas.openxmlformats.org/officeDocument/2006/relationships/notesMaster" Target="../notesMasters/notesMaster1.xml"/></Relationships>

</file>

<file path=ppt/notesSlides/_rels/notesSlide3.xml.rels><?xml version="1.0" encoding="UTF-8"?>
<Relationships xmlns="http://schemas.openxmlformats.org/package/2006/relationships"><Relationship Id="rId1" Type="http://schemas.openxmlformats.org/officeDocument/2006/relationships/slide" Target="../slides/slide6.xml"/><Relationship Id="rId2" Type="http://schemas.openxmlformats.org/officeDocument/2006/relationships/notesMaster" Target="../notesMasters/notesMaster1.xml"/></Relationships>

</file>

<file path=ppt/notesSlides/_rels/notesSlide4.xml.rels><?xml version="1.0" encoding="UTF-8"?>
<Relationships xmlns="http://schemas.openxmlformats.org/package/2006/relationships"><Relationship Id="rId1" Type="http://schemas.openxmlformats.org/officeDocument/2006/relationships/slide" Target="../slides/slide7.xml"/><Relationship Id="rId2" Type="http://schemas.openxmlformats.org/officeDocument/2006/relationships/notesMaster" Target="../notesMasters/notesMaster1.xml"/></Relationships>

</file>

<file path=ppt/notesSlides/_rels/notesSlide5.xml.rels><?xml version="1.0" encoding="UTF-8"?>
<Relationships xmlns="http://schemas.openxmlformats.org/package/2006/relationships"><Relationship Id="rId1" Type="http://schemas.openxmlformats.org/officeDocument/2006/relationships/slide" Target="../slides/slide8.xml"/><Relationship Id="rId2" Type="http://schemas.openxmlformats.org/officeDocument/2006/relationships/notesMaster" Target="../notesMasters/notesMaster1.xml"/></Relationships>

</file>

<file path=ppt/notesSlides/_rels/notesSlide6.xml.rels><?xml version="1.0" encoding="UTF-8"?>
<Relationships xmlns="http://schemas.openxmlformats.org/package/2006/relationships"><Relationship Id="rId1" Type="http://schemas.openxmlformats.org/officeDocument/2006/relationships/slide" Target="../slides/slide9.xml"/><Relationship Id="rId2" Type="http://schemas.openxmlformats.org/officeDocument/2006/relationships/notesMaster" Target="../notesMasters/notesMaster1.xml"/></Relationships>

</file>

<file path=ppt/notesSlides/_rels/notesSlide7.xml.rels><?xml version="1.0" encoding="UTF-8"?>
<Relationships xmlns="http://schemas.openxmlformats.org/package/2006/relationships"><Relationship Id="rId1" Type="http://schemas.openxmlformats.org/officeDocument/2006/relationships/slide" Target="../slides/slide15.xml"/><Relationship Id="rId2" Type="http://schemas.openxmlformats.org/officeDocument/2006/relationships/notesMaster" Target="../notesMasters/notesMaster1.xml"/></Relationships>

</file>

<file path=ppt/notesSlides/_rels/notesSlide8.xml.rels><?xml version="1.0" encoding="UTF-8"?>
<Relationships xmlns="http://schemas.openxmlformats.org/package/2006/relationships"><Relationship Id="rId1" Type="http://schemas.openxmlformats.org/officeDocument/2006/relationships/slide" Target="../slides/slide19.xml"/><Relationship Id="rId2" Type="http://schemas.openxmlformats.org/officeDocument/2006/relationships/notesMaster" Target="../notesMasters/notesMaster1.xml"/></Relationships>

</file>

<file path=ppt/notesSlides/_rels/notesSlide9.xml.rels><?xml version="1.0" encoding="UTF-8"?>
<Relationships xmlns="http://schemas.openxmlformats.org/package/2006/relationships"><Relationship Id="rId1" Type="http://schemas.openxmlformats.org/officeDocument/2006/relationships/slide" Target="../slides/slide20.xml"/><Relationship Id="rId2"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45" name="Shape 145"/>
          <p:cNvSpPr/>
          <p:nvPr>
            <p:ph type="sldImg"/>
          </p:nvPr>
        </p:nvSpPr>
        <p:spPr>
          <a:prstGeom prst="rect">
            <a:avLst/>
          </a:prstGeom>
        </p:spPr>
        <p:txBody>
          <a:bodyPr/>
          <a:lstStyle/>
          <a:p>
            <a:pPr/>
          </a:p>
        </p:txBody>
      </p:sp>
      <p:sp>
        <p:nvSpPr>
          <p:cNvPr id="146" name="Shape 146"/>
          <p:cNvSpPr/>
          <p:nvPr>
            <p:ph type="body" sz="quarter" idx="1"/>
          </p:nvPr>
        </p:nvSpPr>
        <p:spPr>
          <a:prstGeom prst="rect">
            <a:avLst/>
          </a:prstGeom>
        </p:spPr>
        <p:txBody>
          <a:bodyPr/>
          <a:lstStyle/>
          <a:p>
            <a:pPr/>
            <a:r>
              <a:t>Projet de loi en faveur de l’activité professionnelle plan indéoendantsvFaciliter les démarches des travailleurs indépendants et aborder la question de la maladie  chez les travailleurs indépendants </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94" name="Shape 394"/>
          <p:cNvSpPr/>
          <p:nvPr>
            <p:ph type="sldImg"/>
          </p:nvPr>
        </p:nvSpPr>
        <p:spPr>
          <a:prstGeom prst="rect">
            <a:avLst/>
          </a:prstGeom>
        </p:spPr>
        <p:txBody>
          <a:bodyPr/>
          <a:lstStyle/>
          <a:p>
            <a:pPr/>
          </a:p>
        </p:txBody>
      </p:sp>
      <p:sp>
        <p:nvSpPr>
          <p:cNvPr id="395" name="Shape 395"/>
          <p:cNvSpPr/>
          <p:nvPr>
            <p:ph type="body" sz="quarter" idx="1"/>
          </p:nvPr>
        </p:nvSpPr>
        <p:spPr>
          <a:prstGeom prst="rect">
            <a:avLst/>
          </a:prstGeom>
        </p:spPr>
        <p:txBody>
          <a:bodyPr/>
          <a:lstStyle/>
          <a:p>
            <a:pPr defTabSz="914400">
              <a:lnSpc>
                <a:spcPct val="100000"/>
              </a:lnSpc>
              <a:defRPr sz="2000">
                <a:latin typeface="Calibri"/>
                <a:ea typeface="Calibri"/>
                <a:cs typeface="Calibri"/>
                <a:sym typeface="Calibri"/>
              </a:defRPr>
            </a:pPr>
            <a:r>
              <a:t>Si les parcours sont proches de ceux des salariés, les soucis sont différents </a:t>
            </a:r>
          </a:p>
          <a:p>
            <a:pPr defTabSz="914400">
              <a:lnSpc>
                <a:spcPct val="100000"/>
              </a:lnSpc>
              <a:defRPr sz="2000">
                <a:latin typeface="Calibri"/>
                <a:ea typeface="Calibri"/>
                <a:cs typeface="Calibri"/>
                <a:sym typeface="Calibri"/>
              </a:defRPr>
            </a:pPr>
            <a:r>
              <a:t>comment faire vivre l’entreprise en mon absence ? Qui ? Avec quoi ? Quelle durée ? Quels coûts ? </a:t>
            </a:r>
          </a:p>
          <a:p>
            <a:pPr defTabSz="914400">
              <a:lnSpc>
                <a:spcPct val="100000"/>
              </a:lnSpc>
              <a:defRPr sz="2000">
                <a:latin typeface="Calibri"/>
                <a:ea typeface="Calibri"/>
                <a:cs typeface="Calibri"/>
                <a:sym typeface="Calibri"/>
              </a:defRPr>
            </a:pPr>
            <a:r>
              <a:t>Sentiments de frustration, insatisfaction, culpabilité </a:t>
            </a:r>
          </a:p>
          <a:p>
            <a:pPr defTabSz="914400">
              <a:lnSpc>
                <a:spcPct val="100000"/>
              </a:lnSpc>
              <a:defRPr sz="2000">
                <a:latin typeface="Calibri"/>
                <a:ea typeface="Calibri"/>
                <a:cs typeface="Calibri"/>
                <a:sym typeface="Calibri"/>
              </a:defRPr>
            </a:pPr>
            <a:r>
              <a:t>Volonté de continuer à travailler ,  choix sante et santé de l’entreprise </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417" name="Shape 417"/>
          <p:cNvSpPr/>
          <p:nvPr>
            <p:ph type="sldImg"/>
          </p:nvPr>
        </p:nvSpPr>
        <p:spPr>
          <a:prstGeom prst="rect">
            <a:avLst/>
          </a:prstGeom>
        </p:spPr>
        <p:txBody>
          <a:bodyPr/>
          <a:lstStyle/>
          <a:p>
            <a:pPr/>
          </a:p>
        </p:txBody>
      </p:sp>
      <p:sp>
        <p:nvSpPr>
          <p:cNvPr id="418" name="Shape 418"/>
          <p:cNvSpPr/>
          <p:nvPr>
            <p:ph type="body" sz="quarter" idx="1"/>
          </p:nvPr>
        </p:nvSpPr>
        <p:spPr>
          <a:prstGeom prst="rect">
            <a:avLst/>
          </a:prstGeom>
        </p:spPr>
        <p:txBody>
          <a:bodyPr/>
          <a:lstStyle/>
          <a:p>
            <a:pPr/>
            <a:r>
              <a:t>On ne peut pas se fier à ce que raconte le TI sur son statut, mode d’exercice, </a:t>
            </a:r>
          </a:p>
          <a:p>
            <a:pPr/>
          </a:p>
          <a:p>
            <a:pPr/>
            <a:r>
              <a:t>Réfléchir au mode d’organisation</a:t>
            </a:r>
          </a:p>
          <a:p>
            <a:pPr/>
          </a:p>
          <a:p>
            <a:pPr/>
            <a:r>
              <a:t>Qui ménera l’enquête</a:t>
            </a:r>
          </a:p>
          <a:p>
            <a:pPr/>
          </a:p>
          <a:p>
            <a:pPr/>
            <a:r>
              <a:t>A quelle caisse vous appartenez?</a:t>
            </a:r>
          </a:p>
          <a:p>
            <a:pPr/>
            <a:r>
              <a:t>On va vérifier</a:t>
            </a:r>
          </a:p>
          <a:p>
            <a:pPr/>
          </a:p>
          <a:p>
            <a:pPr/>
            <a:r>
              <a:t>Regime artisans / commerçant/ </a:t>
            </a:r>
          </a:p>
          <a:p>
            <a:pPr/>
          </a:p>
          <a:p>
            <a:pPr/>
            <a:r>
              <a:t>Multiplicité </a:t>
            </a:r>
          </a:p>
          <a:p>
            <a:pPr/>
          </a:p>
          <a:p>
            <a:pPr/>
            <a:r>
              <a:t>C’est complexe et la personne que vous avez </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54" name="Shape 154"/>
          <p:cNvSpPr/>
          <p:nvPr>
            <p:ph type="sldImg"/>
          </p:nvPr>
        </p:nvSpPr>
        <p:spPr>
          <a:prstGeom prst="rect">
            <a:avLst/>
          </a:prstGeom>
        </p:spPr>
        <p:txBody>
          <a:bodyPr/>
          <a:lstStyle/>
          <a:p>
            <a:pPr/>
          </a:p>
        </p:txBody>
      </p:sp>
      <p:sp>
        <p:nvSpPr>
          <p:cNvPr id="155" name="Shape 155"/>
          <p:cNvSpPr/>
          <p:nvPr>
            <p:ph type="body" sz="quarter" idx="1"/>
          </p:nvPr>
        </p:nvSpPr>
        <p:spPr>
          <a:prstGeom prst="rect">
            <a:avLst/>
          </a:prstGeom>
        </p:spPr>
        <p:txBody>
          <a:bodyPr/>
          <a:lstStyle/>
          <a:p>
            <a:pPr>
              <a:defRPr sz="1500"/>
            </a:pPr>
            <a:r>
              <a:t>« </a:t>
            </a:r>
            <a:r>
              <a:rPr>
                <a:solidFill>
                  <a:srgbClr val="FF2600"/>
                </a:solidFill>
              </a:rPr>
              <a:t>Art. D. 4622-27-1</a:t>
            </a:r>
            <a:r>
              <a:t>.-Chaque service </a:t>
            </a:r>
            <a:r>
              <a:rPr>
                <a:solidFill>
                  <a:srgbClr val="FF2600"/>
                </a:solidFill>
              </a:rPr>
              <a:t>de prévention et de santé au travail interentreprises propose aux travailleurs indépendants</a:t>
            </a:r>
            <a:r>
              <a:t> mentionnés à l'article L. 4621-3 une </a:t>
            </a:r>
            <a:r>
              <a:rPr>
                <a:solidFill>
                  <a:srgbClr val="FF2600"/>
                </a:solidFill>
              </a:rPr>
              <a:t>offre spécifique de services en matière de</a:t>
            </a:r>
            <a:r>
              <a:t> prévention des risques professionnels, de suivi individuel et de prévention de la désinsertion professionnelle, dont il détermine le contenu pour l'adapter aux besoins de ces travailleurs.</a:t>
            </a:r>
          </a:p>
          <a:p>
            <a:pPr>
              <a:defRPr sz="1500"/>
            </a:pPr>
            <a:r>
              <a:t>« </a:t>
            </a:r>
            <a:r>
              <a:rPr>
                <a:solidFill>
                  <a:srgbClr val="FF2600"/>
                </a:solidFill>
              </a:rPr>
              <a:t>Art. D. 4622-27-2</a:t>
            </a:r>
            <a:r>
              <a:t>.-L'offre spécifique de services proposée par le service de prévention et de santé au travail interentreprises et la grille tarifaire de celle-ci prévue à </a:t>
            </a:r>
            <a:r>
              <a:rPr>
                <a:solidFill>
                  <a:srgbClr val="008F00"/>
                </a:solidFill>
              </a:rPr>
              <a:t>L. 4622-6</a:t>
            </a:r>
            <a:r>
              <a:t> sont rendus publics par tout moyen.</a:t>
            </a:r>
          </a:p>
          <a:p>
            <a:pPr>
              <a:defRPr sz="1500"/>
            </a:pPr>
            <a:r>
              <a:t>« </a:t>
            </a:r>
            <a:r>
              <a:rPr>
                <a:solidFill>
                  <a:srgbClr val="FF2600"/>
                </a:solidFill>
              </a:rPr>
              <a:t>Art. D. 4622-27-3.</a:t>
            </a:r>
            <a:r>
              <a:t>-L'affiliation à l'offre spécifique de services mentionnée à l</a:t>
            </a:r>
            <a:r>
              <a:rPr>
                <a:solidFill>
                  <a:srgbClr val="008F00"/>
                </a:solidFill>
              </a:rPr>
              <a:t>'article L. 4621-3 </a:t>
            </a:r>
            <a:r>
              <a:t>du travailleur indépendant au service de prévention et de santé au travail interentreprises de son choix est d'une durée minimale d'un an. Le renouvellement de cette affiliation ne peut se faire de manière tacite. » ;</a:t>
            </a:r>
          </a:p>
          <a:p>
            <a:pPr>
              <a:defRPr sz="1500">
                <a:solidFill>
                  <a:srgbClr val="009051"/>
                </a:solidFill>
              </a:defRPr>
            </a:pPr>
            <a:r>
              <a:t>L. 4621-3 (L. no 2021-1018 du 2 août 2021, art. 23, en vigueur le 31 mars 2022) </a:t>
            </a:r>
            <a:r>
              <a:rPr>
                <a:solidFill>
                  <a:srgbClr val="000000"/>
                </a:solidFill>
              </a:rPr>
              <a:t>Les travailleurs indépendants relevant du livre VI du code de la sécurité sociale peuvent s'affilier au service de prévention et de santé au travail interentreprises de leur choix.</a:t>
            </a:r>
          </a:p>
          <a:p>
            <a:pPr>
              <a:defRPr sz="1500">
                <a:solidFill>
                  <a:srgbClr val="009051"/>
                </a:solidFill>
              </a:defRPr>
            </a:pPr>
            <a:r>
              <a:t>L. 4621-4 </a:t>
            </a:r>
            <a:r>
              <a:rPr>
                <a:solidFill>
                  <a:srgbClr val="000000"/>
                </a:solidFill>
              </a:rPr>
              <a:t>Le chef de l'entreprise adhérente à un service de prévention et de santé au travail interentreprises peut bénéficier de l'offre de services proposée aux salariés. Conformément au I de l'article 40 de la loi n° 2021-1018 du 2 août 2021, ces dispositions entrent en vigueur le 31 mars 2022</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59" name="Shape 159"/>
          <p:cNvSpPr/>
          <p:nvPr>
            <p:ph type="sldImg"/>
          </p:nvPr>
        </p:nvSpPr>
        <p:spPr>
          <a:prstGeom prst="rect">
            <a:avLst/>
          </a:prstGeom>
        </p:spPr>
        <p:txBody>
          <a:bodyPr/>
          <a:lstStyle/>
          <a:p>
            <a:pPr/>
          </a:p>
        </p:txBody>
      </p:sp>
      <p:sp>
        <p:nvSpPr>
          <p:cNvPr id="160" name="Shape 160"/>
          <p:cNvSpPr/>
          <p:nvPr>
            <p:ph type="body" sz="quarter" idx="1"/>
          </p:nvPr>
        </p:nvSpPr>
        <p:spPr>
          <a:prstGeom prst="rect">
            <a:avLst/>
          </a:prstGeom>
        </p:spPr>
        <p:txBody>
          <a:bodyPr/>
          <a:lstStyle/>
          <a:p>
            <a:pPr>
              <a:defRPr sz="1500"/>
            </a:pPr>
            <a:r>
              <a:t>« </a:t>
            </a:r>
            <a:r>
              <a:rPr>
                <a:solidFill>
                  <a:srgbClr val="FF2600"/>
                </a:solidFill>
              </a:rPr>
              <a:t>Art. D. 4622-27-1</a:t>
            </a:r>
            <a:r>
              <a:t>.-Chaque service </a:t>
            </a:r>
            <a:r>
              <a:rPr>
                <a:solidFill>
                  <a:srgbClr val="FF2600"/>
                </a:solidFill>
              </a:rPr>
              <a:t>de prévention et de santé au travail interentreprises propose aux travailleurs indépendants</a:t>
            </a:r>
            <a:r>
              <a:t> mentionnés à l'article L. 4621-3 une </a:t>
            </a:r>
            <a:r>
              <a:rPr>
                <a:solidFill>
                  <a:srgbClr val="FF2600"/>
                </a:solidFill>
              </a:rPr>
              <a:t>offre spécifique de services en matière de</a:t>
            </a:r>
            <a:r>
              <a:t> prévention des risques professionnels, de suivi individuel et de prévention de la désinsertion professionnelle, dont il détermine le contenu pour l'adapter aux besoins de ces travailleurs.</a:t>
            </a:r>
          </a:p>
          <a:p>
            <a:pPr>
              <a:defRPr sz="1500"/>
            </a:pPr>
            <a:r>
              <a:t>« </a:t>
            </a:r>
            <a:r>
              <a:rPr>
                <a:solidFill>
                  <a:srgbClr val="FF2600"/>
                </a:solidFill>
              </a:rPr>
              <a:t>Art. D. 4622-27-2</a:t>
            </a:r>
            <a:r>
              <a:t>.-L'offre spécifique de services proposée par le service de prévention et de santé au travail interentreprises et la grille tarifaire de celle-ci prévue à </a:t>
            </a:r>
            <a:r>
              <a:rPr>
                <a:solidFill>
                  <a:srgbClr val="008F00"/>
                </a:solidFill>
              </a:rPr>
              <a:t>L. 4622-6</a:t>
            </a:r>
            <a:r>
              <a:t> sont rendus publics par tout moyen.</a:t>
            </a:r>
          </a:p>
          <a:p>
            <a:pPr>
              <a:defRPr sz="1500"/>
            </a:pPr>
            <a:r>
              <a:t>« </a:t>
            </a:r>
            <a:r>
              <a:rPr>
                <a:solidFill>
                  <a:srgbClr val="FF2600"/>
                </a:solidFill>
              </a:rPr>
              <a:t>Art. D. 4622-27-3.</a:t>
            </a:r>
            <a:r>
              <a:t>-L'affiliation à l'offre spécifique de services mentionnée à l</a:t>
            </a:r>
            <a:r>
              <a:rPr>
                <a:solidFill>
                  <a:srgbClr val="008F00"/>
                </a:solidFill>
              </a:rPr>
              <a:t>'article L. 4621-3 </a:t>
            </a:r>
            <a:r>
              <a:t>du travailleur indépendant au service de prévention et de santé au travail interentreprises de son choix est d'une durée minimale d'un an. Le renouvellement de cette affiliation ne peut se faire de manière tacite. » ;</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76" name="Shape 176"/>
          <p:cNvSpPr/>
          <p:nvPr>
            <p:ph type="sldImg"/>
          </p:nvPr>
        </p:nvSpPr>
        <p:spPr>
          <a:prstGeom prst="rect">
            <a:avLst/>
          </a:prstGeom>
        </p:spPr>
        <p:txBody>
          <a:bodyPr/>
          <a:lstStyle/>
          <a:p>
            <a:pPr/>
          </a:p>
        </p:txBody>
      </p:sp>
      <p:sp>
        <p:nvSpPr>
          <p:cNvPr id="177" name="Shape 177"/>
          <p:cNvSpPr/>
          <p:nvPr>
            <p:ph type="body" sz="quarter" idx="1"/>
          </p:nvPr>
        </p:nvSpPr>
        <p:spPr>
          <a:prstGeom prst="rect">
            <a:avLst/>
          </a:prstGeom>
        </p:spPr>
        <p:txBody>
          <a:bodyPr/>
          <a:lstStyle/>
          <a:p>
            <a:pPr/>
            <a:r>
              <a:t> Publics concernés : travailleurs indépendants, chefs d'entreprise, travailleurs d'entreprises de travail temporaire, travailleurs des entreprises extérieures et sous-traitantes, services de prévention et de santé au travail. </a:t>
            </a:r>
          </a:p>
          <a:p>
            <a:pPr/>
            <a:r>
              <a:t>Objet : modalités de prévention des risques professionnels et de suivi en santé au travail des travailleurs indépendants, des salariés des entreprises extérieures et des travailleurs d'entreprises de travail temporaire. </a:t>
            </a:r>
          </a:p>
          <a:p>
            <a:pPr/>
            <a:r>
              <a:t>Entrée en vigueur : le texte entre en vigueur le lendemain de sa publication. </a:t>
            </a:r>
          </a:p>
          <a:p>
            <a:pPr/>
            <a:r>
              <a:t>Notice : le texte précise les modalités de la mise en œuvre de l'affiliation des travailleurs indépendants au service de prévention et de santé au travail interentreprises de leur choix et fixe les conditions d'organisation de la prévention des risques professionnels auprès des salariés d'entreprises extérieures. Il prévoit notamment l'obligation, pour chaque service de prévention et de santé au travail interentreprises, de proposer une offre de service aux travailleurs indépendants. </a:t>
            </a:r>
            <a:r>
              <a:rPr>
                <a:solidFill>
                  <a:srgbClr val="FF2600"/>
                </a:solidFill>
              </a:rPr>
              <a:t>Il fixe la durée de l'affiliation du travailleur indépendant et l'obligation de publicité du contenu et de la grille tarifaire de l'offre spécifique de service. </a:t>
            </a:r>
            <a:r>
              <a:t>Il détermine également la nature et la durée des activités exercées par les salariés d'entreprises extérieures justifiant la conclusion d'une convention entre le service de prévention et de santé au travail autonome de l'entreprise utilisatrice et celui dont relèvent ces salariés. Il précise enfin les modalités de la réalisation d'une expérimentation relative à la prévention des risques pour les travailleurs des entreprises de travail temporaire, prévue à l'article 24 de la loi n° 2021-1018 du 2 août 2021 pour renforcer la prévention en santé au travail, ainsi que celles relatives à son évaluation. </a:t>
            </a:r>
          </a:p>
          <a:p>
            <a:pPr/>
            <a:r>
              <a:t>Références : le décret est pris en application de la loi pour renforcer la prévention en santé au travail, notamment ses articles 23 et 24. Le décret, ainsi que les dispositions du code du travail qu'il modifie, peuvent être consultés sur le site Légifrance (https://www.legifrance.gouv.fr).</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88" name="Shape 188"/>
          <p:cNvSpPr/>
          <p:nvPr>
            <p:ph type="sldImg"/>
          </p:nvPr>
        </p:nvSpPr>
        <p:spPr>
          <a:prstGeom prst="rect">
            <a:avLst/>
          </a:prstGeom>
        </p:spPr>
        <p:txBody>
          <a:bodyPr/>
          <a:lstStyle/>
          <a:p>
            <a:pPr/>
          </a:p>
        </p:txBody>
      </p:sp>
      <p:sp>
        <p:nvSpPr>
          <p:cNvPr id="189" name="Shape 189"/>
          <p:cNvSpPr/>
          <p:nvPr>
            <p:ph type="body" sz="quarter" idx="1"/>
          </p:nvPr>
        </p:nvSpPr>
        <p:spPr>
          <a:prstGeom prst="rect">
            <a:avLst/>
          </a:prstGeom>
        </p:spPr>
        <p:txBody>
          <a:bodyPr/>
          <a:lstStyle/>
          <a:p>
            <a:pPr/>
            <a:r>
              <a:t>Le régime social des indépendants * développe progressivement RSI Prévention Pro , un programme de prévention des risques professionnels pour les chefs d’entreprise indépendants.</a:t>
            </a:r>
          </a:p>
          <a:p>
            <a:pPr/>
            <a:r>
              <a:t>deux axes : la sensibilisation et l’auto-évaluation des risques liés à l’activité professionnelle et une consultation médicale dédiée à la prévention et au dépistage. </a:t>
            </a:r>
          </a:p>
          <a:p>
            <a:pPr/>
            <a:r>
              <a:t>Les médecins traitants sont au cœur de ce dispositif. En 2012, 44 000 coiffeurs, 31 000 boulangers-pâtissiers-confiseurs et 4 300 exploitants de pressing, affiliés au RSI, sont invités à y participer.</a:t>
            </a:r>
          </a:p>
          <a:p>
            <a:pPr/>
            <a:r>
              <a:t>L’activité professionnelle expose les travailleurs indépendants, artisans, commerçants et professionnels libéraux, à des risques pouvant nuire à leur santé. Pour répondre aux besoins des chefs d’entreprise en matière de santé au travail, le RSI a mis en place RSI Prévention Pro, un programme qui associe suivi médical et conseils de prévention. Pour le réaliser, le RSI fait appel aux médecins traitants, interlocuteurs privilégiés des patients.</a:t>
            </a:r>
          </a:p>
          <a:p>
            <a:pPr/>
            <a:r>
              <a:t>Chaque année, le RSI offre ainsi à des catégories professionnelles ciblées :</a:t>
            </a:r>
          </a:p>
          <a:p>
            <a:pPr/>
            <a:r>
              <a:t>– une consultation, sans avance de frais pour le patient, qui sera rémunérée 2,5 euros sur simple renvoi d’un bon de prise en charge. Elle permet aux assurés de bénéficier d’un examen clinique pour dépister les pathologies pouvant être liées à la pratique professionnelle et de recevoir des conseils de prévention personnalisés ;</a:t>
            </a:r>
          </a:p>
          <a:p>
            <a:pPr/>
            <a:r>
              <a:t>– des recommandations adaptées à chaque activité professionnelle au travers d’une brochure d’information illustrée qui présente les gestes simples pour préserver sa santé au travail.</a:t>
            </a:r>
          </a:p>
          <a:p>
            <a:pPr/>
            <a:r>
              <a:t>En 2012, le RSI invite dès mai, les coiffeurs puis, dès septembre, les boulangers-pâtissiers-confiseurs et les exploitants de pressing à prendre rendez-vous avec leur médecin traitant pour bénéficier de cette consultation. Les travailleurs indépendants disposent d’un an pour faire valoir leur bon de prise en charge.</a:t>
            </a:r>
          </a:p>
          <a:p>
            <a:pPr/>
            <a:r>
              <a:t>Le RSI a informé les médecins traitants de cette action de prévention par voie postale. Il a aussi élaboré plusieurs documents pour les accompagner :</a:t>
            </a:r>
          </a:p>
          <a:p>
            <a:pPr/>
            <a:r>
              <a:t>– une fiche technique de synthèse et d’orientation qui présente les risques et les conseils de prévention pour chaque profession ;</a:t>
            </a:r>
          </a:p>
          <a:p>
            <a:pPr/>
            <a:r>
              <a:t>– un autoquestionnaire sur les conditions de travail, à préremplir par le patient avant la consultation, qui facilitera le déroulement de celle-ci.</a:t>
            </a:r>
          </a:p>
          <a:p>
            <a:pPr/>
            <a:r>
              <a:t>Reçus par les patients à leur domicile, ces documents, ainsi que le bon de prise en charge, seront remis au professionnel de santé à l’occasion de la consultation.</a:t>
            </a:r>
          </a:p>
          <a:p>
            <a:pPr/>
            <a:r>
              <a:t>Ce programme, développé au niveau national par le RSI, avait fait l’objet, en 2010, d’une expérimentation auprès des boulangers et des coiffeurs des régions Pays de la Loire et Picardie. Pour les assurés y ayant participé, 83 % l’ont trouvé intéressant et 81 % ont adopté de nouveaux comportements au travail. Plus de huit patients sur dix présentaient au moins un état pathologique pouvant être en lien avec l’exercice de leur profession. 85 % des médecins étaient prêts à renouveler leur participation au programme et 71 % avaient déclaré utile, pour eux-mêmes et pour leurs patients, l’extension du programme auprès d’autres professionnels indépendants.</a:t>
            </a:r>
          </a:p>
          <a:p>
            <a:pPr/>
            <a:r>
              <a:t>* Le RSI assure une mission de service public en gérant :</a:t>
            </a:r>
          </a:p>
          <a:p>
            <a:pPr/>
            <a:r>
              <a:t>– l’assurance maladie obligatoire pour 5,6 millions chefs d’entreprises indépendants – artisans, industriels et commerçants, professionnels libéraux – et leurs ayants-droit ;</a:t>
            </a:r>
          </a:p>
          <a:p>
            <a:pPr/>
            <a:r>
              <a:t>– les assurances obligatoires retraite de base, retraite complémentaire et invalidité-décès pour les artisans et les industriels et commerçants. Pour l’ensemble de ses assurés, le RSI développe des actions spécifiques en matière de prévention santé et d’action sanitaire et sociale. Administré par des représentants élus par les assurés, il se compose d’une caisse nationale et de trente caisses régionales</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94" name="Shape 194"/>
          <p:cNvSpPr/>
          <p:nvPr>
            <p:ph type="sldImg"/>
          </p:nvPr>
        </p:nvSpPr>
        <p:spPr>
          <a:prstGeom prst="rect">
            <a:avLst/>
          </a:prstGeom>
        </p:spPr>
        <p:txBody>
          <a:bodyPr/>
          <a:lstStyle/>
          <a:p>
            <a:pPr/>
          </a:p>
        </p:txBody>
      </p:sp>
      <p:sp>
        <p:nvSpPr>
          <p:cNvPr id="195" name="Shape 195"/>
          <p:cNvSpPr/>
          <p:nvPr>
            <p:ph type="body" sz="quarter" idx="1"/>
          </p:nvPr>
        </p:nvSpPr>
        <p:spPr>
          <a:prstGeom prst="rect">
            <a:avLst/>
          </a:prstGeom>
        </p:spPr>
        <p:txBody>
          <a:bodyPr/>
          <a:lstStyle/>
          <a:p>
            <a:pPr/>
            <a:r>
              <a:t>1- La loi de financement de la Sécurité Sociale du 23 décembre 2021 a permis :</a:t>
            </a:r>
          </a:p>
          <a:p>
            <a:pPr/>
            <a:r>
              <a:t>l’amélioration des modalités de recouvrement et de calcul des cotisations et contributions sociales des indépendants.</a:t>
            </a:r>
          </a:p>
          <a:p>
            <a:pPr/>
            <a:r>
              <a:t>ainsi que la refonte du statut du conjoint collaborateur limité à 5 ans, lequel est désormais accessible aux concubins.</a:t>
            </a:r>
          </a:p>
          <a:p>
            <a:pPr/>
            <a:r>
              <a:t> </a:t>
            </a:r>
          </a:p>
          <a:p>
            <a:pPr/>
            <a:r>
              <a:t>2- La loi de finances du 30 décembre 2021 a permis des aménagements des dispositifs d’exonération des plus-values de cession et l’allongement des délais d’option pour les régimes d’imposition à l’IR.</a:t>
            </a:r>
          </a:p>
          <a:p>
            <a:pPr/>
            <a:r>
              <a:t> </a:t>
            </a:r>
          </a:p>
          <a:p>
            <a:pPr/>
            <a:r>
              <a:t>3- La loi en faveur de l’activité professionnelle dite « pierre angulaire du plan » validée par le Parlement le mardi 08/02/2022 actera les avancées suivantes :</a:t>
            </a:r>
          </a:p>
          <a:p>
            <a:pPr/>
            <a:r>
              <a:t>La création d’un statut unique protecteur du patrimoine personnel pour exercer en nom propre une activité professionnelle et faciliter son passage en société. Il induira l’extinction progressive de l’EIRL dont les avantages seront repris dans le nouveau statut.</a:t>
            </a:r>
          </a:p>
          <a:p>
            <a:pPr/>
            <a:r>
              <a:t>L’éligibilité à l’allocation chômage des travailleurs indépendants (ATI) pour les travailleurs indépendants cessant leur activité devenue non viable. Elle inclut la possibilité d’effacement des dettes de cotisations et contributions sociales des dirigeants majoritaires de SARL dans le cadre d’une procédure de surendettement des particuliers.</a:t>
            </a:r>
          </a:p>
          <a:p>
            <a:pPr/>
            <a:r>
              <a:t>La simplification et clarification du cadre juridique applicable aux professions libérales réglementées (ordonnance à venir).</a:t>
            </a:r>
          </a:p>
          <a:p>
            <a:pPr/>
            <a:r>
              <a:t>La rénovation du code de l’artisanat (ordonnance à venir).</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32" name="Shape 332"/>
          <p:cNvSpPr/>
          <p:nvPr>
            <p:ph type="sldImg"/>
          </p:nvPr>
        </p:nvSpPr>
        <p:spPr>
          <a:prstGeom prst="rect">
            <a:avLst/>
          </a:prstGeom>
        </p:spPr>
        <p:txBody>
          <a:bodyPr/>
          <a:lstStyle/>
          <a:p>
            <a:pPr/>
          </a:p>
        </p:txBody>
      </p:sp>
      <p:sp>
        <p:nvSpPr>
          <p:cNvPr id="333" name="Shape 333"/>
          <p:cNvSpPr/>
          <p:nvPr>
            <p:ph type="body" sz="quarter" idx="1"/>
          </p:nvPr>
        </p:nvSpPr>
        <p:spPr>
          <a:prstGeom prst="rect">
            <a:avLst/>
          </a:prstGeom>
        </p:spPr>
        <p:txBody>
          <a:bodyPr/>
          <a:lstStyle/>
          <a:p>
            <a:pPr/>
            <a:r>
              <a:t>+380 000 travailleurs indépendants</a:t>
            </a:r>
          </a:p>
          <a:p>
            <a:pPr/>
            <a:r>
              <a:t>53% sont des auto-entrepreneurs dont 70% sont économiquement actifs </a:t>
            </a:r>
          </a:p>
          <a:p>
            <a:pPr/>
            <a:r>
              <a:t>Revenu moyen annuel : 	40 279 € pour les TI classiques (+2,0% en annuel) </a:t>
            </a:r>
            <a:br/>
            <a:r>
              <a:t>				6 177 € pour les AE (+8,5%). En 2020 : 5 554 €. </a:t>
            </a:r>
          </a:p>
          <a:p>
            <a:pPr/>
            <a:r>
              <a:t>60,9% des TI sont des hommes et présentent des revenus moyens supérieurs à ceux des femmes, indifféremment du statut. </a:t>
            </a:r>
          </a:p>
          <a:p>
            <a:pPr/>
            <a:r>
              <a:t>12,2% des travailleurs indépendants cumulent leur activité avec un emploi dans le secteur privé et sont qualifiés de polyactifs. 16,0% des AE sont concernés contre 5,9% pour les TI classiques. Les revenus moyens issus de l’activité des indépendants sont beaucoup moins élevés pour les polyactifs comparés à ceux qui ne le sont pas. </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49" name="Shape 349"/>
          <p:cNvSpPr/>
          <p:nvPr>
            <p:ph type="sldImg"/>
          </p:nvPr>
        </p:nvSpPr>
        <p:spPr>
          <a:prstGeom prst="rect">
            <a:avLst/>
          </a:prstGeom>
        </p:spPr>
        <p:txBody>
          <a:bodyPr/>
          <a:lstStyle/>
          <a:p>
            <a:pPr/>
          </a:p>
        </p:txBody>
      </p:sp>
      <p:sp>
        <p:nvSpPr>
          <p:cNvPr id="350" name="Shape 350"/>
          <p:cNvSpPr/>
          <p:nvPr>
            <p:ph type="body" sz="quarter" idx="1"/>
          </p:nvPr>
        </p:nvSpPr>
        <p:spPr>
          <a:prstGeom prst="rect">
            <a:avLst/>
          </a:prstGeom>
        </p:spPr>
        <p:txBody>
          <a:bodyPr/>
          <a:lstStyle/>
          <a:p>
            <a:pPr defTabSz="914400">
              <a:lnSpc>
                <a:spcPct val="100000"/>
              </a:lnSpc>
              <a:defRPr sz="1200">
                <a:latin typeface="Calibri"/>
                <a:ea typeface="Calibri"/>
                <a:cs typeface="Calibri"/>
                <a:sym typeface="Calibri"/>
              </a:defRPr>
            </a:pPr>
            <a:r>
              <a:t>RSI </a:t>
            </a:r>
          </a:p>
          <a:p>
            <a:pPr defTabSz="914400">
              <a:lnSpc>
                <a:spcPct val="100000"/>
              </a:lnSpc>
              <a:defRPr sz="1200">
                <a:latin typeface="Calibri"/>
                <a:ea typeface="Calibri"/>
                <a:cs typeface="Calibri"/>
                <a:sym typeface="Calibri"/>
              </a:defRPr>
            </a:pPr>
            <a:r>
              <a:t>un régime fort </a:t>
            </a:r>
          </a:p>
          <a:p>
            <a:pPr defTabSz="914400">
              <a:lnSpc>
                <a:spcPct val="100000"/>
              </a:lnSpc>
              <a:defRPr sz="1200">
                <a:latin typeface="Calibri"/>
                <a:ea typeface="Calibri"/>
                <a:cs typeface="Calibri"/>
                <a:sym typeface="Calibri"/>
              </a:defRPr>
            </a:pPr>
            <a:r>
              <a:t>de protection des indépendants</a:t>
            </a:r>
          </a:p>
          <a:p>
            <a:pPr defTabSz="914400">
              <a:lnSpc>
                <a:spcPct val="100000"/>
              </a:lnSpc>
              <a:defRPr sz="1200">
                <a:latin typeface="Calibri"/>
                <a:ea typeface="Calibri"/>
                <a:cs typeface="Calibri"/>
                <a:sym typeface="Calibri"/>
              </a:defRPr>
            </a:pPr>
            <a:r>
              <a:t>Maladie</a:t>
            </a:r>
          </a:p>
          <a:p>
            <a:pPr defTabSz="914400">
              <a:lnSpc>
                <a:spcPct val="100000"/>
              </a:lnSpc>
              <a:defRPr sz="1200">
                <a:latin typeface="Calibri"/>
                <a:ea typeface="Calibri"/>
                <a:cs typeface="Calibri"/>
                <a:sym typeface="Calibri"/>
              </a:defRPr>
            </a:pPr>
            <a:r>
              <a:t>Invalidité</a:t>
            </a:r>
          </a:p>
          <a:p>
            <a:pPr defTabSz="914400">
              <a:lnSpc>
                <a:spcPct val="100000"/>
              </a:lnSpc>
              <a:defRPr sz="1200">
                <a:latin typeface="Calibri"/>
                <a:ea typeface="Calibri"/>
                <a:cs typeface="Calibri"/>
                <a:sym typeface="Calibri"/>
              </a:defRPr>
            </a:pPr>
            <a:r>
              <a:t>Retraite</a:t>
            </a:r>
          </a:p>
          <a:p>
            <a:pPr defTabSz="914400">
              <a:lnSpc>
                <a:spcPct val="100000"/>
              </a:lnSpc>
              <a:defRPr sz="1200">
                <a:latin typeface="Calibri"/>
                <a:ea typeface="Calibri"/>
                <a:cs typeface="Calibri"/>
                <a:sym typeface="Calibri"/>
              </a:defRPr>
            </a:pPr>
            <a:r>
              <a:t>Retraite complémentaire</a:t>
            </a:r>
          </a:p>
          <a:p>
            <a:pPr defTabSz="914400">
              <a:lnSpc>
                <a:spcPct val="100000"/>
              </a:lnSpc>
              <a:defRPr sz="1200">
                <a:latin typeface="Calibri"/>
                <a:ea typeface="Calibri"/>
                <a:cs typeface="Calibri"/>
                <a:sym typeface="Calibri"/>
              </a:defRPr>
            </a:pPr>
            <a:r>
              <a:t>Mode de calcul du RSI</a:t>
            </a:r>
          </a:p>
          <a:p>
            <a:pPr defTabSz="914400">
              <a:lnSpc>
                <a:spcPct val="100000"/>
              </a:lnSpc>
              <a:defRPr sz="1200">
                <a:latin typeface="Calibri"/>
                <a:ea typeface="Calibri"/>
                <a:cs typeface="Calibri"/>
                <a:sym typeface="Calibri"/>
              </a:defRPr>
            </a:pPr>
          </a:p>
          <a:p>
            <a:pPr defTabSz="914400">
              <a:lnSpc>
                <a:spcPct val="100000"/>
              </a:lnSpc>
              <a:defRPr sz="1200">
                <a:latin typeface="Calibri"/>
                <a:ea typeface="Calibri"/>
                <a:cs typeface="Calibri"/>
                <a:sym typeface="Calibri"/>
              </a:defRPr>
            </a:pPr>
            <a:r>
              <a:t>Maladie</a:t>
            </a:r>
          </a:p>
          <a:p>
            <a:pPr defTabSz="914400">
              <a:lnSpc>
                <a:spcPct val="100000"/>
              </a:lnSpc>
              <a:defRPr sz="1200">
                <a:latin typeface="Calibri"/>
                <a:ea typeface="Calibri"/>
                <a:cs typeface="Calibri"/>
                <a:sym typeface="Calibri"/>
              </a:defRPr>
            </a:pPr>
            <a:r>
              <a:t>Invalidité</a:t>
            </a:r>
          </a:p>
          <a:p>
            <a:pPr defTabSz="914400">
              <a:lnSpc>
                <a:spcPct val="100000"/>
              </a:lnSpc>
              <a:defRPr sz="1200">
                <a:latin typeface="Calibri"/>
                <a:ea typeface="Calibri"/>
                <a:cs typeface="Calibri"/>
                <a:sym typeface="Calibri"/>
              </a:defRPr>
            </a:pPr>
            <a:r>
              <a:t>Retraite</a:t>
            </a:r>
          </a:p>
          <a:p>
            <a:pPr defTabSz="914400">
              <a:lnSpc>
                <a:spcPct val="100000"/>
              </a:lnSpc>
              <a:defRPr sz="1200">
                <a:latin typeface="Calibri"/>
                <a:ea typeface="Calibri"/>
                <a:cs typeface="Calibri"/>
                <a:sym typeface="Calibri"/>
              </a:defRPr>
            </a:pPr>
            <a:r>
              <a:t>Retraite complémentaire</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69" name="Shape 369"/>
          <p:cNvSpPr/>
          <p:nvPr>
            <p:ph type="sldImg"/>
          </p:nvPr>
        </p:nvSpPr>
        <p:spPr>
          <a:prstGeom prst="rect">
            <a:avLst/>
          </a:prstGeom>
        </p:spPr>
        <p:txBody>
          <a:bodyPr/>
          <a:lstStyle/>
          <a:p>
            <a:pPr/>
          </a:p>
        </p:txBody>
      </p:sp>
      <p:sp>
        <p:nvSpPr>
          <p:cNvPr id="370" name="Shape 370"/>
          <p:cNvSpPr/>
          <p:nvPr>
            <p:ph type="body" sz="quarter" idx="1"/>
          </p:nvPr>
        </p:nvSpPr>
        <p:spPr>
          <a:prstGeom prst="rect">
            <a:avLst/>
          </a:prstGeom>
        </p:spPr>
        <p:txBody>
          <a:bodyPr/>
          <a:lstStyle/>
          <a:p>
            <a:pPr/>
            <a:r>
              <a:t>Sur le Parcours de soin </a:t>
            </a:r>
          </a:p>
          <a:p>
            <a:pPr/>
            <a:r>
              <a:t>les droits sont quasi les mêmes</a:t>
            </a:r>
          </a:p>
          <a:p>
            <a:pPr/>
            <a:r>
              <a:t>C’est la temporalité quoi sera un point à fort impact sur l’activité de l’entreprise</a:t>
            </a:r>
          </a:p>
          <a:p>
            <a:pPr/>
            <a:r>
              <a:t>En attendant qu’est ce que je fais?</a:t>
            </a:r>
          </a:p>
        </p:txBody>
      </p:sp>
    </p:spTree>
  </p:cSld>
  <p:clrMapOvr>
    <a:masterClrMapping/>
  </p:clrMapOvr>
</p:notes>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itle" showMasterSp="1" showMasterPhAnim="1">
  <p:cSld name="Titre et sous-titre">
    <p:spTree>
      <p:nvGrpSpPr>
        <p:cNvPr id="1" name=""/>
        <p:cNvGrpSpPr/>
        <p:nvPr/>
      </p:nvGrpSpPr>
      <p:grpSpPr>
        <a:xfrm>
          <a:off x="0" y="0"/>
          <a:ext cx="0" cy="0"/>
          <a:chOff x="0" y="0"/>
          <a:chExt cx="0" cy="0"/>
        </a:xfrm>
      </p:grpSpPr>
      <p:sp>
        <p:nvSpPr>
          <p:cNvPr id="11" name="Texte du titre"/>
          <p:cNvSpPr txBox="1"/>
          <p:nvPr>
            <p:ph type="title"/>
          </p:nvPr>
        </p:nvSpPr>
        <p:spPr>
          <a:xfrm>
            <a:off x="1270000" y="1638300"/>
            <a:ext cx="10464800" cy="3302000"/>
          </a:xfrm>
          <a:prstGeom prst="rect">
            <a:avLst/>
          </a:prstGeom>
        </p:spPr>
        <p:txBody>
          <a:bodyPr anchor="b"/>
          <a:lstStyle/>
          <a:p>
            <a:pPr/>
            <a:r>
              <a:t>Texte du titre</a:t>
            </a:r>
          </a:p>
        </p:txBody>
      </p:sp>
      <p:sp>
        <p:nvSpPr>
          <p:cNvPr id="12" name="Texte niveau 1…"/>
          <p:cNvSpPr txBox="1"/>
          <p:nvPr>
            <p:ph type="body" sz="quarter" idx="1"/>
          </p:nvPr>
        </p:nvSpPr>
        <p:spPr>
          <a:xfrm>
            <a:off x="1270000" y="5041900"/>
            <a:ext cx="10464800" cy="1130300"/>
          </a:xfrm>
          <a:prstGeom prst="rect">
            <a:avLst/>
          </a:prstGeom>
        </p:spPr>
        <p:txBody>
          <a:bodyPr anchor="t"/>
          <a:lstStyle>
            <a:lvl1pPr marL="0" indent="0" algn="ctr">
              <a:spcBef>
                <a:spcPts val="0"/>
              </a:spcBef>
              <a:buSzTx/>
              <a:buNone/>
              <a:defRPr sz="3700"/>
            </a:lvl1pPr>
            <a:lvl2pPr marL="0" indent="0" algn="ctr">
              <a:spcBef>
                <a:spcPts val="0"/>
              </a:spcBef>
              <a:buSzTx/>
              <a:buNone/>
              <a:defRPr sz="3700"/>
            </a:lvl2pPr>
            <a:lvl3pPr marL="0" indent="0" algn="ctr">
              <a:spcBef>
                <a:spcPts val="0"/>
              </a:spcBef>
              <a:buSzTx/>
              <a:buNone/>
              <a:defRPr sz="3700"/>
            </a:lvl3pPr>
            <a:lvl4pPr marL="0" indent="0" algn="ctr">
              <a:spcBef>
                <a:spcPts val="0"/>
              </a:spcBef>
              <a:buSzTx/>
              <a:buNone/>
              <a:defRPr sz="3700"/>
            </a:lvl4pPr>
            <a:lvl5pPr marL="0" indent="0" algn="ctr">
              <a:spcBef>
                <a:spcPts val="0"/>
              </a:spcBef>
              <a:buSzTx/>
              <a:buNone/>
              <a:defRPr sz="3700"/>
            </a:lvl5pPr>
          </a:lstStyle>
          <a:p>
            <a:pPr/>
            <a:r>
              <a:t>Texte niveau 1</a:t>
            </a:r>
          </a:p>
          <a:p>
            <a:pPr lvl="1"/>
            <a:r>
              <a:t>Texte niveau 2</a:t>
            </a:r>
          </a:p>
          <a:p>
            <a:pPr lvl="2"/>
            <a:r>
              <a:t>Texte niveau 3</a:t>
            </a:r>
          </a:p>
          <a:p>
            <a:pPr lvl="3"/>
            <a:r>
              <a:t>Texte niveau 4</a:t>
            </a:r>
          </a:p>
          <a:p>
            <a:pPr lvl="4"/>
            <a:r>
              <a:t>Texte niveau 5</a:t>
            </a:r>
          </a:p>
        </p:txBody>
      </p:sp>
      <p:sp>
        <p:nvSpPr>
          <p:cNvPr id="13" name="Numéro de diapositive"/>
          <p:cNvSpPr txBox="1"/>
          <p:nvPr>
            <p:ph type="sldNum" sz="quarter" idx="2"/>
          </p:nvPr>
        </p:nvSpPr>
        <p:spPr>
          <a:prstGeom prst="rect">
            <a:avLst/>
          </a:prstGeom>
        </p:spPr>
        <p:txBody>
          <a:bodyPr/>
          <a:lstStyle>
            <a:lvl1pPr>
              <a:defRPr>
                <a:latin typeface="Helvetica Neue Thin"/>
                <a:ea typeface="Helvetica Neue Thin"/>
                <a:cs typeface="Helvetica Neue Thin"/>
                <a:sym typeface="Helvetica Neue Thin"/>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0.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Citation">
    <p:spTree>
      <p:nvGrpSpPr>
        <p:cNvPr id="1" name=""/>
        <p:cNvGrpSpPr/>
        <p:nvPr/>
      </p:nvGrpSpPr>
      <p:grpSpPr>
        <a:xfrm>
          <a:off x="0" y="0"/>
          <a:ext cx="0" cy="0"/>
          <a:chOff x="0" y="0"/>
          <a:chExt cx="0" cy="0"/>
        </a:xfrm>
      </p:grpSpPr>
      <p:sp>
        <p:nvSpPr>
          <p:cNvPr id="93" name="Texte niveau 1…"/>
          <p:cNvSpPr txBox="1"/>
          <p:nvPr>
            <p:ph type="body" sz="quarter" idx="1"/>
          </p:nvPr>
        </p:nvSpPr>
        <p:spPr>
          <a:xfrm>
            <a:off x="1270000" y="6362700"/>
            <a:ext cx="10464800" cy="461366"/>
          </a:xfrm>
          <a:prstGeom prst="rect">
            <a:avLst/>
          </a:prstGeom>
        </p:spPr>
        <p:txBody>
          <a:bodyPr anchor="t"/>
          <a:lstStyle>
            <a:lvl1pPr marL="0" indent="0" algn="ctr">
              <a:spcBef>
                <a:spcPts val="0"/>
              </a:spcBef>
              <a:buSzTx/>
              <a:buNone/>
              <a:defRPr i="1" sz="2400"/>
            </a:lvl1pPr>
            <a:lvl2pPr marL="777875" indent="-333375" algn="ctr">
              <a:spcBef>
                <a:spcPts val="0"/>
              </a:spcBef>
              <a:defRPr i="1" sz="2400"/>
            </a:lvl2pPr>
            <a:lvl3pPr marL="1222375" indent="-333375" algn="ctr">
              <a:spcBef>
                <a:spcPts val="0"/>
              </a:spcBef>
              <a:defRPr i="1" sz="2400"/>
            </a:lvl3pPr>
            <a:lvl4pPr marL="1666875" indent="-333375" algn="ctr">
              <a:spcBef>
                <a:spcPts val="0"/>
              </a:spcBef>
              <a:defRPr i="1" sz="2400"/>
            </a:lvl4pPr>
            <a:lvl5pPr marL="2111375" indent="-333375" algn="ctr">
              <a:spcBef>
                <a:spcPts val="0"/>
              </a:spcBef>
              <a:defRPr i="1" sz="2400"/>
            </a:lvl5pPr>
          </a:lstStyle>
          <a:p>
            <a:pPr/>
            <a:r>
              <a:t>Texte niveau 1</a:t>
            </a:r>
          </a:p>
          <a:p>
            <a:pPr lvl="1"/>
            <a:r>
              <a:t>Texte niveau 2</a:t>
            </a:r>
          </a:p>
          <a:p>
            <a:pPr lvl="2"/>
            <a:r>
              <a:t>Texte niveau 3</a:t>
            </a:r>
          </a:p>
          <a:p>
            <a:pPr lvl="3"/>
            <a:r>
              <a:t>Texte niveau 4</a:t>
            </a:r>
          </a:p>
          <a:p>
            <a:pPr lvl="4"/>
            <a:r>
              <a:t>Texte niveau 5</a:t>
            </a:r>
          </a:p>
        </p:txBody>
      </p:sp>
      <p:sp>
        <p:nvSpPr>
          <p:cNvPr id="94" name="« Saisissez une citation ici. »"/>
          <p:cNvSpPr txBox="1"/>
          <p:nvPr>
            <p:ph type="body" sz="quarter" idx="21"/>
          </p:nvPr>
        </p:nvSpPr>
        <p:spPr>
          <a:xfrm>
            <a:off x="1270000" y="4267112"/>
            <a:ext cx="10464800" cy="609777"/>
          </a:xfrm>
          <a:prstGeom prst="rect">
            <a:avLst/>
          </a:prstGeom>
        </p:spPr>
        <p:txBody>
          <a:bodyPr/>
          <a:lstStyle/>
          <a:p>
            <a:pPr marL="0" indent="0" algn="ctr">
              <a:spcBef>
                <a:spcPts val="0"/>
              </a:spcBef>
              <a:buSzTx/>
              <a:buNone/>
              <a:defRPr sz="3400">
                <a:latin typeface="Helvetica Neue Medium"/>
                <a:ea typeface="Helvetica Neue Medium"/>
                <a:cs typeface="Helvetica Neue Medium"/>
                <a:sym typeface="Helvetica Neue Medium"/>
              </a:defRPr>
            </a:pPr>
          </a:p>
        </p:txBody>
      </p:sp>
      <p:sp>
        <p:nvSpPr>
          <p:cNvPr id="95" name="Numéro de diapositive"/>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1.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Photo">
    <p:spTree>
      <p:nvGrpSpPr>
        <p:cNvPr id="1" name=""/>
        <p:cNvGrpSpPr/>
        <p:nvPr/>
      </p:nvGrpSpPr>
      <p:grpSpPr>
        <a:xfrm>
          <a:off x="0" y="0"/>
          <a:ext cx="0" cy="0"/>
          <a:chOff x="0" y="0"/>
          <a:chExt cx="0" cy="0"/>
        </a:xfrm>
      </p:grpSpPr>
      <p:sp>
        <p:nvSpPr>
          <p:cNvPr id="102" name="Image"/>
          <p:cNvSpPr/>
          <p:nvPr>
            <p:ph type="pic" idx="21"/>
          </p:nvPr>
        </p:nvSpPr>
        <p:spPr>
          <a:xfrm>
            <a:off x="0" y="0"/>
            <a:ext cx="13004800" cy="9753600"/>
          </a:xfrm>
          <a:prstGeom prst="rect">
            <a:avLst/>
          </a:prstGeom>
        </p:spPr>
        <p:txBody>
          <a:bodyPr lIns="91439" tIns="45719" rIns="91439" bIns="45719" anchor="t">
            <a:noAutofit/>
          </a:bodyPr>
          <a:lstStyle/>
          <a:p>
            <a:pPr/>
          </a:p>
        </p:txBody>
      </p:sp>
      <p:sp>
        <p:nvSpPr>
          <p:cNvPr id="103" name="Numéro de diapositive"/>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2.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Vierge">
    <p:spTree>
      <p:nvGrpSpPr>
        <p:cNvPr id="1" name=""/>
        <p:cNvGrpSpPr/>
        <p:nvPr/>
      </p:nvGrpSpPr>
      <p:grpSpPr>
        <a:xfrm>
          <a:off x="0" y="0"/>
          <a:ext cx="0" cy="0"/>
          <a:chOff x="0" y="0"/>
          <a:chExt cx="0" cy="0"/>
        </a:xfrm>
      </p:grpSpPr>
      <p:sp>
        <p:nvSpPr>
          <p:cNvPr id="110" name="Numéro de diapositive"/>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3.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re et contenu">
    <p:spTree>
      <p:nvGrpSpPr>
        <p:cNvPr id="1" name=""/>
        <p:cNvGrpSpPr/>
        <p:nvPr/>
      </p:nvGrpSpPr>
      <p:grpSpPr>
        <a:xfrm>
          <a:off x="0" y="0"/>
          <a:ext cx="0" cy="0"/>
          <a:chOff x="0" y="0"/>
          <a:chExt cx="0" cy="0"/>
        </a:xfrm>
      </p:grpSpPr>
      <p:sp>
        <p:nvSpPr>
          <p:cNvPr id="117" name="Texte du titre"/>
          <p:cNvSpPr txBox="1"/>
          <p:nvPr>
            <p:ph type="title"/>
          </p:nvPr>
        </p:nvSpPr>
        <p:spPr>
          <a:xfrm>
            <a:off x="894078" y="1608665"/>
            <a:ext cx="11216643" cy="1413936"/>
          </a:xfrm>
          <a:prstGeom prst="rect">
            <a:avLst/>
          </a:prstGeom>
        </p:spPr>
        <p:txBody>
          <a:bodyPr lIns="48766" tIns="48766" rIns="48766" bIns="48766"/>
          <a:lstStyle>
            <a:lvl1pPr algn="l" defTabSz="1300480">
              <a:lnSpc>
                <a:spcPct val="90000"/>
              </a:lnSpc>
              <a:defRPr sz="6200">
                <a:solidFill>
                  <a:srgbClr val="000000"/>
                </a:solidFill>
                <a:latin typeface="Calibri Light"/>
                <a:ea typeface="Calibri Light"/>
                <a:cs typeface="Calibri Light"/>
                <a:sym typeface="Calibri Light"/>
              </a:defRPr>
            </a:lvl1pPr>
          </a:lstStyle>
          <a:p>
            <a:pPr/>
            <a:r>
              <a:t>Texte du titre</a:t>
            </a:r>
          </a:p>
        </p:txBody>
      </p:sp>
      <p:sp>
        <p:nvSpPr>
          <p:cNvPr id="118" name="Texte niveau 1…"/>
          <p:cNvSpPr txBox="1"/>
          <p:nvPr>
            <p:ph type="body" idx="1"/>
          </p:nvPr>
        </p:nvSpPr>
        <p:spPr>
          <a:xfrm>
            <a:off x="894078" y="3166533"/>
            <a:ext cx="11216643" cy="4641429"/>
          </a:xfrm>
          <a:prstGeom prst="rect">
            <a:avLst/>
          </a:prstGeom>
        </p:spPr>
        <p:txBody>
          <a:bodyPr lIns="48766" tIns="48766" rIns="48766" bIns="48766" anchor="t"/>
          <a:lstStyle>
            <a:lvl1pPr marL="310241" indent="-310241" defTabSz="1300480">
              <a:lnSpc>
                <a:spcPct val="90000"/>
              </a:lnSpc>
              <a:spcBef>
                <a:spcPts val="1400"/>
              </a:spcBef>
              <a:buSzPct val="100000"/>
              <a:buFont typeface="Arial"/>
              <a:defRPr sz="3800">
                <a:latin typeface="Calibri"/>
                <a:ea typeface="Calibri"/>
                <a:cs typeface="Calibri"/>
                <a:sym typeface="Calibri"/>
              </a:defRPr>
            </a:lvl1pPr>
            <a:lvl2pPr marL="819150" indent="-361950" defTabSz="1300480">
              <a:lnSpc>
                <a:spcPct val="90000"/>
              </a:lnSpc>
              <a:spcBef>
                <a:spcPts val="1400"/>
              </a:spcBef>
              <a:buSzPct val="100000"/>
              <a:buFont typeface="Arial"/>
              <a:defRPr sz="3800">
                <a:latin typeface="Calibri"/>
                <a:ea typeface="Calibri"/>
                <a:cs typeface="Calibri"/>
                <a:sym typeface="Calibri"/>
              </a:defRPr>
            </a:lvl2pPr>
            <a:lvl3pPr marL="1348738" indent="-434338" defTabSz="1300480">
              <a:lnSpc>
                <a:spcPct val="90000"/>
              </a:lnSpc>
              <a:spcBef>
                <a:spcPts val="1400"/>
              </a:spcBef>
              <a:buSzPct val="100000"/>
              <a:buFont typeface="Arial"/>
              <a:defRPr sz="3800">
                <a:latin typeface="Calibri"/>
                <a:ea typeface="Calibri"/>
                <a:cs typeface="Calibri"/>
                <a:sym typeface="Calibri"/>
              </a:defRPr>
            </a:lvl3pPr>
            <a:lvl4pPr marL="1854200" indent="-482600" defTabSz="1300480">
              <a:lnSpc>
                <a:spcPct val="90000"/>
              </a:lnSpc>
              <a:spcBef>
                <a:spcPts val="1400"/>
              </a:spcBef>
              <a:buSzPct val="100000"/>
              <a:buFont typeface="Arial"/>
              <a:defRPr sz="3800">
                <a:latin typeface="Calibri"/>
                <a:ea typeface="Calibri"/>
                <a:cs typeface="Calibri"/>
                <a:sym typeface="Calibri"/>
              </a:defRPr>
            </a:lvl4pPr>
            <a:lvl5pPr marL="2311400" indent="-482600" defTabSz="1300480">
              <a:lnSpc>
                <a:spcPct val="90000"/>
              </a:lnSpc>
              <a:spcBef>
                <a:spcPts val="1400"/>
              </a:spcBef>
              <a:buSzPct val="100000"/>
              <a:buFont typeface="Arial"/>
              <a:defRPr sz="3800">
                <a:latin typeface="Calibri"/>
                <a:ea typeface="Calibri"/>
                <a:cs typeface="Calibri"/>
                <a:sym typeface="Calibri"/>
              </a:defRPr>
            </a:lvl5pPr>
          </a:lstStyle>
          <a:p>
            <a:pPr/>
            <a:r>
              <a:t>Texte niveau 1</a:t>
            </a:r>
          </a:p>
          <a:p>
            <a:pPr lvl="1"/>
            <a:r>
              <a:t>Texte niveau 2</a:t>
            </a:r>
          </a:p>
          <a:p>
            <a:pPr lvl="2"/>
            <a:r>
              <a:t>Texte niveau 3</a:t>
            </a:r>
          </a:p>
          <a:p>
            <a:pPr lvl="3"/>
            <a:r>
              <a:t>Texte niveau 4</a:t>
            </a:r>
          </a:p>
          <a:p>
            <a:pPr lvl="4"/>
            <a:r>
              <a:t>Texte niveau 5</a:t>
            </a:r>
          </a:p>
        </p:txBody>
      </p:sp>
      <p:sp>
        <p:nvSpPr>
          <p:cNvPr id="119" name="Numéro de diapositive"/>
          <p:cNvSpPr txBox="1"/>
          <p:nvPr>
            <p:ph type="sldNum" sz="quarter" idx="2"/>
          </p:nvPr>
        </p:nvSpPr>
        <p:spPr>
          <a:xfrm>
            <a:off x="11794508" y="8040696"/>
            <a:ext cx="316213" cy="306688"/>
          </a:xfrm>
          <a:prstGeom prst="rect">
            <a:avLst/>
          </a:prstGeom>
        </p:spPr>
        <p:txBody>
          <a:bodyPr lIns="48766" tIns="48766" rIns="48766" bIns="48766" anchor="ctr"/>
          <a:lstStyle>
            <a:lvl1pPr algn="r" defTabSz="1300480">
              <a:lnSpc>
                <a:spcPct val="90000"/>
              </a:lnSpc>
              <a:defRPr>
                <a:solidFill>
                  <a:srgbClr val="888888"/>
                </a:solidFill>
                <a:latin typeface="Calibri"/>
                <a:ea typeface="Calibri"/>
                <a:cs typeface="Calibri"/>
                <a:sym typeface="Calibri"/>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4.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re seul">
    <p:spTree>
      <p:nvGrpSpPr>
        <p:cNvPr id="1" name=""/>
        <p:cNvGrpSpPr/>
        <p:nvPr/>
      </p:nvGrpSpPr>
      <p:grpSpPr>
        <a:xfrm>
          <a:off x="0" y="0"/>
          <a:ext cx="0" cy="0"/>
          <a:chOff x="0" y="0"/>
          <a:chExt cx="0" cy="0"/>
        </a:xfrm>
      </p:grpSpPr>
      <p:sp>
        <p:nvSpPr>
          <p:cNvPr id="126" name="Texte du titre"/>
          <p:cNvSpPr txBox="1"/>
          <p:nvPr>
            <p:ph type="title"/>
          </p:nvPr>
        </p:nvSpPr>
        <p:spPr>
          <a:xfrm>
            <a:off x="894078" y="1608665"/>
            <a:ext cx="11216643" cy="1413936"/>
          </a:xfrm>
          <a:prstGeom prst="rect">
            <a:avLst/>
          </a:prstGeom>
        </p:spPr>
        <p:txBody>
          <a:bodyPr lIns="48766" tIns="48766" rIns="48766" bIns="48766"/>
          <a:lstStyle>
            <a:lvl1pPr algn="l" defTabSz="1300480">
              <a:lnSpc>
                <a:spcPct val="90000"/>
              </a:lnSpc>
              <a:defRPr sz="6200">
                <a:solidFill>
                  <a:srgbClr val="000000"/>
                </a:solidFill>
                <a:latin typeface="Calibri Light"/>
                <a:ea typeface="Calibri Light"/>
                <a:cs typeface="Calibri Light"/>
                <a:sym typeface="Calibri Light"/>
              </a:defRPr>
            </a:lvl1pPr>
          </a:lstStyle>
          <a:p>
            <a:pPr/>
            <a:r>
              <a:t>Texte du titre</a:t>
            </a:r>
          </a:p>
        </p:txBody>
      </p:sp>
      <p:sp>
        <p:nvSpPr>
          <p:cNvPr id="127" name="Numéro de diapositive"/>
          <p:cNvSpPr txBox="1"/>
          <p:nvPr>
            <p:ph type="sldNum" sz="quarter" idx="2"/>
          </p:nvPr>
        </p:nvSpPr>
        <p:spPr>
          <a:xfrm>
            <a:off x="11794508" y="8040696"/>
            <a:ext cx="316213" cy="306688"/>
          </a:xfrm>
          <a:prstGeom prst="rect">
            <a:avLst/>
          </a:prstGeom>
        </p:spPr>
        <p:txBody>
          <a:bodyPr lIns="48766" tIns="48766" rIns="48766" bIns="48766" anchor="ctr"/>
          <a:lstStyle>
            <a:lvl1pPr algn="r" defTabSz="1300480">
              <a:lnSpc>
                <a:spcPct val="90000"/>
              </a:lnSpc>
              <a:defRPr>
                <a:solidFill>
                  <a:srgbClr val="888888"/>
                </a:solidFill>
                <a:latin typeface="Calibri"/>
                <a:ea typeface="Calibri"/>
                <a:cs typeface="Calibri"/>
                <a:sym typeface="Calibri"/>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2.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Photo - Horizontale">
    <p:spTree>
      <p:nvGrpSpPr>
        <p:cNvPr id="1" name=""/>
        <p:cNvGrpSpPr/>
        <p:nvPr/>
      </p:nvGrpSpPr>
      <p:grpSpPr>
        <a:xfrm>
          <a:off x="0" y="0"/>
          <a:ext cx="0" cy="0"/>
          <a:chOff x="0" y="0"/>
          <a:chExt cx="0" cy="0"/>
        </a:xfrm>
      </p:grpSpPr>
      <p:sp>
        <p:nvSpPr>
          <p:cNvPr id="20" name="Image"/>
          <p:cNvSpPr/>
          <p:nvPr>
            <p:ph type="pic" idx="21"/>
          </p:nvPr>
        </p:nvSpPr>
        <p:spPr>
          <a:xfrm>
            <a:off x="1625600" y="673100"/>
            <a:ext cx="9753600" cy="5905500"/>
          </a:xfrm>
          <a:prstGeom prst="rect">
            <a:avLst/>
          </a:prstGeom>
        </p:spPr>
        <p:txBody>
          <a:bodyPr lIns="91439" tIns="45719" rIns="91439" bIns="45719" anchor="t">
            <a:noAutofit/>
          </a:bodyPr>
          <a:lstStyle/>
          <a:p>
            <a:pPr/>
          </a:p>
        </p:txBody>
      </p:sp>
      <p:sp>
        <p:nvSpPr>
          <p:cNvPr id="21" name="Texte du titre"/>
          <p:cNvSpPr txBox="1"/>
          <p:nvPr>
            <p:ph type="title"/>
          </p:nvPr>
        </p:nvSpPr>
        <p:spPr>
          <a:xfrm>
            <a:off x="1270000" y="6718300"/>
            <a:ext cx="10464800" cy="1422400"/>
          </a:xfrm>
          <a:prstGeom prst="rect">
            <a:avLst/>
          </a:prstGeom>
        </p:spPr>
        <p:txBody>
          <a:bodyPr anchor="b"/>
          <a:lstStyle/>
          <a:p>
            <a:pPr/>
            <a:r>
              <a:t>Texte du titre</a:t>
            </a:r>
          </a:p>
        </p:txBody>
      </p:sp>
      <p:sp>
        <p:nvSpPr>
          <p:cNvPr id="22" name="Texte niveau 1…"/>
          <p:cNvSpPr txBox="1"/>
          <p:nvPr>
            <p:ph type="body" sz="quarter" idx="1"/>
          </p:nvPr>
        </p:nvSpPr>
        <p:spPr>
          <a:xfrm>
            <a:off x="1270000" y="8153400"/>
            <a:ext cx="10464800" cy="1130300"/>
          </a:xfrm>
          <a:prstGeom prst="rect">
            <a:avLst/>
          </a:prstGeom>
        </p:spPr>
        <p:txBody>
          <a:bodyPr anchor="t"/>
          <a:lstStyle>
            <a:lvl1pPr marL="0" indent="0" algn="ctr">
              <a:spcBef>
                <a:spcPts val="0"/>
              </a:spcBef>
              <a:buSzTx/>
              <a:buNone/>
              <a:defRPr sz="3700"/>
            </a:lvl1pPr>
            <a:lvl2pPr marL="0" indent="0" algn="ctr">
              <a:spcBef>
                <a:spcPts val="0"/>
              </a:spcBef>
              <a:buSzTx/>
              <a:buNone/>
              <a:defRPr sz="3700"/>
            </a:lvl2pPr>
            <a:lvl3pPr marL="0" indent="0" algn="ctr">
              <a:spcBef>
                <a:spcPts val="0"/>
              </a:spcBef>
              <a:buSzTx/>
              <a:buNone/>
              <a:defRPr sz="3700"/>
            </a:lvl3pPr>
            <a:lvl4pPr marL="0" indent="0" algn="ctr">
              <a:spcBef>
                <a:spcPts val="0"/>
              </a:spcBef>
              <a:buSzTx/>
              <a:buNone/>
              <a:defRPr sz="3700"/>
            </a:lvl4pPr>
            <a:lvl5pPr marL="0" indent="0" algn="ctr">
              <a:spcBef>
                <a:spcPts val="0"/>
              </a:spcBef>
              <a:buSzTx/>
              <a:buNone/>
              <a:defRPr sz="3700"/>
            </a:lvl5pPr>
          </a:lstStyle>
          <a:p>
            <a:pPr/>
            <a:r>
              <a:t>Texte niveau 1</a:t>
            </a:r>
          </a:p>
          <a:p>
            <a:pPr lvl="1"/>
            <a:r>
              <a:t>Texte niveau 2</a:t>
            </a:r>
          </a:p>
          <a:p>
            <a:pPr lvl="2"/>
            <a:r>
              <a:t>Texte niveau 3</a:t>
            </a:r>
          </a:p>
          <a:p>
            <a:pPr lvl="3"/>
            <a:r>
              <a:t>Texte niveau 4</a:t>
            </a:r>
          </a:p>
          <a:p>
            <a:pPr lvl="4"/>
            <a:r>
              <a:t>Texte niveau 5</a:t>
            </a:r>
          </a:p>
        </p:txBody>
      </p:sp>
      <p:sp>
        <p:nvSpPr>
          <p:cNvPr id="23" name="Numéro de diapositive"/>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3.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re - Centré">
    <p:spTree>
      <p:nvGrpSpPr>
        <p:cNvPr id="1" name=""/>
        <p:cNvGrpSpPr/>
        <p:nvPr/>
      </p:nvGrpSpPr>
      <p:grpSpPr>
        <a:xfrm>
          <a:off x="0" y="0"/>
          <a:ext cx="0" cy="0"/>
          <a:chOff x="0" y="0"/>
          <a:chExt cx="0" cy="0"/>
        </a:xfrm>
      </p:grpSpPr>
      <p:sp>
        <p:nvSpPr>
          <p:cNvPr id="30" name="Texte du titre"/>
          <p:cNvSpPr txBox="1"/>
          <p:nvPr>
            <p:ph type="title"/>
          </p:nvPr>
        </p:nvSpPr>
        <p:spPr>
          <a:xfrm>
            <a:off x="1270000" y="3225800"/>
            <a:ext cx="10464800" cy="3302000"/>
          </a:xfrm>
          <a:prstGeom prst="rect">
            <a:avLst/>
          </a:prstGeom>
        </p:spPr>
        <p:txBody>
          <a:bodyPr/>
          <a:lstStyle/>
          <a:p>
            <a:pPr/>
            <a:r>
              <a:t>Texte du titre</a:t>
            </a:r>
          </a:p>
        </p:txBody>
      </p:sp>
      <p:sp>
        <p:nvSpPr>
          <p:cNvPr id="31" name="Numéro de diapositive"/>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4.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Photo - Verticale">
    <p:spTree>
      <p:nvGrpSpPr>
        <p:cNvPr id="1" name=""/>
        <p:cNvGrpSpPr/>
        <p:nvPr/>
      </p:nvGrpSpPr>
      <p:grpSpPr>
        <a:xfrm>
          <a:off x="0" y="0"/>
          <a:ext cx="0" cy="0"/>
          <a:chOff x="0" y="0"/>
          <a:chExt cx="0" cy="0"/>
        </a:xfrm>
      </p:grpSpPr>
      <p:sp>
        <p:nvSpPr>
          <p:cNvPr id="38" name="Image"/>
          <p:cNvSpPr/>
          <p:nvPr>
            <p:ph type="pic" sz="half" idx="21"/>
          </p:nvPr>
        </p:nvSpPr>
        <p:spPr>
          <a:xfrm>
            <a:off x="6718300" y="635000"/>
            <a:ext cx="5334000" cy="8216900"/>
          </a:xfrm>
          <a:prstGeom prst="rect">
            <a:avLst/>
          </a:prstGeom>
        </p:spPr>
        <p:txBody>
          <a:bodyPr lIns="91439" tIns="45719" rIns="91439" bIns="45719" anchor="t">
            <a:noAutofit/>
          </a:bodyPr>
          <a:lstStyle/>
          <a:p>
            <a:pPr/>
          </a:p>
        </p:txBody>
      </p:sp>
      <p:sp>
        <p:nvSpPr>
          <p:cNvPr id="39" name="Texte du titre"/>
          <p:cNvSpPr txBox="1"/>
          <p:nvPr>
            <p:ph type="title"/>
          </p:nvPr>
        </p:nvSpPr>
        <p:spPr>
          <a:xfrm>
            <a:off x="952500" y="635000"/>
            <a:ext cx="5334000" cy="3987800"/>
          </a:xfrm>
          <a:prstGeom prst="rect">
            <a:avLst/>
          </a:prstGeom>
        </p:spPr>
        <p:txBody>
          <a:bodyPr anchor="b"/>
          <a:lstStyle>
            <a:lvl1pPr>
              <a:defRPr sz="6000">
                <a:solidFill>
                  <a:srgbClr val="000000"/>
                </a:solidFill>
                <a:latin typeface="Helvetica Neue Medium"/>
                <a:ea typeface="Helvetica Neue Medium"/>
                <a:cs typeface="Helvetica Neue Medium"/>
                <a:sym typeface="Helvetica Neue Medium"/>
              </a:defRPr>
            </a:lvl1pPr>
          </a:lstStyle>
          <a:p>
            <a:pPr/>
            <a:r>
              <a:t>Texte du titre</a:t>
            </a:r>
          </a:p>
        </p:txBody>
      </p:sp>
      <p:sp>
        <p:nvSpPr>
          <p:cNvPr id="40" name="Texte niveau 1…"/>
          <p:cNvSpPr txBox="1"/>
          <p:nvPr>
            <p:ph type="body" sz="quarter" idx="1"/>
          </p:nvPr>
        </p:nvSpPr>
        <p:spPr>
          <a:xfrm>
            <a:off x="952500" y="4724400"/>
            <a:ext cx="5334000" cy="4114800"/>
          </a:xfrm>
          <a:prstGeom prst="rect">
            <a:avLst/>
          </a:prstGeom>
        </p:spPr>
        <p:txBody>
          <a:bodyPr anchor="t"/>
          <a:lstStyle>
            <a:lvl1pPr marL="0" indent="0" algn="ctr">
              <a:spcBef>
                <a:spcPts val="0"/>
              </a:spcBef>
              <a:buSzTx/>
              <a:buNone/>
              <a:defRPr sz="3700"/>
            </a:lvl1pPr>
            <a:lvl2pPr marL="0" indent="0" algn="ctr">
              <a:spcBef>
                <a:spcPts val="0"/>
              </a:spcBef>
              <a:buSzTx/>
              <a:buNone/>
              <a:defRPr sz="3700"/>
            </a:lvl2pPr>
            <a:lvl3pPr marL="0" indent="0" algn="ctr">
              <a:spcBef>
                <a:spcPts val="0"/>
              </a:spcBef>
              <a:buSzTx/>
              <a:buNone/>
              <a:defRPr sz="3700"/>
            </a:lvl3pPr>
            <a:lvl4pPr marL="0" indent="0" algn="ctr">
              <a:spcBef>
                <a:spcPts val="0"/>
              </a:spcBef>
              <a:buSzTx/>
              <a:buNone/>
              <a:defRPr sz="3700"/>
            </a:lvl4pPr>
            <a:lvl5pPr marL="0" indent="0" algn="ctr">
              <a:spcBef>
                <a:spcPts val="0"/>
              </a:spcBef>
              <a:buSzTx/>
              <a:buNone/>
              <a:defRPr sz="3700"/>
            </a:lvl5pPr>
          </a:lstStyle>
          <a:p>
            <a:pPr/>
            <a:r>
              <a:t>Texte niveau 1</a:t>
            </a:r>
          </a:p>
          <a:p>
            <a:pPr lvl="1"/>
            <a:r>
              <a:t>Texte niveau 2</a:t>
            </a:r>
          </a:p>
          <a:p>
            <a:pPr lvl="2"/>
            <a:r>
              <a:t>Texte niveau 3</a:t>
            </a:r>
          </a:p>
          <a:p>
            <a:pPr lvl="3"/>
            <a:r>
              <a:t>Texte niveau 4</a:t>
            </a:r>
          </a:p>
          <a:p>
            <a:pPr lvl="4"/>
            <a:r>
              <a:t>Texte niveau 5</a:t>
            </a:r>
          </a:p>
        </p:txBody>
      </p:sp>
      <p:sp>
        <p:nvSpPr>
          <p:cNvPr id="41" name="Numéro de diapositive"/>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5.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re - Haut">
    <p:spTree>
      <p:nvGrpSpPr>
        <p:cNvPr id="1" name=""/>
        <p:cNvGrpSpPr/>
        <p:nvPr/>
      </p:nvGrpSpPr>
      <p:grpSpPr>
        <a:xfrm>
          <a:off x="0" y="0"/>
          <a:ext cx="0" cy="0"/>
          <a:chOff x="0" y="0"/>
          <a:chExt cx="0" cy="0"/>
        </a:xfrm>
      </p:grpSpPr>
      <p:sp>
        <p:nvSpPr>
          <p:cNvPr id="48" name="Texte du titre"/>
          <p:cNvSpPr txBox="1"/>
          <p:nvPr>
            <p:ph type="title"/>
          </p:nvPr>
        </p:nvSpPr>
        <p:spPr>
          <a:prstGeom prst="rect">
            <a:avLst/>
          </a:prstGeom>
        </p:spPr>
        <p:txBody>
          <a:bodyPr/>
          <a:lstStyle/>
          <a:p>
            <a:pPr/>
            <a:r>
              <a:t>Texte du titre</a:t>
            </a:r>
          </a:p>
        </p:txBody>
      </p:sp>
      <p:sp>
        <p:nvSpPr>
          <p:cNvPr id="49" name="Numéro de diapositive"/>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6.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re et puces">
    <p:spTree>
      <p:nvGrpSpPr>
        <p:cNvPr id="1" name=""/>
        <p:cNvGrpSpPr/>
        <p:nvPr/>
      </p:nvGrpSpPr>
      <p:grpSpPr>
        <a:xfrm>
          <a:off x="0" y="0"/>
          <a:ext cx="0" cy="0"/>
          <a:chOff x="0" y="0"/>
          <a:chExt cx="0" cy="0"/>
        </a:xfrm>
      </p:grpSpPr>
      <p:sp>
        <p:nvSpPr>
          <p:cNvPr id="56" name="Texte du titre"/>
          <p:cNvSpPr txBox="1"/>
          <p:nvPr>
            <p:ph type="title"/>
          </p:nvPr>
        </p:nvSpPr>
        <p:spPr>
          <a:prstGeom prst="rect">
            <a:avLst/>
          </a:prstGeom>
        </p:spPr>
        <p:txBody>
          <a:bodyPr/>
          <a:lstStyle/>
          <a:p>
            <a:pPr/>
            <a:r>
              <a:t>Texte du titre</a:t>
            </a:r>
          </a:p>
        </p:txBody>
      </p:sp>
      <p:sp>
        <p:nvSpPr>
          <p:cNvPr id="57" name="Texte niveau 1…"/>
          <p:cNvSpPr txBox="1"/>
          <p:nvPr>
            <p:ph type="body" idx="1"/>
          </p:nvPr>
        </p:nvSpPr>
        <p:spPr>
          <a:prstGeom prst="rect">
            <a:avLst/>
          </a:prstGeom>
        </p:spPr>
        <p:txBody>
          <a:bodyPr/>
          <a:lstStyle/>
          <a:p>
            <a:pPr/>
            <a:r>
              <a:t>Texte niveau 1</a:t>
            </a:r>
          </a:p>
          <a:p>
            <a:pPr lvl="1"/>
            <a:r>
              <a:t>Texte niveau 2</a:t>
            </a:r>
          </a:p>
          <a:p>
            <a:pPr lvl="2"/>
            <a:r>
              <a:t>Texte niveau 3</a:t>
            </a:r>
          </a:p>
          <a:p>
            <a:pPr lvl="3"/>
            <a:r>
              <a:t>Texte niveau 4</a:t>
            </a:r>
          </a:p>
          <a:p>
            <a:pPr lvl="4"/>
            <a:r>
              <a:t>Texte niveau 5</a:t>
            </a:r>
          </a:p>
        </p:txBody>
      </p:sp>
      <p:sp>
        <p:nvSpPr>
          <p:cNvPr id="58" name="Numéro de diapositive"/>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7.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re, puces et photo">
    <p:spTree>
      <p:nvGrpSpPr>
        <p:cNvPr id="1" name=""/>
        <p:cNvGrpSpPr/>
        <p:nvPr/>
      </p:nvGrpSpPr>
      <p:grpSpPr>
        <a:xfrm>
          <a:off x="0" y="0"/>
          <a:ext cx="0" cy="0"/>
          <a:chOff x="0" y="0"/>
          <a:chExt cx="0" cy="0"/>
        </a:xfrm>
      </p:grpSpPr>
      <p:sp>
        <p:nvSpPr>
          <p:cNvPr id="65" name="Image"/>
          <p:cNvSpPr/>
          <p:nvPr>
            <p:ph type="pic" sz="half" idx="21"/>
          </p:nvPr>
        </p:nvSpPr>
        <p:spPr>
          <a:xfrm>
            <a:off x="6718300" y="2590800"/>
            <a:ext cx="5334000" cy="6286500"/>
          </a:xfrm>
          <a:prstGeom prst="rect">
            <a:avLst/>
          </a:prstGeom>
        </p:spPr>
        <p:txBody>
          <a:bodyPr lIns="91439" tIns="45719" rIns="91439" bIns="45719" anchor="t">
            <a:noAutofit/>
          </a:bodyPr>
          <a:lstStyle/>
          <a:p>
            <a:pPr/>
          </a:p>
        </p:txBody>
      </p:sp>
      <p:sp>
        <p:nvSpPr>
          <p:cNvPr id="66" name="Texte du titre"/>
          <p:cNvSpPr txBox="1"/>
          <p:nvPr>
            <p:ph type="title"/>
          </p:nvPr>
        </p:nvSpPr>
        <p:spPr>
          <a:prstGeom prst="rect">
            <a:avLst/>
          </a:prstGeom>
        </p:spPr>
        <p:txBody>
          <a:bodyPr/>
          <a:lstStyle/>
          <a:p>
            <a:pPr/>
            <a:r>
              <a:t>Texte du titre</a:t>
            </a:r>
          </a:p>
        </p:txBody>
      </p:sp>
      <p:sp>
        <p:nvSpPr>
          <p:cNvPr id="67" name="Texte niveau 1…"/>
          <p:cNvSpPr txBox="1"/>
          <p:nvPr>
            <p:ph type="body" sz="half" idx="1"/>
          </p:nvPr>
        </p:nvSpPr>
        <p:spPr>
          <a:xfrm>
            <a:off x="952500" y="2590800"/>
            <a:ext cx="5334000" cy="6286500"/>
          </a:xfrm>
          <a:prstGeom prst="rect">
            <a:avLst/>
          </a:prstGeom>
        </p:spPr>
        <p:txBody>
          <a:bodyPr/>
          <a:lstStyle>
            <a:lvl1pPr marL="342900" indent="-342900">
              <a:spcBef>
                <a:spcPts val="3200"/>
              </a:spcBef>
              <a:defRPr sz="2800"/>
            </a:lvl1pPr>
            <a:lvl2pPr marL="685800" indent="-342900">
              <a:spcBef>
                <a:spcPts val="3200"/>
              </a:spcBef>
              <a:defRPr sz="2800"/>
            </a:lvl2pPr>
            <a:lvl3pPr marL="1028700" indent="-342900">
              <a:spcBef>
                <a:spcPts val="3200"/>
              </a:spcBef>
              <a:defRPr sz="2800"/>
            </a:lvl3pPr>
            <a:lvl4pPr marL="1371600" indent="-342900">
              <a:spcBef>
                <a:spcPts val="3200"/>
              </a:spcBef>
              <a:defRPr sz="2800"/>
            </a:lvl4pPr>
            <a:lvl5pPr marL="1714500" indent="-342900">
              <a:spcBef>
                <a:spcPts val="3200"/>
              </a:spcBef>
              <a:defRPr sz="2800"/>
            </a:lvl5pPr>
          </a:lstStyle>
          <a:p>
            <a:pPr/>
            <a:r>
              <a:t>Texte niveau 1</a:t>
            </a:r>
          </a:p>
          <a:p>
            <a:pPr lvl="1"/>
            <a:r>
              <a:t>Texte niveau 2</a:t>
            </a:r>
          </a:p>
          <a:p>
            <a:pPr lvl="2"/>
            <a:r>
              <a:t>Texte niveau 3</a:t>
            </a:r>
          </a:p>
          <a:p>
            <a:pPr lvl="3"/>
            <a:r>
              <a:t>Texte niveau 4</a:t>
            </a:r>
          </a:p>
          <a:p>
            <a:pPr lvl="4"/>
            <a:r>
              <a:t>Texte niveau 5</a:t>
            </a:r>
          </a:p>
        </p:txBody>
      </p:sp>
      <p:sp>
        <p:nvSpPr>
          <p:cNvPr id="68" name="Numéro de diapositive"/>
          <p:cNvSpPr txBox="1"/>
          <p:nvPr>
            <p:ph type="sldNum" sz="quarter" idx="2"/>
          </p:nvPr>
        </p:nvSpPr>
        <p:spPr>
          <a:xfrm>
            <a:off x="6328884" y="9296400"/>
            <a:ext cx="340259" cy="342900"/>
          </a:xfrm>
          <a:prstGeom prst="rect">
            <a:avLst/>
          </a:prstGeom>
        </p:spPr>
        <p:txBody>
          <a:bodyPr/>
          <a:lstStyle>
            <a:lvl1pPr>
              <a:defRPr>
                <a:latin typeface="Helvetica Light"/>
                <a:ea typeface="Helvetica Light"/>
                <a:cs typeface="Helvetica Light"/>
                <a:sym typeface="Helvetica Light"/>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8.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Puces">
    <p:spTree>
      <p:nvGrpSpPr>
        <p:cNvPr id="1" name=""/>
        <p:cNvGrpSpPr/>
        <p:nvPr/>
      </p:nvGrpSpPr>
      <p:grpSpPr>
        <a:xfrm>
          <a:off x="0" y="0"/>
          <a:ext cx="0" cy="0"/>
          <a:chOff x="0" y="0"/>
          <a:chExt cx="0" cy="0"/>
        </a:xfrm>
      </p:grpSpPr>
      <p:sp>
        <p:nvSpPr>
          <p:cNvPr id="75" name="Texte niveau 1…"/>
          <p:cNvSpPr txBox="1"/>
          <p:nvPr>
            <p:ph type="body" idx="1"/>
          </p:nvPr>
        </p:nvSpPr>
        <p:spPr>
          <a:xfrm>
            <a:off x="952500" y="1270000"/>
            <a:ext cx="11099800" cy="7213600"/>
          </a:xfrm>
          <a:prstGeom prst="rect">
            <a:avLst/>
          </a:prstGeom>
        </p:spPr>
        <p:txBody>
          <a:bodyPr/>
          <a:lstStyle/>
          <a:p>
            <a:pPr/>
            <a:r>
              <a:t>Texte niveau 1</a:t>
            </a:r>
          </a:p>
          <a:p>
            <a:pPr lvl="1"/>
            <a:r>
              <a:t>Texte niveau 2</a:t>
            </a:r>
          </a:p>
          <a:p>
            <a:pPr lvl="2"/>
            <a:r>
              <a:t>Texte niveau 3</a:t>
            </a:r>
          </a:p>
          <a:p>
            <a:pPr lvl="3"/>
            <a:r>
              <a:t>Texte niveau 4</a:t>
            </a:r>
          </a:p>
          <a:p>
            <a:pPr lvl="4"/>
            <a:r>
              <a:t>Texte niveau 5</a:t>
            </a:r>
          </a:p>
        </p:txBody>
      </p:sp>
      <p:sp>
        <p:nvSpPr>
          <p:cNvPr id="76" name="Numéro de diapositive"/>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9.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3 photos">
    <p:spTree>
      <p:nvGrpSpPr>
        <p:cNvPr id="1" name=""/>
        <p:cNvGrpSpPr/>
        <p:nvPr/>
      </p:nvGrpSpPr>
      <p:grpSpPr>
        <a:xfrm>
          <a:off x="0" y="0"/>
          <a:ext cx="0" cy="0"/>
          <a:chOff x="0" y="0"/>
          <a:chExt cx="0" cy="0"/>
        </a:xfrm>
      </p:grpSpPr>
      <p:sp>
        <p:nvSpPr>
          <p:cNvPr id="83" name="Image"/>
          <p:cNvSpPr/>
          <p:nvPr>
            <p:ph type="pic" sz="quarter" idx="21"/>
          </p:nvPr>
        </p:nvSpPr>
        <p:spPr>
          <a:xfrm>
            <a:off x="6718300" y="5092700"/>
            <a:ext cx="5334000" cy="3771900"/>
          </a:xfrm>
          <a:prstGeom prst="rect">
            <a:avLst/>
          </a:prstGeom>
        </p:spPr>
        <p:txBody>
          <a:bodyPr lIns="91439" tIns="45719" rIns="91439" bIns="45719" anchor="t">
            <a:noAutofit/>
          </a:bodyPr>
          <a:lstStyle/>
          <a:p>
            <a:pPr/>
          </a:p>
        </p:txBody>
      </p:sp>
      <p:sp>
        <p:nvSpPr>
          <p:cNvPr id="84" name="Image"/>
          <p:cNvSpPr/>
          <p:nvPr>
            <p:ph type="pic" sz="quarter" idx="22"/>
          </p:nvPr>
        </p:nvSpPr>
        <p:spPr>
          <a:xfrm>
            <a:off x="6718300" y="889000"/>
            <a:ext cx="5334000" cy="3771900"/>
          </a:xfrm>
          <a:prstGeom prst="rect">
            <a:avLst/>
          </a:prstGeom>
        </p:spPr>
        <p:txBody>
          <a:bodyPr lIns="91439" tIns="45719" rIns="91439" bIns="45719" anchor="t">
            <a:noAutofit/>
          </a:bodyPr>
          <a:lstStyle/>
          <a:p>
            <a:pPr/>
          </a:p>
        </p:txBody>
      </p:sp>
      <p:sp>
        <p:nvSpPr>
          <p:cNvPr id="85" name="Image"/>
          <p:cNvSpPr/>
          <p:nvPr>
            <p:ph type="pic" sz="half" idx="23"/>
          </p:nvPr>
        </p:nvSpPr>
        <p:spPr>
          <a:xfrm>
            <a:off x="952500" y="889000"/>
            <a:ext cx="5334000" cy="7975600"/>
          </a:xfrm>
          <a:prstGeom prst="rect">
            <a:avLst/>
          </a:prstGeom>
        </p:spPr>
        <p:txBody>
          <a:bodyPr lIns="91439" tIns="45719" rIns="91439" bIns="45719" anchor="t">
            <a:noAutofit/>
          </a:bodyPr>
          <a:lstStyle/>
          <a:p>
            <a:pPr/>
          </a:p>
        </p:txBody>
      </p:sp>
      <p:sp>
        <p:nvSpPr>
          <p:cNvPr id="86" name="Numéro de diapositive"/>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 Id="rId9" Type="http://schemas.openxmlformats.org/officeDocument/2006/relationships/slideLayout" Target="../slideLayouts/slideLayout8.xml"/><Relationship Id="rId10" Type="http://schemas.openxmlformats.org/officeDocument/2006/relationships/slideLayout" Target="../slideLayouts/slideLayout9.xml"/><Relationship Id="rId11" Type="http://schemas.openxmlformats.org/officeDocument/2006/relationships/slideLayout" Target="../slideLayouts/slideLayout10.xml"/><Relationship Id="rId12" Type="http://schemas.openxmlformats.org/officeDocument/2006/relationships/slideLayout" Target="../slideLayouts/slideLayout11.xml"/><Relationship Id="rId13" Type="http://schemas.openxmlformats.org/officeDocument/2006/relationships/slideLayout" Target="../slideLayouts/slideLayout12.xml"/><Relationship Id="rId14" Type="http://schemas.openxmlformats.org/officeDocument/2006/relationships/slideLayout" Target="../slideLayouts/slideLayout13.xml"/><Relationship Id="rId15"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cSld>
    <p:bg>
      <p:bgPr>
        <a:solidFill>
          <a:srgbClr val="FFFFFF"/>
        </a:solidFill>
      </p:bgPr>
    </p:bg>
    <p:spTree>
      <p:nvGrpSpPr>
        <p:cNvPr id="1" name=""/>
        <p:cNvGrpSpPr/>
        <p:nvPr/>
      </p:nvGrpSpPr>
      <p:grpSpPr>
        <a:xfrm>
          <a:off x="0" y="0"/>
          <a:ext cx="0" cy="0"/>
          <a:chOff x="0" y="0"/>
          <a:chExt cx="0" cy="0"/>
        </a:xfrm>
      </p:grpSpPr>
      <p:sp>
        <p:nvSpPr>
          <p:cNvPr id="2" name="Texte du titre"/>
          <p:cNvSpPr txBox="1"/>
          <p:nvPr>
            <p:ph type="title"/>
          </p:nvPr>
        </p:nvSpPr>
        <p:spPr>
          <a:xfrm>
            <a:off x="952500" y="254000"/>
            <a:ext cx="11099800" cy="21590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normAutofit fontScale="100000" lnSpcReduction="0"/>
          </a:bodyPr>
          <a:lstStyle/>
          <a:p>
            <a:pPr/>
            <a:r>
              <a:t>Texte du titre</a:t>
            </a:r>
          </a:p>
        </p:txBody>
      </p:sp>
      <p:sp>
        <p:nvSpPr>
          <p:cNvPr id="3" name="Texte niveau 1…"/>
          <p:cNvSpPr txBox="1"/>
          <p:nvPr>
            <p:ph type="body" idx="1"/>
          </p:nvPr>
        </p:nvSpPr>
        <p:spPr>
          <a:xfrm>
            <a:off x="952500" y="2590800"/>
            <a:ext cx="11099800" cy="62865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normAutofit fontScale="100000" lnSpcReduction="0"/>
          </a:bodyPr>
          <a:lstStyle/>
          <a:p>
            <a:pPr/>
            <a:r>
              <a:t>Texte niveau 1</a:t>
            </a:r>
          </a:p>
          <a:p>
            <a:pPr lvl="1"/>
            <a:r>
              <a:t>Texte niveau 2</a:t>
            </a:r>
          </a:p>
          <a:p>
            <a:pPr lvl="2"/>
            <a:r>
              <a:t>Texte niveau 3</a:t>
            </a:r>
          </a:p>
          <a:p>
            <a:pPr lvl="3"/>
            <a:r>
              <a:t>Texte niveau 4</a:t>
            </a:r>
          </a:p>
          <a:p>
            <a:pPr lvl="4"/>
            <a:r>
              <a:t>Texte niveau 5</a:t>
            </a:r>
          </a:p>
        </p:txBody>
      </p:sp>
      <p:sp>
        <p:nvSpPr>
          <p:cNvPr id="4" name="Numéro de diapositive"/>
          <p:cNvSpPr txBox="1"/>
          <p:nvPr>
            <p:ph type="sldNum" sz="quarter" idx="2"/>
          </p:nvPr>
        </p:nvSpPr>
        <p:spPr>
          <a:xfrm>
            <a:off x="6328884" y="9296400"/>
            <a:ext cx="340259" cy="324306"/>
          </a:xfrm>
          <a:prstGeom prst="rect">
            <a:avLst/>
          </a:prstGeom>
          <a:ln w="12700">
            <a:miter lim="400000"/>
          </a:ln>
        </p:spPr>
        <p:txBody>
          <a:bodyPr wrap="none" lIns="50800" tIns="50800" rIns="50800" bIns="50800">
            <a:spAutoFit/>
          </a:bodyPr>
          <a:lstStyle>
            <a:lvl1pPr>
              <a:defRPr sz="1600">
                <a:latin typeface="Helvetica Neue Light"/>
                <a:ea typeface="Helvetica Neue Light"/>
                <a:cs typeface="Helvetica Neue Light"/>
                <a:sym typeface="Helvetica Neue Light"/>
              </a:defRPr>
            </a:lvl1pPr>
          </a:lstStyle>
          <a:p>
            <a:pPr/>
            <a:fld id="{86CB4B4D-7CA3-9044-876B-883B54F8677D}" type="slidenum"/>
          </a:p>
        </p:txBody>
      </p:sp>
    </p:spTree>
  </p:cSld>
  <p:clrMap bg1="lt1" tx1="dk1" bg2="lt2" tx2="dk2" accent1="accent1" accent2="accent2" accent3="accent3" accent4="accent4" accent5="accent5" accent6="accent6" hlink="hlink" folHlink="folHlink"/>
  <p:sldLayoutIdLst>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Lst>
  <p:transition xmlns:p14="http://schemas.microsoft.com/office/powerpoint/2010/main" spd="med" advClick="1"/>
  <p:txStyles>
    <p:titleStyle>
      <a:lvl1pPr marL="0" marR="0" indent="0" algn="ctr" defTabSz="584200" rtl="0" latinLnBrk="0">
        <a:lnSpc>
          <a:spcPct val="100000"/>
        </a:lnSpc>
        <a:spcBef>
          <a:spcPts val="0"/>
        </a:spcBef>
        <a:spcAft>
          <a:spcPts val="0"/>
        </a:spcAft>
        <a:buClrTx/>
        <a:buSzTx/>
        <a:buFontTx/>
        <a:buNone/>
        <a:tabLst/>
        <a:defRPr b="0" baseline="0" cap="none" i="0" spc="0" strike="noStrike" sz="7700" u="none">
          <a:solidFill>
            <a:srgbClr val="011993"/>
          </a:solidFill>
          <a:uFillTx/>
          <a:latin typeface="Garamond"/>
          <a:ea typeface="Garamond"/>
          <a:cs typeface="Garamond"/>
          <a:sym typeface="Garamond"/>
        </a:defRPr>
      </a:lvl1pPr>
      <a:lvl2pPr marL="0" marR="0" indent="0" algn="ctr" defTabSz="584200" rtl="0" latinLnBrk="0">
        <a:lnSpc>
          <a:spcPct val="100000"/>
        </a:lnSpc>
        <a:spcBef>
          <a:spcPts val="0"/>
        </a:spcBef>
        <a:spcAft>
          <a:spcPts val="0"/>
        </a:spcAft>
        <a:buClrTx/>
        <a:buSzTx/>
        <a:buFontTx/>
        <a:buNone/>
        <a:tabLst/>
        <a:defRPr b="0" baseline="0" cap="none" i="0" spc="0" strike="noStrike" sz="7700" u="none">
          <a:solidFill>
            <a:srgbClr val="011993"/>
          </a:solidFill>
          <a:uFillTx/>
          <a:latin typeface="Garamond"/>
          <a:ea typeface="Garamond"/>
          <a:cs typeface="Garamond"/>
          <a:sym typeface="Garamond"/>
        </a:defRPr>
      </a:lvl2pPr>
      <a:lvl3pPr marL="0" marR="0" indent="0" algn="ctr" defTabSz="584200" rtl="0" latinLnBrk="0">
        <a:lnSpc>
          <a:spcPct val="100000"/>
        </a:lnSpc>
        <a:spcBef>
          <a:spcPts val="0"/>
        </a:spcBef>
        <a:spcAft>
          <a:spcPts val="0"/>
        </a:spcAft>
        <a:buClrTx/>
        <a:buSzTx/>
        <a:buFontTx/>
        <a:buNone/>
        <a:tabLst/>
        <a:defRPr b="0" baseline="0" cap="none" i="0" spc="0" strike="noStrike" sz="7700" u="none">
          <a:solidFill>
            <a:srgbClr val="011993"/>
          </a:solidFill>
          <a:uFillTx/>
          <a:latin typeface="Garamond"/>
          <a:ea typeface="Garamond"/>
          <a:cs typeface="Garamond"/>
          <a:sym typeface="Garamond"/>
        </a:defRPr>
      </a:lvl3pPr>
      <a:lvl4pPr marL="0" marR="0" indent="0" algn="ctr" defTabSz="584200" rtl="0" latinLnBrk="0">
        <a:lnSpc>
          <a:spcPct val="100000"/>
        </a:lnSpc>
        <a:spcBef>
          <a:spcPts val="0"/>
        </a:spcBef>
        <a:spcAft>
          <a:spcPts val="0"/>
        </a:spcAft>
        <a:buClrTx/>
        <a:buSzTx/>
        <a:buFontTx/>
        <a:buNone/>
        <a:tabLst/>
        <a:defRPr b="0" baseline="0" cap="none" i="0" spc="0" strike="noStrike" sz="7700" u="none">
          <a:solidFill>
            <a:srgbClr val="011993"/>
          </a:solidFill>
          <a:uFillTx/>
          <a:latin typeface="Garamond"/>
          <a:ea typeface="Garamond"/>
          <a:cs typeface="Garamond"/>
          <a:sym typeface="Garamond"/>
        </a:defRPr>
      </a:lvl4pPr>
      <a:lvl5pPr marL="0" marR="0" indent="0" algn="ctr" defTabSz="584200" rtl="0" latinLnBrk="0">
        <a:lnSpc>
          <a:spcPct val="100000"/>
        </a:lnSpc>
        <a:spcBef>
          <a:spcPts val="0"/>
        </a:spcBef>
        <a:spcAft>
          <a:spcPts val="0"/>
        </a:spcAft>
        <a:buClrTx/>
        <a:buSzTx/>
        <a:buFontTx/>
        <a:buNone/>
        <a:tabLst/>
        <a:defRPr b="0" baseline="0" cap="none" i="0" spc="0" strike="noStrike" sz="7700" u="none">
          <a:solidFill>
            <a:srgbClr val="011993"/>
          </a:solidFill>
          <a:uFillTx/>
          <a:latin typeface="Garamond"/>
          <a:ea typeface="Garamond"/>
          <a:cs typeface="Garamond"/>
          <a:sym typeface="Garamond"/>
        </a:defRPr>
      </a:lvl5pPr>
      <a:lvl6pPr marL="0" marR="0" indent="0" algn="ctr" defTabSz="584200" rtl="0" latinLnBrk="0">
        <a:lnSpc>
          <a:spcPct val="100000"/>
        </a:lnSpc>
        <a:spcBef>
          <a:spcPts val="0"/>
        </a:spcBef>
        <a:spcAft>
          <a:spcPts val="0"/>
        </a:spcAft>
        <a:buClrTx/>
        <a:buSzTx/>
        <a:buFontTx/>
        <a:buNone/>
        <a:tabLst/>
        <a:defRPr b="0" baseline="0" cap="none" i="0" spc="0" strike="noStrike" sz="7700" u="none">
          <a:solidFill>
            <a:srgbClr val="011993"/>
          </a:solidFill>
          <a:uFillTx/>
          <a:latin typeface="Garamond"/>
          <a:ea typeface="Garamond"/>
          <a:cs typeface="Garamond"/>
          <a:sym typeface="Garamond"/>
        </a:defRPr>
      </a:lvl6pPr>
      <a:lvl7pPr marL="0" marR="0" indent="0" algn="ctr" defTabSz="584200" rtl="0" latinLnBrk="0">
        <a:lnSpc>
          <a:spcPct val="100000"/>
        </a:lnSpc>
        <a:spcBef>
          <a:spcPts val="0"/>
        </a:spcBef>
        <a:spcAft>
          <a:spcPts val="0"/>
        </a:spcAft>
        <a:buClrTx/>
        <a:buSzTx/>
        <a:buFontTx/>
        <a:buNone/>
        <a:tabLst/>
        <a:defRPr b="0" baseline="0" cap="none" i="0" spc="0" strike="noStrike" sz="7700" u="none">
          <a:solidFill>
            <a:srgbClr val="011993"/>
          </a:solidFill>
          <a:uFillTx/>
          <a:latin typeface="Garamond"/>
          <a:ea typeface="Garamond"/>
          <a:cs typeface="Garamond"/>
          <a:sym typeface="Garamond"/>
        </a:defRPr>
      </a:lvl7pPr>
      <a:lvl8pPr marL="0" marR="0" indent="0" algn="ctr" defTabSz="584200" rtl="0" latinLnBrk="0">
        <a:lnSpc>
          <a:spcPct val="100000"/>
        </a:lnSpc>
        <a:spcBef>
          <a:spcPts val="0"/>
        </a:spcBef>
        <a:spcAft>
          <a:spcPts val="0"/>
        </a:spcAft>
        <a:buClrTx/>
        <a:buSzTx/>
        <a:buFontTx/>
        <a:buNone/>
        <a:tabLst/>
        <a:defRPr b="0" baseline="0" cap="none" i="0" spc="0" strike="noStrike" sz="7700" u="none">
          <a:solidFill>
            <a:srgbClr val="011993"/>
          </a:solidFill>
          <a:uFillTx/>
          <a:latin typeface="Garamond"/>
          <a:ea typeface="Garamond"/>
          <a:cs typeface="Garamond"/>
          <a:sym typeface="Garamond"/>
        </a:defRPr>
      </a:lvl8pPr>
      <a:lvl9pPr marL="0" marR="0" indent="0" algn="ctr" defTabSz="584200" rtl="0" latinLnBrk="0">
        <a:lnSpc>
          <a:spcPct val="100000"/>
        </a:lnSpc>
        <a:spcBef>
          <a:spcPts val="0"/>
        </a:spcBef>
        <a:spcAft>
          <a:spcPts val="0"/>
        </a:spcAft>
        <a:buClrTx/>
        <a:buSzTx/>
        <a:buFontTx/>
        <a:buNone/>
        <a:tabLst/>
        <a:defRPr b="0" baseline="0" cap="none" i="0" spc="0" strike="noStrike" sz="7700" u="none">
          <a:solidFill>
            <a:srgbClr val="011993"/>
          </a:solidFill>
          <a:uFillTx/>
          <a:latin typeface="Garamond"/>
          <a:ea typeface="Garamond"/>
          <a:cs typeface="Garamond"/>
          <a:sym typeface="Garamond"/>
        </a:defRPr>
      </a:lvl9pPr>
    </p:titleStyle>
    <p:bodyStyle>
      <a:lvl1pPr marL="444500" marR="0" indent="-444500" algn="l" defTabSz="584200" rtl="0" latinLnBrk="0">
        <a:lnSpc>
          <a:spcPct val="100000"/>
        </a:lnSpc>
        <a:spcBef>
          <a:spcPts val="4200"/>
        </a:spcBef>
        <a:spcAft>
          <a:spcPts val="0"/>
        </a:spcAft>
        <a:buClrTx/>
        <a:buSzPct val="145000"/>
        <a:buFontTx/>
        <a:buChar char="•"/>
        <a:tabLst/>
        <a:defRPr b="0" baseline="0" cap="none" i="0" spc="0" strike="noStrike" sz="3200" u="none">
          <a:solidFill>
            <a:srgbClr val="000000"/>
          </a:solidFill>
          <a:uFillTx/>
          <a:latin typeface="+mj-lt"/>
          <a:ea typeface="+mj-ea"/>
          <a:cs typeface="+mj-cs"/>
          <a:sym typeface="Helvetica Neue"/>
        </a:defRPr>
      </a:lvl1pPr>
      <a:lvl2pPr marL="889000" marR="0" indent="-444500" algn="l" defTabSz="584200" rtl="0" latinLnBrk="0">
        <a:lnSpc>
          <a:spcPct val="100000"/>
        </a:lnSpc>
        <a:spcBef>
          <a:spcPts val="4200"/>
        </a:spcBef>
        <a:spcAft>
          <a:spcPts val="0"/>
        </a:spcAft>
        <a:buClrTx/>
        <a:buSzPct val="145000"/>
        <a:buFontTx/>
        <a:buChar char="•"/>
        <a:tabLst/>
        <a:defRPr b="0" baseline="0" cap="none" i="0" spc="0" strike="noStrike" sz="3200" u="none">
          <a:solidFill>
            <a:srgbClr val="000000"/>
          </a:solidFill>
          <a:uFillTx/>
          <a:latin typeface="+mj-lt"/>
          <a:ea typeface="+mj-ea"/>
          <a:cs typeface="+mj-cs"/>
          <a:sym typeface="Helvetica Neue"/>
        </a:defRPr>
      </a:lvl2pPr>
      <a:lvl3pPr marL="1333500" marR="0" indent="-444500" algn="l" defTabSz="584200" rtl="0" latinLnBrk="0">
        <a:lnSpc>
          <a:spcPct val="100000"/>
        </a:lnSpc>
        <a:spcBef>
          <a:spcPts val="4200"/>
        </a:spcBef>
        <a:spcAft>
          <a:spcPts val="0"/>
        </a:spcAft>
        <a:buClrTx/>
        <a:buSzPct val="145000"/>
        <a:buFontTx/>
        <a:buChar char="•"/>
        <a:tabLst/>
        <a:defRPr b="0" baseline="0" cap="none" i="0" spc="0" strike="noStrike" sz="3200" u="none">
          <a:solidFill>
            <a:srgbClr val="000000"/>
          </a:solidFill>
          <a:uFillTx/>
          <a:latin typeface="+mj-lt"/>
          <a:ea typeface="+mj-ea"/>
          <a:cs typeface="+mj-cs"/>
          <a:sym typeface="Helvetica Neue"/>
        </a:defRPr>
      </a:lvl3pPr>
      <a:lvl4pPr marL="1778000" marR="0" indent="-444500" algn="l" defTabSz="584200" rtl="0" latinLnBrk="0">
        <a:lnSpc>
          <a:spcPct val="100000"/>
        </a:lnSpc>
        <a:spcBef>
          <a:spcPts val="4200"/>
        </a:spcBef>
        <a:spcAft>
          <a:spcPts val="0"/>
        </a:spcAft>
        <a:buClrTx/>
        <a:buSzPct val="145000"/>
        <a:buFontTx/>
        <a:buChar char="•"/>
        <a:tabLst/>
        <a:defRPr b="0" baseline="0" cap="none" i="0" spc="0" strike="noStrike" sz="3200" u="none">
          <a:solidFill>
            <a:srgbClr val="000000"/>
          </a:solidFill>
          <a:uFillTx/>
          <a:latin typeface="+mj-lt"/>
          <a:ea typeface="+mj-ea"/>
          <a:cs typeface="+mj-cs"/>
          <a:sym typeface="Helvetica Neue"/>
        </a:defRPr>
      </a:lvl4pPr>
      <a:lvl5pPr marL="2222500" marR="0" indent="-444500" algn="l" defTabSz="584200" rtl="0" latinLnBrk="0">
        <a:lnSpc>
          <a:spcPct val="100000"/>
        </a:lnSpc>
        <a:spcBef>
          <a:spcPts val="4200"/>
        </a:spcBef>
        <a:spcAft>
          <a:spcPts val="0"/>
        </a:spcAft>
        <a:buClrTx/>
        <a:buSzPct val="145000"/>
        <a:buFontTx/>
        <a:buChar char="•"/>
        <a:tabLst/>
        <a:defRPr b="0" baseline="0" cap="none" i="0" spc="0" strike="noStrike" sz="3200" u="none">
          <a:solidFill>
            <a:srgbClr val="000000"/>
          </a:solidFill>
          <a:uFillTx/>
          <a:latin typeface="+mj-lt"/>
          <a:ea typeface="+mj-ea"/>
          <a:cs typeface="+mj-cs"/>
          <a:sym typeface="Helvetica Neue"/>
        </a:defRPr>
      </a:lvl5pPr>
      <a:lvl6pPr marL="2667000" marR="0" indent="-444500" algn="l" defTabSz="584200" rtl="0" latinLnBrk="0">
        <a:lnSpc>
          <a:spcPct val="100000"/>
        </a:lnSpc>
        <a:spcBef>
          <a:spcPts val="4200"/>
        </a:spcBef>
        <a:spcAft>
          <a:spcPts val="0"/>
        </a:spcAft>
        <a:buClrTx/>
        <a:buSzPct val="145000"/>
        <a:buFontTx/>
        <a:buChar char="•"/>
        <a:tabLst/>
        <a:defRPr b="0" baseline="0" cap="none" i="0" spc="0" strike="noStrike" sz="3200" u="none">
          <a:solidFill>
            <a:srgbClr val="000000"/>
          </a:solidFill>
          <a:uFillTx/>
          <a:latin typeface="+mj-lt"/>
          <a:ea typeface="+mj-ea"/>
          <a:cs typeface="+mj-cs"/>
          <a:sym typeface="Helvetica Neue"/>
        </a:defRPr>
      </a:lvl6pPr>
      <a:lvl7pPr marL="3111500" marR="0" indent="-444500" algn="l" defTabSz="584200" rtl="0" latinLnBrk="0">
        <a:lnSpc>
          <a:spcPct val="100000"/>
        </a:lnSpc>
        <a:spcBef>
          <a:spcPts val="4200"/>
        </a:spcBef>
        <a:spcAft>
          <a:spcPts val="0"/>
        </a:spcAft>
        <a:buClrTx/>
        <a:buSzPct val="145000"/>
        <a:buFontTx/>
        <a:buChar char="•"/>
        <a:tabLst/>
        <a:defRPr b="0" baseline="0" cap="none" i="0" spc="0" strike="noStrike" sz="3200" u="none">
          <a:solidFill>
            <a:srgbClr val="000000"/>
          </a:solidFill>
          <a:uFillTx/>
          <a:latin typeface="+mj-lt"/>
          <a:ea typeface="+mj-ea"/>
          <a:cs typeface="+mj-cs"/>
          <a:sym typeface="Helvetica Neue"/>
        </a:defRPr>
      </a:lvl7pPr>
      <a:lvl8pPr marL="3556000" marR="0" indent="-444500" algn="l" defTabSz="584200" rtl="0" latinLnBrk="0">
        <a:lnSpc>
          <a:spcPct val="100000"/>
        </a:lnSpc>
        <a:spcBef>
          <a:spcPts val="4200"/>
        </a:spcBef>
        <a:spcAft>
          <a:spcPts val="0"/>
        </a:spcAft>
        <a:buClrTx/>
        <a:buSzPct val="145000"/>
        <a:buFontTx/>
        <a:buChar char="•"/>
        <a:tabLst/>
        <a:defRPr b="0" baseline="0" cap="none" i="0" spc="0" strike="noStrike" sz="3200" u="none">
          <a:solidFill>
            <a:srgbClr val="000000"/>
          </a:solidFill>
          <a:uFillTx/>
          <a:latin typeface="+mj-lt"/>
          <a:ea typeface="+mj-ea"/>
          <a:cs typeface="+mj-cs"/>
          <a:sym typeface="Helvetica Neue"/>
        </a:defRPr>
      </a:lvl8pPr>
      <a:lvl9pPr marL="4000500" marR="0" indent="-444500" algn="l" defTabSz="584200" rtl="0" latinLnBrk="0">
        <a:lnSpc>
          <a:spcPct val="100000"/>
        </a:lnSpc>
        <a:spcBef>
          <a:spcPts val="4200"/>
        </a:spcBef>
        <a:spcAft>
          <a:spcPts val="0"/>
        </a:spcAft>
        <a:buClrTx/>
        <a:buSzPct val="145000"/>
        <a:buFontTx/>
        <a:buChar char="•"/>
        <a:tabLst/>
        <a:defRPr b="0" baseline="0" cap="none" i="0" spc="0" strike="noStrike" sz="3200" u="none">
          <a:solidFill>
            <a:srgbClr val="000000"/>
          </a:solidFill>
          <a:uFillTx/>
          <a:latin typeface="+mj-lt"/>
          <a:ea typeface="+mj-ea"/>
          <a:cs typeface="+mj-cs"/>
          <a:sym typeface="Helvetica Neue"/>
        </a:defRPr>
      </a:lvl9pPr>
    </p:bodyStyle>
    <p:otherStyle>
      <a:lvl1pPr marL="0" marR="0" indent="0" algn="ctr" defTabSz="584200" rtl="0" latinLnBrk="0">
        <a:lnSpc>
          <a:spcPct val="100000"/>
        </a:lnSpc>
        <a:spcBef>
          <a:spcPts val="0"/>
        </a:spcBef>
        <a:spcAft>
          <a:spcPts val="0"/>
        </a:spcAft>
        <a:buClrTx/>
        <a:buSzTx/>
        <a:buFontTx/>
        <a:buNone/>
        <a:tabLst/>
        <a:defRPr b="0" baseline="0" cap="none" i="0" spc="0" strike="noStrike" sz="1600" u="none">
          <a:solidFill>
            <a:schemeClr val="tx1"/>
          </a:solidFill>
          <a:uFillTx/>
          <a:latin typeface="+mn-lt"/>
          <a:ea typeface="+mn-ea"/>
          <a:cs typeface="+mn-cs"/>
          <a:sym typeface="Helvetica Neue Light"/>
        </a:defRPr>
      </a:lvl1pPr>
      <a:lvl2pPr marL="0" marR="0" indent="0" algn="ctr" defTabSz="584200" rtl="0" latinLnBrk="0">
        <a:lnSpc>
          <a:spcPct val="100000"/>
        </a:lnSpc>
        <a:spcBef>
          <a:spcPts val="0"/>
        </a:spcBef>
        <a:spcAft>
          <a:spcPts val="0"/>
        </a:spcAft>
        <a:buClrTx/>
        <a:buSzTx/>
        <a:buFontTx/>
        <a:buNone/>
        <a:tabLst/>
        <a:defRPr b="0" baseline="0" cap="none" i="0" spc="0" strike="noStrike" sz="1600" u="none">
          <a:solidFill>
            <a:schemeClr val="tx1"/>
          </a:solidFill>
          <a:uFillTx/>
          <a:latin typeface="+mn-lt"/>
          <a:ea typeface="+mn-ea"/>
          <a:cs typeface="+mn-cs"/>
          <a:sym typeface="Helvetica Neue Light"/>
        </a:defRPr>
      </a:lvl2pPr>
      <a:lvl3pPr marL="0" marR="0" indent="0" algn="ctr" defTabSz="584200" rtl="0" latinLnBrk="0">
        <a:lnSpc>
          <a:spcPct val="100000"/>
        </a:lnSpc>
        <a:spcBef>
          <a:spcPts val="0"/>
        </a:spcBef>
        <a:spcAft>
          <a:spcPts val="0"/>
        </a:spcAft>
        <a:buClrTx/>
        <a:buSzTx/>
        <a:buFontTx/>
        <a:buNone/>
        <a:tabLst/>
        <a:defRPr b="0" baseline="0" cap="none" i="0" spc="0" strike="noStrike" sz="1600" u="none">
          <a:solidFill>
            <a:schemeClr val="tx1"/>
          </a:solidFill>
          <a:uFillTx/>
          <a:latin typeface="+mn-lt"/>
          <a:ea typeface="+mn-ea"/>
          <a:cs typeface="+mn-cs"/>
          <a:sym typeface="Helvetica Neue Light"/>
        </a:defRPr>
      </a:lvl3pPr>
      <a:lvl4pPr marL="0" marR="0" indent="0" algn="ctr" defTabSz="584200" rtl="0" latinLnBrk="0">
        <a:lnSpc>
          <a:spcPct val="100000"/>
        </a:lnSpc>
        <a:spcBef>
          <a:spcPts val="0"/>
        </a:spcBef>
        <a:spcAft>
          <a:spcPts val="0"/>
        </a:spcAft>
        <a:buClrTx/>
        <a:buSzTx/>
        <a:buFontTx/>
        <a:buNone/>
        <a:tabLst/>
        <a:defRPr b="0" baseline="0" cap="none" i="0" spc="0" strike="noStrike" sz="1600" u="none">
          <a:solidFill>
            <a:schemeClr val="tx1"/>
          </a:solidFill>
          <a:uFillTx/>
          <a:latin typeface="+mn-lt"/>
          <a:ea typeface="+mn-ea"/>
          <a:cs typeface="+mn-cs"/>
          <a:sym typeface="Helvetica Neue Light"/>
        </a:defRPr>
      </a:lvl4pPr>
      <a:lvl5pPr marL="0" marR="0" indent="0" algn="ctr" defTabSz="584200" rtl="0" latinLnBrk="0">
        <a:lnSpc>
          <a:spcPct val="100000"/>
        </a:lnSpc>
        <a:spcBef>
          <a:spcPts val="0"/>
        </a:spcBef>
        <a:spcAft>
          <a:spcPts val="0"/>
        </a:spcAft>
        <a:buClrTx/>
        <a:buSzTx/>
        <a:buFontTx/>
        <a:buNone/>
        <a:tabLst/>
        <a:defRPr b="0" baseline="0" cap="none" i="0" spc="0" strike="noStrike" sz="1600" u="none">
          <a:solidFill>
            <a:schemeClr val="tx1"/>
          </a:solidFill>
          <a:uFillTx/>
          <a:latin typeface="+mn-lt"/>
          <a:ea typeface="+mn-ea"/>
          <a:cs typeface="+mn-cs"/>
          <a:sym typeface="Helvetica Neue Light"/>
        </a:defRPr>
      </a:lvl5pPr>
      <a:lvl6pPr marL="0" marR="0" indent="0" algn="ctr" defTabSz="584200" rtl="0" latinLnBrk="0">
        <a:lnSpc>
          <a:spcPct val="100000"/>
        </a:lnSpc>
        <a:spcBef>
          <a:spcPts val="0"/>
        </a:spcBef>
        <a:spcAft>
          <a:spcPts val="0"/>
        </a:spcAft>
        <a:buClrTx/>
        <a:buSzTx/>
        <a:buFontTx/>
        <a:buNone/>
        <a:tabLst/>
        <a:defRPr b="0" baseline="0" cap="none" i="0" spc="0" strike="noStrike" sz="1600" u="none">
          <a:solidFill>
            <a:schemeClr val="tx1"/>
          </a:solidFill>
          <a:uFillTx/>
          <a:latin typeface="+mn-lt"/>
          <a:ea typeface="+mn-ea"/>
          <a:cs typeface="+mn-cs"/>
          <a:sym typeface="Helvetica Neue Light"/>
        </a:defRPr>
      </a:lvl6pPr>
      <a:lvl7pPr marL="0" marR="0" indent="0" algn="ctr" defTabSz="584200" rtl="0" latinLnBrk="0">
        <a:lnSpc>
          <a:spcPct val="100000"/>
        </a:lnSpc>
        <a:spcBef>
          <a:spcPts val="0"/>
        </a:spcBef>
        <a:spcAft>
          <a:spcPts val="0"/>
        </a:spcAft>
        <a:buClrTx/>
        <a:buSzTx/>
        <a:buFontTx/>
        <a:buNone/>
        <a:tabLst/>
        <a:defRPr b="0" baseline="0" cap="none" i="0" spc="0" strike="noStrike" sz="1600" u="none">
          <a:solidFill>
            <a:schemeClr val="tx1"/>
          </a:solidFill>
          <a:uFillTx/>
          <a:latin typeface="+mn-lt"/>
          <a:ea typeface="+mn-ea"/>
          <a:cs typeface="+mn-cs"/>
          <a:sym typeface="Helvetica Neue Light"/>
        </a:defRPr>
      </a:lvl7pPr>
      <a:lvl8pPr marL="0" marR="0" indent="0" algn="ctr" defTabSz="584200" rtl="0" latinLnBrk="0">
        <a:lnSpc>
          <a:spcPct val="100000"/>
        </a:lnSpc>
        <a:spcBef>
          <a:spcPts val="0"/>
        </a:spcBef>
        <a:spcAft>
          <a:spcPts val="0"/>
        </a:spcAft>
        <a:buClrTx/>
        <a:buSzTx/>
        <a:buFontTx/>
        <a:buNone/>
        <a:tabLst/>
        <a:defRPr b="0" baseline="0" cap="none" i="0" spc="0" strike="noStrike" sz="1600" u="none">
          <a:solidFill>
            <a:schemeClr val="tx1"/>
          </a:solidFill>
          <a:uFillTx/>
          <a:latin typeface="+mn-lt"/>
          <a:ea typeface="+mn-ea"/>
          <a:cs typeface="+mn-cs"/>
          <a:sym typeface="Helvetica Neue Light"/>
        </a:defRPr>
      </a:lvl8pPr>
      <a:lvl9pPr marL="0" marR="0" indent="0" algn="ctr" defTabSz="584200" rtl="0" latinLnBrk="0">
        <a:lnSpc>
          <a:spcPct val="100000"/>
        </a:lnSpc>
        <a:spcBef>
          <a:spcPts val="0"/>
        </a:spcBef>
        <a:spcAft>
          <a:spcPts val="0"/>
        </a:spcAft>
        <a:buClrTx/>
        <a:buSzTx/>
        <a:buFontTx/>
        <a:buNone/>
        <a:tabLst/>
        <a:defRPr b="0" baseline="0" cap="none" i="0" spc="0" strike="noStrike" sz="1600" u="none">
          <a:solidFill>
            <a:schemeClr val="tx1"/>
          </a:solidFill>
          <a:uFillTx/>
          <a:latin typeface="+mn-lt"/>
          <a:ea typeface="+mn-ea"/>
          <a:cs typeface="+mn-cs"/>
          <a:sym typeface="Helvetica Neue Light"/>
        </a:defRPr>
      </a:lvl9pPr>
    </p:otherStyle>
  </p:txStyles>
</p:sldMaster>
</file>

<file path=ppt/slides/_rels/slide1.xml.rels><?xml version="1.0" encoding="UTF-8"?>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Relationships xmlns="http://schemas.openxmlformats.org/package/2006/relationships"><Relationship Id="rId1" Type="http://schemas.openxmlformats.org/officeDocument/2006/relationships/slideLayout" Target="../slideLayouts/slideLayout12.xml"/></Relationships>

</file>

<file path=ppt/slides/_rels/slide11.xml.rels><?xml version="1.0" encoding="UTF-8"?>
<Relationships xmlns="http://schemas.openxmlformats.org/package/2006/relationships"><Relationship Id="rId1" Type="http://schemas.openxmlformats.org/officeDocument/2006/relationships/slideLayout" Target="../slideLayouts/slideLayout13.xml"/></Relationships>

</file>

<file path=ppt/slides/_rels/slide12.xml.rels><?xml version="1.0" encoding="UTF-8"?>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1.jpeg"/><Relationship Id="rId3" Type="http://schemas.openxmlformats.org/officeDocument/2006/relationships/image" Target="../media/image2.jpeg"/><Relationship Id="rId4" Type="http://schemas.openxmlformats.org/officeDocument/2006/relationships/hyperlink" Target="https://www.lecoindesentrepreneurs.fr/travailleur-non-salarie-tns/" TargetMode="External"/><Relationship Id="rId5" Type="http://schemas.openxmlformats.org/officeDocument/2006/relationships/hyperlink" Target="https://www.lecoindesentrepreneurs.fr/statut-assimile-salarie/" TargetMode="External"/><Relationship Id="rId6" Type="http://schemas.openxmlformats.org/officeDocument/2006/relationships/hyperlink" Target="https://www.lecoindesentrepreneurs.fr/forme-juridique-entreprise/" TargetMode="External"/></Relationships>

</file>

<file path=ppt/slides/_rels/slide13.xml.rels><?xml version="1.0" encoding="UTF-8"?>
<Relationships xmlns="http://schemas.openxmlformats.org/package/2006/relationships"><Relationship Id="rId1" Type="http://schemas.openxmlformats.org/officeDocument/2006/relationships/slideLayout" Target="../slideLayouts/slideLayout5.xml"/></Relationships>

</file>

<file path=ppt/slides/_rels/slide14.xml.rels><?xml version="1.0" encoding="UTF-8"?>
<Relationships xmlns="http://schemas.openxmlformats.org/package/2006/relationships"><Relationship Id="rId1" Type="http://schemas.openxmlformats.org/officeDocument/2006/relationships/slideLayout" Target="../slideLayouts/slideLayout12.xml"/></Relationships>

</file>

<file path=ppt/slides/_rels/slide15.xml.rels><?xml version="1.0" encoding="UTF-8"?>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7.xml"/><Relationship Id="rId3" Type="http://schemas.openxmlformats.org/officeDocument/2006/relationships/image" Target="../media/image7.png"/></Relationships>

</file>

<file path=ppt/slides/_rels/slide16.xml.rels><?xml version="1.0" encoding="UTF-8"?>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hyperlink" Target="https://www-cairn-info.buadistant.univ-angers.fr/travail-et-sante--9782724622058.htm" TargetMode="External"/></Relationships>

</file>

<file path=ppt/slides/_rels/slide17.xml.rels><?xml version="1.0" encoding="UTF-8"?>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8.png"/></Relationships>

</file>

<file path=ppt/slides/_rels/slide18.xml.rels><?xml version="1.0" encoding="UTF-8"?>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9.png"/></Relationships>

</file>

<file path=ppt/slides/_rels/slide19.xml.rels><?xml version="1.0" encoding="UTF-8"?>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8.xml"/></Relationships>

</file>

<file path=ppt/slides/_rels/slide2.xml.rels><?xml version="1.0" encoding="UTF-8"?>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9.xml"/></Relationships>

</file>

<file path=ppt/slides/_rels/slide21.xml.rels><?xml version="1.0" encoding="UTF-8"?>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0.xml"/></Relationships>

</file>

<file path=ppt/slides/_rels/slide22.xml.rels><?xml version="1.0" encoding="UTF-8"?>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3.jpeg"/></Relationships>

</file>

<file path=ppt/slides/_rels/slide23.xml.rels><?xml version="1.0" encoding="UTF-8"?>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4.jpeg"/><Relationship Id="rId3" Type="http://schemas.openxmlformats.org/officeDocument/2006/relationships/image" Target="../media/image5.jpeg"/><Relationship Id="rId4" Type="http://schemas.openxmlformats.org/officeDocument/2006/relationships/image" Target="../media/image6.jpeg"/></Relationships>

</file>

<file path=ppt/slides/_rels/slide24.xml.rels><?xml version="1.0" encoding="UTF-8"?>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1.xml"/></Relationships>

</file>

<file path=ppt/slides/_rels/slide25.xml.rels><?xml version="1.0" encoding="UTF-8"?>
<Relationships xmlns="http://schemas.openxmlformats.org/package/2006/relationships"><Relationship Id="rId1" Type="http://schemas.openxmlformats.org/officeDocument/2006/relationships/slideLayout" Target="../slideLayouts/slideLayout13.xml"/></Relationships>

</file>

<file path=ppt/slides/_rels/slide3.xml.rels><?xml version="1.0" encoding="UTF-8"?>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xml"/></Relationships>

</file>

<file path=ppt/slides/_rels/slide4.xml.rels><?xml version="1.0" encoding="UTF-8"?>
<Relationships xmlns="http://schemas.openxmlformats.org/package/2006/relationships"><Relationship Id="rId1" Type="http://schemas.openxmlformats.org/officeDocument/2006/relationships/slideLayout" Target="../slideLayouts/slideLayout5.xml"/></Relationships>

</file>

<file path=ppt/slides/_rels/slide5.xml.rels><?xml version="1.0" encoding="UTF-8"?>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xml"/></Relationships>

</file>

<file path=ppt/slides/_rels/slide6.xml.rels><?xml version="1.0" encoding="UTF-8"?>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3.xml"/><Relationship Id="rId3" Type="http://schemas.openxmlformats.org/officeDocument/2006/relationships/image" Target="../media/image1.png"/></Relationships>

</file>

<file path=ppt/slides/_rels/slide7.xml.rels><?xml version="1.0" encoding="UTF-8"?>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4.xml"/><Relationship Id="rId3" Type="http://schemas.openxmlformats.org/officeDocument/2006/relationships/hyperlink" Target="https://www.legifrance.gouv.fr/jorf/id/JORFTEXT000045668147" TargetMode="External"/><Relationship Id="rId4" Type="http://schemas.openxmlformats.org/officeDocument/2006/relationships/image" Target="../media/image2.png"/></Relationships>

</file>

<file path=ppt/slides/_rels/slide8.xml.rels><?xml version="1.0" encoding="UTF-8"?>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5.xml"/><Relationship Id="rId3" Type="http://schemas.openxmlformats.org/officeDocument/2006/relationships/image" Target="../media/image3.png"/><Relationship Id="rId4" Type="http://schemas.openxmlformats.org/officeDocument/2006/relationships/image" Target="../media/image4.png"/><Relationship Id="rId5" Type="http://schemas.openxmlformats.org/officeDocument/2006/relationships/image" Target="../media/image5.png"/></Relationships>

</file>

<file path=ppt/slides/_rels/slide9.xml.rels><?xml version="1.0" encoding="UTF-8"?>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6.xml"/><Relationship Id="rId3"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36" name="Médecine du travail et indépendants…"/>
          <p:cNvSpPr txBox="1"/>
          <p:nvPr>
            <p:ph type="ctrTitle"/>
          </p:nvPr>
        </p:nvSpPr>
        <p:spPr>
          <a:xfrm>
            <a:off x="689321" y="1903808"/>
            <a:ext cx="11426480" cy="2414192"/>
          </a:xfrm>
          <a:prstGeom prst="rect">
            <a:avLst/>
          </a:prstGeom>
        </p:spPr>
        <p:txBody>
          <a:bodyPr/>
          <a:lstStyle/>
          <a:p>
            <a:pPr defTabSz="484886">
              <a:defRPr sz="5600">
                <a:solidFill>
                  <a:srgbClr val="0096FF"/>
                </a:solidFill>
              </a:defRPr>
            </a:pPr>
            <a:r>
              <a:t>Médecine du travail et indépendants </a:t>
            </a:r>
          </a:p>
          <a:p>
            <a:pPr defTabSz="484886">
              <a:defRPr sz="5600">
                <a:solidFill>
                  <a:srgbClr val="0096FF"/>
                </a:solidFill>
              </a:defRPr>
            </a:pPr>
            <a:r>
              <a:t>Loi du 2 Août 2021</a:t>
            </a:r>
          </a:p>
        </p:txBody>
      </p:sp>
      <p:sp>
        <p:nvSpPr>
          <p:cNvPr id="137" name="Que devons-nous savoir ?"/>
          <p:cNvSpPr txBox="1"/>
          <p:nvPr>
            <p:ph type="subTitle" sz="quarter" idx="1"/>
          </p:nvPr>
        </p:nvSpPr>
        <p:spPr>
          <a:xfrm>
            <a:off x="1191095" y="4314378"/>
            <a:ext cx="10622610" cy="1660973"/>
          </a:xfrm>
          <a:prstGeom prst="rect">
            <a:avLst/>
          </a:prstGeom>
        </p:spPr>
        <p:txBody>
          <a:bodyPr/>
          <a:lstStyle>
            <a:lvl1pPr>
              <a:defRPr b="1" sz="5500">
                <a:solidFill>
                  <a:srgbClr val="005493"/>
                </a:solidFill>
                <a:latin typeface="Garamond"/>
                <a:ea typeface="Garamond"/>
                <a:cs typeface="Garamond"/>
                <a:sym typeface="Garamond"/>
              </a:defRPr>
            </a:lvl1pPr>
          </a:lstStyle>
          <a:p>
            <a:pPr/>
            <a:r>
              <a:t>Que devons-nous savoir ?</a:t>
            </a:r>
          </a:p>
        </p:txBody>
      </p:sp>
      <p:sp>
        <p:nvSpPr>
          <p:cNvPr id="138" name="2022. Dr Laure Sarda . Médecin du travail"/>
          <p:cNvSpPr txBox="1"/>
          <p:nvPr/>
        </p:nvSpPr>
        <p:spPr>
          <a:xfrm>
            <a:off x="3464305" y="7524553"/>
            <a:ext cx="6076189" cy="461060"/>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b="1">
                <a:latin typeface="+mj-lt"/>
                <a:ea typeface="+mj-ea"/>
                <a:cs typeface="+mj-cs"/>
                <a:sym typeface="Helvetica Neue"/>
              </a:defRPr>
            </a:lvl1pPr>
          </a:lstStyle>
          <a:p>
            <a:pPr/>
            <a:r>
              <a:t>2022. Dr Laure Sarda . Médecin du travail</a:t>
            </a:r>
          </a:p>
        </p:txBody>
      </p:sp>
    </p:spTree>
  </p:cSld>
  <p:clrMapOvr>
    <a:masterClrMapping/>
  </p:clrMapOvr>
  <p:transition xmlns:p14="http://schemas.microsoft.com/office/powerpoint/2010/main" spd="med" advClick="1"/>
</p:sld>
</file>

<file path=ppt/slides/slide10.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97" name="Travailleurs indépendants…"/>
          <p:cNvSpPr txBox="1"/>
          <p:nvPr>
            <p:ph type="title" idx="4294967295"/>
          </p:nvPr>
        </p:nvSpPr>
        <p:spPr>
          <a:xfrm>
            <a:off x="1162345" y="1223656"/>
            <a:ext cx="11099803" cy="2159002"/>
          </a:xfrm>
          <a:prstGeom prst="rect">
            <a:avLst/>
          </a:prstGeom>
        </p:spPr>
        <p:txBody>
          <a:bodyPr/>
          <a:lstStyle/>
          <a:p>
            <a:pPr defTabSz="378210">
              <a:defRPr b="1" sz="4980">
                <a:solidFill>
                  <a:srgbClr val="0096FF"/>
                </a:solidFill>
              </a:defRPr>
            </a:pPr>
            <a:r>
              <a:t>Travailleurs indépendants  </a:t>
            </a:r>
          </a:p>
          <a:p>
            <a:pPr defTabSz="378210">
              <a:defRPr sz="4980">
                <a:solidFill>
                  <a:srgbClr val="0096FF"/>
                </a:solidFill>
              </a:defRPr>
            </a:pPr>
            <a:r>
              <a:t>les définir</a:t>
            </a:r>
          </a:p>
        </p:txBody>
      </p:sp>
      <p:sp>
        <p:nvSpPr>
          <p:cNvPr id="198" name="Tous les patrons ne sont pas des travailleurs indépendants,…"/>
          <p:cNvSpPr txBox="1"/>
          <p:nvPr/>
        </p:nvSpPr>
        <p:spPr>
          <a:xfrm>
            <a:off x="1362305" y="3876140"/>
            <a:ext cx="11105096" cy="11684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defRPr b="1" i="1" sz="3700">
                <a:solidFill>
                  <a:srgbClr val="009193"/>
                </a:solidFill>
                <a:latin typeface="Garamond"/>
                <a:ea typeface="Garamond"/>
                <a:cs typeface="Garamond"/>
                <a:sym typeface="Garamond"/>
              </a:defRPr>
            </a:pPr>
            <a:r>
              <a:t>Tous les patrons ne sont pas des travailleurs indépendants, </a:t>
            </a:r>
          </a:p>
          <a:p>
            <a:pPr>
              <a:defRPr b="1" i="1" sz="3700">
                <a:solidFill>
                  <a:srgbClr val="009193"/>
                </a:solidFill>
                <a:latin typeface="Garamond"/>
                <a:ea typeface="Garamond"/>
                <a:cs typeface="Garamond"/>
                <a:sym typeface="Garamond"/>
              </a:defRPr>
            </a:pPr>
            <a:r>
              <a:t>Mais tout travailleur indépendant est son propre patron</a:t>
            </a:r>
          </a:p>
        </p:txBody>
      </p:sp>
      <p:sp>
        <p:nvSpPr>
          <p:cNvPr id="199" name="Certains patrons sont assimilés à des salariés"/>
          <p:cNvSpPr txBox="1"/>
          <p:nvPr/>
        </p:nvSpPr>
        <p:spPr>
          <a:xfrm>
            <a:off x="2007315" y="5272880"/>
            <a:ext cx="9409864" cy="6858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b="1" i="1" sz="4100">
                <a:solidFill>
                  <a:srgbClr val="FE9301"/>
                </a:solidFill>
                <a:latin typeface="Garamond"/>
                <a:ea typeface="Garamond"/>
                <a:cs typeface="Garamond"/>
                <a:sym typeface="Garamond"/>
              </a:defRPr>
            </a:lvl1pPr>
          </a:lstStyle>
          <a:p>
            <a:pPr/>
            <a:r>
              <a:t>Certains patrons sont assimilés à des salariés</a:t>
            </a:r>
          </a:p>
        </p:txBody>
      </p:sp>
      <p:sp>
        <p:nvSpPr>
          <p:cNvPr id="200" name="Pour être travailleur indépendant,…"/>
          <p:cNvSpPr txBox="1"/>
          <p:nvPr/>
        </p:nvSpPr>
        <p:spPr>
          <a:xfrm>
            <a:off x="2007315" y="6289104"/>
            <a:ext cx="9409864" cy="21336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algn="l" defTabSz="457200">
              <a:defRPr sz="3600">
                <a:latin typeface="Garamond"/>
                <a:ea typeface="Garamond"/>
                <a:cs typeface="Garamond"/>
                <a:sym typeface="Garamond"/>
              </a:defRPr>
            </a:pPr>
            <a:r>
              <a:t>Pour être travailleur indépendant, </a:t>
            </a:r>
          </a:p>
          <a:p>
            <a:pPr lvl="1" marL="944562" indent="-500062" algn="l" defTabSz="457200">
              <a:buSzPct val="145000"/>
              <a:buChar char="•"/>
              <a:defRPr sz="3600">
                <a:latin typeface="Garamond"/>
                <a:ea typeface="Garamond"/>
                <a:cs typeface="Garamond"/>
                <a:sym typeface="Garamond"/>
              </a:defRPr>
            </a:pPr>
            <a:r>
              <a:t>il suffit d’être une personne physique majeure, </a:t>
            </a:r>
          </a:p>
          <a:p>
            <a:pPr lvl="1" marL="944562" indent="-500062" algn="l" defTabSz="457200">
              <a:buSzPct val="145000"/>
              <a:buChar char="•"/>
              <a:defRPr sz="3600">
                <a:latin typeface="Garamond"/>
                <a:ea typeface="Garamond"/>
                <a:cs typeface="Garamond"/>
                <a:sym typeface="Garamond"/>
              </a:defRPr>
            </a:pPr>
            <a:r>
              <a:t>légalement capable et </a:t>
            </a:r>
          </a:p>
          <a:p>
            <a:pPr lvl="1" marL="944562" indent="-500062" algn="l" defTabSz="457200">
              <a:buSzPct val="145000"/>
              <a:buChar char="•"/>
              <a:defRPr sz="3600">
                <a:latin typeface="Garamond"/>
                <a:ea typeface="Garamond"/>
                <a:cs typeface="Garamond"/>
                <a:sym typeface="Garamond"/>
              </a:defRPr>
            </a:pPr>
            <a:r>
              <a:t>d’avoir une activité clairement définie.</a:t>
            </a:r>
          </a:p>
        </p:txBody>
      </p:sp>
    </p:spTree>
  </p:cSld>
  <p:clrMapOvr>
    <a:masterClrMapping/>
  </p:clrMapOvr>
  <p:transition xmlns:p14="http://schemas.microsoft.com/office/powerpoint/2010/main" spd="med" advClick="1"/>
</p:sld>
</file>

<file path=ppt/slides/slide1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02" name="Travailleurs Indépendants: les définir"/>
          <p:cNvSpPr txBox="1"/>
          <p:nvPr>
            <p:ph type="title"/>
          </p:nvPr>
        </p:nvSpPr>
        <p:spPr>
          <a:xfrm>
            <a:off x="794333" y="53972"/>
            <a:ext cx="11216644" cy="1413937"/>
          </a:xfrm>
          <a:prstGeom prst="rect">
            <a:avLst/>
          </a:prstGeom>
        </p:spPr>
        <p:txBody>
          <a:bodyPr/>
          <a:lstStyle>
            <a:lvl1pPr algn="ctr" defTabSz="496569">
              <a:lnSpc>
                <a:spcPct val="100000"/>
              </a:lnSpc>
              <a:defRPr sz="5400">
                <a:solidFill>
                  <a:srgbClr val="0096FF"/>
                </a:solidFill>
                <a:latin typeface="Garamond"/>
                <a:ea typeface="Garamond"/>
                <a:cs typeface="Garamond"/>
                <a:sym typeface="Garamond"/>
              </a:defRPr>
            </a:lvl1pPr>
          </a:lstStyle>
          <a:p>
            <a:pPr/>
            <a:r>
              <a:t>Travailleurs Indépendants: les définir</a:t>
            </a:r>
          </a:p>
        </p:txBody>
      </p:sp>
      <p:sp>
        <p:nvSpPr>
          <p:cNvPr id="203" name="Pour la statistique publique :  les indépendants =  négatif des salariés, en écartant de ce fait quelque 8 % d’entre eux qui, bien qu’indépendants selon le droit du travail, cotisent au régime général de la Sécurité sociale. C’est le cas des dirigeants s"/>
          <p:cNvSpPr txBox="1"/>
          <p:nvPr>
            <p:ph type="body" idx="1"/>
          </p:nvPr>
        </p:nvSpPr>
        <p:spPr>
          <a:xfrm>
            <a:off x="268940" y="1404155"/>
            <a:ext cx="12636117" cy="8005196"/>
          </a:xfrm>
          <a:prstGeom prst="rect">
            <a:avLst/>
          </a:prstGeom>
        </p:spPr>
        <p:txBody>
          <a:bodyPr/>
          <a:lstStyle/>
          <a:p>
            <a:pPr lvl="1" marL="0" indent="457200">
              <a:lnSpc>
                <a:spcPct val="81000"/>
              </a:lnSpc>
              <a:spcBef>
                <a:spcPts val="500"/>
              </a:spcBef>
              <a:buSzTx/>
              <a:buNone/>
              <a:defRPr sz="2900">
                <a:solidFill>
                  <a:srgbClr val="005493"/>
                </a:solidFill>
                <a:latin typeface="Garamond"/>
                <a:ea typeface="Garamond"/>
                <a:cs typeface="Garamond"/>
                <a:sym typeface="Garamond"/>
              </a:defRPr>
            </a:pPr>
            <a:r>
              <a:t>Pour la statistique publique</a:t>
            </a:r>
            <a:r>
              <a:rPr>
                <a:solidFill>
                  <a:srgbClr val="44546A"/>
                </a:solidFill>
              </a:rPr>
              <a:t> :  </a:t>
            </a:r>
            <a:r>
              <a:rPr b="1">
                <a:solidFill>
                  <a:srgbClr val="44546A"/>
                </a:solidFill>
              </a:rPr>
              <a:t>les indépendants =  négatif des salariés</a:t>
            </a:r>
            <a:r>
              <a:rPr>
                <a:solidFill>
                  <a:srgbClr val="44546A"/>
                </a:solidFill>
              </a:rPr>
              <a:t>, en écartant de ce fait quelque 8 % d’entre eux qui, bien qu’indépendants selon le droit du travail, cotisent au régime général de la Sécurité sociale. C’est le cas des dirigeants salariés et des gérants minoritaires de sociétés à responsabilité limitée (SARL). </a:t>
            </a:r>
            <a:endParaRPr>
              <a:solidFill>
                <a:srgbClr val="44546A"/>
              </a:solidFill>
            </a:endParaRPr>
          </a:p>
          <a:p>
            <a:pPr lvl="1" marL="0" indent="457200">
              <a:lnSpc>
                <a:spcPct val="81000"/>
              </a:lnSpc>
              <a:spcBef>
                <a:spcPts val="500"/>
              </a:spcBef>
              <a:buSzTx/>
              <a:buNone/>
              <a:defRPr sz="2900">
                <a:solidFill>
                  <a:srgbClr val="005493"/>
                </a:solidFill>
                <a:latin typeface="Garamond"/>
                <a:ea typeface="Garamond"/>
                <a:cs typeface="Garamond"/>
                <a:sym typeface="Garamond"/>
              </a:defRPr>
            </a:pPr>
            <a:r>
              <a:t>La nomenclature des professions et catégories socioprofessionnelles (PCS)</a:t>
            </a:r>
            <a:r>
              <a:rPr>
                <a:solidFill>
                  <a:srgbClr val="44546A"/>
                </a:solidFill>
              </a:rPr>
              <a:t>, mobilisée également par la statistique publique, </a:t>
            </a:r>
            <a:r>
              <a:rPr b="1">
                <a:solidFill>
                  <a:srgbClr val="44546A"/>
                </a:solidFill>
              </a:rPr>
              <a:t>intègre, elle, ces indépendants cotisant au régime général. </a:t>
            </a:r>
            <a:endParaRPr>
              <a:solidFill>
                <a:srgbClr val="44546A"/>
              </a:solidFill>
            </a:endParaRPr>
          </a:p>
          <a:p>
            <a:pPr lvl="1" marL="0" indent="457200">
              <a:lnSpc>
                <a:spcPct val="81000"/>
              </a:lnSpc>
              <a:spcBef>
                <a:spcPts val="500"/>
              </a:spcBef>
              <a:buSzTx/>
              <a:buNone/>
              <a:defRPr sz="2900">
                <a:solidFill>
                  <a:srgbClr val="005493"/>
                </a:solidFill>
                <a:latin typeface="Garamond"/>
                <a:ea typeface="Garamond"/>
                <a:cs typeface="Garamond"/>
                <a:sym typeface="Garamond"/>
              </a:defRPr>
            </a:pPr>
            <a:r>
              <a:t>Les organismes internationaux – Bureau international du travail (BIT) ou Eurostat </a:t>
            </a:r>
            <a:r>
              <a:rPr>
                <a:solidFill>
                  <a:srgbClr val="44546A"/>
                </a:solidFill>
              </a:rPr>
              <a:t>– ajoutent leurs </a:t>
            </a:r>
            <a:r>
              <a:rPr b="1">
                <a:solidFill>
                  <a:srgbClr val="44546A"/>
                </a:solidFill>
              </a:rPr>
              <a:t>propres règles</a:t>
            </a:r>
            <a:r>
              <a:rPr>
                <a:solidFill>
                  <a:srgbClr val="44546A"/>
                </a:solidFill>
              </a:rPr>
              <a:t> de comptage. </a:t>
            </a:r>
            <a:endParaRPr>
              <a:solidFill>
                <a:srgbClr val="44546A"/>
              </a:solidFill>
            </a:endParaRPr>
          </a:p>
          <a:p>
            <a:pPr lvl="1" marL="0" indent="457200">
              <a:lnSpc>
                <a:spcPct val="81000"/>
              </a:lnSpc>
              <a:spcBef>
                <a:spcPts val="500"/>
              </a:spcBef>
              <a:buSzTx/>
              <a:buNone/>
              <a:defRPr sz="2900">
                <a:solidFill>
                  <a:srgbClr val="005493"/>
                </a:solidFill>
                <a:latin typeface="Garamond"/>
                <a:ea typeface="Garamond"/>
                <a:cs typeface="Garamond"/>
                <a:sym typeface="Garamond"/>
              </a:defRPr>
            </a:pPr>
            <a:r>
              <a:t>L’administration fiscale propose </a:t>
            </a:r>
            <a:r>
              <a:rPr>
                <a:solidFill>
                  <a:srgbClr val="44546A"/>
                </a:solidFill>
              </a:rPr>
              <a:t> une définition des indépendants comme </a:t>
            </a:r>
            <a:r>
              <a:rPr b="1">
                <a:solidFill>
                  <a:srgbClr val="44546A"/>
                </a:solidFill>
              </a:rPr>
              <a:t>producteurs d’actes commerciaux qu’elle assujettit à ce titre à la TVA.</a:t>
            </a:r>
            <a:r>
              <a:rPr>
                <a:solidFill>
                  <a:srgbClr val="44546A"/>
                </a:solidFill>
              </a:rPr>
              <a:t> </a:t>
            </a:r>
            <a:endParaRPr>
              <a:solidFill>
                <a:srgbClr val="44546A"/>
              </a:solidFill>
            </a:endParaRPr>
          </a:p>
          <a:p>
            <a:pPr lvl="1" marL="0" indent="457200">
              <a:lnSpc>
                <a:spcPct val="81000"/>
              </a:lnSpc>
              <a:spcBef>
                <a:spcPts val="500"/>
              </a:spcBef>
              <a:buSzTx/>
              <a:buNone/>
              <a:defRPr sz="2900">
                <a:solidFill>
                  <a:srgbClr val="005493"/>
                </a:solidFill>
                <a:latin typeface="Garamond"/>
                <a:ea typeface="Garamond"/>
                <a:cs typeface="Garamond"/>
                <a:sym typeface="Garamond"/>
              </a:defRPr>
            </a:pPr>
            <a:r>
              <a:t>Pour le juriste ,</a:t>
            </a:r>
            <a:r>
              <a:rPr>
                <a:solidFill>
                  <a:srgbClr val="44546A"/>
                </a:solidFill>
              </a:rPr>
              <a:t> les indépendants échangent, dans le cadre de relations marchandes, des services ou des prestations qui relèvent du droit commercial. </a:t>
            </a:r>
            <a:r>
              <a:rPr b="1">
                <a:solidFill>
                  <a:srgbClr val="44546A"/>
                </a:solidFill>
              </a:rPr>
              <a:t>Ils se différencient ainsi foncièrement des salariés dont les échanges de travail sont précisément réglés par le droit du travail.</a:t>
            </a:r>
            <a:r>
              <a:rPr>
                <a:solidFill>
                  <a:srgbClr val="44546A"/>
                </a:solidFill>
              </a:rPr>
              <a:t> Selon cette convention juridique qui reste structurante en France, les indépendants sont donc par principe </a:t>
            </a:r>
            <a:r>
              <a:rPr b="1">
                <a:solidFill>
                  <a:srgbClr val="44546A"/>
                </a:solidFill>
              </a:rPr>
              <a:t>exempts de toute subordination juridique. </a:t>
            </a:r>
            <a:r>
              <a:rPr>
                <a:solidFill>
                  <a:srgbClr val="44546A"/>
                </a:solidFill>
              </a:rPr>
              <a:t>Ils s’emploient en enchaînant des contrats commerciaux – ponctuels par essence – qui fixent la nature de la prestation à exécuter, ses délais et les conditions de sa rémunération. </a:t>
            </a:r>
            <a:r>
              <a:rPr b="1">
                <a:solidFill>
                  <a:srgbClr val="44546A"/>
                </a:solidFill>
              </a:rPr>
              <a:t>Tout ce qui relève de l’organisation des tâches ou du temps de travail est laissé à l’initiative de l’indépendant et doit le rester.</a:t>
            </a:r>
          </a:p>
        </p:txBody>
      </p:sp>
    </p:spTree>
  </p:cSld>
  <p:clrMapOvr>
    <a:masterClrMapping/>
  </p:clrMapOvr>
  <p:transition xmlns:p14="http://schemas.microsoft.com/office/powerpoint/2010/main" spd="med" advClick="1"/>
</p:sld>
</file>

<file path=ppt/slides/slide1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05" name="Travailleurs indépendants : qui sont ils?"/>
          <p:cNvSpPr txBox="1"/>
          <p:nvPr>
            <p:ph type="title"/>
          </p:nvPr>
        </p:nvSpPr>
        <p:spPr>
          <a:xfrm>
            <a:off x="952499" y="254000"/>
            <a:ext cx="11423588" cy="1197659"/>
          </a:xfrm>
          <a:prstGeom prst="rect">
            <a:avLst/>
          </a:prstGeom>
        </p:spPr>
        <p:txBody>
          <a:bodyPr/>
          <a:lstStyle>
            <a:lvl1pPr defTabSz="443991">
              <a:defRPr sz="5800">
                <a:solidFill>
                  <a:srgbClr val="0096FF"/>
                </a:solidFill>
              </a:defRPr>
            </a:lvl1pPr>
          </a:lstStyle>
          <a:p>
            <a:pPr/>
            <a:r>
              <a:t>Travailleurs indépendants : qui sont ils?</a:t>
            </a:r>
          </a:p>
        </p:txBody>
      </p:sp>
      <p:pic>
        <p:nvPicPr>
          <p:cNvPr id="206" name="th-986383424.jpeg" descr="th-986383424.jpeg"/>
          <p:cNvPicPr>
            <a:picLocks noChangeAspect="1"/>
          </p:cNvPicPr>
          <p:nvPr/>
        </p:nvPicPr>
        <p:blipFill>
          <a:blip r:embed="rId2">
            <a:extLst/>
          </a:blip>
          <a:stretch>
            <a:fillRect/>
          </a:stretch>
        </p:blipFill>
        <p:spPr>
          <a:xfrm>
            <a:off x="5654635" y="6877633"/>
            <a:ext cx="4296190" cy="2238733"/>
          </a:xfrm>
          <a:prstGeom prst="rect">
            <a:avLst/>
          </a:prstGeom>
          <a:ln w="12700">
            <a:miter lim="400000"/>
          </a:ln>
        </p:spPr>
      </p:pic>
      <p:pic>
        <p:nvPicPr>
          <p:cNvPr id="207" name="th-1122332630.jpeg" descr="th-1122332630.jpeg"/>
          <p:cNvPicPr>
            <a:picLocks noChangeAspect="1"/>
          </p:cNvPicPr>
          <p:nvPr/>
        </p:nvPicPr>
        <p:blipFill>
          <a:blip r:embed="rId3">
            <a:extLst/>
          </a:blip>
          <a:stretch>
            <a:fillRect/>
          </a:stretch>
        </p:blipFill>
        <p:spPr>
          <a:xfrm>
            <a:off x="1740661" y="6903246"/>
            <a:ext cx="1722104" cy="2238733"/>
          </a:xfrm>
          <a:prstGeom prst="rect">
            <a:avLst/>
          </a:prstGeom>
          <a:ln w="12700">
            <a:miter lim="400000"/>
          </a:ln>
        </p:spPr>
      </p:pic>
      <p:sp>
        <p:nvSpPr>
          <p:cNvPr id="208" name="Texte"/>
          <p:cNvSpPr txBox="1"/>
          <p:nvPr/>
        </p:nvSpPr>
        <p:spPr>
          <a:xfrm>
            <a:off x="5578593" y="1183334"/>
            <a:ext cx="428626" cy="8509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defRPr sz="4700">
                <a:solidFill>
                  <a:srgbClr val="011993"/>
                </a:solidFill>
                <a:latin typeface="Garamond"/>
                <a:ea typeface="Garamond"/>
                <a:cs typeface="Garamond"/>
                <a:sym typeface="Garamond"/>
              </a:defRPr>
            </a:pPr>
            <a:r>
              <a:t> </a:t>
            </a:r>
            <a:r>
              <a:rPr sz="5200"/>
              <a:t> </a:t>
            </a:r>
          </a:p>
        </p:txBody>
      </p:sp>
      <p:graphicFrame>
        <p:nvGraphicFramePr>
          <p:cNvPr id="209" name="Tableau"/>
          <p:cNvGraphicFramePr/>
          <p:nvPr/>
        </p:nvGraphicFramePr>
        <p:xfrm>
          <a:off x="1017319" y="3265375"/>
          <a:ext cx="10970161" cy="2745209"/>
        </p:xfrm>
        <a:graphic xmlns:a="http://schemas.openxmlformats.org/drawingml/2006/main">
          <a:graphicData uri="http://schemas.openxmlformats.org/drawingml/2006/table">
            <a:tbl>
              <a:tblPr firstCol="0" firstRow="0" lastCol="0" lastRow="0" bandCol="0" bandRow="1" rtl="0">
                <a:tableStyleId>{4C3C2611-4C71-4FC5-86AE-919BDF0F9419}</a:tableStyleId>
              </a:tblPr>
              <a:tblGrid>
                <a:gridCol w="4974077"/>
                <a:gridCol w="5996083"/>
              </a:tblGrid>
              <a:tr h="1372604">
                <a:tc>
                  <a:txBody>
                    <a:bodyPr/>
                    <a:lstStyle/>
                    <a:p>
                      <a:pPr algn="l" defTabSz="449580">
                        <a:defRPr b="1" sz="2100">
                          <a:uFill>
                            <a:solidFill>
                              <a:srgbClr val="000000"/>
                            </a:solidFill>
                          </a:uFill>
                          <a:latin typeface="inherit"/>
                          <a:ea typeface="inherit"/>
                          <a:cs typeface="inherit"/>
                          <a:sym typeface="inherit"/>
                        </a:defRPr>
                      </a:pPr>
                      <a:r>
                        <a:t>Travailleur non-salarié</a:t>
                      </a:r>
                      <a:br/>
                      <a:r>
                        <a:rPr b="0" i="1"/>
                        <a:t>(Sécurité sociale des indépendants – SSI)</a:t>
                      </a:r>
                    </a:p>
                  </a:txBody>
                  <a:tcPr marL="50800" marR="50800" marT="50800" marB="50800" anchor="ctr" anchorCtr="0" horzOverflow="overflow">
                    <a:solidFill>
                      <a:srgbClr val="F0F0F0"/>
                    </a:solidFill>
                  </a:tcPr>
                </a:tc>
                <a:tc>
                  <a:txBody>
                    <a:bodyPr/>
                    <a:lstStyle/>
                    <a:p>
                      <a:pPr algn="l" defTabSz="449580">
                        <a:defRPr sz="1800"/>
                      </a:pPr>
                      <a:r>
                        <a:rPr sz="1700">
                          <a:uFill>
                            <a:solidFill>
                              <a:srgbClr val="000000"/>
                            </a:solidFill>
                          </a:uFill>
                          <a:latin typeface="inherit"/>
                          <a:ea typeface="inherit"/>
                          <a:cs typeface="inherit"/>
                          <a:sym typeface="inherit"/>
                        </a:rPr>
                        <a:t>Gérant associé unique d’EURL Gérant majoritaire de SARL Associé de SNC Chef d’entreprise (EI, EIRL ou micro-entreprise)</a:t>
                      </a:r>
                    </a:p>
                  </a:txBody>
                  <a:tcPr marL="50800" marR="50800" marT="50800" marB="50800" anchor="ctr" anchorCtr="0" horzOverflow="overflow">
                    <a:solidFill>
                      <a:srgbClr val="F0F0F0"/>
                    </a:solidFill>
                  </a:tcPr>
                </a:tc>
              </a:tr>
              <a:tr h="1372604">
                <a:tc>
                  <a:txBody>
                    <a:bodyPr/>
                    <a:lstStyle/>
                    <a:p>
                      <a:pPr algn="l" defTabSz="449580">
                        <a:defRPr b="1" sz="2300">
                          <a:uFill>
                            <a:solidFill>
                              <a:srgbClr val="000000"/>
                            </a:solidFill>
                          </a:uFill>
                          <a:latin typeface="inherit"/>
                          <a:ea typeface="inherit"/>
                          <a:cs typeface="inherit"/>
                          <a:sym typeface="inherit"/>
                        </a:defRPr>
                      </a:pPr>
                      <a:r>
                        <a:t>Assimilé salarié</a:t>
                      </a:r>
                      <a:br/>
                      <a:r>
                        <a:rPr b="0" i="1"/>
                        <a:t>(Régime général de la sécurité sociale)</a:t>
                      </a:r>
                    </a:p>
                  </a:txBody>
                  <a:tcPr marL="50800" marR="50800" marT="50800" marB="50800" anchor="ctr" anchorCtr="0" horzOverflow="overflow">
                    <a:noFill/>
                  </a:tcPr>
                </a:tc>
                <a:tc>
                  <a:txBody>
                    <a:bodyPr/>
                    <a:lstStyle/>
                    <a:p>
                      <a:pPr algn="l" defTabSz="449580">
                        <a:defRPr sz="1800"/>
                      </a:pPr>
                      <a:r>
                        <a:rPr sz="2000">
                          <a:uFill>
                            <a:solidFill>
                              <a:srgbClr val="000000"/>
                            </a:solidFill>
                          </a:uFill>
                          <a:latin typeface="inherit"/>
                          <a:ea typeface="inherit"/>
                          <a:cs typeface="inherit"/>
                          <a:sym typeface="inherit"/>
                        </a:rPr>
                        <a:t>Président de SASU ou de SAS Président et directeur général de SA Gérant minoritaire ou égalitaire de SARL Gérant non associé d’EURL</a:t>
                      </a:r>
                    </a:p>
                  </a:txBody>
                  <a:tcPr marL="50800" marR="50800" marT="50800" marB="50800" anchor="ctr" anchorCtr="0" horzOverflow="overflow">
                    <a:noFill/>
                  </a:tcPr>
                </a:tc>
              </a:tr>
            </a:tbl>
          </a:graphicData>
        </a:graphic>
      </p:graphicFrame>
      <p:sp>
        <p:nvSpPr>
          <p:cNvPr id="210" name="Les différents statuts de travailleurs indépendants…"/>
          <p:cNvSpPr txBox="1"/>
          <p:nvPr/>
        </p:nvSpPr>
        <p:spPr>
          <a:xfrm>
            <a:off x="622206" y="1343723"/>
            <a:ext cx="11760387" cy="196744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algn="just" defTabSz="449580">
              <a:lnSpc>
                <a:spcPts val="4800"/>
              </a:lnSpc>
              <a:spcBef>
                <a:spcPts val="1500"/>
              </a:spcBef>
              <a:defRPr b="1">
                <a:solidFill>
                  <a:srgbClr val="FE6018"/>
                </a:solidFill>
                <a:uFill>
                  <a:solidFill>
                    <a:srgbClr val="FE6018"/>
                  </a:solidFill>
                </a:uFill>
                <a:latin typeface="Arial"/>
                <a:ea typeface="Arial"/>
                <a:cs typeface="Arial"/>
                <a:sym typeface="Arial"/>
              </a:defRPr>
            </a:pPr>
            <a:r>
              <a:t>Les différents statuts de travailleurs indépendants</a:t>
            </a:r>
            <a:endParaRPr>
              <a:uFill>
                <a:solidFill>
                  <a:srgbClr val="000000"/>
                </a:solidFill>
              </a:uFill>
              <a:latin typeface="Calibri"/>
              <a:ea typeface="Calibri"/>
              <a:cs typeface="Calibri"/>
              <a:sym typeface="Calibri"/>
            </a:endParaRPr>
          </a:p>
          <a:p>
            <a:pPr algn="just" defTabSz="449580">
              <a:defRPr sz="1700">
                <a:solidFill>
                  <a:srgbClr val="181818"/>
                </a:solidFill>
                <a:uFill>
                  <a:solidFill>
                    <a:srgbClr val="181818"/>
                  </a:solidFill>
                </a:uFill>
                <a:latin typeface="Arial"/>
                <a:ea typeface="Arial"/>
                <a:cs typeface="Arial"/>
                <a:sym typeface="Arial"/>
              </a:defRPr>
            </a:pPr>
            <a:r>
              <a:t>On oppose traditionnellement </a:t>
            </a:r>
            <a:r>
              <a:rPr b="1"/>
              <a:t>deux statuts</a:t>
            </a:r>
            <a:r>
              <a:t> de travailleurs indépendants : le statut de </a:t>
            </a:r>
            <a:r>
              <a:rPr b="1"/>
              <a:t>travailleur non-salarié (</a:t>
            </a:r>
            <a:r>
              <a:rPr b="1" u="sng">
                <a:solidFill>
                  <a:srgbClr val="0000FF"/>
                </a:solidFill>
                <a:uFill>
                  <a:solidFill>
                    <a:srgbClr val="0000FF"/>
                  </a:solidFill>
                </a:uFill>
                <a:latin typeface="inherit"/>
                <a:ea typeface="inherit"/>
                <a:cs typeface="inherit"/>
                <a:sym typeface="inherit"/>
                <a:hlinkClick r:id="rId4" invalidUrl="" action="" tgtFrame="" tooltip="" history="1" highlightClick="0" endSnd="0"/>
              </a:rPr>
              <a:t>TNS</a:t>
            </a:r>
            <a:r>
              <a:rPr b="1"/>
              <a:t>)</a:t>
            </a:r>
            <a:r>
              <a:t> et le statut de </a:t>
            </a:r>
            <a:r>
              <a:rPr b="1"/>
              <a:t>travailleur </a:t>
            </a:r>
            <a:r>
              <a:rPr b="1" u="sng">
                <a:solidFill>
                  <a:srgbClr val="0000FF"/>
                </a:solidFill>
                <a:uFill>
                  <a:solidFill>
                    <a:srgbClr val="0000FF"/>
                  </a:solidFill>
                </a:uFill>
                <a:latin typeface="inherit"/>
                <a:ea typeface="inherit"/>
                <a:cs typeface="inherit"/>
                <a:sym typeface="inherit"/>
                <a:hlinkClick r:id="rId5" invalidUrl="" action="" tgtFrame="" tooltip="" history="1" highlightClick="0" endSnd="0"/>
              </a:rPr>
              <a:t>assimilé salarié</a:t>
            </a:r>
            <a:r>
              <a:t>.</a:t>
            </a:r>
            <a:endParaRPr>
              <a:uFill>
                <a:solidFill>
                  <a:srgbClr val="000000"/>
                </a:solidFill>
              </a:uFill>
              <a:latin typeface="Calibri"/>
              <a:ea typeface="Calibri"/>
              <a:cs typeface="Calibri"/>
              <a:sym typeface="Calibri"/>
            </a:endParaRPr>
          </a:p>
          <a:p>
            <a:pPr algn="just" defTabSz="449580">
              <a:defRPr sz="1700">
                <a:solidFill>
                  <a:srgbClr val="181818"/>
                </a:solidFill>
                <a:uFill>
                  <a:solidFill>
                    <a:srgbClr val="181818"/>
                  </a:solidFill>
                </a:uFill>
                <a:latin typeface="Arial"/>
                <a:ea typeface="Arial"/>
                <a:cs typeface="Arial"/>
                <a:sym typeface="Arial"/>
              </a:defRPr>
            </a:pPr>
            <a:r>
              <a:t>La </a:t>
            </a:r>
            <a:r>
              <a:rPr b="1" u="sng">
                <a:solidFill>
                  <a:srgbClr val="0000FF"/>
                </a:solidFill>
                <a:uFill>
                  <a:solidFill>
                    <a:srgbClr val="0000FF"/>
                  </a:solidFill>
                </a:uFill>
                <a:latin typeface="inherit"/>
                <a:ea typeface="inherit"/>
                <a:cs typeface="inherit"/>
                <a:sym typeface="inherit"/>
                <a:hlinkClick r:id="rId6" invalidUrl="" action="" tgtFrame="" tooltip="" history="1" highlightClick="0" endSnd="0"/>
              </a:rPr>
              <a:t>forme juridique de l’entreprise</a:t>
            </a:r>
            <a:r>
              <a:t> ainsi que la </a:t>
            </a:r>
            <a:r>
              <a:rPr b="1"/>
              <a:t>répartition du capital social</a:t>
            </a:r>
            <a:r>
              <a:t> déterminent, le cas échéant, le statut applicable au mandataire social.</a:t>
            </a:r>
            <a:endParaRPr>
              <a:uFill>
                <a:solidFill>
                  <a:srgbClr val="000000"/>
                </a:solidFill>
              </a:uFill>
              <a:latin typeface="Calibri"/>
              <a:ea typeface="Calibri"/>
              <a:cs typeface="Calibri"/>
              <a:sym typeface="Calibri"/>
            </a:endParaRPr>
          </a:p>
        </p:txBody>
      </p:sp>
    </p:spTree>
  </p:cSld>
  <p:clrMapOvr>
    <a:masterClrMapping/>
  </p:clrMapOvr>
  <p:transition xmlns:p14="http://schemas.microsoft.com/office/powerpoint/2010/main" spd="med" advClick="1"/>
</p:sld>
</file>

<file path=ppt/slides/slide1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12" name="Titre 1"/>
          <p:cNvSpPr txBox="1"/>
          <p:nvPr>
            <p:ph type="title"/>
          </p:nvPr>
        </p:nvSpPr>
        <p:spPr>
          <a:prstGeom prst="rect">
            <a:avLst/>
          </a:prstGeom>
        </p:spPr>
        <p:txBody>
          <a:bodyPr/>
          <a:lstStyle/>
          <a:p>
            <a:pPr/>
            <a:r>
              <a:t>Les statuts : les choix</a:t>
            </a:r>
          </a:p>
        </p:txBody>
      </p:sp>
      <p:grpSp>
        <p:nvGrpSpPr>
          <p:cNvPr id="215" name="Ellipse 2"/>
          <p:cNvGrpSpPr/>
          <p:nvPr/>
        </p:nvGrpSpPr>
        <p:grpSpPr>
          <a:xfrm>
            <a:off x="2840238" y="3726205"/>
            <a:ext cx="1363007" cy="825309"/>
            <a:chOff x="0" y="0"/>
            <a:chExt cx="1363006" cy="825308"/>
          </a:xfrm>
        </p:grpSpPr>
        <p:sp>
          <p:nvSpPr>
            <p:cNvPr id="213" name="Ovale"/>
            <p:cNvSpPr/>
            <p:nvPr/>
          </p:nvSpPr>
          <p:spPr>
            <a:xfrm>
              <a:off x="-1" y="-1"/>
              <a:ext cx="1363007" cy="825310"/>
            </a:xfrm>
            <a:prstGeom prst="ellipse">
              <a:avLst/>
            </a:prstGeom>
            <a:solidFill>
              <a:srgbClr val="4472C4"/>
            </a:solidFill>
            <a:ln w="12700" cap="flat">
              <a:solidFill>
                <a:srgbClr val="32538F"/>
              </a:solidFill>
              <a:prstDash val="solid"/>
              <a:miter lim="800000"/>
            </a:ln>
            <a:effectLst/>
          </p:spPr>
          <p:txBody>
            <a:bodyPr wrap="square" lIns="50800" tIns="50800" rIns="50800" bIns="50800" numCol="1" anchor="ctr">
              <a:noAutofit/>
            </a:bodyPr>
            <a:lstStyle/>
            <a:p>
              <a:pPr defTabSz="1300480">
                <a:lnSpc>
                  <a:spcPct val="90000"/>
                </a:lnSpc>
                <a:defRPr>
                  <a:solidFill>
                    <a:srgbClr val="FFFFFF"/>
                  </a:solidFill>
                  <a:latin typeface="Calibri"/>
                  <a:ea typeface="Calibri"/>
                  <a:cs typeface="Calibri"/>
                  <a:sym typeface="Calibri"/>
                </a:defRPr>
              </a:pPr>
            </a:p>
          </p:txBody>
        </p:sp>
        <p:sp>
          <p:nvSpPr>
            <p:cNvPr id="214" name="SELASU"/>
            <p:cNvSpPr txBox="1"/>
            <p:nvPr/>
          </p:nvSpPr>
          <p:spPr>
            <a:xfrm>
              <a:off x="199607" y="44272"/>
              <a:ext cx="963792" cy="736762"/>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8766" tIns="48766" rIns="48766" bIns="48766" numCol="1" anchor="ctr">
              <a:spAutoFit/>
            </a:bodyPr>
            <a:lstStyle>
              <a:lvl1pPr defTabSz="1300480">
                <a:lnSpc>
                  <a:spcPct val="90000"/>
                </a:lnSpc>
                <a:defRPr>
                  <a:solidFill>
                    <a:srgbClr val="FFFFFF"/>
                  </a:solidFill>
                  <a:latin typeface="Calibri"/>
                  <a:ea typeface="Calibri"/>
                  <a:cs typeface="Calibri"/>
                  <a:sym typeface="Calibri"/>
                </a:defRPr>
              </a:lvl1pPr>
            </a:lstStyle>
            <a:p>
              <a:pPr/>
              <a:r>
                <a:t>SELASU</a:t>
              </a:r>
            </a:p>
          </p:txBody>
        </p:sp>
      </p:grpSp>
      <p:grpSp>
        <p:nvGrpSpPr>
          <p:cNvPr id="218" name="Ellipse 3"/>
          <p:cNvGrpSpPr/>
          <p:nvPr/>
        </p:nvGrpSpPr>
        <p:grpSpPr>
          <a:xfrm>
            <a:off x="5874780" y="5084586"/>
            <a:ext cx="1495857" cy="825309"/>
            <a:chOff x="0" y="0"/>
            <a:chExt cx="1495855" cy="825308"/>
          </a:xfrm>
        </p:grpSpPr>
        <p:sp>
          <p:nvSpPr>
            <p:cNvPr id="216" name="Ovale"/>
            <p:cNvSpPr/>
            <p:nvPr/>
          </p:nvSpPr>
          <p:spPr>
            <a:xfrm>
              <a:off x="-1" y="-1"/>
              <a:ext cx="1495857" cy="825310"/>
            </a:xfrm>
            <a:prstGeom prst="ellipse">
              <a:avLst/>
            </a:prstGeom>
            <a:solidFill>
              <a:srgbClr val="4472C4"/>
            </a:solidFill>
            <a:ln w="12700" cap="flat">
              <a:solidFill>
                <a:srgbClr val="32538F"/>
              </a:solidFill>
              <a:prstDash val="solid"/>
              <a:miter lim="800000"/>
            </a:ln>
            <a:effectLst/>
          </p:spPr>
          <p:txBody>
            <a:bodyPr wrap="square" lIns="50800" tIns="50800" rIns="50800" bIns="50800" numCol="1" anchor="ctr">
              <a:noAutofit/>
            </a:bodyPr>
            <a:lstStyle/>
            <a:p>
              <a:pPr defTabSz="1300480">
                <a:lnSpc>
                  <a:spcPct val="90000"/>
                </a:lnSpc>
                <a:defRPr>
                  <a:solidFill>
                    <a:srgbClr val="FFFFFF"/>
                  </a:solidFill>
                  <a:latin typeface="Calibri"/>
                  <a:ea typeface="Calibri"/>
                  <a:cs typeface="Calibri"/>
                  <a:sym typeface="Calibri"/>
                </a:defRPr>
              </a:pPr>
            </a:p>
          </p:txBody>
        </p:sp>
        <p:sp>
          <p:nvSpPr>
            <p:cNvPr id="217" name="SELURL"/>
            <p:cNvSpPr txBox="1"/>
            <p:nvPr/>
          </p:nvSpPr>
          <p:spPr>
            <a:xfrm>
              <a:off x="219062" y="213371"/>
              <a:ext cx="1057731" cy="398564"/>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8766" tIns="48766" rIns="48766" bIns="48766" numCol="1" anchor="ctr">
              <a:spAutoFit/>
            </a:bodyPr>
            <a:lstStyle>
              <a:lvl1pPr defTabSz="1300480">
                <a:lnSpc>
                  <a:spcPct val="90000"/>
                </a:lnSpc>
                <a:defRPr>
                  <a:solidFill>
                    <a:srgbClr val="FFFFFF"/>
                  </a:solidFill>
                  <a:latin typeface="Calibri"/>
                  <a:ea typeface="Calibri"/>
                  <a:cs typeface="Calibri"/>
                  <a:sym typeface="Calibri"/>
                </a:defRPr>
              </a:lvl1pPr>
            </a:lstStyle>
            <a:p>
              <a:pPr/>
              <a:r>
                <a:t>SELURL</a:t>
              </a:r>
            </a:p>
          </p:txBody>
        </p:sp>
      </p:grpSp>
      <p:grpSp>
        <p:nvGrpSpPr>
          <p:cNvPr id="221" name="Ellipse 4"/>
          <p:cNvGrpSpPr/>
          <p:nvPr/>
        </p:nvGrpSpPr>
        <p:grpSpPr>
          <a:xfrm>
            <a:off x="4207959" y="4347714"/>
            <a:ext cx="1413019" cy="825309"/>
            <a:chOff x="0" y="0"/>
            <a:chExt cx="1413017" cy="825308"/>
          </a:xfrm>
        </p:grpSpPr>
        <p:sp>
          <p:nvSpPr>
            <p:cNvPr id="219" name="Ovale"/>
            <p:cNvSpPr/>
            <p:nvPr/>
          </p:nvSpPr>
          <p:spPr>
            <a:xfrm>
              <a:off x="0" y="-1"/>
              <a:ext cx="1413018" cy="825310"/>
            </a:xfrm>
            <a:prstGeom prst="ellipse">
              <a:avLst/>
            </a:prstGeom>
            <a:solidFill>
              <a:srgbClr val="4472C4"/>
            </a:solidFill>
            <a:ln w="12700" cap="flat">
              <a:solidFill>
                <a:srgbClr val="32538F"/>
              </a:solidFill>
              <a:prstDash val="solid"/>
              <a:miter lim="800000"/>
            </a:ln>
            <a:effectLst/>
          </p:spPr>
          <p:txBody>
            <a:bodyPr wrap="square" lIns="50800" tIns="50800" rIns="50800" bIns="50800" numCol="1" anchor="ctr">
              <a:noAutofit/>
            </a:bodyPr>
            <a:lstStyle/>
            <a:p>
              <a:pPr defTabSz="1300480">
                <a:lnSpc>
                  <a:spcPct val="90000"/>
                </a:lnSpc>
                <a:defRPr>
                  <a:solidFill>
                    <a:srgbClr val="FFFFFF"/>
                  </a:solidFill>
                  <a:latin typeface="Calibri"/>
                  <a:ea typeface="Calibri"/>
                  <a:cs typeface="Calibri"/>
                  <a:sym typeface="Calibri"/>
                </a:defRPr>
              </a:pPr>
            </a:p>
          </p:txBody>
        </p:sp>
        <p:sp>
          <p:nvSpPr>
            <p:cNvPr id="220" name="SELARL"/>
            <p:cNvSpPr txBox="1"/>
            <p:nvPr/>
          </p:nvSpPr>
          <p:spPr>
            <a:xfrm>
              <a:off x="206931" y="213370"/>
              <a:ext cx="999154" cy="398565"/>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8766" tIns="48766" rIns="48766" bIns="48766" numCol="1" anchor="ctr">
              <a:spAutoFit/>
            </a:bodyPr>
            <a:lstStyle>
              <a:lvl1pPr defTabSz="1300480">
                <a:lnSpc>
                  <a:spcPct val="90000"/>
                </a:lnSpc>
                <a:defRPr>
                  <a:solidFill>
                    <a:srgbClr val="FFFFFF"/>
                  </a:solidFill>
                  <a:latin typeface="Calibri"/>
                  <a:ea typeface="Calibri"/>
                  <a:cs typeface="Calibri"/>
                  <a:sym typeface="Calibri"/>
                </a:defRPr>
              </a:lvl1pPr>
            </a:lstStyle>
            <a:p>
              <a:pPr/>
              <a:r>
                <a:t>SELARL</a:t>
              </a:r>
            </a:p>
          </p:txBody>
        </p:sp>
      </p:grpSp>
      <p:grpSp>
        <p:nvGrpSpPr>
          <p:cNvPr id="224" name="Ellipse 5"/>
          <p:cNvGrpSpPr/>
          <p:nvPr/>
        </p:nvGrpSpPr>
        <p:grpSpPr>
          <a:xfrm>
            <a:off x="6367950" y="7311559"/>
            <a:ext cx="1212953" cy="825309"/>
            <a:chOff x="0" y="0"/>
            <a:chExt cx="1212952" cy="825308"/>
          </a:xfrm>
        </p:grpSpPr>
        <p:sp>
          <p:nvSpPr>
            <p:cNvPr id="222" name="Ovale"/>
            <p:cNvSpPr/>
            <p:nvPr/>
          </p:nvSpPr>
          <p:spPr>
            <a:xfrm>
              <a:off x="0" y="-1"/>
              <a:ext cx="1212953" cy="825310"/>
            </a:xfrm>
            <a:prstGeom prst="ellipse">
              <a:avLst/>
            </a:prstGeom>
            <a:solidFill>
              <a:srgbClr val="4472C4"/>
            </a:solidFill>
            <a:ln w="12700" cap="flat">
              <a:solidFill>
                <a:srgbClr val="32538F"/>
              </a:solidFill>
              <a:prstDash val="solid"/>
              <a:miter lim="800000"/>
            </a:ln>
            <a:effectLst/>
          </p:spPr>
          <p:txBody>
            <a:bodyPr wrap="square" lIns="50800" tIns="50800" rIns="50800" bIns="50800" numCol="1" anchor="ctr">
              <a:noAutofit/>
            </a:bodyPr>
            <a:lstStyle/>
            <a:p>
              <a:pPr defTabSz="1300480">
                <a:lnSpc>
                  <a:spcPct val="90000"/>
                </a:lnSpc>
                <a:defRPr>
                  <a:solidFill>
                    <a:srgbClr val="FFFFFF"/>
                  </a:solidFill>
                  <a:latin typeface="Calibri"/>
                  <a:ea typeface="Calibri"/>
                  <a:cs typeface="Calibri"/>
                  <a:sym typeface="Calibri"/>
                </a:defRPr>
              </a:pPr>
            </a:p>
          </p:txBody>
        </p:sp>
        <p:sp>
          <p:nvSpPr>
            <p:cNvPr id="223" name="SEL"/>
            <p:cNvSpPr txBox="1"/>
            <p:nvPr/>
          </p:nvSpPr>
          <p:spPr>
            <a:xfrm>
              <a:off x="177631" y="213371"/>
              <a:ext cx="857688" cy="398565"/>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8766" tIns="48766" rIns="48766" bIns="48766" numCol="1" anchor="ctr">
              <a:spAutoFit/>
            </a:bodyPr>
            <a:lstStyle>
              <a:lvl1pPr defTabSz="1300480">
                <a:lnSpc>
                  <a:spcPct val="90000"/>
                </a:lnSpc>
                <a:defRPr>
                  <a:solidFill>
                    <a:srgbClr val="FFFFFF"/>
                  </a:solidFill>
                  <a:latin typeface="Calibri"/>
                  <a:ea typeface="Calibri"/>
                  <a:cs typeface="Calibri"/>
                  <a:sym typeface="Calibri"/>
                </a:defRPr>
              </a:lvl1pPr>
            </a:lstStyle>
            <a:p>
              <a:pPr/>
              <a:r>
                <a:t>SEL</a:t>
              </a:r>
            </a:p>
          </p:txBody>
        </p:sp>
      </p:grpSp>
      <p:grpSp>
        <p:nvGrpSpPr>
          <p:cNvPr id="227" name="Ellipse 6"/>
          <p:cNvGrpSpPr/>
          <p:nvPr/>
        </p:nvGrpSpPr>
        <p:grpSpPr>
          <a:xfrm>
            <a:off x="6144048" y="6072151"/>
            <a:ext cx="1212953" cy="825309"/>
            <a:chOff x="0" y="0"/>
            <a:chExt cx="1212952" cy="825308"/>
          </a:xfrm>
        </p:grpSpPr>
        <p:sp>
          <p:nvSpPr>
            <p:cNvPr id="225" name="Ovale"/>
            <p:cNvSpPr/>
            <p:nvPr/>
          </p:nvSpPr>
          <p:spPr>
            <a:xfrm>
              <a:off x="-1" y="-1"/>
              <a:ext cx="1212953" cy="825310"/>
            </a:xfrm>
            <a:prstGeom prst="ellipse">
              <a:avLst/>
            </a:prstGeom>
            <a:solidFill>
              <a:srgbClr val="4472C4"/>
            </a:solidFill>
            <a:ln w="12700" cap="flat">
              <a:solidFill>
                <a:srgbClr val="32538F"/>
              </a:solidFill>
              <a:prstDash val="solid"/>
              <a:miter lim="800000"/>
            </a:ln>
            <a:effectLst/>
          </p:spPr>
          <p:txBody>
            <a:bodyPr wrap="square" lIns="50800" tIns="50800" rIns="50800" bIns="50800" numCol="1" anchor="ctr">
              <a:noAutofit/>
            </a:bodyPr>
            <a:lstStyle/>
            <a:p>
              <a:pPr defTabSz="1300480">
                <a:lnSpc>
                  <a:spcPct val="90000"/>
                </a:lnSpc>
                <a:defRPr>
                  <a:solidFill>
                    <a:srgbClr val="FFFFFF"/>
                  </a:solidFill>
                  <a:latin typeface="Calibri"/>
                  <a:ea typeface="Calibri"/>
                  <a:cs typeface="Calibri"/>
                  <a:sym typeface="Calibri"/>
                </a:defRPr>
              </a:pPr>
            </a:p>
          </p:txBody>
        </p:sp>
        <p:sp>
          <p:nvSpPr>
            <p:cNvPr id="226" name="SARL"/>
            <p:cNvSpPr txBox="1"/>
            <p:nvPr/>
          </p:nvSpPr>
          <p:spPr>
            <a:xfrm>
              <a:off x="177631" y="213371"/>
              <a:ext cx="857687" cy="398565"/>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8766" tIns="48766" rIns="48766" bIns="48766" numCol="1" anchor="ctr">
              <a:spAutoFit/>
            </a:bodyPr>
            <a:lstStyle>
              <a:lvl1pPr defTabSz="1300480">
                <a:lnSpc>
                  <a:spcPct val="90000"/>
                </a:lnSpc>
                <a:defRPr>
                  <a:solidFill>
                    <a:srgbClr val="FFFFFF"/>
                  </a:solidFill>
                  <a:latin typeface="Calibri"/>
                  <a:ea typeface="Calibri"/>
                  <a:cs typeface="Calibri"/>
                  <a:sym typeface="Calibri"/>
                </a:defRPr>
              </a:lvl1pPr>
            </a:lstStyle>
            <a:p>
              <a:pPr/>
              <a:r>
                <a:t>SARL</a:t>
              </a:r>
            </a:p>
          </p:txBody>
        </p:sp>
      </p:grpSp>
      <p:grpSp>
        <p:nvGrpSpPr>
          <p:cNvPr id="230" name="Ellipse 7"/>
          <p:cNvGrpSpPr/>
          <p:nvPr/>
        </p:nvGrpSpPr>
        <p:grpSpPr>
          <a:xfrm>
            <a:off x="5243167" y="2916536"/>
            <a:ext cx="2901565" cy="1751353"/>
            <a:chOff x="0" y="0"/>
            <a:chExt cx="2901563" cy="1751351"/>
          </a:xfrm>
        </p:grpSpPr>
        <p:sp>
          <p:nvSpPr>
            <p:cNvPr id="228" name="Ovale"/>
            <p:cNvSpPr/>
            <p:nvPr/>
          </p:nvSpPr>
          <p:spPr>
            <a:xfrm>
              <a:off x="0" y="18488"/>
              <a:ext cx="2901564" cy="1714375"/>
            </a:xfrm>
            <a:prstGeom prst="ellipse">
              <a:avLst/>
            </a:prstGeom>
            <a:solidFill>
              <a:srgbClr val="4472C4"/>
            </a:solidFill>
            <a:ln w="12700" cap="flat">
              <a:solidFill>
                <a:srgbClr val="32538F"/>
              </a:solidFill>
              <a:prstDash val="solid"/>
              <a:miter lim="800000"/>
            </a:ln>
            <a:effectLst/>
          </p:spPr>
          <p:txBody>
            <a:bodyPr wrap="square" lIns="50800" tIns="50800" rIns="50800" bIns="50800" numCol="1" anchor="ctr">
              <a:noAutofit/>
            </a:bodyPr>
            <a:lstStyle/>
            <a:p>
              <a:pPr defTabSz="1300480">
                <a:lnSpc>
                  <a:spcPct val="90000"/>
                </a:lnSpc>
                <a:defRPr>
                  <a:solidFill>
                    <a:srgbClr val="FFFFFF"/>
                  </a:solidFill>
                  <a:latin typeface="Calibri"/>
                  <a:ea typeface="Calibri"/>
                  <a:cs typeface="Calibri"/>
                  <a:sym typeface="Calibri"/>
                </a:defRPr>
              </a:pPr>
            </a:p>
          </p:txBody>
        </p:sp>
        <p:sp>
          <p:nvSpPr>
            <p:cNvPr id="229" name="Société commandite simple, société commandite par actions"/>
            <p:cNvSpPr txBox="1"/>
            <p:nvPr/>
          </p:nvSpPr>
          <p:spPr>
            <a:xfrm>
              <a:off x="424923" y="0"/>
              <a:ext cx="2051717" cy="1751352"/>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8766" tIns="48766" rIns="48766" bIns="48766" numCol="1" anchor="ctr">
              <a:spAutoFit/>
            </a:bodyPr>
            <a:lstStyle>
              <a:lvl1pPr defTabSz="1300480">
                <a:lnSpc>
                  <a:spcPct val="90000"/>
                </a:lnSpc>
                <a:defRPr>
                  <a:solidFill>
                    <a:srgbClr val="FFFFFF"/>
                  </a:solidFill>
                  <a:latin typeface="Calibri"/>
                  <a:ea typeface="Calibri"/>
                  <a:cs typeface="Calibri"/>
                  <a:sym typeface="Calibri"/>
                </a:defRPr>
              </a:lvl1pPr>
            </a:lstStyle>
            <a:p>
              <a:pPr/>
              <a:r>
                <a:t>Société commandite simple, société commandite par actions</a:t>
              </a:r>
            </a:p>
          </p:txBody>
        </p:sp>
      </p:grpSp>
      <p:grpSp>
        <p:nvGrpSpPr>
          <p:cNvPr id="233" name="Ellipse 8"/>
          <p:cNvGrpSpPr/>
          <p:nvPr/>
        </p:nvGrpSpPr>
        <p:grpSpPr>
          <a:xfrm>
            <a:off x="5349649" y="1937741"/>
            <a:ext cx="1956769" cy="1074959"/>
            <a:chOff x="0" y="0"/>
            <a:chExt cx="1956767" cy="1074957"/>
          </a:xfrm>
        </p:grpSpPr>
        <p:sp>
          <p:nvSpPr>
            <p:cNvPr id="231" name="Ovale"/>
            <p:cNvSpPr/>
            <p:nvPr/>
          </p:nvSpPr>
          <p:spPr>
            <a:xfrm>
              <a:off x="0" y="61260"/>
              <a:ext cx="1956768" cy="952437"/>
            </a:xfrm>
            <a:prstGeom prst="ellipse">
              <a:avLst/>
            </a:prstGeom>
            <a:solidFill>
              <a:srgbClr val="4472C4"/>
            </a:solidFill>
            <a:ln w="12700" cap="flat">
              <a:solidFill>
                <a:srgbClr val="32538F"/>
              </a:solidFill>
              <a:prstDash val="solid"/>
              <a:miter lim="800000"/>
            </a:ln>
            <a:effectLst/>
          </p:spPr>
          <p:txBody>
            <a:bodyPr wrap="square" lIns="50800" tIns="50800" rIns="50800" bIns="50800" numCol="1" anchor="ctr">
              <a:noAutofit/>
            </a:bodyPr>
            <a:lstStyle/>
            <a:p>
              <a:pPr defTabSz="1300480">
                <a:lnSpc>
                  <a:spcPct val="90000"/>
                </a:lnSpc>
                <a:defRPr>
                  <a:solidFill>
                    <a:srgbClr val="FFFFFF"/>
                  </a:solidFill>
                  <a:latin typeface="Calibri"/>
                  <a:ea typeface="Calibri"/>
                  <a:cs typeface="Calibri"/>
                  <a:sym typeface="Calibri"/>
                </a:defRPr>
              </a:pPr>
            </a:p>
          </p:txBody>
        </p:sp>
        <p:sp>
          <p:nvSpPr>
            <p:cNvPr id="232" name="Société nom collectif"/>
            <p:cNvSpPr txBox="1"/>
            <p:nvPr/>
          </p:nvSpPr>
          <p:spPr>
            <a:xfrm>
              <a:off x="286561" y="0"/>
              <a:ext cx="1383645" cy="1074958"/>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8766" tIns="48766" rIns="48766" bIns="48766" numCol="1" anchor="ctr">
              <a:spAutoFit/>
            </a:bodyPr>
            <a:lstStyle>
              <a:lvl1pPr defTabSz="1300480">
                <a:lnSpc>
                  <a:spcPct val="90000"/>
                </a:lnSpc>
                <a:defRPr>
                  <a:solidFill>
                    <a:srgbClr val="FFFFFF"/>
                  </a:solidFill>
                  <a:latin typeface="Calibri"/>
                  <a:ea typeface="Calibri"/>
                  <a:cs typeface="Calibri"/>
                  <a:sym typeface="Calibri"/>
                </a:defRPr>
              </a:lvl1pPr>
            </a:lstStyle>
            <a:p>
              <a:pPr/>
              <a:r>
                <a:t>Société nom collectif</a:t>
              </a:r>
            </a:p>
          </p:txBody>
        </p:sp>
      </p:grpSp>
      <p:grpSp>
        <p:nvGrpSpPr>
          <p:cNvPr id="236" name="Ellipse 9"/>
          <p:cNvGrpSpPr/>
          <p:nvPr/>
        </p:nvGrpSpPr>
        <p:grpSpPr>
          <a:xfrm>
            <a:off x="2680140" y="2646770"/>
            <a:ext cx="1212953" cy="825309"/>
            <a:chOff x="0" y="0"/>
            <a:chExt cx="1212952" cy="825308"/>
          </a:xfrm>
        </p:grpSpPr>
        <p:sp>
          <p:nvSpPr>
            <p:cNvPr id="234" name="Ovale"/>
            <p:cNvSpPr/>
            <p:nvPr/>
          </p:nvSpPr>
          <p:spPr>
            <a:xfrm>
              <a:off x="0" y="-1"/>
              <a:ext cx="1212953" cy="825310"/>
            </a:xfrm>
            <a:prstGeom prst="ellipse">
              <a:avLst/>
            </a:prstGeom>
            <a:solidFill>
              <a:srgbClr val="4472C4"/>
            </a:solidFill>
            <a:ln w="12700" cap="flat">
              <a:solidFill>
                <a:srgbClr val="32538F"/>
              </a:solidFill>
              <a:prstDash val="solid"/>
              <a:miter lim="800000"/>
            </a:ln>
            <a:effectLst/>
          </p:spPr>
          <p:txBody>
            <a:bodyPr wrap="square" lIns="50800" tIns="50800" rIns="50800" bIns="50800" numCol="1" anchor="ctr">
              <a:noAutofit/>
            </a:bodyPr>
            <a:lstStyle/>
            <a:p>
              <a:pPr defTabSz="1300480">
                <a:lnSpc>
                  <a:spcPct val="90000"/>
                </a:lnSpc>
                <a:defRPr>
                  <a:solidFill>
                    <a:srgbClr val="FFFFFF"/>
                  </a:solidFill>
                  <a:latin typeface="Calibri"/>
                  <a:ea typeface="Calibri"/>
                  <a:cs typeface="Calibri"/>
                  <a:sym typeface="Calibri"/>
                </a:defRPr>
              </a:pPr>
            </a:p>
          </p:txBody>
        </p:sp>
        <p:sp>
          <p:nvSpPr>
            <p:cNvPr id="235" name="EIRL"/>
            <p:cNvSpPr txBox="1"/>
            <p:nvPr/>
          </p:nvSpPr>
          <p:spPr>
            <a:xfrm>
              <a:off x="177631" y="213370"/>
              <a:ext cx="857688" cy="398565"/>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8766" tIns="48766" rIns="48766" bIns="48766" numCol="1" anchor="ctr">
              <a:spAutoFit/>
            </a:bodyPr>
            <a:lstStyle>
              <a:lvl1pPr defTabSz="1300480">
                <a:lnSpc>
                  <a:spcPct val="90000"/>
                </a:lnSpc>
                <a:defRPr>
                  <a:solidFill>
                    <a:srgbClr val="FFFFFF"/>
                  </a:solidFill>
                  <a:latin typeface="Calibri"/>
                  <a:ea typeface="Calibri"/>
                  <a:cs typeface="Calibri"/>
                  <a:sym typeface="Calibri"/>
                </a:defRPr>
              </a:lvl1pPr>
            </a:lstStyle>
            <a:p>
              <a:pPr/>
              <a:r>
                <a:t>EIRL </a:t>
              </a:r>
            </a:p>
          </p:txBody>
        </p:sp>
      </p:grpSp>
      <p:grpSp>
        <p:nvGrpSpPr>
          <p:cNvPr id="239" name="Ellipse 11"/>
          <p:cNvGrpSpPr/>
          <p:nvPr/>
        </p:nvGrpSpPr>
        <p:grpSpPr>
          <a:xfrm>
            <a:off x="3416529" y="7222576"/>
            <a:ext cx="1212953" cy="825309"/>
            <a:chOff x="0" y="0"/>
            <a:chExt cx="1212952" cy="825308"/>
          </a:xfrm>
        </p:grpSpPr>
        <p:sp>
          <p:nvSpPr>
            <p:cNvPr id="237" name="Ovale"/>
            <p:cNvSpPr/>
            <p:nvPr/>
          </p:nvSpPr>
          <p:spPr>
            <a:xfrm>
              <a:off x="0" y="-1"/>
              <a:ext cx="1212953" cy="825310"/>
            </a:xfrm>
            <a:prstGeom prst="ellipse">
              <a:avLst/>
            </a:prstGeom>
            <a:solidFill>
              <a:srgbClr val="4472C4"/>
            </a:solidFill>
            <a:ln w="12700" cap="flat">
              <a:solidFill>
                <a:srgbClr val="32538F"/>
              </a:solidFill>
              <a:prstDash val="solid"/>
              <a:miter lim="800000"/>
            </a:ln>
            <a:effectLst/>
          </p:spPr>
          <p:txBody>
            <a:bodyPr wrap="square" lIns="50800" tIns="50800" rIns="50800" bIns="50800" numCol="1" anchor="ctr">
              <a:noAutofit/>
            </a:bodyPr>
            <a:lstStyle/>
            <a:p>
              <a:pPr defTabSz="1300480">
                <a:lnSpc>
                  <a:spcPct val="90000"/>
                </a:lnSpc>
                <a:defRPr>
                  <a:solidFill>
                    <a:srgbClr val="FFFFFF"/>
                  </a:solidFill>
                  <a:latin typeface="Calibri"/>
                  <a:ea typeface="Calibri"/>
                  <a:cs typeface="Calibri"/>
                  <a:sym typeface="Calibri"/>
                </a:defRPr>
              </a:pPr>
            </a:p>
          </p:txBody>
        </p:sp>
        <p:sp>
          <p:nvSpPr>
            <p:cNvPr id="238" name="SELAS"/>
            <p:cNvSpPr txBox="1"/>
            <p:nvPr/>
          </p:nvSpPr>
          <p:spPr>
            <a:xfrm>
              <a:off x="177631" y="213370"/>
              <a:ext cx="857688" cy="398565"/>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8766" tIns="48766" rIns="48766" bIns="48766" numCol="1" anchor="ctr">
              <a:spAutoFit/>
            </a:bodyPr>
            <a:lstStyle>
              <a:lvl1pPr defTabSz="1300480">
                <a:lnSpc>
                  <a:spcPct val="90000"/>
                </a:lnSpc>
                <a:defRPr>
                  <a:solidFill>
                    <a:srgbClr val="FFFFFF"/>
                  </a:solidFill>
                  <a:latin typeface="Calibri"/>
                  <a:ea typeface="Calibri"/>
                  <a:cs typeface="Calibri"/>
                  <a:sym typeface="Calibri"/>
                </a:defRPr>
              </a:lvl1pPr>
            </a:lstStyle>
            <a:p>
              <a:pPr/>
              <a:r>
                <a:t>SELAS</a:t>
              </a:r>
            </a:p>
          </p:txBody>
        </p:sp>
      </p:grpSp>
      <p:grpSp>
        <p:nvGrpSpPr>
          <p:cNvPr id="242" name="Ellipse 12"/>
          <p:cNvGrpSpPr/>
          <p:nvPr/>
        </p:nvGrpSpPr>
        <p:grpSpPr>
          <a:xfrm>
            <a:off x="3542248" y="6258326"/>
            <a:ext cx="1212953" cy="825309"/>
            <a:chOff x="0" y="0"/>
            <a:chExt cx="1212952" cy="825308"/>
          </a:xfrm>
        </p:grpSpPr>
        <p:sp>
          <p:nvSpPr>
            <p:cNvPr id="240" name="Ovale"/>
            <p:cNvSpPr/>
            <p:nvPr/>
          </p:nvSpPr>
          <p:spPr>
            <a:xfrm>
              <a:off x="-1" y="-1"/>
              <a:ext cx="1212953" cy="825310"/>
            </a:xfrm>
            <a:prstGeom prst="ellipse">
              <a:avLst/>
            </a:prstGeom>
            <a:solidFill>
              <a:srgbClr val="4472C4"/>
            </a:solidFill>
            <a:ln w="12700" cap="flat">
              <a:solidFill>
                <a:srgbClr val="32538F"/>
              </a:solidFill>
              <a:prstDash val="solid"/>
              <a:miter lim="800000"/>
            </a:ln>
            <a:effectLst/>
          </p:spPr>
          <p:txBody>
            <a:bodyPr wrap="square" lIns="50800" tIns="50800" rIns="50800" bIns="50800" numCol="1" anchor="ctr">
              <a:noAutofit/>
            </a:bodyPr>
            <a:lstStyle/>
            <a:p>
              <a:pPr defTabSz="1300480">
                <a:lnSpc>
                  <a:spcPct val="90000"/>
                </a:lnSpc>
                <a:defRPr>
                  <a:solidFill>
                    <a:srgbClr val="FFFFFF"/>
                  </a:solidFill>
                  <a:latin typeface="Calibri"/>
                  <a:ea typeface="Calibri"/>
                  <a:cs typeface="Calibri"/>
                  <a:sym typeface="Calibri"/>
                </a:defRPr>
              </a:pPr>
            </a:p>
          </p:txBody>
        </p:sp>
        <p:sp>
          <p:nvSpPr>
            <p:cNvPr id="241" name="SAS"/>
            <p:cNvSpPr txBox="1"/>
            <p:nvPr/>
          </p:nvSpPr>
          <p:spPr>
            <a:xfrm>
              <a:off x="177631" y="213371"/>
              <a:ext cx="857687" cy="398565"/>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8766" tIns="48766" rIns="48766" bIns="48766" numCol="1" anchor="ctr">
              <a:spAutoFit/>
            </a:bodyPr>
            <a:lstStyle>
              <a:lvl1pPr defTabSz="1300480">
                <a:lnSpc>
                  <a:spcPct val="90000"/>
                </a:lnSpc>
                <a:defRPr>
                  <a:solidFill>
                    <a:srgbClr val="FFFFFF"/>
                  </a:solidFill>
                  <a:latin typeface="Calibri"/>
                  <a:ea typeface="Calibri"/>
                  <a:cs typeface="Calibri"/>
                  <a:sym typeface="Calibri"/>
                </a:defRPr>
              </a:lvl1pPr>
            </a:lstStyle>
            <a:p>
              <a:pPr/>
              <a:r>
                <a:t>SAS</a:t>
              </a:r>
            </a:p>
          </p:txBody>
        </p:sp>
      </p:grpSp>
      <p:grpSp>
        <p:nvGrpSpPr>
          <p:cNvPr id="245" name="Ellipse 13"/>
          <p:cNvGrpSpPr/>
          <p:nvPr/>
        </p:nvGrpSpPr>
        <p:grpSpPr>
          <a:xfrm>
            <a:off x="5033914" y="6811110"/>
            <a:ext cx="1212953" cy="825309"/>
            <a:chOff x="0" y="0"/>
            <a:chExt cx="1212952" cy="825308"/>
          </a:xfrm>
        </p:grpSpPr>
        <p:sp>
          <p:nvSpPr>
            <p:cNvPr id="243" name="Ovale"/>
            <p:cNvSpPr/>
            <p:nvPr/>
          </p:nvSpPr>
          <p:spPr>
            <a:xfrm>
              <a:off x="-1" y="-1"/>
              <a:ext cx="1212953" cy="825310"/>
            </a:xfrm>
            <a:prstGeom prst="ellipse">
              <a:avLst/>
            </a:prstGeom>
            <a:solidFill>
              <a:srgbClr val="4472C4"/>
            </a:solidFill>
            <a:ln w="12700" cap="flat">
              <a:solidFill>
                <a:srgbClr val="32538F"/>
              </a:solidFill>
              <a:prstDash val="solid"/>
              <a:miter lim="800000"/>
            </a:ln>
            <a:effectLst/>
          </p:spPr>
          <p:txBody>
            <a:bodyPr wrap="square" lIns="50800" tIns="50800" rIns="50800" bIns="50800" numCol="1" anchor="ctr">
              <a:noAutofit/>
            </a:bodyPr>
            <a:lstStyle/>
            <a:p>
              <a:pPr defTabSz="1300480">
                <a:lnSpc>
                  <a:spcPct val="90000"/>
                </a:lnSpc>
                <a:defRPr>
                  <a:solidFill>
                    <a:srgbClr val="FFFFFF"/>
                  </a:solidFill>
                  <a:latin typeface="Calibri"/>
                  <a:ea typeface="Calibri"/>
                  <a:cs typeface="Calibri"/>
                  <a:sym typeface="Calibri"/>
                </a:defRPr>
              </a:pPr>
            </a:p>
          </p:txBody>
        </p:sp>
        <p:sp>
          <p:nvSpPr>
            <p:cNvPr id="244" name="SASU"/>
            <p:cNvSpPr txBox="1"/>
            <p:nvPr/>
          </p:nvSpPr>
          <p:spPr>
            <a:xfrm>
              <a:off x="177631" y="213371"/>
              <a:ext cx="857687" cy="398564"/>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8766" tIns="48766" rIns="48766" bIns="48766" numCol="1" anchor="ctr">
              <a:spAutoFit/>
            </a:bodyPr>
            <a:lstStyle>
              <a:lvl1pPr defTabSz="1300480">
                <a:lnSpc>
                  <a:spcPct val="90000"/>
                </a:lnSpc>
                <a:defRPr>
                  <a:solidFill>
                    <a:srgbClr val="FFFFFF"/>
                  </a:solidFill>
                  <a:latin typeface="Calibri"/>
                  <a:ea typeface="Calibri"/>
                  <a:cs typeface="Calibri"/>
                  <a:sym typeface="Calibri"/>
                </a:defRPr>
              </a:lvl1pPr>
            </a:lstStyle>
            <a:p>
              <a:pPr/>
              <a:r>
                <a:t> SASU</a:t>
              </a:r>
            </a:p>
          </p:txBody>
        </p:sp>
      </p:grpSp>
      <p:grpSp>
        <p:nvGrpSpPr>
          <p:cNvPr id="248" name="Ellipse 14"/>
          <p:cNvGrpSpPr/>
          <p:nvPr/>
        </p:nvGrpSpPr>
        <p:grpSpPr>
          <a:xfrm>
            <a:off x="4629477" y="5525191"/>
            <a:ext cx="1212953" cy="825309"/>
            <a:chOff x="0" y="0"/>
            <a:chExt cx="1212952" cy="825308"/>
          </a:xfrm>
        </p:grpSpPr>
        <p:sp>
          <p:nvSpPr>
            <p:cNvPr id="246" name="Ovale"/>
            <p:cNvSpPr/>
            <p:nvPr/>
          </p:nvSpPr>
          <p:spPr>
            <a:xfrm>
              <a:off x="-1" y="-1"/>
              <a:ext cx="1212953" cy="825310"/>
            </a:xfrm>
            <a:prstGeom prst="ellipse">
              <a:avLst/>
            </a:prstGeom>
            <a:solidFill>
              <a:srgbClr val="4472C4"/>
            </a:solidFill>
            <a:ln w="12700" cap="flat">
              <a:solidFill>
                <a:srgbClr val="32538F"/>
              </a:solidFill>
              <a:prstDash val="solid"/>
              <a:miter lim="800000"/>
            </a:ln>
            <a:effectLst/>
          </p:spPr>
          <p:txBody>
            <a:bodyPr wrap="square" lIns="50800" tIns="50800" rIns="50800" bIns="50800" numCol="1" anchor="ctr">
              <a:noAutofit/>
            </a:bodyPr>
            <a:lstStyle/>
            <a:p>
              <a:pPr defTabSz="1300480">
                <a:lnSpc>
                  <a:spcPct val="90000"/>
                </a:lnSpc>
                <a:defRPr>
                  <a:solidFill>
                    <a:srgbClr val="FFFFFF"/>
                  </a:solidFill>
                  <a:latin typeface="Calibri"/>
                  <a:ea typeface="Calibri"/>
                  <a:cs typeface="Calibri"/>
                  <a:sym typeface="Calibri"/>
                </a:defRPr>
              </a:pPr>
            </a:p>
          </p:txBody>
        </p:sp>
        <p:sp>
          <p:nvSpPr>
            <p:cNvPr id="247" name="SCP"/>
            <p:cNvSpPr txBox="1"/>
            <p:nvPr/>
          </p:nvSpPr>
          <p:spPr>
            <a:xfrm>
              <a:off x="177631" y="213371"/>
              <a:ext cx="857687" cy="398565"/>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8766" tIns="48766" rIns="48766" bIns="48766" numCol="1" anchor="ctr">
              <a:spAutoFit/>
            </a:bodyPr>
            <a:lstStyle>
              <a:lvl1pPr defTabSz="1300480">
                <a:lnSpc>
                  <a:spcPct val="90000"/>
                </a:lnSpc>
                <a:defRPr>
                  <a:solidFill>
                    <a:srgbClr val="FFFFFF"/>
                  </a:solidFill>
                  <a:latin typeface="Calibri"/>
                  <a:ea typeface="Calibri"/>
                  <a:cs typeface="Calibri"/>
                  <a:sym typeface="Calibri"/>
                </a:defRPr>
              </a:lvl1pPr>
            </a:lstStyle>
            <a:p>
              <a:pPr/>
              <a:r>
                <a:t>SCP</a:t>
              </a:r>
            </a:p>
          </p:txBody>
        </p:sp>
      </p:grpSp>
      <p:grpSp>
        <p:nvGrpSpPr>
          <p:cNvPr id="251" name="Ellipse 15"/>
          <p:cNvGrpSpPr/>
          <p:nvPr/>
        </p:nvGrpSpPr>
        <p:grpSpPr>
          <a:xfrm>
            <a:off x="2756639" y="4878779"/>
            <a:ext cx="1571220" cy="1074959"/>
            <a:chOff x="0" y="0"/>
            <a:chExt cx="1571218" cy="1074957"/>
          </a:xfrm>
        </p:grpSpPr>
        <p:sp>
          <p:nvSpPr>
            <p:cNvPr id="249" name="Ovale"/>
            <p:cNvSpPr/>
            <p:nvPr/>
          </p:nvSpPr>
          <p:spPr>
            <a:xfrm>
              <a:off x="0" y="47583"/>
              <a:ext cx="1571219" cy="979791"/>
            </a:xfrm>
            <a:prstGeom prst="ellipse">
              <a:avLst/>
            </a:prstGeom>
            <a:solidFill>
              <a:srgbClr val="4472C4"/>
            </a:solidFill>
            <a:ln w="12700" cap="flat">
              <a:solidFill>
                <a:srgbClr val="32538F"/>
              </a:solidFill>
              <a:prstDash val="solid"/>
              <a:miter lim="800000"/>
            </a:ln>
            <a:effectLst/>
          </p:spPr>
          <p:txBody>
            <a:bodyPr wrap="square" lIns="50800" tIns="50800" rIns="50800" bIns="50800" numCol="1" anchor="ctr">
              <a:noAutofit/>
            </a:bodyPr>
            <a:lstStyle/>
            <a:p>
              <a:pPr defTabSz="1300480">
                <a:lnSpc>
                  <a:spcPct val="90000"/>
                </a:lnSpc>
                <a:defRPr>
                  <a:solidFill>
                    <a:srgbClr val="FFFFFF"/>
                  </a:solidFill>
                  <a:latin typeface="Calibri"/>
                  <a:ea typeface="Calibri"/>
                  <a:cs typeface="Calibri"/>
                  <a:sym typeface="Calibri"/>
                </a:defRPr>
              </a:pPr>
            </a:p>
          </p:txBody>
        </p:sp>
        <p:sp>
          <p:nvSpPr>
            <p:cNvPr id="250" name="Micro-entrepreneur"/>
            <p:cNvSpPr txBox="1"/>
            <p:nvPr/>
          </p:nvSpPr>
          <p:spPr>
            <a:xfrm>
              <a:off x="230100" y="0"/>
              <a:ext cx="1111017" cy="1074958"/>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8766" tIns="48766" rIns="48766" bIns="48766" numCol="1" anchor="ctr">
              <a:spAutoFit/>
            </a:bodyPr>
            <a:lstStyle>
              <a:lvl1pPr defTabSz="1300480">
                <a:lnSpc>
                  <a:spcPct val="90000"/>
                </a:lnSpc>
                <a:defRPr>
                  <a:solidFill>
                    <a:srgbClr val="FFFFFF"/>
                  </a:solidFill>
                  <a:latin typeface="Calibri"/>
                  <a:ea typeface="Calibri"/>
                  <a:cs typeface="Calibri"/>
                  <a:sym typeface="Calibri"/>
                </a:defRPr>
              </a:lvl1pPr>
            </a:lstStyle>
            <a:p>
              <a:pPr/>
              <a:r>
                <a:t>Micro-entrepreneur </a:t>
              </a:r>
            </a:p>
          </p:txBody>
        </p:sp>
      </p:grpSp>
      <p:grpSp>
        <p:nvGrpSpPr>
          <p:cNvPr id="254" name="Rectangle 16"/>
          <p:cNvGrpSpPr/>
          <p:nvPr/>
        </p:nvGrpSpPr>
        <p:grpSpPr>
          <a:xfrm>
            <a:off x="9206096" y="3175389"/>
            <a:ext cx="1793631" cy="2427747"/>
            <a:chOff x="0" y="0"/>
            <a:chExt cx="1793630" cy="2427745"/>
          </a:xfrm>
        </p:grpSpPr>
        <p:sp>
          <p:nvSpPr>
            <p:cNvPr id="252" name="Rectangle"/>
            <p:cNvSpPr/>
            <p:nvPr/>
          </p:nvSpPr>
          <p:spPr>
            <a:xfrm>
              <a:off x="0" y="362763"/>
              <a:ext cx="1793631" cy="1702218"/>
            </a:xfrm>
            <a:prstGeom prst="rect">
              <a:avLst/>
            </a:prstGeom>
            <a:gradFill flip="none" rotWithShape="1">
              <a:gsLst>
                <a:gs pos="0">
                  <a:srgbClr val="FFDB9B"/>
                </a:gs>
                <a:gs pos="50000">
                  <a:srgbClr val="FFD58D"/>
                </a:gs>
                <a:gs pos="100000">
                  <a:srgbClr val="FFD078"/>
                </a:gs>
              </a:gsLst>
              <a:lin ang="5400000" scaled="0"/>
            </a:gradFill>
            <a:ln w="3175" cap="flat">
              <a:solidFill>
                <a:srgbClr val="FFC000"/>
              </a:solidFill>
              <a:prstDash val="solid"/>
              <a:miter lim="800000"/>
            </a:ln>
            <a:effectLst/>
          </p:spPr>
          <p:txBody>
            <a:bodyPr wrap="square" lIns="50800" tIns="50800" rIns="50800" bIns="50800" numCol="1" anchor="ctr">
              <a:noAutofit/>
            </a:bodyPr>
            <a:lstStyle/>
            <a:p>
              <a:pPr defTabSz="1300480">
                <a:lnSpc>
                  <a:spcPct val="90000"/>
                </a:lnSpc>
                <a:defRPr>
                  <a:latin typeface="Calibri"/>
                  <a:ea typeface="Calibri"/>
                  <a:cs typeface="Calibri"/>
                  <a:sym typeface="Calibri"/>
                </a:defRPr>
              </a:pPr>
            </a:p>
          </p:txBody>
        </p:sp>
        <p:sp>
          <p:nvSpPr>
            <p:cNvPr id="253" name="Statut INDEPENDANT…"/>
            <p:cNvSpPr txBox="1"/>
            <p:nvPr/>
          </p:nvSpPr>
          <p:spPr>
            <a:xfrm>
              <a:off x="0" y="0"/>
              <a:ext cx="1793631" cy="2427746"/>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8766" tIns="48766" rIns="48766" bIns="48766" numCol="1" anchor="ctr">
              <a:spAutoFit/>
            </a:bodyPr>
            <a:lstStyle/>
            <a:p>
              <a:pPr defTabSz="1300480">
                <a:lnSpc>
                  <a:spcPct val="90000"/>
                </a:lnSpc>
                <a:defRPr>
                  <a:latin typeface="Calibri"/>
                  <a:ea typeface="Calibri"/>
                  <a:cs typeface="Calibri"/>
                  <a:sym typeface="Calibri"/>
                </a:defRPr>
              </a:pPr>
              <a:r>
                <a:t>Statut INDEPENDANT</a:t>
              </a:r>
            </a:p>
            <a:p>
              <a:pPr defTabSz="1300480">
                <a:lnSpc>
                  <a:spcPct val="90000"/>
                </a:lnSpc>
                <a:defRPr>
                  <a:latin typeface="Calibri"/>
                  <a:ea typeface="Calibri"/>
                  <a:cs typeface="Calibri"/>
                  <a:sym typeface="Calibri"/>
                </a:defRPr>
              </a:pPr>
            </a:p>
            <a:p>
              <a:pPr defTabSz="1300480">
                <a:lnSpc>
                  <a:spcPct val="90000"/>
                </a:lnSpc>
                <a:defRPr>
                  <a:latin typeface="Calibri"/>
                  <a:ea typeface="Calibri"/>
                  <a:cs typeface="Calibri"/>
                  <a:sym typeface="Calibri"/>
                </a:defRPr>
              </a:pPr>
              <a:r>
                <a:t>Ex. gérant majoritaire SARL</a:t>
              </a:r>
            </a:p>
          </p:txBody>
        </p:sp>
      </p:grpSp>
      <p:grpSp>
        <p:nvGrpSpPr>
          <p:cNvPr id="257" name="Rectangle 17"/>
          <p:cNvGrpSpPr/>
          <p:nvPr/>
        </p:nvGrpSpPr>
        <p:grpSpPr>
          <a:xfrm>
            <a:off x="9249691" y="5780046"/>
            <a:ext cx="1821365" cy="2427747"/>
            <a:chOff x="0" y="0"/>
            <a:chExt cx="1821364" cy="2427745"/>
          </a:xfrm>
        </p:grpSpPr>
        <p:sp>
          <p:nvSpPr>
            <p:cNvPr id="255" name="Rectangle"/>
            <p:cNvSpPr/>
            <p:nvPr/>
          </p:nvSpPr>
          <p:spPr>
            <a:xfrm>
              <a:off x="0" y="214891"/>
              <a:ext cx="1793631" cy="1702218"/>
            </a:xfrm>
            <a:prstGeom prst="rect">
              <a:avLst/>
            </a:prstGeom>
            <a:gradFill flip="none" rotWithShape="1">
              <a:gsLst>
                <a:gs pos="0">
                  <a:srgbClr val="FFDB9B"/>
                </a:gs>
                <a:gs pos="50000">
                  <a:srgbClr val="FFD58D"/>
                </a:gs>
                <a:gs pos="100000">
                  <a:srgbClr val="FFD078"/>
                </a:gs>
              </a:gsLst>
              <a:lin ang="5400000" scaled="0"/>
            </a:gradFill>
            <a:ln w="3175" cap="flat">
              <a:solidFill>
                <a:srgbClr val="FFC000"/>
              </a:solidFill>
              <a:prstDash val="solid"/>
              <a:miter lim="800000"/>
            </a:ln>
            <a:effectLst/>
          </p:spPr>
          <p:txBody>
            <a:bodyPr wrap="square" lIns="50800" tIns="50800" rIns="50800" bIns="50800" numCol="1" anchor="ctr">
              <a:noAutofit/>
            </a:bodyPr>
            <a:lstStyle/>
            <a:p>
              <a:pPr defTabSz="1300480">
                <a:lnSpc>
                  <a:spcPct val="90000"/>
                </a:lnSpc>
                <a:defRPr>
                  <a:latin typeface="Calibri"/>
                  <a:ea typeface="Calibri"/>
                  <a:cs typeface="Calibri"/>
                  <a:sym typeface="Calibri"/>
                </a:defRPr>
              </a:pPr>
            </a:p>
          </p:txBody>
        </p:sp>
        <p:sp>
          <p:nvSpPr>
            <p:cNvPr id="256" name="Statut ASSIMILE SALARIE…"/>
            <p:cNvSpPr txBox="1"/>
            <p:nvPr/>
          </p:nvSpPr>
          <p:spPr>
            <a:xfrm>
              <a:off x="27734" y="0"/>
              <a:ext cx="1793631" cy="2427746"/>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8766" tIns="48766" rIns="48766" bIns="48766" numCol="1" anchor="ctr">
              <a:spAutoFit/>
            </a:bodyPr>
            <a:lstStyle/>
            <a:p>
              <a:pPr defTabSz="1300480">
                <a:lnSpc>
                  <a:spcPct val="90000"/>
                </a:lnSpc>
                <a:defRPr>
                  <a:latin typeface="Calibri"/>
                  <a:ea typeface="Calibri"/>
                  <a:cs typeface="Calibri"/>
                  <a:sym typeface="Calibri"/>
                </a:defRPr>
              </a:pPr>
              <a:r>
                <a:t>Statut ASSIMILE SALARIE</a:t>
              </a:r>
            </a:p>
            <a:p>
              <a:pPr defTabSz="1300480">
                <a:lnSpc>
                  <a:spcPct val="90000"/>
                </a:lnSpc>
                <a:defRPr>
                  <a:latin typeface="Calibri"/>
                  <a:ea typeface="Calibri"/>
                  <a:cs typeface="Calibri"/>
                  <a:sym typeface="Calibri"/>
                </a:defRPr>
              </a:pPr>
            </a:p>
            <a:p>
              <a:pPr defTabSz="1300480">
                <a:lnSpc>
                  <a:spcPct val="90000"/>
                </a:lnSpc>
                <a:defRPr>
                  <a:latin typeface="Calibri"/>
                  <a:ea typeface="Calibri"/>
                  <a:cs typeface="Calibri"/>
                  <a:sym typeface="Calibri"/>
                </a:defRPr>
              </a:pPr>
              <a:r>
                <a:t>Ex. gérant minoritaire SARL</a:t>
              </a:r>
            </a:p>
          </p:txBody>
        </p:sp>
      </p:grpSp>
      <p:grpSp>
        <p:nvGrpSpPr>
          <p:cNvPr id="260" name="Rectangle : coins arrondis 18"/>
          <p:cNvGrpSpPr/>
          <p:nvPr/>
        </p:nvGrpSpPr>
        <p:grpSpPr>
          <a:xfrm>
            <a:off x="1307319" y="3793565"/>
            <a:ext cx="1753317" cy="1315621"/>
            <a:chOff x="0" y="0"/>
            <a:chExt cx="1753316" cy="1315619"/>
          </a:xfrm>
        </p:grpSpPr>
        <p:sp>
          <p:nvSpPr>
            <p:cNvPr id="258" name="Rectangle aux angles arrondis"/>
            <p:cNvSpPr/>
            <p:nvPr/>
          </p:nvSpPr>
          <p:spPr>
            <a:xfrm>
              <a:off x="0" y="0"/>
              <a:ext cx="1753317" cy="1315620"/>
            </a:xfrm>
            <a:prstGeom prst="roundRect">
              <a:avLst>
                <a:gd name="adj" fmla="val 16667"/>
              </a:avLst>
            </a:prstGeom>
            <a:gradFill flip="none" rotWithShape="1">
              <a:gsLst>
                <a:gs pos="0">
                  <a:srgbClr val="B0CBE9"/>
                </a:gs>
                <a:gs pos="50000">
                  <a:srgbClr val="A1C1E5"/>
                </a:gs>
                <a:gs pos="100000">
                  <a:srgbClr val="91B9E4"/>
                </a:gs>
              </a:gsLst>
              <a:lin ang="5400000" scaled="0"/>
            </a:gradFill>
            <a:ln w="3175" cap="flat">
              <a:solidFill>
                <a:srgbClr val="5B9BD5"/>
              </a:solidFill>
              <a:prstDash val="solid"/>
              <a:miter lim="800000"/>
            </a:ln>
            <a:effectLst/>
          </p:spPr>
          <p:txBody>
            <a:bodyPr wrap="square" lIns="50800" tIns="50800" rIns="50800" bIns="50800" numCol="1" anchor="ctr">
              <a:noAutofit/>
            </a:bodyPr>
            <a:lstStyle/>
            <a:p>
              <a:pPr defTabSz="1300480">
                <a:lnSpc>
                  <a:spcPct val="90000"/>
                </a:lnSpc>
                <a:defRPr>
                  <a:latin typeface="Calibri"/>
                  <a:ea typeface="Calibri"/>
                  <a:cs typeface="Calibri"/>
                  <a:sym typeface="Calibri"/>
                </a:defRPr>
              </a:pPr>
            </a:p>
          </p:txBody>
        </p:sp>
        <p:sp>
          <p:nvSpPr>
            <p:cNvPr id="259" name="Entreprise individuelle"/>
            <p:cNvSpPr txBox="1"/>
            <p:nvPr/>
          </p:nvSpPr>
          <p:spPr>
            <a:xfrm>
              <a:off x="66623" y="289429"/>
              <a:ext cx="1620068" cy="736762"/>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8766" tIns="48766" rIns="48766" bIns="48766" numCol="1" anchor="ctr">
              <a:spAutoFit/>
            </a:bodyPr>
            <a:lstStyle>
              <a:lvl1pPr defTabSz="1300480">
                <a:lnSpc>
                  <a:spcPct val="90000"/>
                </a:lnSpc>
                <a:defRPr>
                  <a:latin typeface="Calibri"/>
                  <a:ea typeface="Calibri"/>
                  <a:cs typeface="Calibri"/>
                  <a:sym typeface="Calibri"/>
                </a:defRPr>
              </a:lvl1pPr>
            </a:lstStyle>
            <a:p>
              <a:pPr/>
              <a:r>
                <a:t>Entreprise individuelle</a:t>
              </a:r>
            </a:p>
          </p:txBody>
        </p:sp>
      </p:grpSp>
      <p:grpSp>
        <p:nvGrpSpPr>
          <p:cNvPr id="263" name="Rectangle : coins arrondis 19"/>
          <p:cNvGrpSpPr/>
          <p:nvPr/>
        </p:nvGrpSpPr>
        <p:grpSpPr>
          <a:xfrm>
            <a:off x="1302988" y="6072151"/>
            <a:ext cx="1477890" cy="1150428"/>
            <a:chOff x="0" y="0"/>
            <a:chExt cx="1477888" cy="1150427"/>
          </a:xfrm>
        </p:grpSpPr>
        <p:sp>
          <p:nvSpPr>
            <p:cNvPr id="261" name="Rectangle aux angles arrondis"/>
            <p:cNvSpPr/>
            <p:nvPr/>
          </p:nvSpPr>
          <p:spPr>
            <a:xfrm>
              <a:off x="0" y="-1"/>
              <a:ext cx="1477889" cy="1150429"/>
            </a:xfrm>
            <a:prstGeom prst="roundRect">
              <a:avLst>
                <a:gd name="adj" fmla="val 16667"/>
              </a:avLst>
            </a:prstGeom>
            <a:gradFill flip="none" rotWithShape="1">
              <a:gsLst>
                <a:gs pos="0">
                  <a:srgbClr val="B0CBE9"/>
                </a:gs>
                <a:gs pos="50000">
                  <a:srgbClr val="A1C1E5"/>
                </a:gs>
                <a:gs pos="100000">
                  <a:srgbClr val="91B9E4"/>
                </a:gs>
              </a:gsLst>
              <a:lin ang="5400000" scaled="0"/>
            </a:gradFill>
            <a:ln w="3175" cap="flat">
              <a:solidFill>
                <a:srgbClr val="5B9BD5"/>
              </a:solidFill>
              <a:prstDash val="solid"/>
              <a:miter lim="800000"/>
            </a:ln>
            <a:effectLst/>
          </p:spPr>
          <p:txBody>
            <a:bodyPr wrap="square" lIns="50800" tIns="50800" rIns="50800" bIns="50800" numCol="1" anchor="ctr">
              <a:noAutofit/>
            </a:bodyPr>
            <a:lstStyle/>
            <a:p>
              <a:pPr defTabSz="1300480">
                <a:lnSpc>
                  <a:spcPct val="90000"/>
                </a:lnSpc>
                <a:defRPr>
                  <a:latin typeface="Calibri"/>
                  <a:ea typeface="Calibri"/>
                  <a:cs typeface="Calibri"/>
                  <a:sym typeface="Calibri"/>
                </a:defRPr>
              </a:pPr>
            </a:p>
          </p:txBody>
        </p:sp>
        <p:sp>
          <p:nvSpPr>
            <p:cNvPr id="262" name="Société"/>
            <p:cNvSpPr txBox="1"/>
            <p:nvPr/>
          </p:nvSpPr>
          <p:spPr>
            <a:xfrm>
              <a:off x="56158" y="375931"/>
              <a:ext cx="1365572" cy="398564"/>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8766" tIns="48766" rIns="48766" bIns="48766" numCol="1" anchor="ctr">
              <a:spAutoFit/>
            </a:bodyPr>
            <a:lstStyle>
              <a:lvl1pPr defTabSz="1300480">
                <a:lnSpc>
                  <a:spcPct val="90000"/>
                </a:lnSpc>
                <a:defRPr>
                  <a:latin typeface="Calibri"/>
                  <a:ea typeface="Calibri"/>
                  <a:cs typeface="Calibri"/>
                  <a:sym typeface="Calibri"/>
                </a:defRPr>
              </a:lvl1pPr>
            </a:lstStyle>
            <a:p>
              <a:pPr/>
              <a:r>
                <a:t>Société</a:t>
              </a:r>
            </a:p>
          </p:txBody>
        </p:sp>
      </p:grpSp>
      <p:grpSp>
        <p:nvGrpSpPr>
          <p:cNvPr id="266" name="Ellipse 22"/>
          <p:cNvGrpSpPr/>
          <p:nvPr/>
        </p:nvGrpSpPr>
        <p:grpSpPr>
          <a:xfrm>
            <a:off x="3922927" y="3058846"/>
            <a:ext cx="1212954" cy="825309"/>
            <a:chOff x="0" y="0"/>
            <a:chExt cx="1212952" cy="825308"/>
          </a:xfrm>
        </p:grpSpPr>
        <p:sp>
          <p:nvSpPr>
            <p:cNvPr id="264" name="Ovale"/>
            <p:cNvSpPr/>
            <p:nvPr/>
          </p:nvSpPr>
          <p:spPr>
            <a:xfrm>
              <a:off x="0" y="-1"/>
              <a:ext cx="1212953" cy="825310"/>
            </a:xfrm>
            <a:prstGeom prst="ellipse">
              <a:avLst/>
            </a:prstGeom>
            <a:solidFill>
              <a:srgbClr val="4472C4"/>
            </a:solidFill>
            <a:ln w="12700" cap="flat">
              <a:solidFill>
                <a:srgbClr val="32538F"/>
              </a:solidFill>
              <a:prstDash val="solid"/>
              <a:miter lim="800000"/>
            </a:ln>
            <a:effectLst/>
          </p:spPr>
          <p:txBody>
            <a:bodyPr wrap="square" lIns="50800" tIns="50800" rIns="50800" bIns="50800" numCol="1" anchor="ctr">
              <a:noAutofit/>
            </a:bodyPr>
            <a:lstStyle/>
            <a:p>
              <a:pPr defTabSz="1300480">
                <a:lnSpc>
                  <a:spcPct val="90000"/>
                </a:lnSpc>
                <a:defRPr>
                  <a:solidFill>
                    <a:srgbClr val="FFFFFF"/>
                  </a:solidFill>
                  <a:latin typeface="Calibri"/>
                  <a:ea typeface="Calibri"/>
                  <a:cs typeface="Calibri"/>
                  <a:sym typeface="Calibri"/>
                </a:defRPr>
              </a:pPr>
            </a:p>
          </p:txBody>
        </p:sp>
        <p:sp>
          <p:nvSpPr>
            <p:cNvPr id="265" name="EURL"/>
            <p:cNvSpPr txBox="1"/>
            <p:nvPr/>
          </p:nvSpPr>
          <p:spPr>
            <a:xfrm>
              <a:off x="177631" y="213371"/>
              <a:ext cx="857688" cy="398565"/>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8766" tIns="48766" rIns="48766" bIns="48766" numCol="1" anchor="ctr">
              <a:spAutoFit/>
            </a:bodyPr>
            <a:lstStyle>
              <a:lvl1pPr defTabSz="1300480">
                <a:lnSpc>
                  <a:spcPct val="90000"/>
                </a:lnSpc>
                <a:defRPr>
                  <a:solidFill>
                    <a:srgbClr val="FFFFFF"/>
                  </a:solidFill>
                  <a:latin typeface="Calibri"/>
                  <a:ea typeface="Calibri"/>
                  <a:cs typeface="Calibri"/>
                  <a:sym typeface="Calibri"/>
                </a:defRPr>
              </a:lvl1pPr>
            </a:lstStyle>
            <a:p>
              <a:pPr/>
              <a:r>
                <a:t>EURL </a:t>
              </a:r>
            </a:p>
          </p:txBody>
        </p:sp>
      </p:grpSp>
      <p:grpSp>
        <p:nvGrpSpPr>
          <p:cNvPr id="269" name="Rectangle 23"/>
          <p:cNvGrpSpPr/>
          <p:nvPr/>
        </p:nvGrpSpPr>
        <p:grpSpPr>
          <a:xfrm>
            <a:off x="8020116" y="2622986"/>
            <a:ext cx="1043319" cy="5424897"/>
            <a:chOff x="0" y="0"/>
            <a:chExt cx="1043318" cy="5424896"/>
          </a:xfrm>
        </p:grpSpPr>
        <p:sp>
          <p:nvSpPr>
            <p:cNvPr id="267" name="Rectangle"/>
            <p:cNvSpPr/>
            <p:nvPr/>
          </p:nvSpPr>
          <p:spPr>
            <a:xfrm>
              <a:off x="-1" y="-1"/>
              <a:ext cx="1043319" cy="5424897"/>
            </a:xfrm>
            <a:prstGeom prst="rect">
              <a:avLst/>
            </a:prstGeom>
            <a:solidFill>
              <a:srgbClr val="ED7D31"/>
            </a:solidFill>
            <a:ln w="12700" cap="flat">
              <a:solidFill>
                <a:srgbClr val="AD5B24"/>
              </a:solidFill>
              <a:prstDash val="solid"/>
              <a:miter lim="800000"/>
            </a:ln>
            <a:effectLst/>
          </p:spPr>
          <p:txBody>
            <a:bodyPr wrap="square" lIns="50800" tIns="50800" rIns="50800" bIns="50800" numCol="1" anchor="ctr">
              <a:noAutofit/>
            </a:bodyPr>
            <a:lstStyle/>
            <a:p>
              <a:pPr algn="just" defTabSz="1300480">
                <a:lnSpc>
                  <a:spcPct val="90000"/>
                </a:lnSpc>
                <a:defRPr sz="1400">
                  <a:solidFill>
                    <a:srgbClr val="FFFFFF"/>
                  </a:solidFill>
                  <a:latin typeface="Calibri"/>
                  <a:ea typeface="Calibri"/>
                  <a:cs typeface="Calibri"/>
                  <a:sym typeface="Calibri"/>
                </a:defRPr>
              </a:pPr>
            </a:p>
          </p:txBody>
        </p:sp>
        <p:sp>
          <p:nvSpPr>
            <p:cNvPr id="268" name="Les dirigeants d’entreprise relèvent soit du statut des indépendants, soit du statut des « assimilés » salariés, selon la forme de la société choisie et des pouvoirs de contrôle qu’ils détiennent"/>
            <p:cNvSpPr txBox="1"/>
            <p:nvPr/>
          </p:nvSpPr>
          <p:spPr>
            <a:xfrm>
              <a:off x="-1" y="418319"/>
              <a:ext cx="1043319" cy="4588255"/>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8766" tIns="48766" rIns="48766" bIns="48766" numCol="1" anchor="ctr">
              <a:spAutoFit/>
            </a:bodyPr>
            <a:lstStyle/>
            <a:p>
              <a:pPr algn="l" defTabSz="1300480">
                <a:lnSpc>
                  <a:spcPct val="90000"/>
                </a:lnSpc>
                <a:defRPr sz="1400">
                  <a:latin typeface="Montserrat"/>
                  <a:ea typeface="Montserrat"/>
                  <a:cs typeface="Montserrat"/>
                  <a:sym typeface="Montserrat"/>
                </a:defRPr>
              </a:pPr>
            </a:p>
            <a:p>
              <a:pPr algn="just" defTabSz="1300480">
                <a:lnSpc>
                  <a:spcPct val="90000"/>
                </a:lnSpc>
                <a:defRPr sz="1400">
                  <a:solidFill>
                    <a:srgbClr val="FFFFFF"/>
                  </a:solidFill>
                  <a:latin typeface="Montserrat"/>
                  <a:ea typeface="Montserrat"/>
                  <a:cs typeface="Montserrat"/>
                  <a:sym typeface="Montserrat"/>
                </a:defRPr>
              </a:pPr>
              <a:r>
                <a:t>Les dirigeants d’entreprise relèvent soit du </a:t>
              </a:r>
              <a:r>
                <a:rPr b="1">
                  <a:latin typeface="Montserrat SemiBold"/>
                  <a:ea typeface="Montserrat SemiBold"/>
                  <a:cs typeface="Montserrat SemiBold"/>
                  <a:sym typeface="Montserrat SemiBold"/>
                </a:rPr>
                <a:t>statut des indépendants, soit du statut des « assimilés » salariés, </a:t>
              </a:r>
              <a:r>
                <a:t>selon la forme de la société choisie et des pouvoirs de contrôle qu’ils détiennent </a:t>
              </a:r>
            </a:p>
          </p:txBody>
        </p:sp>
      </p:grpSp>
      <p:grpSp>
        <p:nvGrpSpPr>
          <p:cNvPr id="272" name="Rectangle 24"/>
          <p:cNvGrpSpPr/>
          <p:nvPr/>
        </p:nvGrpSpPr>
        <p:grpSpPr>
          <a:xfrm>
            <a:off x="180262" y="2252573"/>
            <a:ext cx="1043319" cy="6180637"/>
            <a:chOff x="0" y="0"/>
            <a:chExt cx="1043318" cy="6180635"/>
          </a:xfrm>
        </p:grpSpPr>
        <p:sp>
          <p:nvSpPr>
            <p:cNvPr id="270" name="Rectangle"/>
            <p:cNvSpPr/>
            <p:nvPr/>
          </p:nvSpPr>
          <p:spPr>
            <a:xfrm>
              <a:off x="0" y="385328"/>
              <a:ext cx="1043319" cy="5409978"/>
            </a:xfrm>
            <a:prstGeom prst="rect">
              <a:avLst/>
            </a:prstGeom>
            <a:gradFill flip="none" rotWithShape="1">
              <a:gsLst>
                <a:gs pos="0">
                  <a:srgbClr val="A6B6DF"/>
                </a:gs>
                <a:gs pos="50000">
                  <a:srgbClr val="98AAD9"/>
                </a:gs>
                <a:gs pos="100000">
                  <a:srgbClr val="869DD7"/>
                </a:gs>
              </a:gsLst>
              <a:lin ang="5400000" scaled="0"/>
            </a:gradFill>
            <a:ln w="3175" cap="flat">
              <a:solidFill>
                <a:srgbClr val="4472C4"/>
              </a:solidFill>
              <a:prstDash val="solid"/>
              <a:miter lim="800000"/>
            </a:ln>
            <a:effectLst/>
          </p:spPr>
          <p:txBody>
            <a:bodyPr wrap="square" lIns="50800" tIns="50800" rIns="50800" bIns="50800" numCol="1" anchor="ctr">
              <a:noAutofit/>
            </a:bodyPr>
            <a:lstStyle/>
            <a:p>
              <a:pPr defTabSz="1300480">
                <a:lnSpc>
                  <a:spcPct val="90000"/>
                </a:lnSpc>
                <a:defRPr sz="1400">
                  <a:latin typeface="Calibri"/>
                  <a:ea typeface="Calibri"/>
                  <a:cs typeface="Calibri"/>
                  <a:sym typeface="Calibri"/>
                </a:defRPr>
              </a:pPr>
            </a:p>
          </p:txBody>
        </p:sp>
        <p:sp>
          <p:nvSpPr>
            <p:cNvPr id="271" name="Mode d’exercice de l’activité (commerçant, artisan, PL) soit en entreprise individuelle, soit en société  :…"/>
            <p:cNvSpPr txBox="1"/>
            <p:nvPr/>
          </p:nvSpPr>
          <p:spPr>
            <a:xfrm>
              <a:off x="0" y="0"/>
              <a:ext cx="1043319" cy="6180636"/>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8766" tIns="48766" rIns="48766" bIns="48766" numCol="1" anchor="ctr">
              <a:spAutoFit/>
            </a:bodyPr>
            <a:lstStyle/>
            <a:p>
              <a:pPr algn="just" defTabSz="1300480">
                <a:lnSpc>
                  <a:spcPct val="90000"/>
                </a:lnSpc>
                <a:defRPr b="1" sz="1600">
                  <a:solidFill>
                    <a:srgbClr val="FFFFFF"/>
                  </a:solidFill>
                  <a:latin typeface="Calibri"/>
                  <a:ea typeface="Calibri"/>
                  <a:cs typeface="Calibri"/>
                  <a:sym typeface="Calibri"/>
                </a:defRPr>
              </a:pPr>
              <a:r>
                <a:t>Mode d’exercice de l’activité (commerçant, artisan, PL) soit en entreprise individuelle, soit en société  : </a:t>
              </a:r>
            </a:p>
            <a:p>
              <a:pPr algn="just" defTabSz="1300480">
                <a:lnSpc>
                  <a:spcPct val="90000"/>
                </a:lnSpc>
                <a:defRPr sz="1400">
                  <a:solidFill>
                    <a:srgbClr val="FFFFFF"/>
                  </a:solidFill>
                  <a:latin typeface="Montserrat"/>
                  <a:ea typeface="Montserrat"/>
                  <a:cs typeface="Montserrat"/>
                  <a:sym typeface="Montserrat"/>
                </a:defRPr>
              </a:pPr>
            </a:p>
            <a:p>
              <a:pPr algn="just" defTabSz="1300480">
                <a:lnSpc>
                  <a:spcPct val="90000"/>
                </a:lnSpc>
                <a:defRPr sz="1400">
                  <a:solidFill>
                    <a:srgbClr val="FFFFFF"/>
                  </a:solidFill>
                  <a:latin typeface="Montserrat"/>
                  <a:ea typeface="Montserrat"/>
                  <a:cs typeface="Montserrat"/>
                  <a:sym typeface="Montserrat"/>
                </a:defRPr>
              </a:pPr>
              <a:r>
                <a:t>Ex: </a:t>
              </a:r>
            </a:p>
            <a:p>
              <a:pPr algn="just" defTabSz="1300480">
                <a:lnSpc>
                  <a:spcPct val="90000"/>
                </a:lnSpc>
                <a:defRPr sz="1400">
                  <a:solidFill>
                    <a:srgbClr val="FFFFFF"/>
                  </a:solidFill>
                  <a:latin typeface="Montserrat"/>
                  <a:ea typeface="Montserrat"/>
                  <a:cs typeface="Montserrat"/>
                  <a:sym typeface="Montserrat"/>
                </a:defRPr>
              </a:pPr>
            </a:p>
            <a:p>
              <a:pPr algn="l" defTabSz="1300480">
                <a:lnSpc>
                  <a:spcPct val="90000"/>
                </a:lnSpc>
                <a:defRPr sz="1400">
                  <a:solidFill>
                    <a:srgbClr val="FFFFFF"/>
                  </a:solidFill>
                  <a:latin typeface="Montserrat"/>
                  <a:ea typeface="Montserrat"/>
                  <a:cs typeface="Montserrat"/>
                  <a:sym typeface="Montserrat"/>
                </a:defRPr>
              </a:pPr>
              <a:r>
                <a:t>SELURL  = réservée aux professions juridiques, judiciaires ou de santé. </a:t>
              </a:r>
            </a:p>
            <a:p>
              <a:pPr algn="l" defTabSz="1300480">
                <a:lnSpc>
                  <a:spcPct val="90000"/>
                </a:lnSpc>
                <a:defRPr sz="1400">
                  <a:solidFill>
                    <a:srgbClr val="FFFFFF"/>
                  </a:solidFill>
                  <a:latin typeface="Montserrat"/>
                  <a:ea typeface="Montserrat"/>
                  <a:cs typeface="Montserrat"/>
                  <a:sym typeface="Montserrat"/>
                </a:defRPr>
              </a:pPr>
            </a:p>
            <a:p>
              <a:pPr algn="l" defTabSz="1300480">
                <a:lnSpc>
                  <a:spcPct val="90000"/>
                </a:lnSpc>
                <a:defRPr sz="1400">
                  <a:solidFill>
                    <a:srgbClr val="FFFFFF"/>
                  </a:solidFill>
                  <a:latin typeface="Montserrat"/>
                  <a:ea typeface="Montserrat"/>
                  <a:cs typeface="Montserrat"/>
                  <a:sym typeface="Montserrat"/>
                </a:defRPr>
              </a:pPr>
              <a:r>
                <a:t>SELARL=  pas ouverte aux agents généraux d’assurance. </a:t>
              </a:r>
              <a:r>
                <a:rPr>
                  <a:solidFill>
                    <a:srgbClr val="000000"/>
                  </a:solidFill>
                </a:rPr>
                <a:t>	</a:t>
              </a:r>
            </a:p>
          </p:txBody>
        </p:sp>
      </p:grpSp>
      <p:grpSp>
        <p:nvGrpSpPr>
          <p:cNvPr id="275" name="Rectangle 25"/>
          <p:cNvGrpSpPr/>
          <p:nvPr/>
        </p:nvGrpSpPr>
        <p:grpSpPr>
          <a:xfrm>
            <a:off x="11142386" y="2622985"/>
            <a:ext cx="555096" cy="5424897"/>
            <a:chOff x="0" y="0"/>
            <a:chExt cx="555094" cy="5424896"/>
          </a:xfrm>
        </p:grpSpPr>
        <p:sp>
          <p:nvSpPr>
            <p:cNvPr id="273" name="Rectangle"/>
            <p:cNvSpPr/>
            <p:nvPr/>
          </p:nvSpPr>
          <p:spPr>
            <a:xfrm>
              <a:off x="-1" y="-1"/>
              <a:ext cx="555096" cy="5424897"/>
            </a:xfrm>
            <a:prstGeom prst="rect">
              <a:avLst/>
            </a:prstGeom>
            <a:solidFill>
              <a:srgbClr val="70AD47"/>
            </a:solidFill>
            <a:ln w="12700" cap="flat">
              <a:solidFill>
                <a:srgbClr val="527E34"/>
              </a:solidFill>
              <a:prstDash val="solid"/>
              <a:miter lim="800000"/>
            </a:ln>
            <a:effectLst/>
          </p:spPr>
          <p:txBody>
            <a:bodyPr wrap="square" lIns="50800" tIns="50800" rIns="50800" bIns="50800" numCol="1" anchor="ctr">
              <a:noAutofit/>
            </a:bodyPr>
            <a:lstStyle/>
            <a:p>
              <a:pPr defTabSz="1300480">
                <a:lnSpc>
                  <a:spcPct val="90000"/>
                </a:lnSpc>
                <a:defRPr b="1" sz="1400">
                  <a:solidFill>
                    <a:srgbClr val="FFFFFF"/>
                  </a:solidFill>
                  <a:latin typeface="Calibri"/>
                  <a:ea typeface="Calibri"/>
                  <a:cs typeface="Calibri"/>
                  <a:sym typeface="Calibri"/>
                </a:defRPr>
              </a:pPr>
            </a:p>
          </p:txBody>
        </p:sp>
        <p:sp>
          <p:nvSpPr>
            <p:cNvPr id="274" name="Code d’activité  et profession"/>
            <p:cNvSpPr txBox="1"/>
            <p:nvPr/>
          </p:nvSpPr>
          <p:spPr>
            <a:xfrm rot="16200000">
              <a:off x="-2434903" y="2555730"/>
              <a:ext cx="5424896" cy="313435"/>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8766" tIns="48766" rIns="48766" bIns="48766" numCol="1" anchor="ctr">
              <a:spAutoFit/>
            </a:bodyPr>
            <a:lstStyle/>
            <a:p>
              <a:pPr defTabSz="1300480">
                <a:lnSpc>
                  <a:spcPct val="90000"/>
                </a:lnSpc>
                <a:defRPr sz="1400">
                  <a:solidFill>
                    <a:srgbClr val="FFFFFF"/>
                  </a:solidFill>
                  <a:latin typeface="Montserrat"/>
                  <a:ea typeface="Montserrat"/>
                  <a:cs typeface="Montserrat"/>
                  <a:sym typeface="Montserrat"/>
                </a:defRPr>
              </a:pPr>
              <a:r>
                <a:t> </a:t>
              </a:r>
              <a:r>
                <a:rPr b="1"/>
                <a:t>Code d’activité  et profession </a:t>
              </a:r>
            </a:p>
          </p:txBody>
        </p:sp>
      </p:grpSp>
      <p:grpSp>
        <p:nvGrpSpPr>
          <p:cNvPr id="278" name="Rectangle 29"/>
          <p:cNvGrpSpPr/>
          <p:nvPr/>
        </p:nvGrpSpPr>
        <p:grpSpPr>
          <a:xfrm>
            <a:off x="11906755" y="2389333"/>
            <a:ext cx="859247" cy="600225"/>
            <a:chOff x="-1" y="0"/>
            <a:chExt cx="859246" cy="600224"/>
          </a:xfrm>
        </p:grpSpPr>
        <p:sp>
          <p:nvSpPr>
            <p:cNvPr id="276" name="Rectangle"/>
            <p:cNvSpPr/>
            <p:nvPr/>
          </p:nvSpPr>
          <p:spPr>
            <a:xfrm>
              <a:off x="-2" y="-1"/>
              <a:ext cx="859247" cy="600226"/>
            </a:xfrm>
            <a:prstGeom prst="rect">
              <a:avLst/>
            </a:prstGeom>
            <a:gradFill flip="none" rotWithShape="1">
              <a:gsLst>
                <a:gs pos="0">
                  <a:srgbClr val="B4D4A5"/>
                </a:gs>
                <a:gs pos="50000">
                  <a:srgbClr val="A9CD97"/>
                </a:gs>
                <a:gs pos="100000">
                  <a:srgbClr val="9BC985"/>
                </a:gs>
              </a:gsLst>
              <a:lin ang="5400000" scaled="0"/>
            </a:gradFill>
            <a:ln w="3175" cap="flat">
              <a:solidFill>
                <a:srgbClr val="70AD47"/>
              </a:solidFill>
              <a:prstDash val="solid"/>
              <a:miter lim="800000"/>
            </a:ln>
            <a:effectLst/>
          </p:spPr>
          <p:txBody>
            <a:bodyPr wrap="square" lIns="50800" tIns="50800" rIns="50800" bIns="50800" numCol="1" anchor="ctr">
              <a:noAutofit/>
            </a:bodyPr>
            <a:lstStyle/>
            <a:p>
              <a:pPr defTabSz="1300480">
                <a:lnSpc>
                  <a:spcPct val="90000"/>
                </a:lnSpc>
                <a:defRPr>
                  <a:latin typeface="Calibri"/>
                  <a:ea typeface="Calibri"/>
                  <a:cs typeface="Calibri"/>
                  <a:sym typeface="Calibri"/>
                </a:defRPr>
              </a:pPr>
            </a:p>
          </p:txBody>
        </p:sp>
        <p:sp>
          <p:nvSpPr>
            <p:cNvPr id="277" name="CPAM…"/>
            <p:cNvSpPr txBox="1"/>
            <p:nvPr/>
          </p:nvSpPr>
          <p:spPr>
            <a:xfrm>
              <a:off x="-2" y="51832"/>
              <a:ext cx="859247" cy="496558"/>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8766" tIns="48766" rIns="48766" bIns="48766" numCol="1" anchor="ctr">
              <a:spAutoFit/>
            </a:bodyPr>
            <a:lstStyle/>
            <a:p>
              <a:pPr defTabSz="1300480">
                <a:lnSpc>
                  <a:spcPct val="90000"/>
                </a:lnSpc>
                <a:defRPr sz="1400">
                  <a:latin typeface="Calibri"/>
                  <a:ea typeface="Calibri"/>
                  <a:cs typeface="Calibri"/>
                  <a:sym typeface="Calibri"/>
                </a:defRPr>
              </a:pPr>
              <a:r>
                <a:t>CPAM</a:t>
              </a:r>
            </a:p>
            <a:p>
              <a:pPr defTabSz="1300480">
                <a:lnSpc>
                  <a:spcPct val="90000"/>
                </a:lnSpc>
                <a:defRPr sz="1400">
                  <a:latin typeface="Calibri"/>
                  <a:ea typeface="Calibri"/>
                  <a:cs typeface="Calibri"/>
                  <a:sym typeface="Calibri"/>
                </a:defRPr>
              </a:pPr>
              <a:r>
                <a:t>SSI</a:t>
              </a:r>
            </a:p>
          </p:txBody>
        </p:sp>
      </p:grpSp>
      <p:grpSp>
        <p:nvGrpSpPr>
          <p:cNvPr id="281" name="Rectangle 30"/>
          <p:cNvGrpSpPr/>
          <p:nvPr/>
        </p:nvGrpSpPr>
        <p:grpSpPr>
          <a:xfrm>
            <a:off x="11906755" y="3043055"/>
            <a:ext cx="859247" cy="600225"/>
            <a:chOff x="-1" y="0"/>
            <a:chExt cx="859246" cy="600224"/>
          </a:xfrm>
        </p:grpSpPr>
        <p:sp>
          <p:nvSpPr>
            <p:cNvPr id="279" name="Rectangle"/>
            <p:cNvSpPr/>
            <p:nvPr/>
          </p:nvSpPr>
          <p:spPr>
            <a:xfrm>
              <a:off x="-2" y="-1"/>
              <a:ext cx="859247" cy="600226"/>
            </a:xfrm>
            <a:prstGeom prst="rect">
              <a:avLst/>
            </a:prstGeom>
            <a:gradFill flip="none" rotWithShape="1">
              <a:gsLst>
                <a:gs pos="0">
                  <a:srgbClr val="B4D4A5"/>
                </a:gs>
                <a:gs pos="50000">
                  <a:srgbClr val="A9CD97"/>
                </a:gs>
                <a:gs pos="100000">
                  <a:srgbClr val="9BC985"/>
                </a:gs>
              </a:gsLst>
              <a:lin ang="5400000" scaled="0"/>
            </a:gradFill>
            <a:ln w="3175" cap="flat">
              <a:solidFill>
                <a:srgbClr val="70AD47"/>
              </a:solidFill>
              <a:prstDash val="solid"/>
              <a:miter lim="800000"/>
            </a:ln>
            <a:effectLst/>
          </p:spPr>
          <p:txBody>
            <a:bodyPr wrap="square" lIns="50800" tIns="50800" rIns="50800" bIns="50800" numCol="1" anchor="ctr">
              <a:noAutofit/>
            </a:bodyPr>
            <a:lstStyle/>
            <a:p>
              <a:pPr defTabSz="1300480">
                <a:lnSpc>
                  <a:spcPct val="90000"/>
                </a:lnSpc>
                <a:defRPr>
                  <a:latin typeface="Calibri"/>
                  <a:ea typeface="Calibri"/>
                  <a:cs typeface="Calibri"/>
                  <a:sym typeface="Calibri"/>
                </a:defRPr>
              </a:pPr>
            </a:p>
          </p:txBody>
        </p:sp>
        <p:sp>
          <p:nvSpPr>
            <p:cNvPr id="280" name="CARSAT…"/>
            <p:cNvSpPr txBox="1"/>
            <p:nvPr/>
          </p:nvSpPr>
          <p:spPr>
            <a:xfrm>
              <a:off x="-2" y="51832"/>
              <a:ext cx="859247" cy="496558"/>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8766" tIns="48766" rIns="48766" bIns="48766" numCol="1" anchor="ctr">
              <a:spAutoFit/>
            </a:bodyPr>
            <a:lstStyle/>
            <a:p>
              <a:pPr defTabSz="1300480">
                <a:lnSpc>
                  <a:spcPct val="90000"/>
                </a:lnSpc>
                <a:defRPr sz="1400">
                  <a:latin typeface="Calibri"/>
                  <a:ea typeface="Calibri"/>
                  <a:cs typeface="Calibri"/>
                  <a:sym typeface="Calibri"/>
                </a:defRPr>
              </a:pPr>
              <a:r>
                <a:t>CARSAT</a:t>
              </a:r>
            </a:p>
            <a:p>
              <a:pPr defTabSz="1300480">
                <a:lnSpc>
                  <a:spcPct val="90000"/>
                </a:lnSpc>
                <a:defRPr sz="1400">
                  <a:latin typeface="Calibri"/>
                  <a:ea typeface="Calibri"/>
                  <a:cs typeface="Calibri"/>
                  <a:sym typeface="Calibri"/>
                </a:defRPr>
              </a:pPr>
              <a:r>
                <a:t>SSI</a:t>
              </a:r>
            </a:p>
          </p:txBody>
        </p:sp>
      </p:grpSp>
      <p:grpSp>
        <p:nvGrpSpPr>
          <p:cNvPr id="284" name="Rectangle 31"/>
          <p:cNvGrpSpPr/>
          <p:nvPr/>
        </p:nvGrpSpPr>
        <p:grpSpPr>
          <a:xfrm>
            <a:off x="11906755" y="3696780"/>
            <a:ext cx="859247" cy="600225"/>
            <a:chOff x="-1" y="0"/>
            <a:chExt cx="859246" cy="600224"/>
          </a:xfrm>
        </p:grpSpPr>
        <p:sp>
          <p:nvSpPr>
            <p:cNvPr id="282" name="Rectangle"/>
            <p:cNvSpPr/>
            <p:nvPr/>
          </p:nvSpPr>
          <p:spPr>
            <a:xfrm>
              <a:off x="-2" y="-1"/>
              <a:ext cx="859247" cy="600226"/>
            </a:xfrm>
            <a:prstGeom prst="rect">
              <a:avLst/>
            </a:prstGeom>
            <a:gradFill flip="none" rotWithShape="1">
              <a:gsLst>
                <a:gs pos="0">
                  <a:srgbClr val="B4D4A5"/>
                </a:gs>
                <a:gs pos="50000">
                  <a:srgbClr val="A9CD97"/>
                </a:gs>
                <a:gs pos="100000">
                  <a:srgbClr val="9BC985"/>
                </a:gs>
              </a:gsLst>
              <a:lin ang="5400000" scaled="0"/>
            </a:gradFill>
            <a:ln w="3175" cap="flat">
              <a:solidFill>
                <a:srgbClr val="70AD47"/>
              </a:solidFill>
              <a:prstDash val="solid"/>
              <a:miter lim="800000"/>
            </a:ln>
            <a:effectLst/>
          </p:spPr>
          <p:txBody>
            <a:bodyPr wrap="square" lIns="50800" tIns="50800" rIns="50800" bIns="50800" numCol="1" anchor="ctr">
              <a:noAutofit/>
            </a:bodyPr>
            <a:lstStyle/>
            <a:p>
              <a:pPr defTabSz="1300480">
                <a:lnSpc>
                  <a:spcPct val="90000"/>
                </a:lnSpc>
                <a:defRPr>
                  <a:latin typeface="Calibri"/>
                  <a:ea typeface="Calibri"/>
                  <a:cs typeface="Calibri"/>
                  <a:sym typeface="Calibri"/>
                </a:defRPr>
              </a:pPr>
            </a:p>
          </p:txBody>
        </p:sp>
        <p:sp>
          <p:nvSpPr>
            <p:cNvPr id="283" name="CARMF"/>
            <p:cNvSpPr txBox="1"/>
            <p:nvPr/>
          </p:nvSpPr>
          <p:spPr>
            <a:xfrm>
              <a:off x="-2" y="156665"/>
              <a:ext cx="859247" cy="286893"/>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8766" tIns="48766" rIns="48766" bIns="48766" numCol="1" anchor="ctr">
              <a:spAutoFit/>
            </a:bodyPr>
            <a:lstStyle>
              <a:lvl1pPr defTabSz="1300480">
                <a:lnSpc>
                  <a:spcPct val="90000"/>
                </a:lnSpc>
                <a:defRPr sz="1400">
                  <a:latin typeface="Calibri"/>
                  <a:ea typeface="Calibri"/>
                  <a:cs typeface="Calibri"/>
                  <a:sym typeface="Calibri"/>
                </a:defRPr>
              </a:lvl1pPr>
            </a:lstStyle>
            <a:p>
              <a:pPr/>
              <a:r>
                <a:t>CARMF</a:t>
              </a:r>
            </a:p>
          </p:txBody>
        </p:sp>
      </p:grpSp>
      <p:grpSp>
        <p:nvGrpSpPr>
          <p:cNvPr id="287" name="Rectangle 32"/>
          <p:cNvGrpSpPr/>
          <p:nvPr/>
        </p:nvGrpSpPr>
        <p:grpSpPr>
          <a:xfrm>
            <a:off x="11913523" y="4353002"/>
            <a:ext cx="845708" cy="600225"/>
            <a:chOff x="-1" y="0"/>
            <a:chExt cx="845707" cy="600224"/>
          </a:xfrm>
        </p:grpSpPr>
        <p:sp>
          <p:nvSpPr>
            <p:cNvPr id="285" name="Rectangle"/>
            <p:cNvSpPr/>
            <p:nvPr/>
          </p:nvSpPr>
          <p:spPr>
            <a:xfrm>
              <a:off x="-2" y="-1"/>
              <a:ext cx="845708" cy="600226"/>
            </a:xfrm>
            <a:prstGeom prst="rect">
              <a:avLst/>
            </a:prstGeom>
            <a:gradFill flip="none" rotWithShape="1">
              <a:gsLst>
                <a:gs pos="0">
                  <a:srgbClr val="B4D4A5"/>
                </a:gs>
                <a:gs pos="50000">
                  <a:srgbClr val="A9CD97"/>
                </a:gs>
                <a:gs pos="100000">
                  <a:srgbClr val="9BC985"/>
                </a:gs>
              </a:gsLst>
              <a:lin ang="5400000" scaled="0"/>
            </a:gradFill>
            <a:ln w="3175" cap="flat">
              <a:solidFill>
                <a:srgbClr val="70AD47"/>
              </a:solidFill>
              <a:prstDash val="solid"/>
              <a:miter lim="800000"/>
            </a:ln>
            <a:effectLst/>
          </p:spPr>
          <p:txBody>
            <a:bodyPr wrap="square" lIns="50800" tIns="50800" rIns="50800" bIns="50800" numCol="1" anchor="ctr">
              <a:noAutofit/>
            </a:bodyPr>
            <a:lstStyle/>
            <a:p>
              <a:pPr defTabSz="1300480">
                <a:lnSpc>
                  <a:spcPct val="90000"/>
                </a:lnSpc>
                <a:defRPr>
                  <a:latin typeface="Calibri"/>
                  <a:ea typeface="Calibri"/>
                  <a:cs typeface="Calibri"/>
                  <a:sym typeface="Calibri"/>
                </a:defRPr>
              </a:pPr>
            </a:p>
          </p:txBody>
        </p:sp>
        <p:sp>
          <p:nvSpPr>
            <p:cNvPr id="286" name="CARPIMKO"/>
            <p:cNvSpPr txBox="1"/>
            <p:nvPr/>
          </p:nvSpPr>
          <p:spPr>
            <a:xfrm>
              <a:off x="-2" y="51832"/>
              <a:ext cx="845708" cy="496558"/>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8766" tIns="48766" rIns="48766" bIns="48766" numCol="1" anchor="ctr">
              <a:spAutoFit/>
            </a:bodyPr>
            <a:lstStyle>
              <a:lvl1pPr defTabSz="1300480">
                <a:lnSpc>
                  <a:spcPct val="90000"/>
                </a:lnSpc>
                <a:defRPr sz="1400">
                  <a:latin typeface="Calibri"/>
                  <a:ea typeface="Calibri"/>
                  <a:cs typeface="Calibri"/>
                  <a:sym typeface="Calibri"/>
                </a:defRPr>
              </a:lvl1pPr>
            </a:lstStyle>
            <a:p>
              <a:pPr/>
              <a:r>
                <a:t>CARPIMKO</a:t>
              </a:r>
            </a:p>
          </p:txBody>
        </p:sp>
      </p:grpSp>
      <p:grpSp>
        <p:nvGrpSpPr>
          <p:cNvPr id="290" name="Rectangle 33"/>
          <p:cNvGrpSpPr/>
          <p:nvPr/>
        </p:nvGrpSpPr>
        <p:grpSpPr>
          <a:xfrm>
            <a:off x="11906755" y="5006176"/>
            <a:ext cx="859247" cy="600225"/>
            <a:chOff x="-1" y="0"/>
            <a:chExt cx="859246" cy="600224"/>
          </a:xfrm>
        </p:grpSpPr>
        <p:sp>
          <p:nvSpPr>
            <p:cNvPr id="288" name="Rectangle"/>
            <p:cNvSpPr/>
            <p:nvPr/>
          </p:nvSpPr>
          <p:spPr>
            <a:xfrm>
              <a:off x="-2" y="-1"/>
              <a:ext cx="859247" cy="600226"/>
            </a:xfrm>
            <a:prstGeom prst="rect">
              <a:avLst/>
            </a:prstGeom>
            <a:gradFill flip="none" rotWithShape="1">
              <a:gsLst>
                <a:gs pos="0">
                  <a:srgbClr val="B4D4A5"/>
                </a:gs>
                <a:gs pos="50000">
                  <a:srgbClr val="A9CD97"/>
                </a:gs>
                <a:gs pos="100000">
                  <a:srgbClr val="9BC985"/>
                </a:gs>
              </a:gsLst>
              <a:lin ang="5400000" scaled="0"/>
            </a:gradFill>
            <a:ln w="3175" cap="flat">
              <a:solidFill>
                <a:srgbClr val="70AD47"/>
              </a:solidFill>
              <a:prstDash val="solid"/>
              <a:miter lim="800000"/>
            </a:ln>
            <a:effectLst/>
          </p:spPr>
          <p:txBody>
            <a:bodyPr wrap="square" lIns="50800" tIns="50800" rIns="50800" bIns="50800" numCol="1" anchor="ctr">
              <a:noAutofit/>
            </a:bodyPr>
            <a:lstStyle/>
            <a:p>
              <a:pPr defTabSz="1300480">
                <a:lnSpc>
                  <a:spcPct val="90000"/>
                </a:lnSpc>
                <a:defRPr>
                  <a:latin typeface="Calibri"/>
                  <a:ea typeface="Calibri"/>
                  <a:cs typeface="Calibri"/>
                  <a:sym typeface="Calibri"/>
                </a:defRPr>
              </a:pPr>
            </a:p>
          </p:txBody>
        </p:sp>
        <p:sp>
          <p:nvSpPr>
            <p:cNvPr id="289" name="CIPAV"/>
            <p:cNvSpPr txBox="1"/>
            <p:nvPr/>
          </p:nvSpPr>
          <p:spPr>
            <a:xfrm>
              <a:off x="-2" y="156665"/>
              <a:ext cx="859247" cy="286893"/>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8766" tIns="48766" rIns="48766" bIns="48766" numCol="1" anchor="ctr">
              <a:spAutoFit/>
            </a:bodyPr>
            <a:lstStyle>
              <a:lvl1pPr defTabSz="1300480">
                <a:lnSpc>
                  <a:spcPct val="90000"/>
                </a:lnSpc>
                <a:defRPr sz="1400">
                  <a:latin typeface="Calibri"/>
                  <a:ea typeface="Calibri"/>
                  <a:cs typeface="Calibri"/>
                  <a:sym typeface="Calibri"/>
                </a:defRPr>
              </a:lvl1pPr>
            </a:lstStyle>
            <a:p>
              <a:pPr/>
              <a:r>
                <a:t>CIPAV</a:t>
              </a:r>
            </a:p>
          </p:txBody>
        </p:sp>
      </p:grpSp>
      <p:grpSp>
        <p:nvGrpSpPr>
          <p:cNvPr id="293" name="Rectangle 34"/>
          <p:cNvGrpSpPr/>
          <p:nvPr/>
        </p:nvGrpSpPr>
        <p:grpSpPr>
          <a:xfrm>
            <a:off x="11906756" y="5659349"/>
            <a:ext cx="838900" cy="600225"/>
            <a:chOff x="0" y="0"/>
            <a:chExt cx="838898" cy="600224"/>
          </a:xfrm>
        </p:grpSpPr>
        <p:sp>
          <p:nvSpPr>
            <p:cNvPr id="291" name="Rectangle"/>
            <p:cNvSpPr/>
            <p:nvPr/>
          </p:nvSpPr>
          <p:spPr>
            <a:xfrm>
              <a:off x="0" y="-1"/>
              <a:ext cx="838900" cy="600226"/>
            </a:xfrm>
            <a:prstGeom prst="rect">
              <a:avLst/>
            </a:prstGeom>
            <a:gradFill flip="none" rotWithShape="1">
              <a:gsLst>
                <a:gs pos="0">
                  <a:srgbClr val="B4D4A5"/>
                </a:gs>
                <a:gs pos="50000">
                  <a:srgbClr val="A9CD97"/>
                </a:gs>
                <a:gs pos="100000">
                  <a:srgbClr val="9BC985"/>
                </a:gs>
              </a:gsLst>
              <a:lin ang="5400000" scaled="0"/>
            </a:gradFill>
            <a:ln w="3175" cap="flat">
              <a:solidFill>
                <a:srgbClr val="70AD47"/>
              </a:solidFill>
              <a:prstDash val="solid"/>
              <a:miter lim="800000"/>
            </a:ln>
            <a:effectLst/>
          </p:spPr>
          <p:txBody>
            <a:bodyPr wrap="square" lIns="50800" tIns="50800" rIns="50800" bIns="50800" numCol="1" anchor="ctr">
              <a:noAutofit/>
            </a:bodyPr>
            <a:lstStyle/>
            <a:p>
              <a:pPr defTabSz="1300480">
                <a:lnSpc>
                  <a:spcPct val="90000"/>
                </a:lnSpc>
                <a:defRPr>
                  <a:latin typeface="Calibri"/>
                  <a:ea typeface="Calibri"/>
                  <a:cs typeface="Calibri"/>
                  <a:sym typeface="Calibri"/>
                </a:defRPr>
              </a:pPr>
            </a:p>
          </p:txBody>
        </p:sp>
        <p:sp>
          <p:nvSpPr>
            <p:cNvPr id="292" name="CAVEC"/>
            <p:cNvSpPr txBox="1"/>
            <p:nvPr/>
          </p:nvSpPr>
          <p:spPr>
            <a:xfrm>
              <a:off x="0" y="156665"/>
              <a:ext cx="838900" cy="286893"/>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8766" tIns="48766" rIns="48766" bIns="48766" numCol="1" anchor="ctr">
              <a:spAutoFit/>
            </a:bodyPr>
            <a:lstStyle>
              <a:lvl1pPr defTabSz="1300480">
                <a:lnSpc>
                  <a:spcPct val="90000"/>
                </a:lnSpc>
                <a:defRPr sz="1400">
                  <a:latin typeface="Calibri"/>
                  <a:ea typeface="Calibri"/>
                  <a:cs typeface="Calibri"/>
                  <a:sym typeface="Calibri"/>
                </a:defRPr>
              </a:lvl1pPr>
            </a:lstStyle>
            <a:p>
              <a:pPr/>
              <a:r>
                <a:t>CAVEC</a:t>
              </a:r>
            </a:p>
          </p:txBody>
        </p:sp>
      </p:grpSp>
      <p:grpSp>
        <p:nvGrpSpPr>
          <p:cNvPr id="296" name="Rectangle 35"/>
          <p:cNvGrpSpPr/>
          <p:nvPr/>
        </p:nvGrpSpPr>
        <p:grpSpPr>
          <a:xfrm>
            <a:off x="11906756" y="6347252"/>
            <a:ext cx="838900" cy="600225"/>
            <a:chOff x="0" y="0"/>
            <a:chExt cx="838898" cy="600224"/>
          </a:xfrm>
        </p:grpSpPr>
        <p:sp>
          <p:nvSpPr>
            <p:cNvPr id="294" name="Rectangle"/>
            <p:cNvSpPr/>
            <p:nvPr/>
          </p:nvSpPr>
          <p:spPr>
            <a:xfrm>
              <a:off x="0" y="-1"/>
              <a:ext cx="838900" cy="600226"/>
            </a:xfrm>
            <a:prstGeom prst="rect">
              <a:avLst/>
            </a:prstGeom>
            <a:gradFill flip="none" rotWithShape="1">
              <a:gsLst>
                <a:gs pos="0">
                  <a:srgbClr val="B4D4A5"/>
                </a:gs>
                <a:gs pos="50000">
                  <a:srgbClr val="A9CD97"/>
                </a:gs>
                <a:gs pos="100000">
                  <a:srgbClr val="9BC985"/>
                </a:gs>
              </a:gsLst>
              <a:lin ang="5400000" scaled="0"/>
            </a:gradFill>
            <a:ln w="3175" cap="flat">
              <a:solidFill>
                <a:srgbClr val="70AD47"/>
              </a:solidFill>
              <a:prstDash val="solid"/>
              <a:miter lim="800000"/>
            </a:ln>
            <a:effectLst/>
          </p:spPr>
          <p:txBody>
            <a:bodyPr wrap="square" lIns="50800" tIns="50800" rIns="50800" bIns="50800" numCol="1" anchor="ctr">
              <a:noAutofit/>
            </a:bodyPr>
            <a:lstStyle/>
            <a:p>
              <a:pPr defTabSz="1300480">
                <a:lnSpc>
                  <a:spcPct val="90000"/>
                </a:lnSpc>
                <a:defRPr>
                  <a:latin typeface="Calibri"/>
                  <a:ea typeface="Calibri"/>
                  <a:cs typeface="Calibri"/>
                  <a:sym typeface="Calibri"/>
                </a:defRPr>
              </a:pPr>
            </a:p>
          </p:txBody>
        </p:sp>
        <p:sp>
          <p:nvSpPr>
            <p:cNvPr id="295" name="CARCDSF"/>
            <p:cNvSpPr txBox="1"/>
            <p:nvPr/>
          </p:nvSpPr>
          <p:spPr>
            <a:xfrm>
              <a:off x="0" y="156665"/>
              <a:ext cx="838900" cy="286893"/>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8766" tIns="48766" rIns="48766" bIns="48766" numCol="1" anchor="ctr">
              <a:spAutoFit/>
            </a:bodyPr>
            <a:lstStyle>
              <a:lvl1pPr defTabSz="1300480">
                <a:lnSpc>
                  <a:spcPct val="90000"/>
                </a:lnSpc>
                <a:defRPr sz="1400">
                  <a:latin typeface="Calibri"/>
                  <a:ea typeface="Calibri"/>
                  <a:cs typeface="Calibri"/>
                  <a:sym typeface="Calibri"/>
                </a:defRPr>
              </a:lvl1pPr>
            </a:lstStyle>
            <a:p>
              <a:pPr/>
              <a:r>
                <a:t>CARCDSF</a:t>
              </a:r>
            </a:p>
          </p:txBody>
        </p:sp>
      </p:grpSp>
      <p:grpSp>
        <p:nvGrpSpPr>
          <p:cNvPr id="299" name="Rectangle 36"/>
          <p:cNvGrpSpPr/>
          <p:nvPr/>
        </p:nvGrpSpPr>
        <p:grpSpPr>
          <a:xfrm>
            <a:off x="11899985" y="7011448"/>
            <a:ext cx="859245" cy="600225"/>
            <a:chOff x="0" y="0"/>
            <a:chExt cx="859243" cy="600224"/>
          </a:xfrm>
        </p:grpSpPr>
        <p:sp>
          <p:nvSpPr>
            <p:cNvPr id="297" name="Rectangle"/>
            <p:cNvSpPr/>
            <p:nvPr/>
          </p:nvSpPr>
          <p:spPr>
            <a:xfrm>
              <a:off x="-1" y="-1"/>
              <a:ext cx="859245" cy="600226"/>
            </a:xfrm>
            <a:prstGeom prst="rect">
              <a:avLst/>
            </a:prstGeom>
            <a:gradFill flip="none" rotWithShape="1">
              <a:gsLst>
                <a:gs pos="0">
                  <a:srgbClr val="B4D4A5"/>
                </a:gs>
                <a:gs pos="50000">
                  <a:srgbClr val="A9CD97"/>
                </a:gs>
                <a:gs pos="100000">
                  <a:srgbClr val="9BC985"/>
                </a:gs>
              </a:gsLst>
              <a:lin ang="5400000" scaled="0"/>
            </a:gradFill>
            <a:ln w="3175" cap="flat">
              <a:solidFill>
                <a:srgbClr val="70AD47"/>
              </a:solidFill>
              <a:prstDash val="solid"/>
              <a:miter lim="800000"/>
            </a:ln>
            <a:effectLst/>
          </p:spPr>
          <p:txBody>
            <a:bodyPr wrap="square" lIns="50800" tIns="50800" rIns="50800" bIns="50800" numCol="1" anchor="ctr">
              <a:noAutofit/>
            </a:bodyPr>
            <a:lstStyle/>
            <a:p>
              <a:pPr defTabSz="1300480">
                <a:lnSpc>
                  <a:spcPct val="90000"/>
                </a:lnSpc>
                <a:defRPr>
                  <a:latin typeface="Calibri"/>
                  <a:ea typeface="Calibri"/>
                  <a:cs typeface="Calibri"/>
                  <a:sym typeface="Calibri"/>
                </a:defRPr>
              </a:pPr>
            </a:p>
          </p:txBody>
        </p:sp>
        <p:sp>
          <p:nvSpPr>
            <p:cNvPr id="298" name="CPAM"/>
            <p:cNvSpPr txBox="1"/>
            <p:nvPr/>
          </p:nvSpPr>
          <p:spPr>
            <a:xfrm>
              <a:off x="-1" y="156665"/>
              <a:ext cx="859245" cy="286893"/>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8766" tIns="48766" rIns="48766" bIns="48766" numCol="1" anchor="ctr">
              <a:spAutoFit/>
            </a:bodyPr>
            <a:lstStyle>
              <a:lvl1pPr defTabSz="1300480">
                <a:lnSpc>
                  <a:spcPct val="90000"/>
                </a:lnSpc>
                <a:defRPr sz="1400">
                  <a:latin typeface="Calibri"/>
                  <a:ea typeface="Calibri"/>
                  <a:cs typeface="Calibri"/>
                  <a:sym typeface="Calibri"/>
                </a:defRPr>
              </a:lvl1pPr>
            </a:lstStyle>
            <a:p>
              <a:pPr/>
              <a:r>
                <a:t>CPAM</a:t>
              </a:r>
            </a:p>
          </p:txBody>
        </p:sp>
      </p:grpSp>
      <p:grpSp>
        <p:nvGrpSpPr>
          <p:cNvPr id="302" name="Rectangle 37"/>
          <p:cNvGrpSpPr/>
          <p:nvPr/>
        </p:nvGrpSpPr>
        <p:grpSpPr>
          <a:xfrm>
            <a:off x="11899985" y="7665173"/>
            <a:ext cx="859245" cy="600225"/>
            <a:chOff x="0" y="0"/>
            <a:chExt cx="859243" cy="600224"/>
          </a:xfrm>
        </p:grpSpPr>
        <p:sp>
          <p:nvSpPr>
            <p:cNvPr id="300" name="Rectangle"/>
            <p:cNvSpPr/>
            <p:nvPr/>
          </p:nvSpPr>
          <p:spPr>
            <a:xfrm>
              <a:off x="-1" y="-1"/>
              <a:ext cx="859245" cy="600226"/>
            </a:xfrm>
            <a:prstGeom prst="rect">
              <a:avLst/>
            </a:prstGeom>
            <a:gradFill flip="none" rotWithShape="1">
              <a:gsLst>
                <a:gs pos="0">
                  <a:srgbClr val="B4D4A5"/>
                </a:gs>
                <a:gs pos="50000">
                  <a:srgbClr val="A9CD97"/>
                </a:gs>
                <a:gs pos="100000">
                  <a:srgbClr val="9BC985"/>
                </a:gs>
              </a:gsLst>
              <a:lin ang="5400000" scaled="0"/>
            </a:gradFill>
            <a:ln w="3175" cap="flat">
              <a:solidFill>
                <a:srgbClr val="70AD47"/>
              </a:solidFill>
              <a:prstDash val="solid"/>
              <a:miter lim="800000"/>
            </a:ln>
            <a:effectLst/>
          </p:spPr>
          <p:txBody>
            <a:bodyPr wrap="square" lIns="50800" tIns="50800" rIns="50800" bIns="50800" numCol="1" anchor="ctr">
              <a:noAutofit/>
            </a:bodyPr>
            <a:lstStyle/>
            <a:p>
              <a:pPr defTabSz="1300480">
                <a:lnSpc>
                  <a:spcPct val="90000"/>
                </a:lnSpc>
                <a:defRPr>
                  <a:latin typeface="Calibri"/>
                  <a:ea typeface="Calibri"/>
                  <a:cs typeface="Calibri"/>
                  <a:sym typeface="Calibri"/>
                </a:defRPr>
              </a:pPr>
            </a:p>
          </p:txBody>
        </p:sp>
        <p:sp>
          <p:nvSpPr>
            <p:cNvPr id="301" name="CARSAT"/>
            <p:cNvSpPr txBox="1"/>
            <p:nvPr/>
          </p:nvSpPr>
          <p:spPr>
            <a:xfrm>
              <a:off x="-1" y="156665"/>
              <a:ext cx="859245" cy="286893"/>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8766" tIns="48766" rIns="48766" bIns="48766" numCol="1" anchor="ctr">
              <a:spAutoFit/>
            </a:bodyPr>
            <a:lstStyle>
              <a:lvl1pPr defTabSz="1300480">
                <a:lnSpc>
                  <a:spcPct val="90000"/>
                </a:lnSpc>
                <a:defRPr sz="1400">
                  <a:latin typeface="Calibri"/>
                  <a:ea typeface="Calibri"/>
                  <a:cs typeface="Calibri"/>
                  <a:sym typeface="Calibri"/>
                </a:defRPr>
              </a:lvl1pPr>
            </a:lstStyle>
            <a:p>
              <a:pPr/>
              <a:r>
                <a:t>CARSAT</a:t>
              </a:r>
            </a:p>
          </p:txBody>
        </p:sp>
      </p:grpSp>
    </p:spTree>
  </p:cSld>
  <p:clrMapOvr>
    <a:masterClrMapping/>
  </p:clrMapOvr>
  <p:transition xmlns:p14="http://schemas.microsoft.com/office/powerpoint/2010/main" spd="med" advClick="1"/>
</p:sld>
</file>

<file path=ppt/slides/slide1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grpSp>
        <p:nvGrpSpPr>
          <p:cNvPr id="306" name="Micro Entrepreneurs…"/>
          <p:cNvGrpSpPr/>
          <p:nvPr/>
        </p:nvGrpSpPr>
        <p:grpSpPr>
          <a:xfrm>
            <a:off x="7247277" y="5146804"/>
            <a:ext cx="3775532" cy="1976575"/>
            <a:chOff x="0" y="0"/>
            <a:chExt cx="3775531" cy="1976573"/>
          </a:xfrm>
        </p:grpSpPr>
        <p:sp>
          <p:nvSpPr>
            <p:cNvPr id="304" name="Rectangle aux angles arrondis"/>
            <p:cNvSpPr/>
            <p:nvPr/>
          </p:nvSpPr>
          <p:spPr>
            <a:xfrm>
              <a:off x="0" y="0"/>
              <a:ext cx="3775532" cy="1976574"/>
            </a:xfrm>
            <a:prstGeom prst="roundRect">
              <a:avLst>
                <a:gd name="adj" fmla="val 12654"/>
              </a:avLst>
            </a:prstGeom>
            <a:solidFill>
              <a:schemeClr val="accent1"/>
            </a:solidFill>
            <a:ln w="38100" cap="flat">
              <a:solidFill>
                <a:srgbClr val="011993"/>
              </a:solidFill>
              <a:prstDash val="solid"/>
              <a:miter lim="400000"/>
            </a:ln>
            <a:effectLst/>
          </p:spPr>
          <p:txBody>
            <a:bodyPr wrap="square" lIns="50800" tIns="50800" rIns="50800" bIns="50800" numCol="1" anchor="ctr">
              <a:noAutofit/>
            </a:bodyPr>
            <a:lstStyle/>
            <a:p>
              <a:pPr>
                <a:defRPr b="1" sz="2900">
                  <a:latin typeface="Garamond"/>
                  <a:ea typeface="Garamond"/>
                  <a:cs typeface="Garamond"/>
                  <a:sym typeface="Garamond"/>
                </a:defRPr>
              </a:pPr>
            </a:p>
          </p:txBody>
        </p:sp>
        <p:sp>
          <p:nvSpPr>
            <p:cNvPr id="305" name="Micro Entrepreneurs…"/>
            <p:cNvSpPr/>
            <p:nvPr/>
          </p:nvSpPr>
          <p:spPr>
            <a:xfrm>
              <a:off x="92305" y="988286"/>
              <a:ext cx="3590921" cy="1"/>
            </a:xfrm>
            <a:custGeom>
              <a:avLst/>
              <a:gdLst/>
              <a:ahLst/>
              <a:cxnLst>
                <a:cxn ang="0">
                  <a:pos x="wd2" y="hd2"/>
                </a:cxn>
                <a:cxn ang="5400000">
                  <a:pos x="wd2" y="hd2"/>
                </a:cxn>
                <a:cxn ang="10800000">
                  <a:pos x="wd2" y="hd2"/>
                </a:cxn>
                <a:cxn ang="16200000">
                  <a:pos x="wd2" y="hd2"/>
                </a:cxn>
              </a:cxnLst>
              <a:rect l="0" t="0" r="r" b="b"/>
              <a:pathLst>
                <a:path w="21600" h="0" fill="norm" stroke="1" extrusionOk="0">
                  <a:moveTo>
                    <a:pt x="0" y="0"/>
                  </a:moveTo>
                  <a:lnTo>
                    <a:pt x="21600" y="0"/>
                  </a:lnTo>
                  <a:lnTo>
                    <a:pt x="21600" y="0"/>
                  </a:lnTo>
                  <a:lnTo>
                    <a:pt x="0" y="0"/>
                  </a:lnTo>
                  <a:close/>
                </a:path>
              </a:pathLst>
            </a:custGeom>
            <a:no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ctr">
              <a:spAutoFit/>
            </a:bodyPr>
            <a:lstStyle/>
            <a:p>
              <a:pPr>
                <a:defRPr b="1" sz="2900">
                  <a:latin typeface="Garamond"/>
                  <a:ea typeface="Garamond"/>
                  <a:cs typeface="Garamond"/>
                  <a:sym typeface="Garamond"/>
                </a:defRPr>
              </a:pPr>
              <a:r>
                <a:t>Micro Entrepreneurs</a:t>
              </a:r>
            </a:p>
            <a:p>
              <a:pPr>
                <a:defRPr sz="2900">
                  <a:latin typeface="Garamond"/>
                  <a:ea typeface="Garamond"/>
                  <a:cs typeface="Garamond"/>
                  <a:sym typeface="Garamond"/>
                </a:defRPr>
              </a:pPr>
            </a:p>
            <a:p>
              <a:pPr>
                <a:defRPr sz="2900">
                  <a:latin typeface="Garamond"/>
                  <a:ea typeface="Garamond"/>
                  <a:cs typeface="Garamond"/>
                  <a:sym typeface="Garamond"/>
                </a:defRPr>
              </a:pPr>
            </a:p>
            <a:p>
              <a:pPr>
                <a:defRPr b="1" sz="2900">
                  <a:latin typeface="Garamond"/>
                  <a:ea typeface="Garamond"/>
                  <a:cs typeface="Garamond"/>
                  <a:sym typeface="Garamond"/>
                </a:defRPr>
              </a:pPr>
              <a:r>
                <a:t>Multi Statut</a:t>
              </a:r>
            </a:p>
          </p:txBody>
        </p:sp>
      </p:grpSp>
      <p:sp>
        <p:nvSpPr>
          <p:cNvPr id="307" name="Rectangle"/>
          <p:cNvSpPr/>
          <p:nvPr/>
        </p:nvSpPr>
        <p:spPr>
          <a:xfrm>
            <a:off x="1460449" y="2291713"/>
            <a:ext cx="10115879" cy="3657058"/>
          </a:xfrm>
          <a:prstGeom prst="rect">
            <a:avLst/>
          </a:prstGeom>
          <a:ln w="50800">
            <a:solidFill>
              <a:srgbClr val="011993"/>
            </a:solidFill>
            <a:miter lim="400000"/>
          </a:ln>
        </p:spPr>
        <p:txBody>
          <a:bodyPr lIns="50800" tIns="50800" rIns="50800" bIns="50800" anchor="ctr"/>
          <a:lstStyle/>
          <a:p>
            <a:pPr>
              <a:defRPr sz="2200">
                <a:solidFill>
                  <a:srgbClr val="FFFFFF"/>
                </a:solidFill>
              </a:defRPr>
            </a:pPr>
          </a:p>
        </p:txBody>
      </p:sp>
      <p:grpSp>
        <p:nvGrpSpPr>
          <p:cNvPr id="310" name="AE"/>
          <p:cNvGrpSpPr/>
          <p:nvPr/>
        </p:nvGrpSpPr>
        <p:grpSpPr>
          <a:xfrm>
            <a:off x="2119833" y="2797020"/>
            <a:ext cx="2334555" cy="2773957"/>
            <a:chOff x="0" y="0"/>
            <a:chExt cx="2334554" cy="2773956"/>
          </a:xfrm>
        </p:grpSpPr>
        <p:sp>
          <p:nvSpPr>
            <p:cNvPr id="308" name="Ovale"/>
            <p:cNvSpPr/>
            <p:nvPr/>
          </p:nvSpPr>
          <p:spPr>
            <a:xfrm>
              <a:off x="-1" y="-1"/>
              <a:ext cx="2334556" cy="2773958"/>
            </a:xfrm>
            <a:prstGeom prst="ellipse">
              <a:avLst/>
            </a:prstGeom>
            <a:noFill/>
            <a:ln w="25400" cap="flat">
              <a:solidFill>
                <a:srgbClr val="0433FF"/>
              </a:solidFill>
              <a:prstDash val="solid"/>
              <a:miter lim="400000"/>
            </a:ln>
            <a:effectLst/>
          </p:spPr>
          <p:txBody>
            <a:bodyPr wrap="square" lIns="50800" tIns="50800" rIns="50800" bIns="50800" numCol="1" anchor="ctr">
              <a:noAutofit/>
            </a:bodyPr>
            <a:lstStyle/>
            <a:p>
              <a:pPr>
                <a:defRPr sz="2200">
                  <a:solidFill>
                    <a:srgbClr val="FFFFFF"/>
                  </a:solidFill>
                </a:defRPr>
              </a:pPr>
            </a:p>
          </p:txBody>
        </p:sp>
        <p:sp>
          <p:nvSpPr>
            <p:cNvPr id="309" name="AE"/>
            <p:cNvSpPr txBox="1"/>
            <p:nvPr/>
          </p:nvSpPr>
          <p:spPr>
            <a:xfrm>
              <a:off x="354587" y="1168780"/>
              <a:ext cx="1625380" cy="436396"/>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ctr">
              <a:spAutoFit/>
            </a:bodyPr>
            <a:lstStyle>
              <a:lvl1pPr>
                <a:defRPr sz="2200">
                  <a:solidFill>
                    <a:srgbClr val="FFFFFF"/>
                  </a:solidFill>
                </a:defRPr>
              </a:lvl1pPr>
            </a:lstStyle>
            <a:p>
              <a:pPr/>
              <a:r>
                <a:t>AE</a:t>
              </a:r>
            </a:p>
          </p:txBody>
        </p:sp>
      </p:grpSp>
      <p:sp>
        <p:nvSpPr>
          <p:cNvPr id="311" name="Ovale"/>
          <p:cNvSpPr/>
          <p:nvPr/>
        </p:nvSpPr>
        <p:spPr>
          <a:xfrm>
            <a:off x="5010853" y="2975079"/>
            <a:ext cx="3015071" cy="2417841"/>
          </a:xfrm>
          <a:prstGeom prst="ellipse">
            <a:avLst/>
          </a:prstGeom>
          <a:ln w="25400">
            <a:solidFill>
              <a:srgbClr val="0433FF"/>
            </a:solidFill>
            <a:miter lim="400000"/>
          </a:ln>
        </p:spPr>
        <p:txBody>
          <a:bodyPr lIns="50800" tIns="50800" rIns="50800" bIns="50800" anchor="ctr"/>
          <a:lstStyle/>
          <a:p>
            <a:pPr>
              <a:defRPr sz="2200">
                <a:solidFill>
                  <a:srgbClr val="FFFFFF"/>
                </a:solidFill>
              </a:defRPr>
            </a:pPr>
          </a:p>
        </p:txBody>
      </p:sp>
      <p:sp>
        <p:nvSpPr>
          <p:cNvPr id="312" name="Ovale"/>
          <p:cNvSpPr/>
          <p:nvPr/>
        </p:nvSpPr>
        <p:spPr>
          <a:xfrm>
            <a:off x="8582389" y="2615739"/>
            <a:ext cx="2437025" cy="2417841"/>
          </a:xfrm>
          <a:prstGeom prst="ellipse">
            <a:avLst/>
          </a:prstGeom>
          <a:ln w="25400">
            <a:solidFill>
              <a:srgbClr val="0433FF"/>
            </a:solidFill>
            <a:miter lim="400000"/>
          </a:ln>
        </p:spPr>
        <p:txBody>
          <a:bodyPr lIns="50800" tIns="50800" rIns="50800" bIns="50800" anchor="ctr"/>
          <a:lstStyle/>
          <a:p>
            <a:pPr>
              <a:defRPr b="1">
                <a:latin typeface="+mj-lt"/>
                <a:ea typeface="+mj-ea"/>
                <a:cs typeface="+mj-cs"/>
                <a:sym typeface="Helvetica Neue"/>
              </a:defRPr>
            </a:pPr>
          </a:p>
        </p:txBody>
      </p:sp>
      <p:sp>
        <p:nvSpPr>
          <p:cNvPr id="313" name="Ovale"/>
          <p:cNvSpPr/>
          <p:nvPr/>
        </p:nvSpPr>
        <p:spPr>
          <a:xfrm>
            <a:off x="6091370" y="7233979"/>
            <a:ext cx="1534489" cy="1489031"/>
          </a:xfrm>
          <a:prstGeom prst="ellipse">
            <a:avLst/>
          </a:prstGeom>
          <a:ln w="25400">
            <a:solidFill>
              <a:srgbClr val="009193"/>
            </a:solidFill>
            <a:miter lim="400000"/>
          </a:ln>
        </p:spPr>
        <p:txBody>
          <a:bodyPr lIns="50800" tIns="50800" rIns="50800" bIns="50800" anchor="ctr"/>
          <a:lstStyle/>
          <a:p>
            <a:pPr>
              <a:defRPr sz="2200">
                <a:solidFill>
                  <a:srgbClr val="FFFFFF"/>
                </a:solidFill>
              </a:defRPr>
            </a:pPr>
          </a:p>
        </p:txBody>
      </p:sp>
      <p:sp>
        <p:nvSpPr>
          <p:cNvPr id="314" name="Travailleurs indépendants"/>
          <p:cNvSpPr txBox="1"/>
          <p:nvPr/>
        </p:nvSpPr>
        <p:spPr>
          <a:xfrm>
            <a:off x="1416170" y="2299100"/>
            <a:ext cx="4499479" cy="5461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defRPr b="1" sz="3100" u="sng">
                <a:latin typeface="Garamond"/>
                <a:ea typeface="Garamond"/>
                <a:cs typeface="Garamond"/>
                <a:sym typeface="Garamond"/>
              </a:defRPr>
            </a:pPr>
            <a:r>
              <a:t>Travailleurs indépendants</a:t>
            </a:r>
            <a:r>
              <a:rPr sz="2400"/>
              <a:t> </a:t>
            </a:r>
          </a:p>
        </p:txBody>
      </p:sp>
      <p:sp>
        <p:nvSpPr>
          <p:cNvPr id="315" name="Salariat"/>
          <p:cNvSpPr txBox="1"/>
          <p:nvPr/>
        </p:nvSpPr>
        <p:spPr>
          <a:xfrm>
            <a:off x="2514656" y="6224601"/>
            <a:ext cx="1437230" cy="5461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defRPr b="1" sz="3100" u="sng">
                <a:latin typeface="Garamond"/>
                <a:ea typeface="Garamond"/>
                <a:cs typeface="Garamond"/>
                <a:sym typeface="Garamond"/>
              </a:defRPr>
            </a:pPr>
            <a:r>
              <a:t>Salariat</a:t>
            </a:r>
            <a:r>
              <a:rPr sz="2400">
                <a:latin typeface="+mj-lt"/>
                <a:ea typeface="+mj-ea"/>
                <a:cs typeface="+mj-cs"/>
                <a:sym typeface="Helvetica Neue"/>
              </a:rPr>
              <a:t> </a:t>
            </a:r>
          </a:p>
        </p:txBody>
      </p:sp>
      <p:sp>
        <p:nvSpPr>
          <p:cNvPr id="316" name="Professions…"/>
          <p:cNvSpPr txBox="1"/>
          <p:nvPr/>
        </p:nvSpPr>
        <p:spPr>
          <a:xfrm>
            <a:off x="8948828" y="3380159"/>
            <a:ext cx="2009777" cy="8890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a:defRPr b="1" sz="2800">
                <a:solidFill>
                  <a:srgbClr val="0433FF"/>
                </a:solidFill>
                <a:latin typeface="Garamond"/>
                <a:ea typeface="Garamond"/>
                <a:cs typeface="Garamond"/>
                <a:sym typeface="Garamond"/>
              </a:defRPr>
            </a:pPr>
            <a:r>
              <a:t>Professions </a:t>
            </a:r>
          </a:p>
          <a:p>
            <a:pPr>
              <a:defRPr b="1" sz="2800">
                <a:solidFill>
                  <a:srgbClr val="0433FF"/>
                </a:solidFill>
                <a:latin typeface="Garamond"/>
                <a:ea typeface="Garamond"/>
                <a:cs typeface="Garamond"/>
                <a:sym typeface="Garamond"/>
              </a:defRPr>
            </a:pPr>
            <a:r>
              <a:t>Libérales</a:t>
            </a:r>
          </a:p>
        </p:txBody>
      </p:sp>
      <p:sp>
        <p:nvSpPr>
          <p:cNvPr id="317" name="Chef.e.s…"/>
          <p:cNvSpPr txBox="1"/>
          <p:nvPr/>
        </p:nvSpPr>
        <p:spPr>
          <a:xfrm>
            <a:off x="2018414" y="3193140"/>
            <a:ext cx="2537391" cy="16256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defRPr b="1" sz="2100">
                <a:solidFill>
                  <a:srgbClr val="0433FF"/>
                </a:solidFill>
                <a:latin typeface="Garamond"/>
                <a:ea typeface="Garamond"/>
                <a:cs typeface="Garamond"/>
                <a:sym typeface="Garamond"/>
              </a:defRPr>
            </a:pPr>
            <a:r>
              <a:t>Chef.e.s </a:t>
            </a:r>
          </a:p>
          <a:p>
            <a:pPr>
              <a:defRPr b="1" sz="2100">
                <a:solidFill>
                  <a:srgbClr val="0433FF"/>
                </a:solidFill>
                <a:latin typeface="Garamond"/>
                <a:ea typeface="Garamond"/>
                <a:cs typeface="Garamond"/>
                <a:sym typeface="Garamond"/>
              </a:defRPr>
            </a:pPr>
            <a:r>
              <a:t>d’exploitations </a:t>
            </a:r>
          </a:p>
          <a:p>
            <a:pPr>
              <a:defRPr b="1" sz="2100">
                <a:solidFill>
                  <a:srgbClr val="0433FF"/>
                </a:solidFill>
                <a:latin typeface="Garamond"/>
                <a:ea typeface="Garamond"/>
                <a:cs typeface="Garamond"/>
                <a:sym typeface="Garamond"/>
              </a:defRPr>
            </a:pPr>
            <a:r>
              <a:t>Agricoles et </a:t>
            </a:r>
          </a:p>
          <a:p>
            <a:pPr>
              <a:defRPr b="1" sz="2100">
                <a:solidFill>
                  <a:srgbClr val="0433FF"/>
                </a:solidFill>
                <a:latin typeface="Garamond"/>
                <a:ea typeface="Garamond"/>
                <a:cs typeface="Garamond"/>
                <a:sym typeface="Garamond"/>
              </a:defRPr>
            </a:pPr>
            <a:r>
              <a:t>autres activités </a:t>
            </a:r>
          </a:p>
          <a:p>
            <a:pPr>
              <a:defRPr b="1" sz="2100">
                <a:solidFill>
                  <a:srgbClr val="0433FF"/>
                </a:solidFill>
                <a:latin typeface="Garamond"/>
                <a:ea typeface="Garamond"/>
                <a:cs typeface="Garamond"/>
                <a:sym typeface="Garamond"/>
              </a:defRPr>
            </a:pPr>
            <a:r>
              <a:t>agricoles non salariés</a:t>
            </a:r>
          </a:p>
        </p:txBody>
      </p:sp>
      <p:sp>
        <p:nvSpPr>
          <p:cNvPr id="318" name="Artisans…"/>
          <p:cNvSpPr txBox="1"/>
          <p:nvPr/>
        </p:nvSpPr>
        <p:spPr>
          <a:xfrm>
            <a:off x="5551600" y="3555091"/>
            <a:ext cx="1933576" cy="11303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defRPr b="1">
                <a:solidFill>
                  <a:srgbClr val="0433FF"/>
                </a:solidFill>
                <a:latin typeface="Garamond"/>
                <a:ea typeface="Garamond"/>
                <a:cs typeface="Garamond"/>
                <a:sym typeface="Garamond"/>
              </a:defRPr>
            </a:pPr>
            <a:r>
              <a:t>Artisans</a:t>
            </a:r>
          </a:p>
          <a:p>
            <a:pPr>
              <a:defRPr b="1">
                <a:solidFill>
                  <a:srgbClr val="0433FF"/>
                </a:solidFill>
                <a:latin typeface="Garamond"/>
                <a:ea typeface="Garamond"/>
                <a:cs typeface="Garamond"/>
                <a:sym typeface="Garamond"/>
              </a:defRPr>
            </a:pPr>
            <a:r>
              <a:t>commerçants </a:t>
            </a:r>
          </a:p>
          <a:p>
            <a:pPr>
              <a:defRPr b="1">
                <a:solidFill>
                  <a:srgbClr val="0433FF"/>
                </a:solidFill>
                <a:latin typeface="Garamond"/>
                <a:ea typeface="Garamond"/>
                <a:cs typeface="Garamond"/>
                <a:sym typeface="Garamond"/>
              </a:defRPr>
            </a:pPr>
            <a:r>
              <a:t>Chefs d’E</a:t>
            </a:r>
          </a:p>
        </p:txBody>
      </p:sp>
      <p:sp>
        <p:nvSpPr>
          <p:cNvPr id="319" name="Portage…"/>
          <p:cNvSpPr txBox="1"/>
          <p:nvPr/>
        </p:nvSpPr>
        <p:spPr>
          <a:xfrm>
            <a:off x="6235762" y="7559393"/>
            <a:ext cx="1245705" cy="8382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defRPr b="1" sz="2500">
                <a:solidFill>
                  <a:srgbClr val="009051"/>
                </a:solidFill>
                <a:latin typeface="Garamond"/>
                <a:ea typeface="Garamond"/>
                <a:cs typeface="Garamond"/>
                <a:sym typeface="Garamond"/>
              </a:defRPr>
            </a:pPr>
            <a:r>
              <a:t>Portage </a:t>
            </a:r>
          </a:p>
          <a:p>
            <a:pPr>
              <a:defRPr b="1" sz="2500">
                <a:solidFill>
                  <a:srgbClr val="009051"/>
                </a:solidFill>
                <a:latin typeface="Garamond"/>
                <a:ea typeface="Garamond"/>
                <a:cs typeface="Garamond"/>
                <a:sym typeface="Garamond"/>
              </a:defRPr>
            </a:pPr>
            <a:r>
              <a:t>salarial</a:t>
            </a:r>
          </a:p>
        </p:txBody>
      </p:sp>
      <p:sp>
        <p:nvSpPr>
          <p:cNvPr id="320" name="Tous les avantages du salarié"/>
          <p:cNvSpPr txBox="1"/>
          <p:nvPr/>
        </p:nvSpPr>
        <p:spPr>
          <a:xfrm>
            <a:off x="6097978" y="8340248"/>
            <a:ext cx="3842296" cy="4445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b="1">
                <a:latin typeface="Garamond"/>
                <a:ea typeface="Garamond"/>
                <a:cs typeface="Garamond"/>
                <a:sym typeface="Garamond"/>
              </a:defRPr>
            </a:lvl1pPr>
          </a:lstStyle>
          <a:p>
            <a:pPr/>
            <a:r>
              <a:t>Tous les avantages du salarié</a:t>
            </a:r>
          </a:p>
        </p:txBody>
      </p:sp>
      <p:sp>
        <p:nvSpPr>
          <p:cNvPr id="321" name="+ 380 000 travailleurs indépendants en PACA"/>
          <p:cNvSpPr txBox="1"/>
          <p:nvPr/>
        </p:nvSpPr>
        <p:spPr>
          <a:xfrm>
            <a:off x="682326" y="792659"/>
            <a:ext cx="11640147" cy="7874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b="1" sz="4800">
                <a:solidFill>
                  <a:srgbClr val="56C1FF"/>
                </a:solidFill>
                <a:latin typeface="Garamond"/>
                <a:ea typeface="Garamond"/>
                <a:cs typeface="Garamond"/>
                <a:sym typeface="Garamond"/>
              </a:defRPr>
            </a:lvl1pPr>
          </a:lstStyle>
          <a:p>
            <a:pPr/>
            <a:r>
              <a:t>+ 380 000 travailleurs indépendants en PACA</a:t>
            </a:r>
          </a:p>
        </p:txBody>
      </p:sp>
      <p:sp>
        <p:nvSpPr>
          <p:cNvPr id="322" name="Vélo"/>
          <p:cNvSpPr/>
          <p:nvPr/>
        </p:nvSpPr>
        <p:spPr>
          <a:xfrm>
            <a:off x="9767872" y="5388914"/>
            <a:ext cx="1338117" cy="1193643"/>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6058" y="0"/>
                </a:moveTo>
                <a:cubicBezTo>
                  <a:pt x="15522" y="0"/>
                  <a:pt x="14986" y="228"/>
                  <a:pt x="14577" y="687"/>
                </a:cubicBezTo>
                <a:cubicBezTo>
                  <a:pt x="13759" y="1604"/>
                  <a:pt x="13759" y="3090"/>
                  <a:pt x="14577" y="4007"/>
                </a:cubicBezTo>
                <a:cubicBezTo>
                  <a:pt x="15395" y="4924"/>
                  <a:pt x="16722" y="4924"/>
                  <a:pt x="17540" y="4007"/>
                </a:cubicBezTo>
                <a:cubicBezTo>
                  <a:pt x="18358" y="3090"/>
                  <a:pt x="18358" y="1604"/>
                  <a:pt x="17540" y="687"/>
                </a:cubicBezTo>
                <a:cubicBezTo>
                  <a:pt x="17131" y="228"/>
                  <a:pt x="16594" y="0"/>
                  <a:pt x="16058" y="0"/>
                </a:cubicBezTo>
                <a:close/>
                <a:moveTo>
                  <a:pt x="12138" y="2917"/>
                </a:moveTo>
                <a:cubicBezTo>
                  <a:pt x="11771" y="2888"/>
                  <a:pt x="11391" y="3000"/>
                  <a:pt x="11073" y="3267"/>
                </a:cubicBezTo>
                <a:lnTo>
                  <a:pt x="6456" y="7143"/>
                </a:lnTo>
                <a:cubicBezTo>
                  <a:pt x="5753" y="7734"/>
                  <a:pt x="5611" y="8852"/>
                  <a:pt x="6137" y="9640"/>
                </a:cubicBezTo>
                <a:cubicBezTo>
                  <a:pt x="6183" y="9708"/>
                  <a:pt x="6232" y="9771"/>
                  <a:pt x="6284" y="9830"/>
                </a:cubicBezTo>
                <a:cubicBezTo>
                  <a:pt x="6364" y="9939"/>
                  <a:pt x="6457" y="10038"/>
                  <a:pt x="6569" y="10117"/>
                </a:cubicBezTo>
                <a:lnTo>
                  <a:pt x="9983" y="12501"/>
                </a:lnTo>
                <a:lnTo>
                  <a:pt x="9575" y="17898"/>
                </a:lnTo>
                <a:cubicBezTo>
                  <a:pt x="9520" y="18618"/>
                  <a:pt x="9998" y="19250"/>
                  <a:pt x="10640" y="19311"/>
                </a:cubicBezTo>
                <a:cubicBezTo>
                  <a:pt x="10673" y="19314"/>
                  <a:pt x="10706" y="19317"/>
                  <a:pt x="10739" y="19317"/>
                </a:cubicBezTo>
                <a:cubicBezTo>
                  <a:pt x="11339" y="19317"/>
                  <a:pt x="11849" y="18801"/>
                  <a:pt x="11900" y="18119"/>
                </a:cubicBezTo>
                <a:lnTo>
                  <a:pt x="12369" y="11924"/>
                </a:lnTo>
                <a:cubicBezTo>
                  <a:pt x="12406" y="11434"/>
                  <a:pt x="12197" y="10963"/>
                  <a:pt x="11824" y="10704"/>
                </a:cubicBezTo>
                <a:lnTo>
                  <a:pt x="9477" y="9065"/>
                </a:lnTo>
                <a:lnTo>
                  <a:pt x="12970" y="6133"/>
                </a:lnTo>
                <a:lnTo>
                  <a:pt x="14799" y="9271"/>
                </a:lnTo>
                <a:lnTo>
                  <a:pt x="18649" y="9271"/>
                </a:lnTo>
                <a:cubicBezTo>
                  <a:pt x="19059" y="9271"/>
                  <a:pt x="19391" y="8899"/>
                  <a:pt x="19391" y="8439"/>
                </a:cubicBezTo>
                <a:cubicBezTo>
                  <a:pt x="19391" y="7979"/>
                  <a:pt x="19059" y="7607"/>
                  <a:pt x="18649" y="7607"/>
                </a:cubicBezTo>
                <a:lnTo>
                  <a:pt x="15603" y="7607"/>
                </a:lnTo>
                <a:lnTo>
                  <a:pt x="13473" y="3950"/>
                </a:lnTo>
                <a:cubicBezTo>
                  <a:pt x="13427" y="3838"/>
                  <a:pt x="13369" y="3729"/>
                  <a:pt x="13301" y="3626"/>
                </a:cubicBezTo>
                <a:cubicBezTo>
                  <a:pt x="13260" y="3565"/>
                  <a:pt x="13216" y="3508"/>
                  <a:pt x="13169" y="3454"/>
                </a:cubicBezTo>
                <a:cubicBezTo>
                  <a:pt x="13159" y="3442"/>
                  <a:pt x="13148" y="3432"/>
                  <a:pt x="13137" y="3420"/>
                </a:cubicBezTo>
                <a:cubicBezTo>
                  <a:pt x="12861" y="3118"/>
                  <a:pt x="12506" y="2946"/>
                  <a:pt x="12138" y="2917"/>
                </a:cubicBezTo>
                <a:close/>
                <a:moveTo>
                  <a:pt x="4190" y="12207"/>
                </a:moveTo>
                <a:cubicBezTo>
                  <a:pt x="1880" y="12207"/>
                  <a:pt x="0" y="14315"/>
                  <a:pt x="0" y="16905"/>
                </a:cubicBezTo>
                <a:cubicBezTo>
                  <a:pt x="0" y="19494"/>
                  <a:pt x="1880" y="21600"/>
                  <a:pt x="4190" y="21600"/>
                </a:cubicBezTo>
                <a:cubicBezTo>
                  <a:pt x="6500" y="21600"/>
                  <a:pt x="8378" y="19494"/>
                  <a:pt x="8378" y="16905"/>
                </a:cubicBezTo>
                <a:cubicBezTo>
                  <a:pt x="8378" y="14315"/>
                  <a:pt x="6500" y="12207"/>
                  <a:pt x="4190" y="12207"/>
                </a:cubicBezTo>
                <a:close/>
                <a:moveTo>
                  <a:pt x="17410" y="12207"/>
                </a:moveTo>
                <a:cubicBezTo>
                  <a:pt x="15100" y="12207"/>
                  <a:pt x="13222" y="14315"/>
                  <a:pt x="13222" y="16905"/>
                </a:cubicBezTo>
                <a:cubicBezTo>
                  <a:pt x="13222" y="19494"/>
                  <a:pt x="15100" y="21600"/>
                  <a:pt x="17410" y="21600"/>
                </a:cubicBezTo>
                <a:cubicBezTo>
                  <a:pt x="19720" y="21600"/>
                  <a:pt x="21600" y="19494"/>
                  <a:pt x="21600" y="16905"/>
                </a:cubicBezTo>
                <a:cubicBezTo>
                  <a:pt x="21600" y="14315"/>
                  <a:pt x="19720" y="12207"/>
                  <a:pt x="17410" y="12207"/>
                </a:cubicBezTo>
                <a:close/>
                <a:moveTo>
                  <a:pt x="4190" y="13872"/>
                </a:moveTo>
                <a:cubicBezTo>
                  <a:pt x="5681" y="13872"/>
                  <a:pt x="6893" y="15233"/>
                  <a:pt x="6893" y="16905"/>
                </a:cubicBezTo>
                <a:cubicBezTo>
                  <a:pt x="6893" y="18576"/>
                  <a:pt x="5681" y="19935"/>
                  <a:pt x="4190" y="19935"/>
                </a:cubicBezTo>
                <a:cubicBezTo>
                  <a:pt x="2699" y="19935"/>
                  <a:pt x="1485" y="18576"/>
                  <a:pt x="1485" y="16905"/>
                </a:cubicBezTo>
                <a:cubicBezTo>
                  <a:pt x="1485" y="15233"/>
                  <a:pt x="2699" y="13872"/>
                  <a:pt x="4190" y="13872"/>
                </a:cubicBezTo>
                <a:close/>
                <a:moveTo>
                  <a:pt x="17410" y="13872"/>
                </a:moveTo>
                <a:cubicBezTo>
                  <a:pt x="18901" y="13872"/>
                  <a:pt x="20115" y="15233"/>
                  <a:pt x="20115" y="16905"/>
                </a:cubicBezTo>
                <a:cubicBezTo>
                  <a:pt x="20115" y="18576"/>
                  <a:pt x="18901" y="19935"/>
                  <a:pt x="17410" y="19935"/>
                </a:cubicBezTo>
                <a:cubicBezTo>
                  <a:pt x="15919" y="19935"/>
                  <a:pt x="14707" y="18576"/>
                  <a:pt x="14707" y="16905"/>
                </a:cubicBezTo>
                <a:cubicBezTo>
                  <a:pt x="14707" y="15233"/>
                  <a:pt x="15919" y="13872"/>
                  <a:pt x="17410" y="13872"/>
                </a:cubicBezTo>
                <a:close/>
              </a:path>
            </a:pathLst>
          </a:custGeom>
          <a:solidFill>
            <a:srgbClr val="EE230C"/>
          </a:solidFill>
          <a:ln w="12700">
            <a:miter lim="400000"/>
          </a:ln>
        </p:spPr>
        <p:txBody>
          <a:bodyPr lIns="50800" tIns="50800" rIns="50800" bIns="50800" anchor="ctr"/>
          <a:lstStyle/>
          <a:p>
            <a:pPr>
              <a:defRPr sz="2200">
                <a:solidFill>
                  <a:srgbClr val="FF2600"/>
                </a:solidFill>
              </a:defRPr>
            </a:pPr>
          </a:p>
        </p:txBody>
      </p:sp>
    </p:spTree>
  </p:cSld>
  <p:clrMapOvr>
    <a:masterClrMapping/>
  </p:clrMapOvr>
  <p:transition xmlns:p14="http://schemas.microsoft.com/office/powerpoint/2010/main" spd="med" advClick="1"/>
</p:sld>
</file>

<file path=ppt/slides/slide1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24" name="Nombre de travailleurs indépendants en PACA"/>
          <p:cNvSpPr txBox="1"/>
          <p:nvPr>
            <p:ph type="title"/>
          </p:nvPr>
        </p:nvSpPr>
        <p:spPr>
          <a:prstGeom prst="rect">
            <a:avLst/>
          </a:prstGeom>
        </p:spPr>
        <p:txBody>
          <a:bodyPr/>
          <a:lstStyle>
            <a:lvl1pPr>
              <a:defRPr sz="4700">
                <a:solidFill>
                  <a:srgbClr val="0096FF"/>
                </a:solidFill>
              </a:defRPr>
            </a:lvl1pPr>
          </a:lstStyle>
          <a:p>
            <a:pPr/>
            <a:r>
              <a:t>Nombre de travailleurs indépendants en PACA</a:t>
            </a:r>
          </a:p>
        </p:txBody>
      </p:sp>
      <p:pic>
        <p:nvPicPr>
          <p:cNvPr id="325" name="Espace réservé du contenu 4" descr="Espace réservé du contenu 4"/>
          <p:cNvPicPr>
            <a:picLocks noChangeAspect="1"/>
          </p:cNvPicPr>
          <p:nvPr/>
        </p:nvPicPr>
        <p:blipFill>
          <a:blip r:embed="rId3">
            <a:extLst/>
          </a:blip>
          <a:stretch>
            <a:fillRect/>
          </a:stretch>
        </p:blipFill>
        <p:spPr>
          <a:xfrm>
            <a:off x="-29301" y="1580825"/>
            <a:ext cx="8257398" cy="7539364"/>
          </a:xfrm>
          <a:prstGeom prst="rect">
            <a:avLst/>
          </a:prstGeom>
          <a:ln w="12700">
            <a:miter lim="400000"/>
          </a:ln>
        </p:spPr>
      </p:pic>
      <p:sp>
        <p:nvSpPr>
          <p:cNvPr id="326" name="Source Ursaff"/>
          <p:cNvSpPr txBox="1"/>
          <p:nvPr/>
        </p:nvSpPr>
        <p:spPr>
          <a:xfrm>
            <a:off x="9494108" y="8654099"/>
            <a:ext cx="1579957" cy="386944"/>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i="1" sz="1900">
                <a:solidFill>
                  <a:srgbClr val="0433FF"/>
                </a:solidFill>
                <a:latin typeface="+mj-lt"/>
                <a:ea typeface="+mj-ea"/>
                <a:cs typeface="+mj-cs"/>
                <a:sym typeface="Helvetica Neue"/>
              </a:defRPr>
            </a:lvl1pPr>
          </a:lstStyle>
          <a:p>
            <a:pPr/>
            <a:r>
              <a:t>Source Ursaff</a:t>
            </a:r>
          </a:p>
        </p:txBody>
      </p:sp>
      <p:sp>
        <p:nvSpPr>
          <p:cNvPr id="327" name="380 000"/>
          <p:cNvSpPr txBox="1"/>
          <p:nvPr/>
        </p:nvSpPr>
        <p:spPr>
          <a:xfrm>
            <a:off x="7384792" y="1790976"/>
            <a:ext cx="2525714" cy="9779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l" defTabSz="457200">
              <a:lnSpc>
                <a:spcPct val="117999"/>
              </a:lnSpc>
              <a:defRPr b="1" sz="6200">
                <a:solidFill>
                  <a:srgbClr val="005493"/>
                </a:solidFill>
                <a:latin typeface="Garamond"/>
                <a:ea typeface="Garamond"/>
                <a:cs typeface="Garamond"/>
                <a:sym typeface="Garamond"/>
              </a:defRPr>
            </a:lvl1pPr>
          </a:lstStyle>
          <a:p>
            <a:pPr/>
            <a:r>
              <a:t>380 000</a:t>
            </a:r>
          </a:p>
        </p:txBody>
      </p:sp>
      <p:sp>
        <p:nvSpPr>
          <p:cNvPr id="328" name="53% sont des auto-entrepreneurs"/>
          <p:cNvSpPr txBox="1"/>
          <p:nvPr/>
        </p:nvSpPr>
        <p:spPr>
          <a:xfrm>
            <a:off x="7545889" y="3174942"/>
            <a:ext cx="5476394" cy="523444"/>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l" defTabSz="457200">
              <a:lnSpc>
                <a:spcPct val="117999"/>
              </a:lnSpc>
              <a:defRPr sz="2800">
                <a:latin typeface="+mj-lt"/>
                <a:ea typeface="+mj-ea"/>
                <a:cs typeface="+mj-cs"/>
                <a:sym typeface="Helvetica Neue"/>
              </a:defRPr>
            </a:lvl1pPr>
          </a:lstStyle>
          <a:p>
            <a:pPr/>
            <a:r>
              <a:t>53% sont des auto-entrepreneurs</a:t>
            </a:r>
          </a:p>
        </p:txBody>
      </p:sp>
      <p:sp>
        <p:nvSpPr>
          <p:cNvPr id="329" name="12,2% des travailleurs…"/>
          <p:cNvSpPr txBox="1"/>
          <p:nvPr/>
        </p:nvSpPr>
        <p:spPr>
          <a:xfrm>
            <a:off x="7587332" y="3819399"/>
            <a:ext cx="3948736" cy="103117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lgn="l" defTabSz="457200">
              <a:lnSpc>
                <a:spcPct val="117999"/>
              </a:lnSpc>
              <a:defRPr sz="2800">
                <a:latin typeface="+mj-lt"/>
                <a:ea typeface="+mj-ea"/>
                <a:cs typeface="+mj-cs"/>
                <a:sym typeface="Helvetica Neue"/>
              </a:defRPr>
            </a:pPr>
            <a:r>
              <a:t>12,2% des travailleurs </a:t>
            </a:r>
          </a:p>
          <a:p>
            <a:pPr algn="l" defTabSz="457200">
              <a:lnSpc>
                <a:spcPct val="117999"/>
              </a:lnSpc>
              <a:defRPr sz="2800">
                <a:latin typeface="+mj-lt"/>
                <a:ea typeface="+mj-ea"/>
                <a:cs typeface="+mj-cs"/>
                <a:sym typeface="Helvetica Neue"/>
              </a:defRPr>
            </a:pPr>
            <a:r>
              <a:t>indépendants cumulent </a:t>
            </a:r>
          </a:p>
        </p:txBody>
      </p:sp>
      <p:sp>
        <p:nvSpPr>
          <p:cNvPr id="330" name="Revenus annuels…"/>
          <p:cNvSpPr txBox="1"/>
          <p:nvPr/>
        </p:nvSpPr>
        <p:spPr>
          <a:xfrm>
            <a:off x="7748190" y="6688959"/>
            <a:ext cx="4960850" cy="1003905"/>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lgn="l" defTabSz="457200">
              <a:lnSpc>
                <a:spcPct val="117999"/>
              </a:lnSpc>
              <a:defRPr sz="2700">
                <a:latin typeface="+mj-lt"/>
                <a:ea typeface="+mj-ea"/>
                <a:cs typeface="+mj-cs"/>
                <a:sym typeface="Helvetica Neue"/>
              </a:defRPr>
            </a:pPr>
            <a:r>
              <a:t>Revenus annuels</a:t>
            </a:r>
          </a:p>
          <a:p>
            <a:pPr algn="l" defTabSz="457200">
              <a:lnSpc>
                <a:spcPct val="117999"/>
              </a:lnSpc>
              <a:defRPr sz="2700">
                <a:latin typeface="+mj-lt"/>
                <a:ea typeface="+mj-ea"/>
                <a:cs typeface="+mj-cs"/>
                <a:sym typeface="Helvetica Neue"/>
              </a:defRPr>
            </a:pPr>
            <a:r>
              <a:t>40 279 € pour les TI classiques </a:t>
            </a:r>
          </a:p>
        </p:txBody>
      </p:sp>
      <p:sp>
        <p:nvSpPr>
          <p:cNvPr id="331" name="6 177 € pour les AE (+8,5%)"/>
          <p:cNvSpPr txBox="1"/>
          <p:nvPr/>
        </p:nvSpPr>
        <p:spPr>
          <a:xfrm>
            <a:off x="7783186" y="7652301"/>
            <a:ext cx="4410838" cy="511100"/>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l" defTabSz="457200">
              <a:lnSpc>
                <a:spcPct val="117999"/>
              </a:lnSpc>
              <a:defRPr sz="2700">
                <a:latin typeface="+mj-lt"/>
                <a:ea typeface="+mj-ea"/>
                <a:cs typeface="+mj-cs"/>
                <a:sym typeface="Helvetica Neue"/>
              </a:defRPr>
            </a:lvl1pPr>
          </a:lstStyle>
          <a:p>
            <a:pPr/>
            <a:r>
              <a:t>6 177 € pour les AE (+8,5%)</a:t>
            </a:r>
          </a:p>
        </p:txBody>
      </p:sp>
    </p:spTree>
  </p:cSld>
  <p:clrMapOvr>
    <a:masterClrMapping/>
  </p:clrMapOvr>
  <p:transition xmlns:p14="http://schemas.microsoft.com/office/powerpoint/2010/main" spd="med" advClick="1"/>
</p:sld>
</file>

<file path=ppt/slides/slide1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35" name="Bibliographie…"/>
          <p:cNvSpPr txBox="1"/>
          <p:nvPr/>
        </p:nvSpPr>
        <p:spPr>
          <a:xfrm>
            <a:off x="161527" y="530531"/>
            <a:ext cx="12681747" cy="19812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a:defRPr sz="6600">
                <a:solidFill>
                  <a:srgbClr val="0096FF"/>
                </a:solidFill>
                <a:latin typeface="Garamond"/>
                <a:ea typeface="Garamond"/>
                <a:cs typeface="Garamond"/>
                <a:sym typeface="Garamond"/>
              </a:defRPr>
            </a:pPr>
            <a:r>
              <a:t>Bibliographie </a:t>
            </a:r>
          </a:p>
          <a:p>
            <a:pPr>
              <a:defRPr sz="6600">
                <a:solidFill>
                  <a:srgbClr val="0096FF"/>
                </a:solidFill>
                <a:latin typeface="Garamond"/>
                <a:ea typeface="Garamond"/>
                <a:cs typeface="Garamond"/>
                <a:sym typeface="Garamond"/>
              </a:defRPr>
            </a:pPr>
            <a:r>
              <a:t>autour des travailleurs indépendants</a:t>
            </a:r>
          </a:p>
        </p:txBody>
      </p:sp>
      <p:sp>
        <p:nvSpPr>
          <p:cNvPr id="336" name="1/ Torp S, Syse J, Paraponaris A, Gudbergsson S. Return to work among self-employed cancer survivors. J Cancer Surviv. 2017;11(2):189200.…"/>
          <p:cNvSpPr txBox="1"/>
          <p:nvPr>
            <p:ph type="body" idx="4294967295"/>
          </p:nvPr>
        </p:nvSpPr>
        <p:spPr>
          <a:xfrm>
            <a:off x="348592" y="2466138"/>
            <a:ext cx="12469433" cy="7031185"/>
          </a:xfrm>
          <a:prstGeom prst="rect">
            <a:avLst/>
          </a:prstGeom>
        </p:spPr>
        <p:txBody>
          <a:bodyPr/>
          <a:lstStyle/>
          <a:p>
            <a:pPr marL="0" indent="0" defTabSz="391133">
              <a:spcBef>
                <a:spcPts val="800"/>
              </a:spcBef>
              <a:buSzTx/>
              <a:buNone/>
              <a:defRPr sz="2300">
                <a:uFill>
                  <a:solidFill>
                    <a:srgbClr val="000000"/>
                  </a:solidFill>
                </a:uFill>
                <a:latin typeface="Times New Roman"/>
                <a:ea typeface="Times New Roman"/>
                <a:cs typeface="Times New Roman"/>
                <a:sym typeface="Times New Roman"/>
              </a:defRPr>
            </a:pPr>
            <a:r>
              <a:t>1/ Torp S, Syse J, Paraponaris A, Gudbergsson S. Return to work among self-employed cancer survivors. J Cancer Surviv. 2017;11(2):189200.</a:t>
            </a:r>
            <a:endParaRPr>
              <a:latin typeface="Calibri"/>
              <a:ea typeface="Calibri"/>
              <a:cs typeface="Calibri"/>
              <a:sym typeface="Calibri"/>
            </a:endParaRPr>
          </a:p>
          <a:p>
            <a:pPr marL="0" indent="0" defTabSz="391133">
              <a:spcBef>
                <a:spcPts val="800"/>
              </a:spcBef>
              <a:buSzTx/>
              <a:buNone/>
              <a:defRPr sz="2300">
                <a:uFill>
                  <a:solidFill>
                    <a:srgbClr val="000000"/>
                  </a:solidFill>
                </a:uFill>
                <a:latin typeface="Times New Roman"/>
                <a:ea typeface="Times New Roman"/>
                <a:cs typeface="Times New Roman"/>
                <a:sym typeface="Times New Roman"/>
              </a:defRPr>
            </a:pPr>
            <a:r>
              <a:t>2/ Alleaume C, Bousquet P-J, Bouhnik A-D, Peretti-Watel P, Bendiane M-K. [Return to work after a cancer diagnosis]. Rev Prat. avr 2019;69(4):44953.</a:t>
            </a:r>
            <a:endParaRPr>
              <a:latin typeface="Calibri"/>
              <a:ea typeface="Calibri"/>
              <a:cs typeface="Calibri"/>
              <a:sym typeface="Calibri"/>
            </a:endParaRPr>
          </a:p>
          <a:p>
            <a:pPr marL="0" indent="0" defTabSz="391133">
              <a:spcBef>
                <a:spcPts val="800"/>
              </a:spcBef>
              <a:buSzTx/>
              <a:buNone/>
              <a:defRPr sz="2300">
                <a:uFill>
                  <a:solidFill>
                    <a:srgbClr val="000000"/>
                  </a:solidFill>
                </a:uFill>
                <a:latin typeface="Times New Roman"/>
                <a:ea typeface="Times New Roman"/>
                <a:cs typeface="Times New Roman"/>
                <a:sym typeface="Times New Roman"/>
              </a:defRPr>
            </a:pPr>
            <a:r>
              <a:t>3/  Torp S, Paraponaris A, Van Hoof E, Lindbohm M-L, Tamminga SJ, Alleaume C, et al. Work-Related Outcomes in Self-Employed Cancer Survivors: A European Multi-country Study. J Occup Rehabil. 2019;29(2):36174.</a:t>
            </a:r>
            <a:endParaRPr>
              <a:latin typeface="Calibri"/>
              <a:ea typeface="Calibri"/>
              <a:cs typeface="Calibri"/>
              <a:sym typeface="Calibri"/>
            </a:endParaRPr>
          </a:p>
          <a:p>
            <a:pPr marL="0" indent="0" defTabSz="391133">
              <a:spcBef>
                <a:spcPts val="800"/>
              </a:spcBef>
              <a:buSzTx/>
              <a:buNone/>
              <a:defRPr sz="2300">
                <a:uFill>
                  <a:solidFill>
                    <a:srgbClr val="000000"/>
                  </a:solidFill>
                </a:uFill>
                <a:latin typeface="Times New Roman"/>
                <a:ea typeface="Times New Roman"/>
                <a:cs typeface="Times New Roman"/>
                <a:sym typeface="Times New Roman"/>
              </a:defRPr>
            </a:pPr>
            <a:r>
              <a:t>7/ Torp S, Syse J, Paraponaris A, Gudbergsson S. Erratum to: Return to work among self-employed cancer survivors. J Cancer Surviv. 2017;11(2):2012.</a:t>
            </a:r>
            <a:endParaRPr>
              <a:latin typeface="Calibri"/>
              <a:ea typeface="Calibri"/>
              <a:cs typeface="Calibri"/>
              <a:sym typeface="Calibri"/>
            </a:endParaRPr>
          </a:p>
          <a:p>
            <a:pPr marL="0" indent="0" defTabSz="391133">
              <a:spcBef>
                <a:spcPts val="800"/>
              </a:spcBef>
              <a:buSzTx/>
              <a:buNone/>
              <a:defRPr sz="2300">
                <a:uFill>
                  <a:solidFill>
                    <a:srgbClr val="000000"/>
                  </a:solidFill>
                </a:uFill>
                <a:latin typeface="Times New Roman"/>
                <a:ea typeface="Times New Roman"/>
                <a:cs typeface="Times New Roman"/>
                <a:sym typeface="Times New Roman"/>
              </a:defRPr>
            </a:pPr>
            <a:r>
              <a:t>8/ Torp S, Brusletto B, Withbro TB, Nygaard B, Sharp L. Work Experiences During and After Treatment Among Self-Employed People with Cancer. J Occup Rehabil. 2020;30(1):4958.</a:t>
            </a:r>
            <a:endParaRPr sz="800"/>
          </a:p>
          <a:p>
            <a:pPr marL="0" indent="0" defTabSz="391133">
              <a:spcBef>
                <a:spcPts val="0"/>
              </a:spcBef>
              <a:buSzTx/>
              <a:buNone/>
              <a:defRPr sz="2300">
                <a:uFill>
                  <a:solidFill>
                    <a:srgbClr val="000000"/>
                  </a:solidFill>
                </a:uFill>
                <a:latin typeface="Times New Roman"/>
                <a:ea typeface="Times New Roman"/>
                <a:cs typeface="Times New Roman"/>
                <a:sym typeface="Times New Roman"/>
              </a:defRPr>
            </a:pPr>
            <a:r>
              <a:t>3/ Ha-Vinh P, Régnard P, Huiart L, Sauze L, Eisinger F. Travailleurs indépendants et dirigeants de très petites entreprises atteints d’un cancer : effet sur la survie entrepreneuriale. Sante Publique. 26 mars 2015;S1(HS):14554.</a:t>
            </a:r>
            <a:endParaRPr>
              <a:latin typeface="Calibri"/>
              <a:ea typeface="Calibri"/>
              <a:cs typeface="Calibri"/>
              <a:sym typeface="Calibri"/>
            </a:endParaRPr>
          </a:p>
          <a:p>
            <a:pPr marL="0" indent="0" defTabSz="391133">
              <a:spcBef>
                <a:spcPts val="0"/>
              </a:spcBef>
              <a:buSzTx/>
              <a:buNone/>
              <a:defRPr sz="2300">
                <a:uFill>
                  <a:solidFill>
                    <a:srgbClr val="000000"/>
                  </a:solidFill>
                </a:uFill>
                <a:latin typeface="Times New Roman"/>
                <a:ea typeface="Times New Roman"/>
                <a:cs typeface="Times New Roman"/>
                <a:sym typeface="Times New Roman"/>
              </a:defRPr>
            </a:pPr>
            <a:r>
              <a:t>4/ Ha-Vinh P, Régnard P, Sauze L. Risque de cessation d’activité des travailleurs indépendants atteints de cancer. Revue francaise des affaires sociales. 3 juill 2014;(1):192215.</a:t>
            </a:r>
            <a:endParaRPr>
              <a:latin typeface="Calibri"/>
              <a:ea typeface="Calibri"/>
              <a:cs typeface="Calibri"/>
              <a:sym typeface="Calibri"/>
            </a:endParaRPr>
          </a:p>
          <a:p>
            <a:pPr marL="0" indent="0" defTabSz="391133">
              <a:spcBef>
                <a:spcPts val="0"/>
              </a:spcBef>
              <a:buSzTx/>
              <a:buNone/>
              <a:defRPr sz="2300">
                <a:uFill>
                  <a:solidFill>
                    <a:srgbClr val="000000"/>
                  </a:solidFill>
                </a:uFill>
                <a:latin typeface="Times New Roman"/>
                <a:ea typeface="Times New Roman"/>
                <a:cs typeface="Times New Roman"/>
                <a:sym typeface="Times New Roman"/>
              </a:defRPr>
            </a:pPr>
            <a:r>
              <a:t>5/ Barnay T, Jusot F. Travail et santé [Internet]. Presses de Sciences Po; 2018 [cité 19 oct 2020]. Disponible sur: </a:t>
            </a:r>
            <a:r>
              <a:rPr u="sng">
                <a:solidFill>
                  <a:srgbClr val="0000FF"/>
                </a:solidFill>
                <a:uFill>
                  <a:solidFill>
                    <a:srgbClr val="0000FF"/>
                  </a:solidFill>
                </a:uFill>
                <a:hlinkClick r:id="rId2" invalidUrl="" action="" tgtFrame="" tooltip="" history="1" highlightClick="0" endSnd="0"/>
              </a:rPr>
              <a:t>https://www-cairn-info.buadistant.univ-angers.fr/travail-et-sante--9782724622058.htm</a:t>
            </a:r>
          </a:p>
        </p:txBody>
      </p:sp>
    </p:spTree>
  </p:cSld>
  <p:clrMapOvr>
    <a:masterClrMapping/>
  </p:clrMapOvr>
  <p:transition xmlns:p14="http://schemas.microsoft.com/office/powerpoint/2010/main" spd="med" advClick="1"/>
</p:sld>
</file>

<file path=ppt/slides/slide1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38" name="Ventilation des non-salariés…"/>
          <p:cNvSpPr txBox="1"/>
          <p:nvPr>
            <p:ph type="title"/>
          </p:nvPr>
        </p:nvSpPr>
        <p:spPr>
          <a:xfrm>
            <a:off x="9071799" y="695195"/>
            <a:ext cx="3671185" cy="2660356"/>
          </a:xfrm>
          <a:prstGeom prst="rect">
            <a:avLst/>
          </a:prstGeom>
        </p:spPr>
        <p:txBody>
          <a:bodyPr/>
          <a:lstStyle/>
          <a:p>
            <a:pPr defTabSz="566673">
              <a:defRPr sz="3900">
                <a:solidFill>
                  <a:srgbClr val="0096FF"/>
                </a:solidFill>
              </a:defRPr>
            </a:pPr>
            <a:r>
              <a:t>Ventilation des non-salariés </a:t>
            </a:r>
          </a:p>
          <a:p>
            <a:pPr defTabSz="566673">
              <a:defRPr sz="3900">
                <a:solidFill>
                  <a:srgbClr val="0096FF"/>
                </a:solidFill>
              </a:defRPr>
            </a:pPr>
            <a:r>
              <a:t>par secteurs en 2020 </a:t>
            </a:r>
          </a:p>
        </p:txBody>
      </p:sp>
      <p:pic>
        <p:nvPicPr>
          <p:cNvPr id="339" name="Espace réservé du contenu 4" descr="Espace réservé du contenu 4"/>
          <p:cNvPicPr>
            <a:picLocks noChangeAspect="1"/>
          </p:cNvPicPr>
          <p:nvPr/>
        </p:nvPicPr>
        <p:blipFill>
          <a:blip r:embed="rId2">
            <a:extLst/>
          </a:blip>
          <a:srcRect l="0" t="0" r="6916" b="0"/>
          <a:stretch>
            <a:fillRect/>
          </a:stretch>
        </p:blipFill>
        <p:spPr>
          <a:xfrm>
            <a:off x="901266" y="350757"/>
            <a:ext cx="8391440" cy="8950292"/>
          </a:xfrm>
          <a:prstGeom prst="rect">
            <a:avLst/>
          </a:prstGeom>
          <a:ln w="12700">
            <a:miter lim="400000"/>
          </a:ln>
        </p:spPr>
      </p:pic>
    </p:spTree>
  </p:cSld>
  <p:clrMapOvr>
    <a:masterClrMapping/>
  </p:clrMapOvr>
  <p:transition xmlns:p14="http://schemas.microsoft.com/office/powerpoint/2010/main" spd="med" advClick="1"/>
</p:sld>
</file>

<file path=ppt/slides/slide1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341" name="Espace réservé du contenu 4" descr="Espace réservé du contenu 4"/>
          <p:cNvPicPr>
            <a:picLocks noChangeAspect="1"/>
          </p:cNvPicPr>
          <p:nvPr/>
        </p:nvPicPr>
        <p:blipFill>
          <a:blip r:embed="rId2">
            <a:extLst/>
          </a:blip>
          <a:stretch>
            <a:fillRect/>
          </a:stretch>
        </p:blipFill>
        <p:spPr>
          <a:xfrm>
            <a:off x="1324879" y="261833"/>
            <a:ext cx="6629228" cy="9107442"/>
          </a:xfrm>
          <a:prstGeom prst="rect">
            <a:avLst/>
          </a:prstGeom>
          <a:ln w="12700">
            <a:miter lim="400000"/>
          </a:ln>
        </p:spPr>
      </p:pic>
      <p:sp>
        <p:nvSpPr>
          <p:cNvPr id="342" name="Répartition de l’ensemble des TI selon les secteurs"/>
          <p:cNvSpPr txBox="1"/>
          <p:nvPr>
            <p:ph type="title" idx="4294967295"/>
          </p:nvPr>
        </p:nvSpPr>
        <p:spPr>
          <a:xfrm>
            <a:off x="8777669" y="674187"/>
            <a:ext cx="3673810" cy="2159001"/>
          </a:xfrm>
          <a:prstGeom prst="rect">
            <a:avLst/>
          </a:prstGeom>
        </p:spPr>
        <p:txBody>
          <a:bodyPr/>
          <a:lstStyle>
            <a:lvl1pPr defTabSz="519937">
              <a:defRPr sz="4000">
                <a:solidFill>
                  <a:srgbClr val="0096FF"/>
                </a:solidFill>
              </a:defRPr>
            </a:lvl1pPr>
          </a:lstStyle>
          <a:p>
            <a:pPr/>
            <a:r>
              <a:t>Répartition de l’ensemble des TI selon les secteurs</a:t>
            </a:r>
          </a:p>
        </p:txBody>
      </p:sp>
    </p:spTree>
  </p:cSld>
  <p:clrMapOvr>
    <a:masterClrMapping/>
  </p:clrMapOvr>
  <p:transition xmlns:p14="http://schemas.microsoft.com/office/powerpoint/2010/main" spd="med" advClick="1"/>
</p:sld>
</file>

<file path=ppt/slides/slide1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44" name="Titre 1"/>
          <p:cNvSpPr txBox="1"/>
          <p:nvPr>
            <p:ph type="title"/>
          </p:nvPr>
        </p:nvSpPr>
        <p:spPr>
          <a:prstGeom prst="rect">
            <a:avLst/>
          </a:prstGeom>
        </p:spPr>
        <p:txBody>
          <a:bodyPr/>
          <a:lstStyle>
            <a:lvl1pPr>
              <a:defRPr>
                <a:solidFill>
                  <a:srgbClr val="0096FF"/>
                </a:solidFill>
              </a:defRPr>
            </a:lvl1pPr>
          </a:lstStyle>
          <a:p>
            <a:pPr/>
            <a:r>
              <a:t>Les droits d’un indépendant</a:t>
            </a:r>
          </a:p>
        </p:txBody>
      </p:sp>
      <p:sp>
        <p:nvSpPr>
          <p:cNvPr id="345" name="Espace réservé du contenu 2"/>
          <p:cNvSpPr txBox="1"/>
          <p:nvPr>
            <p:ph type="body" idx="1"/>
          </p:nvPr>
        </p:nvSpPr>
        <p:spPr>
          <a:xfrm>
            <a:off x="1414705" y="2128592"/>
            <a:ext cx="11099803" cy="6286503"/>
          </a:xfrm>
          <a:prstGeom prst="rect">
            <a:avLst/>
          </a:prstGeom>
        </p:spPr>
        <p:txBody>
          <a:bodyPr/>
          <a:lstStyle/>
          <a:p>
            <a:pPr marL="0" indent="0" defTabSz="344676">
              <a:lnSpc>
                <a:spcPct val="72000"/>
              </a:lnSpc>
              <a:spcBef>
                <a:spcPts val="2400"/>
              </a:spcBef>
              <a:buSzTx/>
              <a:buNone/>
              <a:defRPr b="1" sz="3100">
                <a:latin typeface="Garamond"/>
                <a:ea typeface="Garamond"/>
                <a:cs typeface="Garamond"/>
                <a:sym typeface="Garamond"/>
              </a:defRPr>
            </a:pPr>
            <a:r>
              <a:t>IJ </a:t>
            </a:r>
            <a:r>
              <a:rPr b="0"/>
              <a:t>: oui sous conditions </a:t>
            </a:r>
          </a:p>
          <a:p>
            <a:pPr marL="0" indent="0" defTabSz="344676">
              <a:lnSpc>
                <a:spcPct val="72000"/>
              </a:lnSpc>
              <a:spcBef>
                <a:spcPts val="2400"/>
              </a:spcBef>
              <a:buSzTx/>
              <a:buNone/>
              <a:defRPr b="1" sz="3100">
                <a:latin typeface="Garamond"/>
                <a:ea typeface="Garamond"/>
                <a:cs typeface="Garamond"/>
                <a:sym typeface="Garamond"/>
              </a:defRPr>
            </a:pPr>
            <a:r>
              <a:t>Temps thérapeutique</a:t>
            </a:r>
            <a:r>
              <a:rPr b="0"/>
              <a:t> : oui calcul selon les caisses </a:t>
            </a:r>
          </a:p>
          <a:p>
            <a:pPr marL="0" indent="0" defTabSz="344676">
              <a:lnSpc>
                <a:spcPct val="72000"/>
              </a:lnSpc>
              <a:spcBef>
                <a:spcPts val="2400"/>
              </a:spcBef>
              <a:buSzTx/>
              <a:buNone/>
              <a:defRPr b="1" sz="3100">
                <a:latin typeface="Garamond"/>
                <a:ea typeface="Garamond"/>
                <a:cs typeface="Garamond"/>
                <a:sym typeface="Garamond"/>
              </a:defRPr>
            </a:pPr>
            <a:r>
              <a:t>Invalidité</a:t>
            </a:r>
            <a:r>
              <a:rPr b="0"/>
              <a:t> : oui , calcul selon les caisses</a:t>
            </a:r>
          </a:p>
          <a:p>
            <a:pPr marL="0" indent="0" defTabSz="344676">
              <a:lnSpc>
                <a:spcPct val="72000"/>
              </a:lnSpc>
              <a:spcBef>
                <a:spcPts val="2400"/>
              </a:spcBef>
              <a:buSzTx/>
              <a:buNone/>
              <a:defRPr b="1" sz="3100">
                <a:latin typeface="Garamond"/>
                <a:ea typeface="Garamond"/>
                <a:cs typeface="Garamond"/>
                <a:sym typeface="Garamond"/>
              </a:defRPr>
            </a:pPr>
            <a:r>
              <a:t>Retraite </a:t>
            </a:r>
            <a:r>
              <a:rPr b="0"/>
              <a:t>: oui </a:t>
            </a:r>
          </a:p>
          <a:p>
            <a:pPr marL="0" indent="0" defTabSz="344676">
              <a:lnSpc>
                <a:spcPct val="72000"/>
              </a:lnSpc>
              <a:spcBef>
                <a:spcPts val="2400"/>
              </a:spcBef>
              <a:buSzTx/>
              <a:buNone/>
              <a:defRPr b="1" sz="3100">
                <a:latin typeface="Garamond"/>
                <a:ea typeface="Garamond"/>
                <a:cs typeface="Garamond"/>
                <a:sym typeface="Garamond"/>
              </a:defRPr>
            </a:pPr>
            <a:r>
              <a:t>Retraite complémentaire </a:t>
            </a:r>
            <a:r>
              <a:rPr b="0"/>
              <a:t>: oui </a:t>
            </a:r>
          </a:p>
          <a:p>
            <a:pPr marL="0" indent="0" defTabSz="344676">
              <a:lnSpc>
                <a:spcPct val="72000"/>
              </a:lnSpc>
              <a:spcBef>
                <a:spcPts val="2400"/>
              </a:spcBef>
              <a:buSzTx/>
              <a:buNone/>
              <a:defRPr b="1" sz="3100">
                <a:latin typeface="Garamond"/>
                <a:ea typeface="Garamond"/>
                <a:cs typeface="Garamond"/>
                <a:sym typeface="Garamond"/>
              </a:defRPr>
            </a:pPr>
            <a:r>
              <a:t>RQTH</a:t>
            </a:r>
            <a:r>
              <a:rPr b="0"/>
              <a:t> : oui </a:t>
            </a:r>
          </a:p>
          <a:p>
            <a:pPr marL="0" indent="0" defTabSz="344676">
              <a:lnSpc>
                <a:spcPct val="72000"/>
              </a:lnSpc>
              <a:spcBef>
                <a:spcPts val="2400"/>
              </a:spcBef>
              <a:buSzTx/>
              <a:buNone/>
              <a:defRPr b="1" sz="3100">
                <a:latin typeface="Garamond"/>
                <a:ea typeface="Garamond"/>
                <a:cs typeface="Garamond"/>
                <a:sym typeface="Garamond"/>
              </a:defRPr>
            </a:pPr>
            <a:r>
              <a:t>AT – MP </a:t>
            </a:r>
            <a:r>
              <a:rPr b="0"/>
              <a:t>: non, </a:t>
            </a:r>
            <a:r>
              <a:rPr>
                <a:solidFill>
                  <a:srgbClr val="FF2600"/>
                </a:solidFill>
              </a:rPr>
              <a:t>cotisation volontaires </a:t>
            </a:r>
            <a:endParaRPr>
              <a:solidFill>
                <a:srgbClr val="FF2600"/>
              </a:solidFill>
            </a:endParaRPr>
          </a:p>
          <a:p>
            <a:pPr marL="0" indent="0" defTabSz="344676">
              <a:lnSpc>
                <a:spcPct val="72000"/>
              </a:lnSpc>
              <a:spcBef>
                <a:spcPts val="2400"/>
              </a:spcBef>
              <a:buSzTx/>
              <a:buNone/>
              <a:defRPr b="1" sz="3100">
                <a:latin typeface="Garamond"/>
                <a:ea typeface="Garamond"/>
                <a:cs typeface="Garamond"/>
                <a:sym typeface="Garamond"/>
              </a:defRPr>
            </a:pPr>
            <a:r>
              <a:t>Prévoyance </a:t>
            </a:r>
            <a:r>
              <a:rPr b="0"/>
              <a:t>: </a:t>
            </a:r>
            <a:r>
              <a:rPr>
                <a:solidFill>
                  <a:srgbClr val="FF2600"/>
                </a:solidFill>
              </a:rPr>
              <a:t>40% sans prévoyance</a:t>
            </a:r>
            <a:endParaRPr>
              <a:solidFill>
                <a:srgbClr val="FF2600"/>
              </a:solidFill>
            </a:endParaRPr>
          </a:p>
          <a:p>
            <a:pPr marL="0" indent="0" defTabSz="344676">
              <a:lnSpc>
                <a:spcPct val="72000"/>
              </a:lnSpc>
              <a:spcBef>
                <a:spcPts val="2400"/>
              </a:spcBef>
              <a:buSzTx/>
              <a:buNone/>
              <a:defRPr b="1" sz="3100">
                <a:latin typeface="Garamond"/>
                <a:ea typeface="Garamond"/>
                <a:cs typeface="Garamond"/>
                <a:sym typeface="Garamond"/>
              </a:defRPr>
            </a:pPr>
            <a:r>
              <a:t>Assurance chômage </a:t>
            </a:r>
            <a:r>
              <a:rPr b="0"/>
              <a:t>: non, cotisation volontaire</a:t>
            </a:r>
          </a:p>
        </p:txBody>
      </p:sp>
      <p:grpSp>
        <p:nvGrpSpPr>
          <p:cNvPr id="348" name="Explosion : 8 points 1"/>
          <p:cNvGrpSpPr/>
          <p:nvPr/>
        </p:nvGrpSpPr>
        <p:grpSpPr>
          <a:xfrm>
            <a:off x="8229599" y="5228404"/>
            <a:ext cx="3360495" cy="3140632"/>
            <a:chOff x="0" y="0"/>
            <a:chExt cx="3360494" cy="3140630"/>
          </a:xfrm>
        </p:grpSpPr>
        <p:sp>
          <p:nvSpPr>
            <p:cNvPr id="346" name="Figure"/>
            <p:cNvSpPr/>
            <p:nvPr/>
          </p:nvSpPr>
          <p:spPr>
            <a:xfrm>
              <a:off x="0" y="-1"/>
              <a:ext cx="3360495" cy="3140633"/>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0800" y="5800"/>
                  </a:moveTo>
                  <a:lnTo>
                    <a:pt x="14522" y="0"/>
                  </a:lnTo>
                  <a:lnTo>
                    <a:pt x="14155" y="5325"/>
                  </a:lnTo>
                  <a:lnTo>
                    <a:pt x="18380" y="4457"/>
                  </a:lnTo>
                  <a:lnTo>
                    <a:pt x="16702" y="7315"/>
                  </a:lnTo>
                  <a:lnTo>
                    <a:pt x="21097" y="8137"/>
                  </a:lnTo>
                  <a:lnTo>
                    <a:pt x="17607" y="10475"/>
                  </a:lnTo>
                  <a:lnTo>
                    <a:pt x="21600" y="13290"/>
                  </a:lnTo>
                  <a:lnTo>
                    <a:pt x="16837" y="12942"/>
                  </a:lnTo>
                  <a:lnTo>
                    <a:pt x="18145" y="18095"/>
                  </a:lnTo>
                  <a:lnTo>
                    <a:pt x="14020" y="14457"/>
                  </a:lnTo>
                  <a:lnTo>
                    <a:pt x="13247" y="19737"/>
                  </a:lnTo>
                  <a:lnTo>
                    <a:pt x="10532" y="14935"/>
                  </a:lnTo>
                  <a:lnTo>
                    <a:pt x="8485" y="21600"/>
                  </a:lnTo>
                  <a:lnTo>
                    <a:pt x="7715" y="15627"/>
                  </a:lnTo>
                  <a:lnTo>
                    <a:pt x="4762" y="17617"/>
                  </a:lnTo>
                  <a:lnTo>
                    <a:pt x="5667" y="13937"/>
                  </a:lnTo>
                  <a:lnTo>
                    <a:pt x="135" y="14587"/>
                  </a:lnTo>
                  <a:lnTo>
                    <a:pt x="3722" y="11775"/>
                  </a:lnTo>
                  <a:lnTo>
                    <a:pt x="0" y="8615"/>
                  </a:lnTo>
                  <a:lnTo>
                    <a:pt x="4627" y="7617"/>
                  </a:lnTo>
                  <a:lnTo>
                    <a:pt x="370" y="2295"/>
                  </a:lnTo>
                  <a:lnTo>
                    <a:pt x="7312" y="6320"/>
                  </a:lnTo>
                  <a:lnTo>
                    <a:pt x="8352" y="2295"/>
                  </a:lnTo>
                  <a:close/>
                </a:path>
              </a:pathLst>
            </a:custGeom>
            <a:solidFill>
              <a:srgbClr val="FFC000"/>
            </a:solidFill>
            <a:ln w="12700" cap="flat">
              <a:noFill/>
              <a:miter lim="400000"/>
            </a:ln>
            <a:effectLst/>
          </p:spPr>
          <p:txBody>
            <a:bodyPr wrap="square" lIns="50800" tIns="50800" rIns="50800" bIns="50800" numCol="1" anchor="ctr">
              <a:noAutofit/>
            </a:bodyPr>
            <a:lstStyle/>
            <a:p>
              <a:pPr>
                <a:defRPr sz="2200">
                  <a:solidFill>
                    <a:srgbClr val="FFFFFF"/>
                  </a:solidFill>
                </a:defRPr>
              </a:pPr>
            </a:p>
          </p:txBody>
        </p:sp>
        <p:sp>
          <p:nvSpPr>
            <p:cNvPr id="347" name="MISE EN DANGER DE L’ACTIVITE"/>
            <p:cNvSpPr txBox="1"/>
            <p:nvPr/>
          </p:nvSpPr>
          <p:spPr>
            <a:xfrm>
              <a:off x="719862" y="911581"/>
              <a:ext cx="1878610" cy="1122197"/>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ctr">
              <a:spAutoFit/>
            </a:bodyPr>
            <a:lstStyle>
              <a:lvl1pPr>
                <a:defRPr sz="2200">
                  <a:solidFill>
                    <a:srgbClr val="FFFFFF"/>
                  </a:solidFill>
                </a:defRPr>
              </a:lvl1pPr>
            </a:lstStyle>
            <a:p>
              <a:pPr/>
              <a:r>
                <a:t>MISE EN DANGER DE L’ACTIVITE</a:t>
              </a:r>
            </a:p>
          </p:txBody>
        </p:sp>
      </p:grpSp>
    </p:spTree>
  </p:cSld>
  <p:clrMapOvr>
    <a:masterClrMapping/>
  </p:clrMapOvr>
  <p:transition xmlns:p14="http://schemas.microsoft.com/office/powerpoint/2010/main" spd="med" advClick="1"/>
</p:sld>
</file>

<file path=ppt/slides/slide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40" name="Plan"/>
          <p:cNvSpPr txBox="1"/>
          <p:nvPr>
            <p:ph type="title"/>
          </p:nvPr>
        </p:nvSpPr>
        <p:spPr>
          <a:prstGeom prst="rect">
            <a:avLst/>
          </a:prstGeom>
        </p:spPr>
        <p:txBody>
          <a:bodyPr/>
          <a:lstStyle>
            <a:lvl1pPr>
              <a:defRPr>
                <a:solidFill>
                  <a:srgbClr val="0096FF"/>
                </a:solidFill>
              </a:defRPr>
            </a:lvl1pPr>
          </a:lstStyle>
          <a:p>
            <a:pPr/>
            <a:r>
              <a:t>Plan</a:t>
            </a:r>
          </a:p>
        </p:txBody>
      </p:sp>
      <p:sp>
        <p:nvSpPr>
          <p:cNvPr id="141" name="Introduction:…"/>
          <p:cNvSpPr txBox="1"/>
          <p:nvPr>
            <p:ph type="body" idx="1"/>
          </p:nvPr>
        </p:nvSpPr>
        <p:spPr>
          <a:prstGeom prst="rect">
            <a:avLst/>
          </a:prstGeom>
        </p:spPr>
        <p:txBody>
          <a:bodyPr/>
          <a:lstStyle/>
          <a:p>
            <a:pPr/>
            <a:r>
              <a:t>Introduction: </a:t>
            </a:r>
          </a:p>
          <a:p>
            <a:pPr/>
            <a:r>
              <a:t>Loi du 2 Août 2021 - travailleurs indépendants : article et décrets . Une révolution.</a:t>
            </a:r>
          </a:p>
          <a:p>
            <a:pPr/>
            <a:r>
              <a:t>Qui sont les travailleurs indépendants ? Se familiariser avec ce groupe.</a:t>
            </a:r>
          </a:p>
          <a:p>
            <a:pPr/>
            <a:r>
              <a:t>Un organisme de soutien -Caire 13 - Cancer et MCE</a:t>
            </a:r>
          </a:p>
          <a:p>
            <a:pPr/>
            <a:r>
              <a:t>Conclusion: vers une stratégie</a:t>
            </a:r>
          </a:p>
        </p:txBody>
      </p:sp>
    </p:spTree>
  </p:cSld>
  <p:clrMapOvr>
    <a:masterClrMapping/>
  </p:clrMapOvr>
  <p:transition xmlns:p14="http://schemas.microsoft.com/office/powerpoint/2010/main" spd="med" advClick="1"/>
</p:sld>
</file>

<file path=ppt/slides/slide20.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52" name="La santé du travailleur indépendant"/>
          <p:cNvSpPr txBox="1"/>
          <p:nvPr>
            <p:ph type="title"/>
          </p:nvPr>
        </p:nvSpPr>
        <p:spPr>
          <a:xfrm>
            <a:off x="152912" y="254000"/>
            <a:ext cx="12351009" cy="2159000"/>
          </a:xfrm>
          <a:prstGeom prst="rect">
            <a:avLst/>
          </a:prstGeom>
        </p:spPr>
        <p:txBody>
          <a:bodyPr/>
          <a:lstStyle>
            <a:lvl1pPr>
              <a:defRPr sz="6600">
                <a:solidFill>
                  <a:srgbClr val="0096FF"/>
                </a:solidFill>
              </a:defRPr>
            </a:lvl1pPr>
          </a:lstStyle>
          <a:p>
            <a:pPr/>
            <a:r>
              <a:t>La santé du travailleur indépendant</a:t>
            </a:r>
          </a:p>
        </p:txBody>
      </p:sp>
      <p:sp>
        <p:nvSpPr>
          <p:cNvPr id="353" name="Rectangle aux angles arrondis"/>
          <p:cNvSpPr/>
          <p:nvPr/>
        </p:nvSpPr>
        <p:spPr>
          <a:xfrm>
            <a:off x="3994832" y="2653337"/>
            <a:ext cx="2125278" cy="2159002"/>
          </a:xfrm>
          <a:prstGeom prst="roundRect">
            <a:avLst>
              <a:gd name="adj" fmla="val 15000"/>
            </a:avLst>
          </a:prstGeom>
          <a:solidFill>
            <a:schemeClr val="accent1"/>
          </a:solidFill>
          <a:ln w="12700">
            <a:miter lim="400000"/>
          </a:ln>
        </p:spPr>
        <p:txBody>
          <a:bodyPr lIns="50800" tIns="50800" rIns="50800" bIns="50800" anchor="ctr"/>
          <a:lstStyle/>
          <a:p>
            <a:pPr>
              <a:defRPr sz="2200">
                <a:solidFill>
                  <a:srgbClr val="FFFFFF"/>
                </a:solidFill>
              </a:defRPr>
            </a:pPr>
          </a:p>
        </p:txBody>
      </p:sp>
      <p:sp>
        <p:nvSpPr>
          <p:cNvPr id="354" name="Pas tant une question…"/>
          <p:cNvSpPr txBox="1"/>
          <p:nvPr/>
        </p:nvSpPr>
        <p:spPr>
          <a:xfrm>
            <a:off x="3657577" y="2843837"/>
            <a:ext cx="2799789" cy="17780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a:defRPr b="1" sz="2900">
                <a:solidFill>
                  <a:srgbClr val="FFFFFF"/>
                </a:solidFill>
                <a:latin typeface="Garamond"/>
                <a:ea typeface="Garamond"/>
                <a:cs typeface="Garamond"/>
                <a:sym typeface="Garamond"/>
              </a:defRPr>
            </a:pPr>
            <a:r>
              <a:t>Pas tant une question</a:t>
            </a:r>
          </a:p>
          <a:p>
            <a:pPr>
              <a:defRPr b="1" sz="2900">
                <a:solidFill>
                  <a:srgbClr val="FFFFFF"/>
                </a:solidFill>
                <a:latin typeface="Garamond"/>
                <a:ea typeface="Garamond"/>
                <a:cs typeface="Garamond"/>
                <a:sym typeface="Garamond"/>
              </a:defRPr>
            </a:pPr>
            <a:r>
              <a:t> au niveau de l’individu</a:t>
            </a:r>
          </a:p>
        </p:txBody>
      </p:sp>
      <p:sp>
        <p:nvSpPr>
          <p:cNvPr id="355" name="Rectangle aux angles arrondis"/>
          <p:cNvSpPr/>
          <p:nvPr/>
        </p:nvSpPr>
        <p:spPr>
          <a:xfrm>
            <a:off x="6556212" y="2653335"/>
            <a:ext cx="2125277" cy="2159003"/>
          </a:xfrm>
          <a:prstGeom prst="roundRect">
            <a:avLst>
              <a:gd name="adj" fmla="val 15000"/>
            </a:avLst>
          </a:prstGeom>
          <a:solidFill>
            <a:srgbClr val="FFD479"/>
          </a:solidFill>
          <a:ln w="12700">
            <a:miter lim="400000"/>
          </a:ln>
        </p:spPr>
        <p:txBody>
          <a:bodyPr lIns="50800" tIns="50800" rIns="50800" bIns="50800" anchor="ctr"/>
          <a:lstStyle/>
          <a:p>
            <a:pPr>
              <a:defRPr sz="2200">
                <a:solidFill>
                  <a:srgbClr val="FFFFFF"/>
                </a:solidFill>
              </a:defRPr>
            </a:pPr>
          </a:p>
        </p:txBody>
      </p:sp>
      <p:sp>
        <p:nvSpPr>
          <p:cNvPr id="356" name="Un enjeu à…"/>
          <p:cNvSpPr txBox="1"/>
          <p:nvPr/>
        </p:nvSpPr>
        <p:spPr>
          <a:xfrm>
            <a:off x="6394702" y="2977187"/>
            <a:ext cx="2448296" cy="15113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a:defRPr b="1" sz="3300">
                <a:solidFill>
                  <a:srgbClr val="941751"/>
                </a:solidFill>
                <a:latin typeface="Garamond"/>
                <a:ea typeface="Garamond"/>
                <a:cs typeface="Garamond"/>
                <a:sym typeface="Garamond"/>
              </a:defRPr>
            </a:pPr>
            <a:r>
              <a:t>Un enjeu à </a:t>
            </a:r>
          </a:p>
          <a:p>
            <a:pPr>
              <a:defRPr b="1" sz="3300">
                <a:solidFill>
                  <a:srgbClr val="941751"/>
                </a:solidFill>
                <a:latin typeface="Garamond"/>
                <a:ea typeface="Garamond"/>
                <a:cs typeface="Garamond"/>
                <a:sym typeface="Garamond"/>
              </a:defRPr>
            </a:pPr>
            <a:r>
              <a:t>l’échelle du collectif</a:t>
            </a:r>
          </a:p>
        </p:txBody>
      </p:sp>
      <p:sp>
        <p:nvSpPr>
          <p:cNvPr id="357" name="Rectangle aux angles arrondis"/>
          <p:cNvSpPr/>
          <p:nvPr/>
        </p:nvSpPr>
        <p:spPr>
          <a:xfrm>
            <a:off x="4018355" y="6024733"/>
            <a:ext cx="1270002" cy="1270002"/>
          </a:xfrm>
          <a:prstGeom prst="roundRect">
            <a:avLst>
              <a:gd name="adj" fmla="val 15000"/>
            </a:avLst>
          </a:prstGeom>
          <a:solidFill>
            <a:srgbClr val="D6D6D6"/>
          </a:solidFill>
          <a:ln w="12700">
            <a:miter lim="400000"/>
          </a:ln>
        </p:spPr>
        <p:txBody>
          <a:bodyPr lIns="50800" tIns="50800" rIns="50800" bIns="50800" anchor="ctr"/>
          <a:lstStyle/>
          <a:p>
            <a:pPr>
              <a:defRPr sz="2200">
                <a:solidFill>
                  <a:srgbClr val="FFFFFF"/>
                </a:solidFill>
              </a:defRPr>
            </a:pPr>
          </a:p>
        </p:txBody>
      </p:sp>
      <p:sp>
        <p:nvSpPr>
          <p:cNvPr id="358" name="Charge de travail"/>
          <p:cNvSpPr txBox="1"/>
          <p:nvPr/>
        </p:nvSpPr>
        <p:spPr>
          <a:xfrm>
            <a:off x="3358717" y="6409969"/>
            <a:ext cx="2589277" cy="461060"/>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b="1">
                <a:latin typeface="+mj-lt"/>
                <a:ea typeface="+mj-ea"/>
                <a:cs typeface="+mj-cs"/>
                <a:sym typeface="Helvetica Neue"/>
              </a:defRPr>
            </a:lvl1pPr>
          </a:lstStyle>
          <a:p>
            <a:pPr/>
            <a:r>
              <a:t>Charge de travail</a:t>
            </a:r>
          </a:p>
        </p:txBody>
      </p:sp>
      <p:sp>
        <p:nvSpPr>
          <p:cNvPr id="359" name="Carré"/>
          <p:cNvSpPr/>
          <p:nvPr/>
        </p:nvSpPr>
        <p:spPr>
          <a:xfrm>
            <a:off x="7649047" y="5531013"/>
            <a:ext cx="1270002" cy="1270002"/>
          </a:xfrm>
          <a:prstGeom prst="rect">
            <a:avLst/>
          </a:prstGeom>
          <a:solidFill>
            <a:srgbClr val="C0C0C0"/>
          </a:solidFill>
          <a:ln w="12700">
            <a:miter lim="400000"/>
          </a:ln>
        </p:spPr>
        <p:txBody>
          <a:bodyPr lIns="50800" tIns="50800" rIns="50800" bIns="50800" anchor="ctr"/>
          <a:lstStyle/>
          <a:p>
            <a:pPr>
              <a:defRPr sz="2200">
                <a:solidFill>
                  <a:srgbClr val="FFFFFF"/>
                </a:solidFill>
              </a:defRPr>
            </a:pPr>
          </a:p>
        </p:txBody>
      </p:sp>
      <p:sp>
        <p:nvSpPr>
          <p:cNvPr id="360" name="Isolement et solitude"/>
          <p:cNvSpPr txBox="1"/>
          <p:nvPr/>
        </p:nvSpPr>
        <p:spPr>
          <a:xfrm>
            <a:off x="6706555" y="5935484"/>
            <a:ext cx="3154986" cy="461060"/>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b="1">
                <a:latin typeface="+mj-lt"/>
                <a:ea typeface="+mj-ea"/>
                <a:cs typeface="+mj-cs"/>
                <a:sym typeface="Helvetica Neue"/>
              </a:defRPr>
            </a:lvl1pPr>
          </a:lstStyle>
          <a:p>
            <a:pPr/>
            <a:r>
              <a:t>Isolement et solitude</a:t>
            </a:r>
          </a:p>
        </p:txBody>
      </p:sp>
      <p:sp>
        <p:nvSpPr>
          <p:cNvPr id="361" name="Cercle"/>
          <p:cNvSpPr/>
          <p:nvPr/>
        </p:nvSpPr>
        <p:spPr>
          <a:xfrm>
            <a:off x="6450507" y="7115220"/>
            <a:ext cx="1270003" cy="1270003"/>
          </a:xfrm>
          <a:prstGeom prst="ellipse">
            <a:avLst/>
          </a:prstGeom>
          <a:solidFill>
            <a:srgbClr val="C0EFAF"/>
          </a:solidFill>
          <a:ln w="12700">
            <a:miter lim="400000"/>
          </a:ln>
        </p:spPr>
        <p:txBody>
          <a:bodyPr lIns="50800" tIns="50800" rIns="50800" bIns="50800" anchor="ctr"/>
          <a:lstStyle/>
          <a:p>
            <a:pPr>
              <a:defRPr sz="2200">
                <a:solidFill>
                  <a:srgbClr val="FFFFFF"/>
                </a:solidFill>
              </a:defRPr>
            </a:pPr>
          </a:p>
        </p:txBody>
      </p:sp>
      <p:sp>
        <p:nvSpPr>
          <p:cNvPr id="362" name="Méconnaissances des structures"/>
          <p:cNvSpPr txBox="1"/>
          <p:nvPr/>
        </p:nvSpPr>
        <p:spPr>
          <a:xfrm>
            <a:off x="5817796" y="7335541"/>
            <a:ext cx="2738629" cy="829360"/>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defRPr b="1">
                <a:solidFill>
                  <a:srgbClr val="FF0000"/>
                </a:solidFill>
                <a:latin typeface="+mj-lt"/>
                <a:ea typeface="+mj-ea"/>
                <a:cs typeface="+mj-cs"/>
                <a:sym typeface="Helvetica Neue"/>
              </a:defRPr>
            </a:pPr>
            <a:r>
              <a:t>Méconnaissances</a:t>
            </a:r>
          </a:p>
          <a:p>
            <a:pPr>
              <a:defRPr b="1">
                <a:solidFill>
                  <a:srgbClr val="FF0000"/>
                </a:solidFill>
                <a:latin typeface="+mj-lt"/>
                <a:ea typeface="+mj-ea"/>
                <a:cs typeface="+mj-cs"/>
                <a:sym typeface="Helvetica Neue"/>
              </a:defRPr>
            </a:pPr>
            <a:r>
              <a:t> de ses droits</a:t>
            </a:r>
          </a:p>
        </p:txBody>
      </p:sp>
      <p:sp>
        <p:nvSpPr>
          <p:cNvPr id="363" name="Polygone"/>
          <p:cNvSpPr/>
          <p:nvPr/>
        </p:nvSpPr>
        <p:spPr>
          <a:xfrm>
            <a:off x="372710" y="6188235"/>
            <a:ext cx="2799790" cy="2370056"/>
          </a:xfrm>
          <a:prstGeom prst="pentagon">
            <a:avLst/>
          </a:prstGeom>
          <a:solidFill>
            <a:srgbClr val="EBEBEB"/>
          </a:solidFill>
          <a:ln w="12700">
            <a:miter lim="400000"/>
          </a:ln>
        </p:spPr>
        <p:txBody>
          <a:bodyPr lIns="50800" tIns="50800" rIns="50800" bIns="50800" anchor="ctr"/>
          <a:lstStyle/>
          <a:p>
            <a:pPr>
              <a:defRPr sz="2200">
                <a:solidFill>
                  <a:srgbClr val="FFFFFF"/>
                </a:solidFill>
              </a:defRPr>
            </a:pPr>
          </a:p>
        </p:txBody>
      </p:sp>
      <p:sp>
        <p:nvSpPr>
          <p:cNvPr id="364" name="Arbitrer…"/>
          <p:cNvSpPr txBox="1"/>
          <p:nvPr/>
        </p:nvSpPr>
        <p:spPr>
          <a:xfrm>
            <a:off x="479992" y="6658307"/>
            <a:ext cx="2879357" cy="1618602"/>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defRPr b="1" sz="1900">
                <a:latin typeface="+mj-lt"/>
                <a:ea typeface="+mj-ea"/>
                <a:cs typeface="+mj-cs"/>
                <a:sym typeface="Helvetica Neue"/>
              </a:defRPr>
            </a:pPr>
            <a:r>
              <a:t>Arbitrer</a:t>
            </a:r>
          </a:p>
          <a:p>
            <a:pPr>
              <a:defRPr b="1" sz="1900">
                <a:latin typeface="+mj-lt"/>
                <a:ea typeface="+mj-ea"/>
                <a:cs typeface="+mj-cs"/>
                <a:sym typeface="Helvetica Neue"/>
              </a:defRPr>
            </a:pPr>
            <a:r>
              <a:t>Décider</a:t>
            </a:r>
          </a:p>
          <a:p>
            <a:pPr>
              <a:defRPr b="1" sz="1900">
                <a:latin typeface="+mj-lt"/>
                <a:ea typeface="+mj-ea"/>
                <a:cs typeface="+mj-cs"/>
                <a:sym typeface="Helvetica Neue"/>
              </a:defRPr>
            </a:pPr>
            <a:r>
              <a:t>Responsabilité engagée</a:t>
            </a:r>
          </a:p>
          <a:p>
            <a:pPr>
              <a:defRPr b="1" sz="1900">
                <a:latin typeface="+mj-lt"/>
                <a:ea typeface="+mj-ea"/>
                <a:cs typeface="+mj-cs"/>
                <a:sym typeface="Helvetica Neue"/>
              </a:defRPr>
            </a:pPr>
            <a:r>
              <a:t>Doutes</a:t>
            </a:r>
          </a:p>
          <a:p>
            <a:pPr>
              <a:defRPr b="1" sz="1900">
                <a:latin typeface="+mj-lt"/>
                <a:ea typeface="+mj-ea"/>
                <a:cs typeface="+mj-cs"/>
                <a:sym typeface="Helvetica Neue"/>
              </a:defRPr>
            </a:pPr>
            <a:r>
              <a:t>Interrogations</a:t>
            </a:r>
          </a:p>
        </p:txBody>
      </p:sp>
      <p:sp>
        <p:nvSpPr>
          <p:cNvPr id="365" name="Triangle"/>
          <p:cNvSpPr/>
          <p:nvPr/>
        </p:nvSpPr>
        <p:spPr>
          <a:xfrm>
            <a:off x="2834792" y="7929147"/>
            <a:ext cx="1778747" cy="1481934"/>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0800" y="0"/>
                </a:moveTo>
                <a:lnTo>
                  <a:pt x="21600" y="21600"/>
                </a:lnTo>
                <a:lnTo>
                  <a:pt x="0" y="21600"/>
                </a:lnTo>
                <a:close/>
              </a:path>
            </a:pathLst>
          </a:custGeom>
          <a:solidFill>
            <a:srgbClr val="EBEBEB"/>
          </a:solidFill>
          <a:ln w="12700">
            <a:miter lim="400000"/>
          </a:ln>
        </p:spPr>
        <p:txBody>
          <a:bodyPr lIns="50800" tIns="50800" rIns="50800" bIns="50800" anchor="ctr"/>
          <a:lstStyle/>
          <a:p>
            <a:pPr>
              <a:defRPr sz="2200">
                <a:solidFill>
                  <a:srgbClr val="FFFFFF"/>
                </a:solidFill>
              </a:defRPr>
            </a:pPr>
          </a:p>
        </p:txBody>
      </p:sp>
      <p:sp>
        <p:nvSpPr>
          <p:cNvPr id="366" name="Connecté au terrain"/>
          <p:cNvSpPr txBox="1"/>
          <p:nvPr/>
        </p:nvSpPr>
        <p:spPr>
          <a:xfrm>
            <a:off x="2224701" y="8549519"/>
            <a:ext cx="2998928" cy="461059"/>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b="1">
                <a:latin typeface="+mj-lt"/>
                <a:ea typeface="+mj-ea"/>
                <a:cs typeface="+mj-cs"/>
                <a:sym typeface="Helvetica Neue"/>
              </a:defRPr>
            </a:lvl1pPr>
          </a:lstStyle>
          <a:p>
            <a:pPr/>
            <a:r>
              <a:t>Connecté au terrain</a:t>
            </a:r>
          </a:p>
        </p:txBody>
      </p:sp>
      <p:sp>
        <p:nvSpPr>
          <p:cNvPr id="367" name="PARCOURS…"/>
          <p:cNvSpPr txBox="1"/>
          <p:nvPr/>
        </p:nvSpPr>
        <p:spPr>
          <a:xfrm>
            <a:off x="9557480" y="6278939"/>
            <a:ext cx="3154987" cy="11303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a:defRPr>
                <a:solidFill>
                  <a:srgbClr val="FF2600"/>
                </a:solidFill>
                <a:latin typeface="Garamond"/>
                <a:ea typeface="Garamond"/>
                <a:cs typeface="Garamond"/>
                <a:sym typeface="Garamond"/>
              </a:defRPr>
            </a:pPr>
            <a:r>
              <a:t>PARCOURS</a:t>
            </a:r>
            <a:r>
              <a:t> de soin</a:t>
            </a:r>
            <a:r>
              <a:t> </a:t>
            </a:r>
          </a:p>
          <a:p>
            <a:pPr>
              <a:defRPr>
                <a:solidFill>
                  <a:srgbClr val="FF2600"/>
                </a:solidFill>
                <a:latin typeface="Garamond"/>
                <a:ea typeface="Garamond"/>
                <a:cs typeface="Garamond"/>
                <a:sym typeface="Garamond"/>
              </a:defRPr>
            </a:pPr>
            <a:r>
              <a:t>quasi similaire</a:t>
            </a:r>
            <a:r>
              <a:t> qu’un salarié</a:t>
            </a:r>
          </a:p>
        </p:txBody>
      </p:sp>
      <p:sp>
        <p:nvSpPr>
          <p:cNvPr id="368" name="TEMPORALITE…"/>
          <p:cNvSpPr txBox="1"/>
          <p:nvPr/>
        </p:nvSpPr>
        <p:spPr>
          <a:xfrm>
            <a:off x="8807883" y="2653338"/>
            <a:ext cx="4213176" cy="21590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defRPr>
                <a:solidFill>
                  <a:srgbClr val="FF2600"/>
                </a:solidFill>
                <a:latin typeface="Garamond"/>
                <a:ea typeface="Garamond"/>
                <a:cs typeface="Garamond"/>
                <a:sym typeface="Garamond"/>
              </a:defRPr>
            </a:pPr>
            <a:r>
              <a:t>La TEMPORALITE dans la prise </a:t>
            </a:r>
          </a:p>
          <a:p>
            <a:pPr>
              <a:defRPr>
                <a:solidFill>
                  <a:srgbClr val="FF2600"/>
                </a:solidFill>
                <a:latin typeface="Garamond"/>
                <a:ea typeface="Garamond"/>
                <a:cs typeface="Garamond"/>
                <a:sym typeface="Garamond"/>
              </a:defRPr>
            </a:pPr>
            <a:r>
              <a:t>en charge médicale </a:t>
            </a:r>
          </a:p>
          <a:p>
            <a:pPr>
              <a:defRPr>
                <a:solidFill>
                  <a:srgbClr val="FF2600"/>
                </a:solidFill>
                <a:latin typeface="Garamond"/>
                <a:ea typeface="Garamond"/>
                <a:cs typeface="Garamond"/>
                <a:sym typeface="Garamond"/>
              </a:defRPr>
            </a:pPr>
            <a:r>
              <a:t>Impact fort</a:t>
            </a:r>
          </a:p>
          <a:p>
            <a:pPr>
              <a:defRPr>
                <a:solidFill>
                  <a:srgbClr val="FF2600"/>
                </a:solidFill>
                <a:latin typeface="Garamond"/>
                <a:ea typeface="Garamond"/>
                <a:cs typeface="Garamond"/>
                <a:sym typeface="Garamond"/>
              </a:defRPr>
            </a:pPr>
            <a:r>
              <a:t>Mise en danger </a:t>
            </a:r>
          </a:p>
          <a:p>
            <a:pPr>
              <a:defRPr>
                <a:solidFill>
                  <a:srgbClr val="FF2600"/>
                </a:solidFill>
                <a:latin typeface="Garamond"/>
                <a:ea typeface="Garamond"/>
                <a:cs typeface="Garamond"/>
                <a:sym typeface="Garamond"/>
              </a:defRPr>
            </a:pPr>
            <a:r>
              <a:t>de la structure </a:t>
            </a:r>
          </a:p>
          <a:p>
            <a:pPr>
              <a:defRPr>
                <a:solidFill>
                  <a:srgbClr val="FF2600"/>
                </a:solidFill>
                <a:latin typeface="Garamond"/>
                <a:ea typeface="Garamond"/>
                <a:cs typeface="Garamond"/>
                <a:sym typeface="Garamond"/>
              </a:defRPr>
            </a:pPr>
            <a:r>
              <a:t>et de l’activité</a:t>
            </a:r>
          </a:p>
        </p:txBody>
      </p:sp>
    </p:spTree>
  </p:cSld>
  <p:clrMapOvr>
    <a:masterClrMapping/>
  </p:clrMapOvr>
  <p:transition xmlns:p14="http://schemas.microsoft.com/office/powerpoint/2010/main" spd="med" advClick="1"/>
</p:sld>
</file>

<file path=ppt/slides/slide2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72" name="Titre 1"/>
          <p:cNvSpPr txBox="1"/>
          <p:nvPr>
            <p:ph type="title"/>
          </p:nvPr>
        </p:nvSpPr>
        <p:spPr>
          <a:xfrm>
            <a:off x="739037" y="-271235"/>
            <a:ext cx="11099803" cy="2159001"/>
          </a:xfrm>
          <a:prstGeom prst="rect">
            <a:avLst/>
          </a:prstGeom>
        </p:spPr>
        <p:txBody>
          <a:bodyPr/>
          <a:lstStyle/>
          <a:p>
            <a:pPr/>
            <a:r>
              <a:t>Un indépendant en visite </a:t>
            </a:r>
          </a:p>
        </p:txBody>
      </p:sp>
      <p:sp>
        <p:nvSpPr>
          <p:cNvPr id="373" name="Flèche"/>
          <p:cNvSpPr/>
          <p:nvPr/>
        </p:nvSpPr>
        <p:spPr>
          <a:xfrm>
            <a:off x="1350877" y="4495101"/>
            <a:ext cx="10828773" cy="1270002"/>
          </a:xfrm>
          <a:prstGeom prst="rightArrow">
            <a:avLst>
              <a:gd name="adj1" fmla="val 32000"/>
              <a:gd name="adj2" fmla="val 64000"/>
            </a:avLst>
          </a:prstGeom>
          <a:solidFill>
            <a:srgbClr val="FFFFFF"/>
          </a:solidFill>
          <a:ln w="38100">
            <a:solidFill>
              <a:srgbClr val="0433FF"/>
            </a:solidFill>
            <a:miter lim="400000"/>
          </a:ln>
        </p:spPr>
        <p:txBody>
          <a:bodyPr lIns="50800" tIns="50800" rIns="50800" bIns="50800" anchor="ctr"/>
          <a:lstStyle/>
          <a:p>
            <a:pPr>
              <a:defRPr sz="2200">
                <a:solidFill>
                  <a:srgbClr val="FFFFFF"/>
                </a:solidFill>
              </a:defRPr>
            </a:pPr>
          </a:p>
        </p:txBody>
      </p:sp>
      <p:sp>
        <p:nvSpPr>
          <p:cNvPr id="374" name="Bulle de texte"/>
          <p:cNvSpPr/>
          <p:nvPr/>
        </p:nvSpPr>
        <p:spPr>
          <a:xfrm flipH="1">
            <a:off x="123" y="3328384"/>
            <a:ext cx="1597083" cy="1353814"/>
          </a:xfrm>
          <a:prstGeom prst="wedgeEllipseCallout">
            <a:avLst>
              <a:gd name="adj1" fmla="val -49505"/>
              <a:gd name="adj2" fmla="val 59351"/>
            </a:avLst>
          </a:prstGeom>
          <a:solidFill>
            <a:schemeClr val="accent1"/>
          </a:solidFill>
          <a:ln w="12700">
            <a:miter lim="400000"/>
          </a:ln>
        </p:spPr>
        <p:txBody>
          <a:bodyPr lIns="50800" tIns="50800" rIns="50800" bIns="50800" anchor="ctr"/>
          <a:lstStyle/>
          <a:p>
            <a:pPr>
              <a:defRPr sz="2200">
                <a:solidFill>
                  <a:srgbClr val="FFFFFF"/>
                </a:solidFill>
              </a:defRPr>
            </a:pPr>
          </a:p>
        </p:txBody>
      </p:sp>
      <p:sp>
        <p:nvSpPr>
          <p:cNvPr id="375" name="Flèche"/>
          <p:cNvSpPr/>
          <p:nvPr/>
        </p:nvSpPr>
        <p:spPr>
          <a:xfrm>
            <a:off x="578366" y="5791363"/>
            <a:ext cx="4906353" cy="519984"/>
          </a:xfrm>
          <a:prstGeom prst="rightArrow">
            <a:avLst>
              <a:gd name="adj1" fmla="val 32000"/>
              <a:gd name="adj2" fmla="val 156313"/>
            </a:avLst>
          </a:prstGeom>
          <a:solidFill>
            <a:srgbClr val="929292"/>
          </a:solidFill>
          <a:ln w="12700">
            <a:miter lim="400000"/>
          </a:ln>
        </p:spPr>
        <p:txBody>
          <a:bodyPr lIns="50800" tIns="50800" rIns="50800" bIns="50800" anchor="ctr"/>
          <a:lstStyle/>
          <a:p>
            <a:pPr>
              <a:defRPr sz="2200">
                <a:solidFill>
                  <a:srgbClr val="FFFFFF"/>
                </a:solidFill>
              </a:defRPr>
            </a:pPr>
          </a:p>
        </p:txBody>
      </p:sp>
      <p:sp>
        <p:nvSpPr>
          <p:cNvPr id="376" name="12 mois"/>
          <p:cNvSpPr txBox="1"/>
          <p:nvPr/>
        </p:nvSpPr>
        <p:spPr>
          <a:xfrm>
            <a:off x="1724692" y="6200809"/>
            <a:ext cx="1277723" cy="461367"/>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a:latin typeface="+mj-lt"/>
                <a:ea typeface="+mj-ea"/>
                <a:cs typeface="+mj-cs"/>
                <a:sym typeface="Helvetica Neue"/>
              </a:defRPr>
            </a:lvl1pPr>
          </a:lstStyle>
          <a:p>
            <a:pPr/>
            <a:r>
              <a:t>12 mois </a:t>
            </a:r>
          </a:p>
        </p:txBody>
      </p:sp>
      <p:sp>
        <p:nvSpPr>
          <p:cNvPr id="377" name="Flèche"/>
          <p:cNvSpPr/>
          <p:nvPr/>
        </p:nvSpPr>
        <p:spPr>
          <a:xfrm>
            <a:off x="5768625" y="5792306"/>
            <a:ext cx="4906351" cy="519984"/>
          </a:xfrm>
          <a:prstGeom prst="rightArrow">
            <a:avLst>
              <a:gd name="adj1" fmla="val 32000"/>
              <a:gd name="adj2" fmla="val 156313"/>
            </a:avLst>
          </a:prstGeom>
          <a:solidFill>
            <a:srgbClr val="929292"/>
          </a:solidFill>
          <a:ln w="12700">
            <a:miter lim="400000"/>
          </a:ln>
        </p:spPr>
        <p:txBody>
          <a:bodyPr lIns="50800" tIns="50800" rIns="50800" bIns="50800" anchor="ctr"/>
          <a:lstStyle/>
          <a:p>
            <a:pPr>
              <a:defRPr sz="2200">
                <a:solidFill>
                  <a:srgbClr val="FFFFFF"/>
                </a:solidFill>
              </a:defRPr>
            </a:pPr>
          </a:p>
        </p:txBody>
      </p:sp>
      <p:sp>
        <p:nvSpPr>
          <p:cNvPr id="378" name="12 mois"/>
          <p:cNvSpPr txBox="1"/>
          <p:nvPr/>
        </p:nvSpPr>
        <p:spPr>
          <a:xfrm>
            <a:off x="6914950" y="6201754"/>
            <a:ext cx="1277723" cy="461366"/>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a:latin typeface="+mj-lt"/>
                <a:ea typeface="+mj-ea"/>
                <a:cs typeface="+mj-cs"/>
                <a:sym typeface="Helvetica Neue"/>
              </a:defRPr>
            </a:lvl1pPr>
          </a:lstStyle>
          <a:p>
            <a:pPr/>
            <a:r>
              <a:t>12 mois </a:t>
            </a:r>
          </a:p>
        </p:txBody>
      </p:sp>
      <p:sp>
        <p:nvSpPr>
          <p:cNvPr id="379" name="Rectangle"/>
          <p:cNvSpPr/>
          <p:nvPr/>
        </p:nvSpPr>
        <p:spPr>
          <a:xfrm>
            <a:off x="3631091" y="3861373"/>
            <a:ext cx="146822" cy="1348116"/>
          </a:xfrm>
          <a:prstGeom prst="rect">
            <a:avLst/>
          </a:prstGeom>
          <a:solidFill>
            <a:schemeClr val="accent1"/>
          </a:solidFill>
          <a:ln w="12700">
            <a:miter lim="400000"/>
          </a:ln>
        </p:spPr>
        <p:txBody>
          <a:bodyPr lIns="50800" tIns="50800" rIns="50800" bIns="50800" anchor="ctr"/>
          <a:lstStyle/>
          <a:p>
            <a:pPr>
              <a:defRPr sz="2200">
                <a:solidFill>
                  <a:srgbClr val="FFFFFF"/>
                </a:solidFill>
              </a:defRPr>
            </a:pPr>
          </a:p>
        </p:txBody>
      </p:sp>
      <p:sp>
        <p:nvSpPr>
          <p:cNvPr id="380" name="Rectangle"/>
          <p:cNvSpPr/>
          <p:nvPr/>
        </p:nvSpPr>
        <p:spPr>
          <a:xfrm>
            <a:off x="5553261" y="4218450"/>
            <a:ext cx="146822" cy="3043900"/>
          </a:xfrm>
          <a:prstGeom prst="rect">
            <a:avLst/>
          </a:prstGeom>
          <a:solidFill>
            <a:schemeClr val="accent1"/>
          </a:solidFill>
          <a:ln w="12700">
            <a:miter lim="400000"/>
          </a:ln>
        </p:spPr>
        <p:txBody>
          <a:bodyPr lIns="50800" tIns="50800" rIns="50800" bIns="50800" anchor="ctr"/>
          <a:lstStyle/>
          <a:p>
            <a:pPr>
              <a:defRPr sz="2200">
                <a:solidFill>
                  <a:srgbClr val="FFFFFF"/>
                </a:solidFill>
              </a:defRPr>
            </a:pPr>
          </a:p>
        </p:txBody>
      </p:sp>
      <p:sp>
        <p:nvSpPr>
          <p:cNvPr id="381" name="Adhésion…"/>
          <p:cNvSpPr txBox="1"/>
          <p:nvPr/>
        </p:nvSpPr>
        <p:spPr>
          <a:xfrm>
            <a:off x="61534" y="3653877"/>
            <a:ext cx="1474319" cy="829360"/>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defRPr b="1">
                <a:latin typeface="+mj-lt"/>
                <a:ea typeface="+mj-ea"/>
                <a:cs typeface="+mj-cs"/>
                <a:sym typeface="Helvetica Neue"/>
              </a:defRPr>
            </a:pPr>
            <a:r>
              <a:t>Adhésion</a:t>
            </a:r>
          </a:p>
          <a:p>
            <a:pPr>
              <a:defRPr b="1">
                <a:latin typeface="+mj-lt"/>
                <a:ea typeface="+mj-ea"/>
                <a:cs typeface="+mj-cs"/>
                <a:sym typeface="Helvetica Neue"/>
              </a:defRPr>
            </a:pPr>
            <a:r>
              <a:t>SPST</a:t>
            </a:r>
          </a:p>
        </p:txBody>
      </p:sp>
      <p:sp>
        <p:nvSpPr>
          <p:cNvPr id="382" name="Bulle de texte"/>
          <p:cNvSpPr/>
          <p:nvPr/>
        </p:nvSpPr>
        <p:spPr>
          <a:xfrm flipH="1">
            <a:off x="2303308" y="1972429"/>
            <a:ext cx="1456501" cy="1526156"/>
          </a:xfrm>
          <a:prstGeom prst="wedgeEllipseCallout">
            <a:avLst>
              <a:gd name="adj1" fmla="val -49467"/>
              <a:gd name="adj2" fmla="val 58143"/>
            </a:avLst>
          </a:prstGeom>
          <a:solidFill>
            <a:schemeClr val="accent1"/>
          </a:solidFill>
          <a:ln w="12700">
            <a:miter lim="400000"/>
          </a:ln>
        </p:spPr>
        <p:txBody>
          <a:bodyPr lIns="50800" tIns="50800" rIns="50800" bIns="50800" anchor="ctr"/>
          <a:lstStyle/>
          <a:p>
            <a:pPr>
              <a:defRPr sz="2200">
                <a:solidFill>
                  <a:srgbClr val="FFFFFF"/>
                </a:solidFill>
              </a:defRPr>
            </a:pPr>
          </a:p>
        </p:txBody>
      </p:sp>
      <p:sp>
        <p:nvSpPr>
          <p:cNvPr id="383" name="Visite…"/>
          <p:cNvSpPr txBox="1"/>
          <p:nvPr/>
        </p:nvSpPr>
        <p:spPr>
          <a:xfrm>
            <a:off x="2314500" y="2383052"/>
            <a:ext cx="1434085" cy="829359"/>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defRPr b="1">
                <a:latin typeface="+mj-lt"/>
                <a:ea typeface="+mj-ea"/>
                <a:cs typeface="+mj-cs"/>
                <a:sym typeface="Helvetica Neue"/>
              </a:defRPr>
            </a:pPr>
            <a:r>
              <a:t>Visite </a:t>
            </a:r>
          </a:p>
          <a:p>
            <a:pPr>
              <a:defRPr b="1">
                <a:latin typeface="+mj-lt"/>
                <a:ea typeface="+mj-ea"/>
                <a:cs typeface="+mj-cs"/>
                <a:sym typeface="Helvetica Neue"/>
              </a:defRPr>
            </a:pPr>
            <a:r>
              <a:t>Médicale</a:t>
            </a:r>
          </a:p>
        </p:txBody>
      </p:sp>
      <p:sp>
        <p:nvSpPr>
          <p:cNvPr id="384" name="Bulle de texte"/>
          <p:cNvSpPr/>
          <p:nvPr/>
        </p:nvSpPr>
        <p:spPr>
          <a:xfrm rot="10800000">
            <a:off x="4034866" y="7588112"/>
            <a:ext cx="1597084" cy="1353814"/>
          </a:xfrm>
          <a:prstGeom prst="wedgeEllipseCallout">
            <a:avLst>
              <a:gd name="adj1" fmla="val -49505"/>
              <a:gd name="adj2" fmla="val 59351"/>
            </a:avLst>
          </a:prstGeom>
          <a:solidFill>
            <a:schemeClr val="accent1"/>
          </a:solidFill>
          <a:ln w="12700">
            <a:miter lim="400000"/>
          </a:ln>
        </p:spPr>
        <p:txBody>
          <a:bodyPr lIns="50800" tIns="50800" rIns="50800" bIns="50800" anchor="ctr"/>
          <a:lstStyle/>
          <a:p>
            <a:pPr>
              <a:defRPr sz="2200">
                <a:solidFill>
                  <a:srgbClr val="FFFFFF"/>
                </a:solidFill>
              </a:defRPr>
            </a:pPr>
          </a:p>
        </p:txBody>
      </p:sp>
      <p:sp>
        <p:nvSpPr>
          <p:cNvPr id="385" name="Adhésion…"/>
          <p:cNvSpPr txBox="1"/>
          <p:nvPr/>
        </p:nvSpPr>
        <p:spPr>
          <a:xfrm>
            <a:off x="4096276" y="7913605"/>
            <a:ext cx="1474319" cy="829360"/>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defRPr b="1">
                <a:latin typeface="+mj-lt"/>
                <a:ea typeface="+mj-ea"/>
                <a:cs typeface="+mj-cs"/>
                <a:sym typeface="Helvetica Neue"/>
              </a:defRPr>
            </a:pPr>
            <a:r>
              <a:t>Adhésion</a:t>
            </a:r>
          </a:p>
          <a:p>
            <a:pPr>
              <a:defRPr b="1">
                <a:latin typeface="+mj-lt"/>
                <a:ea typeface="+mj-ea"/>
                <a:cs typeface="+mj-cs"/>
                <a:sym typeface="Helvetica Neue"/>
              </a:defRPr>
            </a:pPr>
            <a:r>
              <a:t>SPST</a:t>
            </a:r>
          </a:p>
        </p:txBody>
      </p:sp>
      <p:sp>
        <p:nvSpPr>
          <p:cNvPr id="386" name="Rectangle"/>
          <p:cNvSpPr/>
          <p:nvPr/>
        </p:nvSpPr>
        <p:spPr>
          <a:xfrm>
            <a:off x="7245646" y="3861373"/>
            <a:ext cx="146821" cy="1348116"/>
          </a:xfrm>
          <a:prstGeom prst="rect">
            <a:avLst/>
          </a:prstGeom>
          <a:solidFill>
            <a:schemeClr val="accent1"/>
          </a:solidFill>
          <a:ln w="12700">
            <a:miter lim="400000"/>
          </a:ln>
        </p:spPr>
        <p:txBody>
          <a:bodyPr lIns="50800" tIns="50800" rIns="50800" bIns="50800" anchor="ctr"/>
          <a:lstStyle/>
          <a:p>
            <a:pPr>
              <a:defRPr sz="2200">
                <a:solidFill>
                  <a:srgbClr val="FFFFFF"/>
                </a:solidFill>
              </a:defRPr>
            </a:pPr>
          </a:p>
        </p:txBody>
      </p:sp>
      <p:sp>
        <p:nvSpPr>
          <p:cNvPr id="387" name="Bulle de texte"/>
          <p:cNvSpPr/>
          <p:nvPr/>
        </p:nvSpPr>
        <p:spPr>
          <a:xfrm flipH="1">
            <a:off x="5560703" y="1972429"/>
            <a:ext cx="1456501" cy="1526156"/>
          </a:xfrm>
          <a:prstGeom prst="wedgeEllipseCallout">
            <a:avLst>
              <a:gd name="adj1" fmla="val -49467"/>
              <a:gd name="adj2" fmla="val 58143"/>
            </a:avLst>
          </a:prstGeom>
          <a:solidFill>
            <a:srgbClr val="F7BA01"/>
          </a:solidFill>
          <a:ln w="12700">
            <a:miter lim="400000"/>
          </a:ln>
        </p:spPr>
        <p:txBody>
          <a:bodyPr lIns="50800" tIns="50800" rIns="50800" bIns="50800" anchor="ctr"/>
          <a:lstStyle/>
          <a:p>
            <a:pPr>
              <a:defRPr sz="2200">
                <a:solidFill>
                  <a:srgbClr val="FFFFFF"/>
                </a:solidFill>
              </a:defRPr>
            </a:pPr>
          </a:p>
        </p:txBody>
      </p:sp>
      <p:sp>
        <p:nvSpPr>
          <p:cNvPr id="388" name="Visite…"/>
          <p:cNvSpPr txBox="1"/>
          <p:nvPr/>
        </p:nvSpPr>
        <p:spPr>
          <a:xfrm>
            <a:off x="5263591" y="2198902"/>
            <a:ext cx="2050695" cy="1197659"/>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defRPr b="1">
                <a:latin typeface="+mj-lt"/>
                <a:ea typeface="+mj-ea"/>
                <a:cs typeface="+mj-cs"/>
                <a:sym typeface="Helvetica Neue"/>
              </a:defRPr>
            </a:pPr>
            <a:r>
              <a:t>Visite </a:t>
            </a:r>
          </a:p>
          <a:p>
            <a:pPr>
              <a:defRPr b="1">
                <a:latin typeface="+mj-lt"/>
                <a:ea typeface="+mj-ea"/>
                <a:cs typeface="+mj-cs"/>
                <a:sym typeface="Helvetica Neue"/>
              </a:defRPr>
            </a:pPr>
            <a:r>
              <a:t>Médicale</a:t>
            </a:r>
          </a:p>
          <a:p>
            <a:pPr>
              <a:defRPr b="1">
                <a:latin typeface="+mj-lt"/>
                <a:ea typeface="+mj-ea"/>
                <a:cs typeface="+mj-cs"/>
                <a:sym typeface="Helvetica Neue"/>
              </a:defRPr>
            </a:pPr>
            <a:r>
              <a:t>Pb de SANTE</a:t>
            </a:r>
          </a:p>
        </p:txBody>
      </p:sp>
      <p:sp>
        <p:nvSpPr>
          <p:cNvPr id="389" name="Hôpital"/>
          <p:cNvSpPr/>
          <p:nvPr/>
        </p:nvSpPr>
        <p:spPr>
          <a:xfrm>
            <a:off x="7373750" y="1516390"/>
            <a:ext cx="1061406" cy="829361"/>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3341" y="0"/>
                </a:moveTo>
                <a:lnTo>
                  <a:pt x="3341" y="3754"/>
                </a:lnTo>
                <a:lnTo>
                  <a:pt x="0" y="3754"/>
                </a:lnTo>
                <a:lnTo>
                  <a:pt x="0" y="21600"/>
                </a:lnTo>
                <a:lnTo>
                  <a:pt x="8297" y="21600"/>
                </a:lnTo>
                <a:lnTo>
                  <a:pt x="8297" y="17275"/>
                </a:lnTo>
                <a:lnTo>
                  <a:pt x="9939" y="17275"/>
                </a:lnTo>
                <a:lnTo>
                  <a:pt x="9939" y="21600"/>
                </a:lnTo>
                <a:lnTo>
                  <a:pt x="11595" y="21600"/>
                </a:lnTo>
                <a:lnTo>
                  <a:pt x="11595" y="17275"/>
                </a:lnTo>
                <a:lnTo>
                  <a:pt x="13239" y="17275"/>
                </a:lnTo>
                <a:lnTo>
                  <a:pt x="13239" y="21600"/>
                </a:lnTo>
                <a:lnTo>
                  <a:pt x="21600" y="21600"/>
                </a:lnTo>
                <a:lnTo>
                  <a:pt x="21600" y="3754"/>
                </a:lnTo>
                <a:lnTo>
                  <a:pt x="18195" y="3754"/>
                </a:lnTo>
                <a:lnTo>
                  <a:pt x="18195" y="0"/>
                </a:lnTo>
                <a:lnTo>
                  <a:pt x="3341" y="0"/>
                </a:lnTo>
                <a:close/>
                <a:moveTo>
                  <a:pt x="4997" y="1938"/>
                </a:moveTo>
                <a:lnTo>
                  <a:pt x="6641" y="1938"/>
                </a:lnTo>
                <a:lnTo>
                  <a:pt x="6641" y="3754"/>
                </a:lnTo>
                <a:lnTo>
                  <a:pt x="4997" y="3754"/>
                </a:lnTo>
                <a:lnTo>
                  <a:pt x="4997" y="1938"/>
                </a:lnTo>
                <a:close/>
                <a:moveTo>
                  <a:pt x="8297" y="1938"/>
                </a:moveTo>
                <a:lnTo>
                  <a:pt x="9939" y="1938"/>
                </a:lnTo>
                <a:lnTo>
                  <a:pt x="9939" y="3754"/>
                </a:lnTo>
                <a:lnTo>
                  <a:pt x="8297" y="3754"/>
                </a:lnTo>
                <a:lnTo>
                  <a:pt x="8297" y="1938"/>
                </a:lnTo>
                <a:close/>
                <a:moveTo>
                  <a:pt x="11595" y="1938"/>
                </a:moveTo>
                <a:lnTo>
                  <a:pt x="13239" y="1938"/>
                </a:lnTo>
                <a:lnTo>
                  <a:pt x="13239" y="3754"/>
                </a:lnTo>
                <a:lnTo>
                  <a:pt x="11595" y="3754"/>
                </a:lnTo>
                <a:lnTo>
                  <a:pt x="11595" y="1938"/>
                </a:lnTo>
                <a:close/>
                <a:moveTo>
                  <a:pt x="14895" y="1938"/>
                </a:moveTo>
                <a:lnTo>
                  <a:pt x="16538" y="1938"/>
                </a:lnTo>
                <a:lnTo>
                  <a:pt x="16538" y="3754"/>
                </a:lnTo>
                <a:lnTo>
                  <a:pt x="14895" y="3754"/>
                </a:lnTo>
                <a:lnTo>
                  <a:pt x="14895" y="1938"/>
                </a:lnTo>
                <a:close/>
                <a:moveTo>
                  <a:pt x="1698" y="5774"/>
                </a:moveTo>
                <a:lnTo>
                  <a:pt x="3341" y="5774"/>
                </a:lnTo>
                <a:lnTo>
                  <a:pt x="3341" y="7590"/>
                </a:lnTo>
                <a:lnTo>
                  <a:pt x="1698" y="7590"/>
                </a:lnTo>
                <a:lnTo>
                  <a:pt x="1698" y="5774"/>
                </a:lnTo>
                <a:close/>
                <a:moveTo>
                  <a:pt x="4997" y="5774"/>
                </a:moveTo>
                <a:lnTo>
                  <a:pt x="6641" y="5774"/>
                </a:lnTo>
                <a:lnTo>
                  <a:pt x="6641" y="7590"/>
                </a:lnTo>
                <a:lnTo>
                  <a:pt x="4997" y="7590"/>
                </a:lnTo>
                <a:lnTo>
                  <a:pt x="4997" y="5774"/>
                </a:lnTo>
                <a:close/>
                <a:moveTo>
                  <a:pt x="8297" y="5774"/>
                </a:moveTo>
                <a:lnTo>
                  <a:pt x="9939" y="5774"/>
                </a:lnTo>
                <a:lnTo>
                  <a:pt x="9939" y="7590"/>
                </a:lnTo>
                <a:lnTo>
                  <a:pt x="8297" y="7590"/>
                </a:lnTo>
                <a:lnTo>
                  <a:pt x="8297" y="5774"/>
                </a:lnTo>
                <a:close/>
                <a:moveTo>
                  <a:pt x="11595" y="5774"/>
                </a:moveTo>
                <a:lnTo>
                  <a:pt x="13239" y="5774"/>
                </a:lnTo>
                <a:lnTo>
                  <a:pt x="13239" y="7590"/>
                </a:lnTo>
                <a:lnTo>
                  <a:pt x="11595" y="7590"/>
                </a:lnTo>
                <a:lnTo>
                  <a:pt x="11595" y="5774"/>
                </a:lnTo>
                <a:close/>
                <a:moveTo>
                  <a:pt x="14895" y="5774"/>
                </a:moveTo>
                <a:lnTo>
                  <a:pt x="16538" y="5774"/>
                </a:lnTo>
                <a:lnTo>
                  <a:pt x="16538" y="7590"/>
                </a:lnTo>
                <a:lnTo>
                  <a:pt x="14895" y="7590"/>
                </a:lnTo>
                <a:lnTo>
                  <a:pt x="14895" y="5774"/>
                </a:lnTo>
                <a:close/>
                <a:moveTo>
                  <a:pt x="18195" y="5774"/>
                </a:moveTo>
                <a:lnTo>
                  <a:pt x="19838" y="5774"/>
                </a:lnTo>
                <a:lnTo>
                  <a:pt x="19838" y="7590"/>
                </a:lnTo>
                <a:lnTo>
                  <a:pt x="18195" y="7590"/>
                </a:lnTo>
                <a:lnTo>
                  <a:pt x="18195" y="5774"/>
                </a:lnTo>
                <a:close/>
                <a:moveTo>
                  <a:pt x="1698" y="9608"/>
                </a:moveTo>
                <a:lnTo>
                  <a:pt x="3341" y="9608"/>
                </a:lnTo>
                <a:lnTo>
                  <a:pt x="3341" y="11424"/>
                </a:lnTo>
                <a:lnTo>
                  <a:pt x="1698" y="11424"/>
                </a:lnTo>
                <a:lnTo>
                  <a:pt x="1698" y="9608"/>
                </a:lnTo>
                <a:close/>
                <a:moveTo>
                  <a:pt x="4997" y="9608"/>
                </a:moveTo>
                <a:lnTo>
                  <a:pt x="6641" y="9608"/>
                </a:lnTo>
                <a:lnTo>
                  <a:pt x="6641" y="11424"/>
                </a:lnTo>
                <a:lnTo>
                  <a:pt x="4997" y="11424"/>
                </a:lnTo>
                <a:lnTo>
                  <a:pt x="4997" y="9608"/>
                </a:lnTo>
                <a:close/>
                <a:moveTo>
                  <a:pt x="14895" y="9608"/>
                </a:moveTo>
                <a:lnTo>
                  <a:pt x="16538" y="9608"/>
                </a:lnTo>
                <a:lnTo>
                  <a:pt x="16538" y="11424"/>
                </a:lnTo>
                <a:lnTo>
                  <a:pt x="14895" y="11424"/>
                </a:lnTo>
                <a:lnTo>
                  <a:pt x="14895" y="9608"/>
                </a:lnTo>
                <a:close/>
                <a:moveTo>
                  <a:pt x="18195" y="9608"/>
                </a:moveTo>
                <a:lnTo>
                  <a:pt x="19838" y="9608"/>
                </a:lnTo>
                <a:lnTo>
                  <a:pt x="19838" y="11424"/>
                </a:lnTo>
                <a:lnTo>
                  <a:pt x="18195" y="11424"/>
                </a:lnTo>
                <a:lnTo>
                  <a:pt x="18195" y="9608"/>
                </a:lnTo>
                <a:close/>
                <a:moveTo>
                  <a:pt x="10799" y="9711"/>
                </a:moveTo>
                <a:cubicBezTo>
                  <a:pt x="11937" y="9711"/>
                  <a:pt x="12861" y="10893"/>
                  <a:pt x="12861" y="12350"/>
                </a:cubicBezTo>
                <a:cubicBezTo>
                  <a:pt x="12861" y="13806"/>
                  <a:pt x="11937" y="14988"/>
                  <a:pt x="10799" y="14988"/>
                </a:cubicBezTo>
                <a:cubicBezTo>
                  <a:pt x="9661" y="14988"/>
                  <a:pt x="8739" y="13806"/>
                  <a:pt x="8739" y="12350"/>
                </a:cubicBezTo>
                <a:cubicBezTo>
                  <a:pt x="8739" y="10893"/>
                  <a:pt x="9661" y="9711"/>
                  <a:pt x="10799" y="9711"/>
                </a:cubicBezTo>
                <a:close/>
                <a:moveTo>
                  <a:pt x="10314" y="10706"/>
                </a:moveTo>
                <a:lnTo>
                  <a:pt x="10314" y="11729"/>
                </a:lnTo>
                <a:lnTo>
                  <a:pt x="9515" y="11729"/>
                </a:lnTo>
                <a:lnTo>
                  <a:pt x="9515" y="12970"/>
                </a:lnTo>
                <a:lnTo>
                  <a:pt x="10314" y="12970"/>
                </a:lnTo>
                <a:lnTo>
                  <a:pt x="10314" y="13993"/>
                </a:lnTo>
                <a:lnTo>
                  <a:pt x="11284" y="13993"/>
                </a:lnTo>
                <a:lnTo>
                  <a:pt x="11284" y="12970"/>
                </a:lnTo>
                <a:lnTo>
                  <a:pt x="12083" y="12970"/>
                </a:lnTo>
                <a:lnTo>
                  <a:pt x="12083" y="11729"/>
                </a:lnTo>
                <a:lnTo>
                  <a:pt x="11284" y="11729"/>
                </a:lnTo>
                <a:lnTo>
                  <a:pt x="11284" y="10706"/>
                </a:lnTo>
                <a:lnTo>
                  <a:pt x="10314" y="10706"/>
                </a:lnTo>
                <a:close/>
                <a:moveTo>
                  <a:pt x="1698" y="13442"/>
                </a:moveTo>
                <a:lnTo>
                  <a:pt x="3341" y="13442"/>
                </a:lnTo>
                <a:lnTo>
                  <a:pt x="3341" y="15257"/>
                </a:lnTo>
                <a:lnTo>
                  <a:pt x="1698" y="15257"/>
                </a:lnTo>
                <a:lnTo>
                  <a:pt x="1698" y="13442"/>
                </a:lnTo>
                <a:close/>
                <a:moveTo>
                  <a:pt x="4997" y="13442"/>
                </a:moveTo>
                <a:lnTo>
                  <a:pt x="6641" y="13442"/>
                </a:lnTo>
                <a:lnTo>
                  <a:pt x="6641" y="15257"/>
                </a:lnTo>
                <a:lnTo>
                  <a:pt x="4997" y="15257"/>
                </a:lnTo>
                <a:lnTo>
                  <a:pt x="4997" y="13442"/>
                </a:lnTo>
                <a:close/>
                <a:moveTo>
                  <a:pt x="14895" y="13442"/>
                </a:moveTo>
                <a:lnTo>
                  <a:pt x="16538" y="13442"/>
                </a:lnTo>
                <a:lnTo>
                  <a:pt x="16538" y="15257"/>
                </a:lnTo>
                <a:lnTo>
                  <a:pt x="14895" y="15257"/>
                </a:lnTo>
                <a:lnTo>
                  <a:pt x="14895" y="13442"/>
                </a:lnTo>
                <a:close/>
                <a:moveTo>
                  <a:pt x="18195" y="13442"/>
                </a:moveTo>
                <a:lnTo>
                  <a:pt x="19838" y="13442"/>
                </a:lnTo>
                <a:lnTo>
                  <a:pt x="19838" y="15257"/>
                </a:lnTo>
                <a:lnTo>
                  <a:pt x="18195" y="15257"/>
                </a:lnTo>
                <a:lnTo>
                  <a:pt x="18195" y="13442"/>
                </a:lnTo>
                <a:close/>
                <a:moveTo>
                  <a:pt x="1698" y="17275"/>
                </a:moveTo>
                <a:lnTo>
                  <a:pt x="3341" y="17275"/>
                </a:lnTo>
                <a:lnTo>
                  <a:pt x="3341" y="19091"/>
                </a:lnTo>
                <a:lnTo>
                  <a:pt x="1698" y="19091"/>
                </a:lnTo>
                <a:lnTo>
                  <a:pt x="1698" y="17275"/>
                </a:lnTo>
                <a:close/>
                <a:moveTo>
                  <a:pt x="4997" y="17275"/>
                </a:moveTo>
                <a:lnTo>
                  <a:pt x="6641" y="17275"/>
                </a:lnTo>
                <a:lnTo>
                  <a:pt x="6641" y="19091"/>
                </a:lnTo>
                <a:lnTo>
                  <a:pt x="4997" y="19091"/>
                </a:lnTo>
                <a:lnTo>
                  <a:pt x="4997" y="17275"/>
                </a:lnTo>
                <a:close/>
                <a:moveTo>
                  <a:pt x="14895" y="17275"/>
                </a:moveTo>
                <a:lnTo>
                  <a:pt x="16538" y="17275"/>
                </a:lnTo>
                <a:lnTo>
                  <a:pt x="16538" y="19091"/>
                </a:lnTo>
                <a:lnTo>
                  <a:pt x="14895" y="19091"/>
                </a:lnTo>
                <a:lnTo>
                  <a:pt x="14895" y="17275"/>
                </a:lnTo>
                <a:close/>
                <a:moveTo>
                  <a:pt x="18195" y="17275"/>
                </a:moveTo>
                <a:lnTo>
                  <a:pt x="19838" y="17275"/>
                </a:lnTo>
                <a:lnTo>
                  <a:pt x="19838" y="19091"/>
                </a:lnTo>
                <a:lnTo>
                  <a:pt x="18195" y="19091"/>
                </a:lnTo>
                <a:lnTo>
                  <a:pt x="18195" y="17275"/>
                </a:lnTo>
                <a:close/>
              </a:path>
            </a:pathLst>
          </a:custGeom>
          <a:solidFill>
            <a:srgbClr val="EE230C"/>
          </a:solidFill>
          <a:ln w="12700">
            <a:miter lim="400000"/>
          </a:ln>
        </p:spPr>
        <p:txBody>
          <a:bodyPr lIns="50800" tIns="50800" rIns="50800" bIns="50800" anchor="ctr"/>
          <a:lstStyle/>
          <a:p>
            <a:pPr>
              <a:defRPr sz="2200">
                <a:solidFill>
                  <a:srgbClr val="FFFFFF"/>
                </a:solidFill>
              </a:defRPr>
            </a:pPr>
          </a:p>
        </p:txBody>
      </p:sp>
      <p:sp>
        <p:nvSpPr>
          <p:cNvPr id="390" name="Entreprise"/>
          <p:cNvSpPr/>
          <p:nvPr/>
        </p:nvSpPr>
        <p:spPr>
          <a:xfrm>
            <a:off x="7225316" y="2588261"/>
            <a:ext cx="1358275" cy="1167289"/>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7974" y="0"/>
                </a:moveTo>
                <a:cubicBezTo>
                  <a:pt x="7706" y="0"/>
                  <a:pt x="7487" y="255"/>
                  <a:pt x="7487" y="566"/>
                </a:cubicBezTo>
                <a:lnTo>
                  <a:pt x="7487" y="3615"/>
                </a:lnTo>
                <a:cubicBezTo>
                  <a:pt x="7487" y="3926"/>
                  <a:pt x="7706" y="4181"/>
                  <a:pt x="7974" y="4181"/>
                </a:cubicBezTo>
                <a:lnTo>
                  <a:pt x="10530" y="4181"/>
                </a:lnTo>
                <a:lnTo>
                  <a:pt x="10530" y="7322"/>
                </a:lnTo>
                <a:lnTo>
                  <a:pt x="3210" y="7322"/>
                </a:lnTo>
                <a:cubicBezTo>
                  <a:pt x="3102" y="7322"/>
                  <a:pt x="3015" y="7425"/>
                  <a:pt x="3015" y="7550"/>
                </a:cubicBezTo>
                <a:lnTo>
                  <a:pt x="3015" y="10705"/>
                </a:lnTo>
                <a:lnTo>
                  <a:pt x="974" y="10705"/>
                </a:lnTo>
                <a:cubicBezTo>
                  <a:pt x="706" y="10705"/>
                  <a:pt x="487" y="10959"/>
                  <a:pt x="487" y="11271"/>
                </a:cubicBezTo>
                <a:lnTo>
                  <a:pt x="487" y="13737"/>
                </a:lnTo>
                <a:cubicBezTo>
                  <a:pt x="487" y="14049"/>
                  <a:pt x="706" y="14304"/>
                  <a:pt x="974" y="14304"/>
                </a:cubicBezTo>
                <a:lnTo>
                  <a:pt x="3015" y="14304"/>
                </a:lnTo>
                <a:lnTo>
                  <a:pt x="3015" y="17244"/>
                </a:lnTo>
                <a:lnTo>
                  <a:pt x="1350" y="17244"/>
                </a:lnTo>
                <a:cubicBezTo>
                  <a:pt x="1243" y="17244"/>
                  <a:pt x="1156" y="17345"/>
                  <a:pt x="1156" y="17470"/>
                </a:cubicBezTo>
                <a:lnTo>
                  <a:pt x="1156" y="19454"/>
                </a:lnTo>
                <a:lnTo>
                  <a:pt x="274" y="19454"/>
                </a:lnTo>
                <a:cubicBezTo>
                  <a:pt x="124" y="19454"/>
                  <a:pt x="0" y="19598"/>
                  <a:pt x="0" y="19773"/>
                </a:cubicBezTo>
                <a:lnTo>
                  <a:pt x="0" y="21281"/>
                </a:lnTo>
                <a:cubicBezTo>
                  <a:pt x="0" y="21456"/>
                  <a:pt x="124" y="21600"/>
                  <a:pt x="274" y="21600"/>
                </a:cubicBezTo>
                <a:lnTo>
                  <a:pt x="2579" y="21600"/>
                </a:lnTo>
                <a:cubicBezTo>
                  <a:pt x="2729" y="21600"/>
                  <a:pt x="2853" y="21456"/>
                  <a:pt x="2853" y="21281"/>
                </a:cubicBezTo>
                <a:lnTo>
                  <a:pt x="2853" y="19773"/>
                </a:lnTo>
                <a:cubicBezTo>
                  <a:pt x="2853" y="19599"/>
                  <a:pt x="2729" y="19454"/>
                  <a:pt x="2579" y="19454"/>
                </a:cubicBezTo>
                <a:lnTo>
                  <a:pt x="1697" y="19454"/>
                </a:lnTo>
                <a:lnTo>
                  <a:pt x="1697" y="18111"/>
                </a:lnTo>
                <a:cubicBezTo>
                  <a:pt x="1697" y="17987"/>
                  <a:pt x="1784" y="17885"/>
                  <a:pt x="1891" y="17885"/>
                </a:cubicBezTo>
                <a:lnTo>
                  <a:pt x="4629" y="17885"/>
                </a:lnTo>
                <a:cubicBezTo>
                  <a:pt x="4736" y="17885"/>
                  <a:pt x="4824" y="17987"/>
                  <a:pt x="4824" y="18111"/>
                </a:cubicBezTo>
                <a:lnTo>
                  <a:pt x="4824" y="19454"/>
                </a:lnTo>
                <a:lnTo>
                  <a:pt x="3941" y="19454"/>
                </a:lnTo>
                <a:cubicBezTo>
                  <a:pt x="3791" y="19454"/>
                  <a:pt x="3668" y="19598"/>
                  <a:pt x="3668" y="19773"/>
                </a:cubicBezTo>
                <a:lnTo>
                  <a:pt x="3668" y="21281"/>
                </a:lnTo>
                <a:cubicBezTo>
                  <a:pt x="3668" y="21456"/>
                  <a:pt x="3791" y="21600"/>
                  <a:pt x="3941" y="21600"/>
                </a:cubicBezTo>
                <a:lnTo>
                  <a:pt x="6247" y="21600"/>
                </a:lnTo>
                <a:cubicBezTo>
                  <a:pt x="6397" y="21600"/>
                  <a:pt x="6519" y="21456"/>
                  <a:pt x="6519" y="21281"/>
                </a:cubicBezTo>
                <a:lnTo>
                  <a:pt x="6519" y="19773"/>
                </a:lnTo>
                <a:cubicBezTo>
                  <a:pt x="6519" y="19599"/>
                  <a:pt x="6397" y="19454"/>
                  <a:pt x="6247" y="19454"/>
                </a:cubicBezTo>
                <a:lnTo>
                  <a:pt x="5365" y="19454"/>
                </a:lnTo>
                <a:lnTo>
                  <a:pt x="5365" y="17470"/>
                </a:lnTo>
                <a:cubicBezTo>
                  <a:pt x="5365" y="17345"/>
                  <a:pt x="5277" y="17244"/>
                  <a:pt x="5170" y="17244"/>
                </a:cubicBezTo>
                <a:lnTo>
                  <a:pt x="3556" y="17244"/>
                </a:lnTo>
                <a:lnTo>
                  <a:pt x="3556" y="14304"/>
                </a:lnTo>
                <a:lnTo>
                  <a:pt x="5549" y="14304"/>
                </a:lnTo>
                <a:cubicBezTo>
                  <a:pt x="5816" y="14304"/>
                  <a:pt x="6035" y="14049"/>
                  <a:pt x="6035" y="13737"/>
                </a:cubicBezTo>
                <a:lnTo>
                  <a:pt x="6035" y="11271"/>
                </a:lnTo>
                <a:cubicBezTo>
                  <a:pt x="6035" y="10960"/>
                  <a:pt x="5816" y="10705"/>
                  <a:pt x="5549" y="10705"/>
                </a:cubicBezTo>
                <a:lnTo>
                  <a:pt x="3556" y="10705"/>
                </a:lnTo>
                <a:lnTo>
                  <a:pt x="3556" y="8179"/>
                </a:lnTo>
                <a:cubicBezTo>
                  <a:pt x="3556" y="8055"/>
                  <a:pt x="3643" y="7951"/>
                  <a:pt x="3750" y="7951"/>
                </a:cubicBezTo>
                <a:lnTo>
                  <a:pt x="10530" y="7951"/>
                </a:lnTo>
                <a:lnTo>
                  <a:pt x="10530" y="10705"/>
                </a:lnTo>
                <a:lnTo>
                  <a:pt x="8513" y="10705"/>
                </a:lnTo>
                <a:cubicBezTo>
                  <a:pt x="8246" y="10705"/>
                  <a:pt x="8026" y="10960"/>
                  <a:pt x="8026" y="11271"/>
                </a:cubicBezTo>
                <a:lnTo>
                  <a:pt x="8026" y="13737"/>
                </a:lnTo>
                <a:cubicBezTo>
                  <a:pt x="8026" y="14049"/>
                  <a:pt x="8246" y="14304"/>
                  <a:pt x="8513" y="14304"/>
                </a:cubicBezTo>
                <a:lnTo>
                  <a:pt x="10530" y="14304"/>
                </a:lnTo>
                <a:lnTo>
                  <a:pt x="10530" y="17244"/>
                </a:lnTo>
                <a:lnTo>
                  <a:pt x="8890" y="17244"/>
                </a:lnTo>
                <a:cubicBezTo>
                  <a:pt x="8783" y="17244"/>
                  <a:pt x="8696" y="17345"/>
                  <a:pt x="8696" y="17470"/>
                </a:cubicBezTo>
                <a:lnTo>
                  <a:pt x="8696" y="19454"/>
                </a:lnTo>
                <a:lnTo>
                  <a:pt x="7790" y="19454"/>
                </a:lnTo>
                <a:cubicBezTo>
                  <a:pt x="7640" y="19454"/>
                  <a:pt x="7516" y="19598"/>
                  <a:pt x="7516" y="19773"/>
                </a:cubicBezTo>
                <a:lnTo>
                  <a:pt x="7516" y="21281"/>
                </a:lnTo>
                <a:cubicBezTo>
                  <a:pt x="7516" y="21456"/>
                  <a:pt x="7640" y="21600"/>
                  <a:pt x="7790" y="21600"/>
                </a:cubicBezTo>
                <a:lnTo>
                  <a:pt x="10095" y="21600"/>
                </a:lnTo>
                <a:cubicBezTo>
                  <a:pt x="10245" y="21600"/>
                  <a:pt x="10367" y="21456"/>
                  <a:pt x="10367" y="21281"/>
                </a:cubicBezTo>
                <a:lnTo>
                  <a:pt x="10367" y="19773"/>
                </a:lnTo>
                <a:cubicBezTo>
                  <a:pt x="10367" y="19599"/>
                  <a:pt x="10245" y="19454"/>
                  <a:pt x="10095" y="19454"/>
                </a:cubicBezTo>
                <a:lnTo>
                  <a:pt x="9237" y="19454"/>
                </a:lnTo>
                <a:lnTo>
                  <a:pt x="9237" y="18111"/>
                </a:lnTo>
                <a:cubicBezTo>
                  <a:pt x="9237" y="17987"/>
                  <a:pt x="9324" y="17885"/>
                  <a:pt x="9431" y="17885"/>
                </a:cubicBezTo>
                <a:lnTo>
                  <a:pt x="12169" y="17885"/>
                </a:lnTo>
                <a:cubicBezTo>
                  <a:pt x="12276" y="17885"/>
                  <a:pt x="12363" y="17987"/>
                  <a:pt x="12363" y="18111"/>
                </a:cubicBezTo>
                <a:lnTo>
                  <a:pt x="12363" y="19454"/>
                </a:lnTo>
                <a:lnTo>
                  <a:pt x="11505" y="19454"/>
                </a:lnTo>
                <a:cubicBezTo>
                  <a:pt x="11355" y="19454"/>
                  <a:pt x="11233" y="19599"/>
                  <a:pt x="11233" y="19773"/>
                </a:cubicBezTo>
                <a:lnTo>
                  <a:pt x="11233" y="21281"/>
                </a:lnTo>
                <a:cubicBezTo>
                  <a:pt x="11233" y="21456"/>
                  <a:pt x="11355" y="21600"/>
                  <a:pt x="11505" y="21600"/>
                </a:cubicBezTo>
                <a:lnTo>
                  <a:pt x="13810" y="21600"/>
                </a:lnTo>
                <a:cubicBezTo>
                  <a:pt x="13960" y="21600"/>
                  <a:pt x="14084" y="21456"/>
                  <a:pt x="14084" y="21281"/>
                </a:cubicBezTo>
                <a:lnTo>
                  <a:pt x="14084" y="19773"/>
                </a:lnTo>
                <a:cubicBezTo>
                  <a:pt x="14084" y="19599"/>
                  <a:pt x="13960" y="19454"/>
                  <a:pt x="13810" y="19454"/>
                </a:cubicBezTo>
                <a:lnTo>
                  <a:pt x="12904" y="19454"/>
                </a:lnTo>
                <a:lnTo>
                  <a:pt x="12904" y="17470"/>
                </a:lnTo>
                <a:cubicBezTo>
                  <a:pt x="12904" y="17345"/>
                  <a:pt x="12817" y="17244"/>
                  <a:pt x="12710" y="17244"/>
                </a:cubicBezTo>
                <a:lnTo>
                  <a:pt x="11070" y="17244"/>
                </a:lnTo>
                <a:lnTo>
                  <a:pt x="11070" y="14304"/>
                </a:lnTo>
                <a:lnTo>
                  <a:pt x="13087" y="14304"/>
                </a:lnTo>
                <a:cubicBezTo>
                  <a:pt x="13354" y="14304"/>
                  <a:pt x="13574" y="14049"/>
                  <a:pt x="13574" y="13737"/>
                </a:cubicBezTo>
                <a:lnTo>
                  <a:pt x="13574" y="11271"/>
                </a:lnTo>
                <a:cubicBezTo>
                  <a:pt x="13574" y="10959"/>
                  <a:pt x="13354" y="10705"/>
                  <a:pt x="13087" y="10705"/>
                </a:cubicBezTo>
                <a:lnTo>
                  <a:pt x="11070" y="10705"/>
                </a:lnTo>
                <a:lnTo>
                  <a:pt x="11070" y="7951"/>
                </a:lnTo>
                <a:lnTo>
                  <a:pt x="17850" y="7951"/>
                </a:lnTo>
                <a:cubicBezTo>
                  <a:pt x="17957" y="7951"/>
                  <a:pt x="18044" y="8055"/>
                  <a:pt x="18044" y="8179"/>
                </a:cubicBezTo>
                <a:lnTo>
                  <a:pt x="18044" y="10705"/>
                </a:lnTo>
                <a:lnTo>
                  <a:pt x="16051" y="10705"/>
                </a:lnTo>
                <a:cubicBezTo>
                  <a:pt x="15784" y="10705"/>
                  <a:pt x="15565" y="10960"/>
                  <a:pt x="15565" y="11271"/>
                </a:cubicBezTo>
                <a:lnTo>
                  <a:pt x="15565" y="13737"/>
                </a:lnTo>
                <a:cubicBezTo>
                  <a:pt x="15565" y="14049"/>
                  <a:pt x="15784" y="14304"/>
                  <a:pt x="16051" y="14304"/>
                </a:cubicBezTo>
                <a:lnTo>
                  <a:pt x="18044" y="14304"/>
                </a:lnTo>
                <a:lnTo>
                  <a:pt x="18044" y="17244"/>
                </a:lnTo>
                <a:lnTo>
                  <a:pt x="16430" y="17244"/>
                </a:lnTo>
                <a:cubicBezTo>
                  <a:pt x="16323" y="17244"/>
                  <a:pt x="16235" y="17345"/>
                  <a:pt x="16235" y="17470"/>
                </a:cubicBezTo>
                <a:lnTo>
                  <a:pt x="16235" y="19454"/>
                </a:lnTo>
                <a:lnTo>
                  <a:pt x="15353" y="19454"/>
                </a:lnTo>
                <a:cubicBezTo>
                  <a:pt x="15203" y="19454"/>
                  <a:pt x="15079" y="19599"/>
                  <a:pt x="15079" y="19773"/>
                </a:cubicBezTo>
                <a:lnTo>
                  <a:pt x="15079" y="21281"/>
                </a:lnTo>
                <a:cubicBezTo>
                  <a:pt x="15079" y="21456"/>
                  <a:pt x="15203" y="21600"/>
                  <a:pt x="15353" y="21600"/>
                </a:cubicBezTo>
                <a:lnTo>
                  <a:pt x="17659" y="21600"/>
                </a:lnTo>
                <a:cubicBezTo>
                  <a:pt x="17809" y="21600"/>
                  <a:pt x="17931" y="21456"/>
                  <a:pt x="17931" y="21281"/>
                </a:cubicBezTo>
                <a:lnTo>
                  <a:pt x="17931" y="19773"/>
                </a:lnTo>
                <a:cubicBezTo>
                  <a:pt x="17931" y="19599"/>
                  <a:pt x="17809" y="19454"/>
                  <a:pt x="17659" y="19454"/>
                </a:cubicBezTo>
                <a:lnTo>
                  <a:pt x="16776" y="19454"/>
                </a:lnTo>
                <a:lnTo>
                  <a:pt x="16776" y="18111"/>
                </a:lnTo>
                <a:cubicBezTo>
                  <a:pt x="16776" y="17987"/>
                  <a:pt x="16864" y="17885"/>
                  <a:pt x="16971" y="17885"/>
                </a:cubicBezTo>
                <a:lnTo>
                  <a:pt x="19709" y="17885"/>
                </a:lnTo>
                <a:cubicBezTo>
                  <a:pt x="19816" y="17885"/>
                  <a:pt x="19903" y="17987"/>
                  <a:pt x="19903" y="18111"/>
                </a:cubicBezTo>
                <a:lnTo>
                  <a:pt x="19903" y="19454"/>
                </a:lnTo>
                <a:lnTo>
                  <a:pt x="19021" y="19454"/>
                </a:lnTo>
                <a:cubicBezTo>
                  <a:pt x="18871" y="19454"/>
                  <a:pt x="18747" y="19599"/>
                  <a:pt x="18747" y="19773"/>
                </a:cubicBezTo>
                <a:lnTo>
                  <a:pt x="18747" y="21281"/>
                </a:lnTo>
                <a:cubicBezTo>
                  <a:pt x="18747" y="21456"/>
                  <a:pt x="18871" y="21600"/>
                  <a:pt x="19021" y="21600"/>
                </a:cubicBezTo>
                <a:lnTo>
                  <a:pt x="21326" y="21600"/>
                </a:lnTo>
                <a:cubicBezTo>
                  <a:pt x="21476" y="21600"/>
                  <a:pt x="21600" y="21456"/>
                  <a:pt x="21600" y="21281"/>
                </a:cubicBezTo>
                <a:lnTo>
                  <a:pt x="21600" y="19773"/>
                </a:lnTo>
                <a:cubicBezTo>
                  <a:pt x="21600" y="19599"/>
                  <a:pt x="21476" y="19454"/>
                  <a:pt x="21326" y="19454"/>
                </a:cubicBezTo>
                <a:lnTo>
                  <a:pt x="20444" y="19454"/>
                </a:lnTo>
                <a:lnTo>
                  <a:pt x="20444" y="17470"/>
                </a:lnTo>
                <a:cubicBezTo>
                  <a:pt x="20444" y="17345"/>
                  <a:pt x="20357" y="17244"/>
                  <a:pt x="20250" y="17244"/>
                </a:cubicBezTo>
                <a:lnTo>
                  <a:pt x="18585" y="17244"/>
                </a:lnTo>
                <a:lnTo>
                  <a:pt x="18585" y="14304"/>
                </a:lnTo>
                <a:lnTo>
                  <a:pt x="20626" y="14304"/>
                </a:lnTo>
                <a:cubicBezTo>
                  <a:pt x="20894" y="14304"/>
                  <a:pt x="21113" y="14049"/>
                  <a:pt x="21113" y="13737"/>
                </a:cubicBezTo>
                <a:lnTo>
                  <a:pt x="21113" y="11271"/>
                </a:lnTo>
                <a:cubicBezTo>
                  <a:pt x="21113" y="10959"/>
                  <a:pt x="20894" y="10705"/>
                  <a:pt x="20626" y="10705"/>
                </a:cubicBezTo>
                <a:lnTo>
                  <a:pt x="18585" y="10705"/>
                </a:lnTo>
                <a:lnTo>
                  <a:pt x="18585" y="7550"/>
                </a:lnTo>
                <a:cubicBezTo>
                  <a:pt x="18585" y="7425"/>
                  <a:pt x="18498" y="7322"/>
                  <a:pt x="18390" y="7322"/>
                </a:cubicBezTo>
                <a:lnTo>
                  <a:pt x="11070" y="7322"/>
                </a:lnTo>
                <a:lnTo>
                  <a:pt x="11070" y="4181"/>
                </a:lnTo>
                <a:lnTo>
                  <a:pt x="13626" y="4181"/>
                </a:lnTo>
                <a:cubicBezTo>
                  <a:pt x="13894" y="4181"/>
                  <a:pt x="14113" y="3926"/>
                  <a:pt x="14113" y="3615"/>
                </a:cubicBezTo>
                <a:lnTo>
                  <a:pt x="14113" y="566"/>
                </a:lnTo>
                <a:cubicBezTo>
                  <a:pt x="14113" y="255"/>
                  <a:pt x="13894" y="0"/>
                  <a:pt x="13626" y="0"/>
                </a:cubicBezTo>
                <a:lnTo>
                  <a:pt x="7974" y="0"/>
                </a:lnTo>
                <a:close/>
              </a:path>
            </a:pathLst>
          </a:custGeom>
          <a:solidFill>
            <a:srgbClr val="000000"/>
          </a:solidFill>
          <a:ln w="12700">
            <a:miter lim="400000"/>
          </a:ln>
        </p:spPr>
        <p:txBody>
          <a:bodyPr lIns="50800" tIns="50800" rIns="50800" bIns="50800" anchor="ctr"/>
          <a:lstStyle/>
          <a:p>
            <a:pPr>
              <a:defRPr sz="2200">
                <a:solidFill>
                  <a:srgbClr val="FFFFFF"/>
                </a:solidFill>
              </a:defRPr>
            </a:pPr>
          </a:p>
        </p:txBody>
      </p:sp>
      <p:sp>
        <p:nvSpPr>
          <p:cNvPr id="391" name="Flèche : droite 1"/>
          <p:cNvSpPr/>
          <p:nvPr/>
        </p:nvSpPr>
        <p:spPr>
          <a:xfrm>
            <a:off x="8807823" y="2345750"/>
            <a:ext cx="1586698" cy="829361"/>
          </a:xfrm>
          <a:prstGeom prst="rightArrow">
            <a:avLst>
              <a:gd name="adj1" fmla="val 50000"/>
              <a:gd name="adj2" fmla="val 50000"/>
            </a:avLst>
          </a:prstGeom>
          <a:solidFill>
            <a:schemeClr val="accent1"/>
          </a:solidFill>
          <a:ln w="12700">
            <a:miter lim="400000"/>
          </a:ln>
        </p:spPr>
        <p:txBody>
          <a:bodyPr lIns="50800" tIns="50800" rIns="50800" bIns="50800" anchor="ctr"/>
          <a:lstStyle/>
          <a:p>
            <a:pPr>
              <a:defRPr sz="2200">
                <a:solidFill>
                  <a:srgbClr val="FFFFFF"/>
                </a:solidFill>
              </a:defRPr>
            </a:pPr>
          </a:p>
        </p:txBody>
      </p:sp>
      <p:sp>
        <p:nvSpPr>
          <p:cNvPr id="392" name="ZoneTexte 4"/>
          <p:cNvSpPr txBox="1"/>
          <p:nvPr/>
        </p:nvSpPr>
        <p:spPr>
          <a:xfrm>
            <a:off x="10482712" y="2301637"/>
            <a:ext cx="1982712" cy="82936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defRPr b="1">
                <a:latin typeface="+mj-lt"/>
                <a:ea typeface="+mj-ea"/>
                <a:cs typeface="+mj-cs"/>
                <a:sym typeface="Helvetica Neue"/>
              </a:defRPr>
            </a:lvl1pPr>
          </a:lstStyle>
          <a:p>
            <a:pPr/>
            <a:r>
              <a:t>Structures  spécialisées</a:t>
            </a:r>
          </a:p>
        </p:txBody>
      </p:sp>
      <p:sp>
        <p:nvSpPr>
          <p:cNvPr id="393" name="ZoneTexte 5"/>
          <p:cNvSpPr txBox="1"/>
          <p:nvPr/>
        </p:nvSpPr>
        <p:spPr>
          <a:xfrm>
            <a:off x="1131191" y="1686607"/>
            <a:ext cx="3818079" cy="387070"/>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b="1" i="1" sz="1800">
                <a:latin typeface="+mj-lt"/>
                <a:ea typeface="+mj-ea"/>
                <a:cs typeface="+mj-cs"/>
                <a:sym typeface="Helvetica Neue"/>
              </a:defRPr>
            </a:lvl1pPr>
          </a:lstStyle>
          <a:p>
            <a:pPr/>
            <a:r>
              <a:t>Sensibilisation et examen médical</a:t>
            </a:r>
          </a:p>
        </p:txBody>
      </p:sp>
    </p:spTree>
  </p:cSld>
  <p:clrMapOvr>
    <a:masterClrMapping/>
  </p:clrMapOvr>
  <p:transition xmlns:p14="http://schemas.microsoft.com/office/powerpoint/2010/main" spd="med" advClick="1"/>
</p:sld>
</file>

<file path=ppt/slides/slide2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97" name="th-1277634930"/>
          <p:cNvSpPr txBox="1"/>
          <p:nvPr/>
        </p:nvSpPr>
        <p:spPr>
          <a:xfrm>
            <a:off x="4909260" y="5097119"/>
            <a:ext cx="2221079" cy="461060"/>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b="1">
                <a:latin typeface="+mj-lt"/>
                <a:ea typeface="+mj-ea"/>
                <a:cs typeface="+mj-cs"/>
                <a:sym typeface="Helvetica Neue"/>
              </a:defRPr>
            </a:lvl1pPr>
          </a:lstStyle>
          <a:p>
            <a:pPr/>
            <a:r>
              <a:t>th-1277634930</a:t>
            </a:r>
          </a:p>
        </p:txBody>
      </p:sp>
      <p:pic>
        <p:nvPicPr>
          <p:cNvPr id="398" name="th-1277634930.jpeg" descr="th-1277634930.jpeg"/>
          <p:cNvPicPr>
            <a:picLocks noChangeAspect="1"/>
          </p:cNvPicPr>
          <p:nvPr/>
        </p:nvPicPr>
        <p:blipFill>
          <a:blip r:embed="rId2">
            <a:extLst/>
          </a:blip>
          <a:stretch>
            <a:fillRect/>
          </a:stretch>
        </p:blipFill>
        <p:spPr>
          <a:xfrm>
            <a:off x="3136900" y="2146300"/>
            <a:ext cx="6019800" cy="6616700"/>
          </a:xfrm>
          <a:prstGeom prst="rect">
            <a:avLst/>
          </a:prstGeom>
          <a:ln w="12700">
            <a:miter lim="400000"/>
          </a:ln>
        </p:spPr>
      </p:pic>
      <p:sp>
        <p:nvSpPr>
          <p:cNvPr id="399" name="Carré"/>
          <p:cNvSpPr/>
          <p:nvPr/>
        </p:nvSpPr>
        <p:spPr>
          <a:xfrm>
            <a:off x="1257300" y="6781354"/>
            <a:ext cx="1270000" cy="1270002"/>
          </a:xfrm>
          <a:prstGeom prst="rect">
            <a:avLst/>
          </a:prstGeom>
          <a:solidFill>
            <a:schemeClr val="accent1"/>
          </a:solidFill>
          <a:ln w="12700">
            <a:miter lim="400000"/>
          </a:ln>
        </p:spPr>
        <p:txBody>
          <a:bodyPr lIns="50800" tIns="50800" rIns="50800" bIns="50800" anchor="ctr"/>
          <a:lstStyle/>
          <a:p>
            <a:pPr>
              <a:defRPr sz="2200">
                <a:solidFill>
                  <a:srgbClr val="FFFFFF"/>
                </a:solidFill>
              </a:defRPr>
            </a:pPr>
          </a:p>
        </p:txBody>
      </p:sp>
      <p:sp>
        <p:nvSpPr>
          <p:cNvPr id="400" name="Rectangle aux angles arrondis"/>
          <p:cNvSpPr/>
          <p:nvPr/>
        </p:nvSpPr>
        <p:spPr>
          <a:xfrm>
            <a:off x="1524000" y="5016500"/>
            <a:ext cx="1270000" cy="1270000"/>
          </a:xfrm>
          <a:prstGeom prst="roundRect">
            <a:avLst>
              <a:gd name="adj" fmla="val 15000"/>
            </a:avLst>
          </a:prstGeom>
          <a:solidFill>
            <a:schemeClr val="accent1"/>
          </a:solidFill>
          <a:ln w="12700">
            <a:miter lim="400000"/>
          </a:ln>
        </p:spPr>
        <p:txBody>
          <a:bodyPr lIns="50800" tIns="50800" rIns="50800" bIns="50800" anchor="ctr"/>
          <a:lstStyle/>
          <a:p>
            <a:pPr>
              <a:defRPr sz="2200">
                <a:solidFill>
                  <a:srgbClr val="FFFFFF"/>
                </a:solidFill>
              </a:defRPr>
            </a:pPr>
          </a:p>
        </p:txBody>
      </p:sp>
      <p:sp>
        <p:nvSpPr>
          <p:cNvPr id="401" name="Isolement"/>
          <p:cNvSpPr txBox="1"/>
          <p:nvPr/>
        </p:nvSpPr>
        <p:spPr>
          <a:xfrm>
            <a:off x="1385569" y="5420969"/>
            <a:ext cx="1546861" cy="461060"/>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b="1">
                <a:latin typeface="+mj-lt"/>
                <a:ea typeface="+mj-ea"/>
                <a:cs typeface="+mj-cs"/>
                <a:sym typeface="Helvetica Neue"/>
              </a:defRPr>
            </a:lvl1pPr>
          </a:lstStyle>
          <a:p>
            <a:pPr/>
            <a:r>
              <a:t>Isolement</a:t>
            </a:r>
          </a:p>
        </p:txBody>
      </p:sp>
      <p:sp>
        <p:nvSpPr>
          <p:cNvPr id="402" name="Rectangle aux angles arrondis"/>
          <p:cNvSpPr/>
          <p:nvPr/>
        </p:nvSpPr>
        <p:spPr>
          <a:xfrm>
            <a:off x="1959810" y="1236281"/>
            <a:ext cx="1270001" cy="1270001"/>
          </a:xfrm>
          <a:prstGeom prst="roundRect">
            <a:avLst>
              <a:gd name="adj" fmla="val 15000"/>
            </a:avLst>
          </a:prstGeom>
          <a:solidFill>
            <a:schemeClr val="accent1"/>
          </a:solidFill>
          <a:ln w="12700">
            <a:miter lim="400000"/>
          </a:ln>
        </p:spPr>
        <p:txBody>
          <a:bodyPr lIns="50800" tIns="50800" rIns="50800" bIns="50800" anchor="ctr"/>
          <a:lstStyle/>
          <a:p>
            <a:pPr>
              <a:defRPr sz="2200">
                <a:solidFill>
                  <a:srgbClr val="FFFFFF"/>
                </a:solidFill>
              </a:defRPr>
            </a:pPr>
          </a:p>
        </p:txBody>
      </p:sp>
      <p:sp>
        <p:nvSpPr>
          <p:cNvPr id="403" name="Méconnaissance des droits au sujet…"/>
          <p:cNvSpPr txBox="1"/>
          <p:nvPr/>
        </p:nvSpPr>
        <p:spPr>
          <a:xfrm>
            <a:off x="358745" y="1456602"/>
            <a:ext cx="5425745" cy="829360"/>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defRPr b="1">
                <a:latin typeface="+mj-lt"/>
                <a:ea typeface="+mj-ea"/>
                <a:cs typeface="+mj-cs"/>
                <a:sym typeface="Helvetica Neue"/>
              </a:defRPr>
            </a:pPr>
            <a:r>
              <a:t>Méconnaissance des droits au sujet </a:t>
            </a:r>
          </a:p>
          <a:p>
            <a:pPr>
              <a:defRPr b="1">
                <a:latin typeface="+mj-lt"/>
                <a:ea typeface="+mj-ea"/>
                <a:cs typeface="+mj-cs"/>
                <a:sym typeface="Helvetica Neue"/>
              </a:defRPr>
            </a:pPr>
            <a:r>
              <a:t>de la protection de la santé</a:t>
            </a:r>
          </a:p>
        </p:txBody>
      </p:sp>
      <p:sp>
        <p:nvSpPr>
          <p:cNvPr id="404" name="Incompréhension…"/>
          <p:cNvSpPr txBox="1"/>
          <p:nvPr/>
        </p:nvSpPr>
        <p:spPr>
          <a:xfrm>
            <a:off x="295763" y="5712625"/>
            <a:ext cx="3726485" cy="3407460"/>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defRPr b="1">
                <a:latin typeface="+mj-lt"/>
                <a:ea typeface="+mj-ea"/>
                <a:cs typeface="+mj-cs"/>
                <a:sym typeface="Helvetica Neue"/>
              </a:defRPr>
            </a:pPr>
          </a:p>
          <a:p>
            <a:pPr>
              <a:defRPr b="1">
                <a:latin typeface="+mj-lt"/>
                <a:ea typeface="+mj-ea"/>
                <a:cs typeface="+mj-cs"/>
                <a:sym typeface="Helvetica Neue"/>
              </a:defRPr>
            </a:pPr>
          </a:p>
          <a:p>
            <a:pPr>
              <a:defRPr b="1">
                <a:latin typeface="+mj-lt"/>
                <a:ea typeface="+mj-ea"/>
                <a:cs typeface="+mj-cs"/>
                <a:sym typeface="Helvetica Neue"/>
              </a:defRPr>
            </a:pPr>
          </a:p>
          <a:p>
            <a:pPr>
              <a:defRPr b="1">
                <a:latin typeface="+mj-lt"/>
                <a:ea typeface="+mj-ea"/>
                <a:cs typeface="+mj-cs"/>
                <a:sym typeface="Helvetica Neue"/>
              </a:defRPr>
            </a:pPr>
            <a:r>
              <a:t>Incompréhension </a:t>
            </a:r>
          </a:p>
          <a:p>
            <a:pPr>
              <a:defRPr b="1">
                <a:latin typeface="+mj-lt"/>
                <a:ea typeface="+mj-ea"/>
                <a:cs typeface="+mj-cs"/>
                <a:sym typeface="Helvetica Neue"/>
              </a:defRPr>
            </a:pPr>
            <a:r>
              <a:t>mutuelle entre </a:t>
            </a:r>
          </a:p>
          <a:p>
            <a:pPr>
              <a:defRPr b="1">
                <a:latin typeface="+mj-lt"/>
                <a:ea typeface="+mj-ea"/>
                <a:cs typeface="+mj-cs"/>
                <a:sym typeface="Helvetica Neue"/>
              </a:defRPr>
            </a:pPr>
            <a:r>
              <a:t>les aidants et le CE</a:t>
            </a:r>
          </a:p>
          <a:p>
            <a:pPr>
              <a:defRPr b="1">
                <a:latin typeface="+mj-lt"/>
                <a:ea typeface="+mj-ea"/>
                <a:cs typeface="+mj-cs"/>
                <a:sym typeface="Helvetica Neue"/>
              </a:defRPr>
            </a:pPr>
          </a:p>
          <a:p>
            <a:pPr>
              <a:defRPr b="1" i="1">
                <a:solidFill>
                  <a:srgbClr val="FF0000"/>
                </a:solidFill>
                <a:latin typeface="+mj-lt"/>
                <a:ea typeface="+mj-ea"/>
                <a:cs typeface="+mj-cs"/>
                <a:sym typeface="Helvetica Neue"/>
              </a:defRPr>
            </a:pPr>
            <a:r>
              <a:t>Problématique de </a:t>
            </a:r>
          </a:p>
          <a:p>
            <a:pPr>
              <a:defRPr b="1" i="1">
                <a:solidFill>
                  <a:srgbClr val="FF0000"/>
                </a:solidFill>
                <a:latin typeface="+mj-lt"/>
                <a:ea typeface="+mj-ea"/>
                <a:cs typeface="+mj-cs"/>
                <a:sym typeface="Helvetica Neue"/>
              </a:defRPr>
            </a:pPr>
            <a:r>
              <a:t>compréhension mutuelle</a:t>
            </a:r>
          </a:p>
        </p:txBody>
      </p:sp>
      <p:sp>
        <p:nvSpPr>
          <p:cNvPr id="405" name="Rectangle aux angles arrondis"/>
          <p:cNvSpPr/>
          <p:nvPr/>
        </p:nvSpPr>
        <p:spPr>
          <a:xfrm>
            <a:off x="4343400" y="4864100"/>
            <a:ext cx="1270000" cy="1270000"/>
          </a:xfrm>
          <a:prstGeom prst="roundRect">
            <a:avLst>
              <a:gd name="adj" fmla="val 15000"/>
            </a:avLst>
          </a:prstGeom>
          <a:solidFill>
            <a:srgbClr val="EE230C"/>
          </a:solidFill>
          <a:ln w="12700">
            <a:miter lim="400000"/>
          </a:ln>
        </p:spPr>
        <p:txBody>
          <a:bodyPr lIns="50800" tIns="50800" rIns="50800" bIns="50800" anchor="ctr"/>
          <a:lstStyle/>
          <a:p>
            <a:pPr>
              <a:defRPr sz="2200">
                <a:solidFill>
                  <a:srgbClr val="FFFFFF"/>
                </a:solidFill>
              </a:defRPr>
            </a:pPr>
          </a:p>
        </p:txBody>
      </p:sp>
      <p:sp>
        <p:nvSpPr>
          <p:cNvPr id="406" name="Précarité"/>
          <p:cNvSpPr txBox="1"/>
          <p:nvPr/>
        </p:nvSpPr>
        <p:spPr>
          <a:xfrm>
            <a:off x="4258157" y="5224119"/>
            <a:ext cx="1440485" cy="461060"/>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b="1">
                <a:latin typeface="+mj-lt"/>
                <a:ea typeface="+mj-ea"/>
                <a:cs typeface="+mj-cs"/>
                <a:sym typeface="Helvetica Neue"/>
              </a:defRPr>
            </a:lvl1pPr>
          </a:lstStyle>
          <a:p>
            <a:pPr/>
            <a:r>
              <a:t>Précarité</a:t>
            </a:r>
          </a:p>
        </p:txBody>
      </p:sp>
      <p:sp>
        <p:nvSpPr>
          <p:cNvPr id="407" name="Le travailleur indépendant…"/>
          <p:cNvSpPr txBox="1"/>
          <p:nvPr/>
        </p:nvSpPr>
        <p:spPr>
          <a:xfrm>
            <a:off x="5947308" y="3293720"/>
            <a:ext cx="3980384" cy="829360"/>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defRPr b="1">
                <a:solidFill>
                  <a:srgbClr val="FF2600"/>
                </a:solidFill>
                <a:latin typeface="+mj-lt"/>
                <a:ea typeface="+mj-ea"/>
                <a:cs typeface="+mj-cs"/>
                <a:sym typeface="Helvetica Neue"/>
              </a:defRPr>
            </a:pPr>
            <a:r>
              <a:t>Le travailleur indépendant </a:t>
            </a:r>
          </a:p>
          <a:p>
            <a:pPr>
              <a:defRPr b="1">
                <a:solidFill>
                  <a:srgbClr val="FF2600"/>
                </a:solidFill>
                <a:latin typeface="+mj-lt"/>
                <a:ea typeface="+mj-ea"/>
                <a:cs typeface="+mj-cs"/>
                <a:sym typeface="Helvetica Neue"/>
              </a:defRPr>
            </a:pPr>
            <a:r>
              <a:t>et la précarité</a:t>
            </a:r>
          </a:p>
        </p:txBody>
      </p:sp>
    </p:spTree>
  </p:cSld>
  <p:clrMapOvr>
    <a:masterClrMapping/>
  </p:clrMapOvr>
  <p:transition xmlns:p14="http://schemas.microsoft.com/office/powerpoint/2010/main" spd="med" advClick="1"/>
</p:sld>
</file>

<file path=ppt/slides/slide2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409" name="CAIRE…"/>
          <p:cNvSpPr txBox="1"/>
          <p:nvPr>
            <p:ph type="title"/>
          </p:nvPr>
        </p:nvSpPr>
        <p:spPr>
          <a:prstGeom prst="rect">
            <a:avLst/>
          </a:prstGeom>
        </p:spPr>
        <p:txBody>
          <a:bodyPr lIns="45718" tIns="45718" rIns="45718" bIns="45718"/>
          <a:lstStyle/>
          <a:p>
            <a:pPr defTabSz="525779">
              <a:defRPr sz="6200"/>
            </a:pPr>
            <a:r>
              <a:t>CAIRE </a:t>
            </a:r>
          </a:p>
          <a:p>
            <a:pPr defTabSz="525779">
              <a:defRPr sz="6200"/>
            </a:pPr>
            <a:r>
              <a:t>Cancer aide réseau entrepreneur </a:t>
            </a:r>
          </a:p>
        </p:txBody>
      </p:sp>
      <p:sp>
        <p:nvSpPr>
          <p:cNvPr id="410" name="Des bénévoles experts : banquiers, notaires, avocats, experts-comptables, chefs d’entreprises….…"/>
          <p:cNvSpPr txBox="1"/>
          <p:nvPr>
            <p:ph type="body" idx="1"/>
          </p:nvPr>
        </p:nvSpPr>
        <p:spPr>
          <a:prstGeom prst="rect">
            <a:avLst/>
          </a:prstGeom>
        </p:spPr>
        <p:txBody>
          <a:bodyPr lIns="45718" tIns="45718" rIns="45718" bIns="45718" anchor="t"/>
          <a:lstStyle/>
          <a:p>
            <a:pPr marL="228600" indent="-274638" defTabSz="1300480">
              <a:lnSpc>
                <a:spcPct val="81000"/>
              </a:lnSpc>
              <a:spcBef>
                <a:spcPts val="1000"/>
              </a:spcBef>
              <a:buSzPct val="100000"/>
              <a:buFont typeface="Arial"/>
              <a:defRPr sz="2300">
                <a:latin typeface="Calibri"/>
                <a:ea typeface="Calibri"/>
                <a:cs typeface="Calibri"/>
                <a:sym typeface="Calibri"/>
              </a:defRPr>
            </a:pPr>
            <a:r>
              <a:t>Des bénévoles experts : banquiers, notaires, avocats, experts-comptables, chefs d’entreprises…. </a:t>
            </a:r>
          </a:p>
          <a:p>
            <a:pPr marL="228600" indent="-274638" defTabSz="1300480">
              <a:lnSpc>
                <a:spcPct val="81000"/>
              </a:lnSpc>
              <a:spcBef>
                <a:spcPts val="1000"/>
              </a:spcBef>
              <a:buSzPct val="100000"/>
              <a:buFont typeface="Arial"/>
              <a:defRPr sz="2300">
                <a:latin typeface="Calibri"/>
                <a:ea typeface="Calibri"/>
                <a:cs typeface="Calibri"/>
                <a:sym typeface="Calibri"/>
              </a:defRPr>
            </a:pPr>
            <a:r>
              <a:t>Gratuit, confidentiel, accompagnement individuel et ateliers collectifs </a:t>
            </a:r>
          </a:p>
          <a:p>
            <a:pPr marL="228600" indent="-274638" defTabSz="1300480">
              <a:lnSpc>
                <a:spcPct val="81000"/>
              </a:lnSpc>
              <a:spcBef>
                <a:spcPts val="1000"/>
              </a:spcBef>
              <a:buSzPct val="100000"/>
              <a:buFont typeface="Arial"/>
              <a:defRPr sz="2300">
                <a:latin typeface="Calibri"/>
                <a:ea typeface="Calibri"/>
                <a:cs typeface="Calibri"/>
                <a:sym typeface="Calibri"/>
              </a:defRPr>
            </a:pPr>
            <a:r>
              <a:t>Plus de 600  personnes accompagnées  </a:t>
            </a:r>
          </a:p>
          <a:p>
            <a:pPr marL="228600" indent="-274638" defTabSz="1300480">
              <a:lnSpc>
                <a:spcPct val="81000"/>
              </a:lnSpc>
              <a:spcBef>
                <a:spcPts val="1000"/>
              </a:spcBef>
              <a:buSzPct val="100000"/>
              <a:buFont typeface="Arial"/>
              <a:defRPr sz="2300">
                <a:latin typeface="Calibri"/>
                <a:ea typeface="Calibri"/>
                <a:cs typeface="Calibri"/>
                <a:sym typeface="Calibri"/>
              </a:defRPr>
            </a:pPr>
            <a:r>
              <a:t>Aides financières 2021 au bénéfice des personnes :  +/- 200 000€, assurances, aides, accès aux droits</a:t>
            </a:r>
          </a:p>
          <a:p>
            <a:pPr marL="228600" indent="-274638" defTabSz="1300480">
              <a:lnSpc>
                <a:spcPct val="81000"/>
              </a:lnSpc>
              <a:spcBef>
                <a:spcPts val="1000"/>
              </a:spcBef>
              <a:buSzPct val="100000"/>
              <a:buFont typeface="Arial"/>
              <a:defRPr sz="2300">
                <a:latin typeface="Calibri"/>
                <a:ea typeface="Calibri"/>
                <a:cs typeface="Calibri"/>
                <a:sym typeface="Calibri"/>
              </a:defRPr>
            </a:pPr>
            <a:r>
              <a:t>Aide à la décision et regain d’autonomie </a:t>
            </a:r>
          </a:p>
          <a:p>
            <a:pPr marL="228600" indent="-274638" defTabSz="1300480">
              <a:lnSpc>
                <a:spcPct val="81000"/>
              </a:lnSpc>
              <a:spcBef>
                <a:spcPts val="1000"/>
              </a:spcBef>
              <a:buSzPct val="100000"/>
              <a:buFont typeface="Arial"/>
              <a:defRPr sz="2300">
                <a:latin typeface="Calibri"/>
                <a:ea typeface="Calibri"/>
                <a:cs typeface="Calibri"/>
                <a:sym typeface="Calibri"/>
              </a:defRPr>
            </a:pPr>
            <a:r>
              <a:t>Information sur droits, statuts et cadres d’action  </a:t>
            </a:r>
          </a:p>
          <a:p>
            <a:pPr marL="228600" indent="-274638" defTabSz="1300480">
              <a:lnSpc>
                <a:spcPct val="81000"/>
              </a:lnSpc>
              <a:spcBef>
                <a:spcPts val="1000"/>
              </a:spcBef>
              <a:buSzPct val="100000"/>
              <a:buFont typeface="Arial"/>
              <a:defRPr sz="2300">
                <a:latin typeface="Calibri"/>
                <a:ea typeface="Calibri"/>
                <a:cs typeface="Calibri"/>
                <a:sym typeface="Calibri"/>
              </a:defRPr>
            </a:pPr>
            <a:r>
              <a:t>Soutien psychologique orienté rétablissement des perspectives professionnelles</a:t>
            </a:r>
          </a:p>
          <a:p>
            <a:pPr marL="228600" indent="-274638" defTabSz="1300480">
              <a:lnSpc>
                <a:spcPct val="81000"/>
              </a:lnSpc>
              <a:spcBef>
                <a:spcPts val="1000"/>
              </a:spcBef>
              <a:buSzPct val="100000"/>
              <a:buFont typeface="Arial"/>
              <a:defRPr sz="2300">
                <a:latin typeface="Calibri"/>
                <a:ea typeface="Calibri"/>
                <a:cs typeface="Calibri"/>
                <a:sym typeface="Calibri"/>
              </a:defRPr>
            </a:pPr>
            <a:r>
              <a:t>CAIRE13 : 07 53 09 06 18 – contact@caire13.org  (depts 13,83, 06 et 05)</a:t>
            </a:r>
          </a:p>
          <a:p>
            <a:pPr marL="228600" indent="-274638" defTabSz="1300480">
              <a:lnSpc>
                <a:spcPct val="81000"/>
              </a:lnSpc>
              <a:spcBef>
                <a:spcPts val="1000"/>
              </a:spcBef>
              <a:buSzPct val="100000"/>
              <a:buFont typeface="Arial"/>
              <a:defRPr sz="2300">
                <a:latin typeface="Calibri"/>
                <a:ea typeface="Calibri"/>
                <a:cs typeface="Calibri"/>
                <a:sym typeface="Calibri"/>
              </a:defRPr>
            </a:pPr>
            <a:r>
              <a:t>CAIRE84 : 07 83 56 37 05 –  contact@caire84.org (depts 84 et 04)</a:t>
            </a:r>
          </a:p>
        </p:txBody>
      </p:sp>
      <p:pic>
        <p:nvPicPr>
          <p:cNvPr id="411" name="Image 3" descr="Image 3"/>
          <p:cNvPicPr>
            <a:picLocks noChangeAspect="1"/>
          </p:cNvPicPr>
          <p:nvPr/>
        </p:nvPicPr>
        <p:blipFill>
          <a:blip r:embed="rId2">
            <a:extLst/>
          </a:blip>
          <a:stretch>
            <a:fillRect/>
          </a:stretch>
        </p:blipFill>
        <p:spPr>
          <a:xfrm>
            <a:off x="5036896" y="7164303"/>
            <a:ext cx="2931008" cy="2193134"/>
          </a:xfrm>
          <a:prstGeom prst="rect">
            <a:avLst/>
          </a:prstGeom>
          <a:ln w="12700">
            <a:miter lim="400000"/>
          </a:ln>
        </p:spPr>
      </p:pic>
      <p:pic>
        <p:nvPicPr>
          <p:cNvPr id="412" name="Image 4" descr="Image 4"/>
          <p:cNvPicPr>
            <a:picLocks noChangeAspect="1"/>
          </p:cNvPicPr>
          <p:nvPr/>
        </p:nvPicPr>
        <p:blipFill>
          <a:blip r:embed="rId3">
            <a:extLst/>
          </a:blip>
          <a:stretch>
            <a:fillRect/>
          </a:stretch>
        </p:blipFill>
        <p:spPr>
          <a:xfrm>
            <a:off x="953294" y="6779924"/>
            <a:ext cx="2220965" cy="2961890"/>
          </a:xfrm>
          <a:prstGeom prst="rect">
            <a:avLst/>
          </a:prstGeom>
          <a:ln w="12700">
            <a:miter lim="400000"/>
          </a:ln>
        </p:spPr>
      </p:pic>
      <p:pic>
        <p:nvPicPr>
          <p:cNvPr id="413" name="Image 5" descr="Image 5"/>
          <p:cNvPicPr>
            <a:picLocks noChangeAspect="1"/>
          </p:cNvPicPr>
          <p:nvPr/>
        </p:nvPicPr>
        <p:blipFill>
          <a:blip r:embed="rId4">
            <a:extLst/>
          </a:blip>
          <a:stretch>
            <a:fillRect/>
          </a:stretch>
        </p:blipFill>
        <p:spPr>
          <a:xfrm>
            <a:off x="8777296" y="7303850"/>
            <a:ext cx="3341521" cy="1914041"/>
          </a:xfrm>
          <a:prstGeom prst="rect">
            <a:avLst/>
          </a:prstGeom>
          <a:ln w="12700">
            <a:miter lim="400000"/>
          </a:ln>
        </p:spPr>
      </p:pic>
    </p:spTree>
  </p:cSld>
  <p:clrMapOvr>
    <a:masterClrMapping/>
  </p:clrMapOvr>
  <p:transition xmlns:p14="http://schemas.microsoft.com/office/powerpoint/2010/main" spd="med" advClick="1"/>
</p:sld>
</file>

<file path=ppt/slides/slide2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415" name="Stratégie"/>
          <p:cNvSpPr txBox="1"/>
          <p:nvPr>
            <p:ph type="title"/>
          </p:nvPr>
        </p:nvSpPr>
        <p:spPr>
          <a:prstGeom prst="rect">
            <a:avLst/>
          </a:prstGeom>
        </p:spPr>
        <p:txBody>
          <a:bodyPr/>
          <a:lstStyle/>
          <a:p>
            <a:pPr/>
            <a:r>
              <a:t>Stratégie </a:t>
            </a:r>
          </a:p>
        </p:txBody>
      </p:sp>
      <p:sp>
        <p:nvSpPr>
          <p:cNvPr id="416" name="Visite médicale comme avec les salariés: depistage, information, orientation vers les structures aidantes: comptable, prévoyance en amont d’une pb de santé et des structures comme Caire13 (Cancer et MCE) lors d’un pb de santé…"/>
          <p:cNvSpPr txBox="1"/>
          <p:nvPr>
            <p:ph type="body" idx="1"/>
          </p:nvPr>
        </p:nvSpPr>
        <p:spPr>
          <a:prstGeom prst="rect">
            <a:avLst/>
          </a:prstGeom>
        </p:spPr>
        <p:txBody>
          <a:bodyPr/>
          <a:lstStyle/>
          <a:p>
            <a:pPr>
              <a:lnSpc>
                <a:spcPct val="80000"/>
              </a:lnSpc>
              <a:defRPr sz="2900"/>
            </a:pPr>
            <a:r>
              <a:t>Visite médicale comme avec les salariés: depistage, information, orientation vers les structures aidantes: comptable, prévoyance en amont d’une pb de santé et des structures comme Caire13 (Cancer et MCE) lors d’un pb de santé</a:t>
            </a:r>
          </a:p>
          <a:p>
            <a:pPr>
              <a:lnSpc>
                <a:spcPct val="80000"/>
              </a:lnSpc>
              <a:defRPr sz="2900"/>
            </a:pPr>
            <a:r>
              <a:t>Réfléchir au mode d’organisation du suivi médical et aide au ME lorsque le T I rencontrera un problème de santé: </a:t>
            </a:r>
          </a:p>
          <a:p>
            <a:pPr lvl="1">
              <a:lnSpc>
                <a:spcPct val="80000"/>
              </a:lnSpc>
              <a:defRPr sz="2900"/>
            </a:pPr>
            <a:r>
              <a:t>Devenir de l’activité professionnelle</a:t>
            </a:r>
          </a:p>
          <a:p>
            <a:pPr lvl="1">
              <a:lnSpc>
                <a:spcPct val="80000"/>
              </a:lnSpc>
              <a:defRPr sz="2900"/>
            </a:pPr>
            <a:r>
              <a:t>Enjeux financiers étant en péril l’activité professionnelle</a:t>
            </a:r>
          </a:p>
          <a:p>
            <a:pPr lvl="1">
              <a:lnSpc>
                <a:spcPct val="80000"/>
              </a:lnSpc>
              <a:defRPr sz="2900"/>
            </a:pPr>
            <a:r>
              <a:t>Orientation vers structures Aidantes: CAIRE </a:t>
            </a:r>
          </a:p>
        </p:txBody>
      </p:sp>
    </p:spTree>
  </p:cSld>
  <p:clrMapOvr>
    <a:masterClrMapping/>
  </p:clrMapOvr>
  <p:transition xmlns:p14="http://schemas.microsoft.com/office/powerpoint/2010/main" spd="med" advClick="1"/>
</p:sld>
</file>

<file path=ppt/slides/slide2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420" name="Conclusions"/>
          <p:cNvSpPr txBox="1"/>
          <p:nvPr>
            <p:ph type="title"/>
          </p:nvPr>
        </p:nvSpPr>
        <p:spPr>
          <a:xfrm>
            <a:off x="894078" y="1608665"/>
            <a:ext cx="11216644" cy="1413936"/>
          </a:xfrm>
          <a:prstGeom prst="rect">
            <a:avLst/>
          </a:prstGeom>
        </p:spPr>
        <p:txBody>
          <a:bodyPr/>
          <a:lstStyle>
            <a:lvl1pPr algn="ctr" defTabSz="584200">
              <a:lnSpc>
                <a:spcPct val="100000"/>
              </a:lnSpc>
              <a:defRPr sz="7700">
                <a:solidFill>
                  <a:srgbClr val="011993"/>
                </a:solidFill>
                <a:latin typeface="Garamond"/>
                <a:ea typeface="Garamond"/>
                <a:cs typeface="Garamond"/>
                <a:sym typeface="Garamond"/>
              </a:defRPr>
            </a:lvl1pPr>
          </a:lstStyle>
          <a:p>
            <a:pPr/>
            <a:r>
              <a:t>Conclusions</a:t>
            </a:r>
          </a:p>
        </p:txBody>
      </p:sp>
      <p:sp>
        <p:nvSpPr>
          <p:cNvPr id="421" name="Multiplicité…"/>
          <p:cNvSpPr txBox="1"/>
          <p:nvPr>
            <p:ph type="body" idx="1"/>
          </p:nvPr>
        </p:nvSpPr>
        <p:spPr>
          <a:xfrm>
            <a:off x="894078" y="3166533"/>
            <a:ext cx="11216644" cy="4641429"/>
          </a:xfrm>
          <a:prstGeom prst="rect">
            <a:avLst/>
          </a:prstGeom>
        </p:spPr>
        <p:txBody>
          <a:bodyPr/>
          <a:lstStyle/>
          <a:p>
            <a:pPr marL="0" indent="0">
              <a:buSzTx/>
              <a:buNone/>
              <a:defRPr sz="3500">
                <a:latin typeface="Garamond"/>
                <a:ea typeface="Garamond"/>
                <a:cs typeface="Garamond"/>
                <a:sym typeface="Garamond"/>
              </a:defRPr>
            </a:pPr>
            <a:r>
              <a:t>Les prémices d’une révolution ?I: </a:t>
            </a:r>
          </a:p>
          <a:p>
            <a:pPr lvl="1">
              <a:defRPr sz="3500">
                <a:latin typeface="Garamond"/>
                <a:ea typeface="Garamond"/>
                <a:cs typeface="Garamond"/>
                <a:sym typeface="Garamond"/>
              </a:defRPr>
            </a:pPr>
            <a:r>
              <a:t>Les termes à retenir</a:t>
            </a:r>
          </a:p>
          <a:p>
            <a:pPr lvl="1">
              <a:defRPr sz="3500">
                <a:latin typeface="Garamond"/>
                <a:ea typeface="Garamond"/>
                <a:cs typeface="Garamond"/>
                <a:sym typeface="Garamond"/>
              </a:defRPr>
            </a:pPr>
            <a:r>
              <a:t>Multiplicité</a:t>
            </a:r>
            <a:r>
              <a:t> / </a:t>
            </a:r>
          </a:p>
          <a:p>
            <a:pPr lvl="1">
              <a:defRPr sz="3500">
                <a:latin typeface="Garamond"/>
                <a:ea typeface="Garamond"/>
                <a:cs typeface="Garamond"/>
                <a:sym typeface="Garamond"/>
              </a:defRPr>
            </a:pPr>
            <a:r>
              <a:t>statuts, modalités d’exercices de l’ activité, des revenus, </a:t>
            </a:r>
          </a:p>
          <a:p>
            <a:pPr marL="0" indent="0">
              <a:buSzTx/>
              <a:buNone/>
              <a:defRPr sz="3500">
                <a:latin typeface="Garamond"/>
                <a:ea typeface="Garamond"/>
                <a:cs typeface="Garamond"/>
                <a:sym typeface="Garamond"/>
              </a:defRPr>
            </a:pPr>
            <a:r>
              <a:t>Tout à construire. Méthodologie d’accueil, Spécificité du vocabulaire</a:t>
            </a:r>
          </a:p>
          <a:p>
            <a:pPr marL="0" indent="0">
              <a:buSzTx/>
              <a:buNone/>
              <a:defRPr sz="3500">
                <a:latin typeface="Garamond"/>
                <a:ea typeface="Garamond"/>
                <a:cs typeface="Garamond"/>
                <a:sym typeface="Garamond"/>
              </a:defRPr>
            </a:pPr>
            <a:r>
              <a:t>Appui </a:t>
            </a:r>
            <a:r>
              <a:t>indispensable </a:t>
            </a:r>
            <a:r>
              <a:t>sur les structures aidantes</a:t>
            </a:r>
            <a:r>
              <a:t> type</a:t>
            </a:r>
            <a:r>
              <a:t> C</a:t>
            </a:r>
            <a:r>
              <a:t>AIRE</a:t>
            </a:r>
          </a:p>
        </p:txBody>
      </p:sp>
    </p:spTree>
  </p:cSld>
  <p:clrMapOvr>
    <a:masterClrMapping/>
  </p:clrMapOvr>
  <p:transition xmlns:p14="http://schemas.microsoft.com/office/powerpoint/2010/main" spd="med" advClick="1"/>
</p:sld>
</file>

<file path=ppt/slides/slide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43" name="Introduction"/>
          <p:cNvSpPr txBox="1"/>
          <p:nvPr>
            <p:ph type="title"/>
          </p:nvPr>
        </p:nvSpPr>
        <p:spPr>
          <a:prstGeom prst="rect">
            <a:avLst/>
          </a:prstGeom>
        </p:spPr>
        <p:txBody>
          <a:bodyPr/>
          <a:lstStyle>
            <a:lvl1pPr>
              <a:defRPr>
                <a:solidFill>
                  <a:srgbClr val="0096FF"/>
                </a:solidFill>
              </a:defRPr>
            </a:lvl1pPr>
          </a:lstStyle>
          <a:p>
            <a:pPr/>
            <a:r>
              <a:t>Introduction</a:t>
            </a:r>
          </a:p>
        </p:txBody>
      </p:sp>
      <p:sp>
        <p:nvSpPr>
          <p:cNvPr id="144" name="Sujet vaste et complexe, peu documenté.…"/>
          <p:cNvSpPr txBox="1"/>
          <p:nvPr>
            <p:ph type="body" idx="1"/>
          </p:nvPr>
        </p:nvSpPr>
        <p:spPr>
          <a:xfrm>
            <a:off x="572241" y="2286593"/>
            <a:ext cx="11099803" cy="6286503"/>
          </a:xfrm>
          <a:prstGeom prst="rect">
            <a:avLst/>
          </a:prstGeom>
        </p:spPr>
        <p:txBody>
          <a:bodyPr/>
          <a:lstStyle/>
          <a:p>
            <a:pPr marL="314204" indent="-314204" defTabSz="508254">
              <a:lnSpc>
                <a:spcPct val="90000"/>
              </a:lnSpc>
              <a:spcBef>
                <a:spcPts val="0"/>
              </a:spcBef>
              <a:defRPr sz="4000">
                <a:latin typeface="Garamond"/>
                <a:ea typeface="Garamond"/>
                <a:cs typeface="Garamond"/>
                <a:sym typeface="Garamond"/>
              </a:defRPr>
            </a:pPr>
          </a:p>
          <a:p>
            <a:pPr marL="555902" indent="-555902" defTabSz="508254">
              <a:lnSpc>
                <a:spcPct val="90000"/>
              </a:lnSpc>
              <a:spcBef>
                <a:spcPts val="3600"/>
              </a:spcBef>
              <a:defRPr sz="4000">
                <a:latin typeface="Garamond"/>
                <a:ea typeface="Garamond"/>
                <a:cs typeface="Garamond"/>
                <a:sym typeface="Garamond"/>
              </a:defRPr>
            </a:pPr>
            <a:r>
              <a:t>Sujet vaste et complexe, peu documenté.</a:t>
            </a:r>
          </a:p>
          <a:p>
            <a:pPr marL="555902" indent="-555902" defTabSz="508254">
              <a:lnSpc>
                <a:spcPct val="90000"/>
              </a:lnSpc>
              <a:spcBef>
                <a:spcPts val="3600"/>
              </a:spcBef>
              <a:defRPr sz="4000">
                <a:latin typeface="Garamond"/>
                <a:ea typeface="Garamond"/>
                <a:cs typeface="Garamond"/>
                <a:sym typeface="Garamond"/>
              </a:defRPr>
            </a:pPr>
            <a:r>
              <a:t>Travailleurs indépendants -les grands oubliés</a:t>
            </a:r>
          </a:p>
          <a:p>
            <a:pPr marL="555902" indent="-555902" defTabSz="508254">
              <a:lnSpc>
                <a:spcPct val="90000"/>
              </a:lnSpc>
              <a:spcBef>
                <a:spcPts val="0"/>
              </a:spcBef>
              <a:defRPr sz="4000">
                <a:latin typeface="Garamond"/>
                <a:ea typeface="Garamond"/>
                <a:cs typeface="Garamond"/>
                <a:sym typeface="Garamond"/>
              </a:defRPr>
            </a:pPr>
            <a:r>
              <a:t>Un trou dans la raquette sur le plan juridique</a:t>
            </a:r>
          </a:p>
          <a:p>
            <a:pPr marL="555902" indent="-555902" defTabSz="508254">
              <a:lnSpc>
                <a:spcPct val="90000"/>
              </a:lnSpc>
              <a:spcBef>
                <a:spcPts val="0"/>
              </a:spcBef>
              <a:defRPr sz="4000">
                <a:latin typeface="Garamond"/>
                <a:ea typeface="Garamond"/>
                <a:cs typeface="Garamond"/>
                <a:sym typeface="Garamond"/>
              </a:defRPr>
            </a:pPr>
            <a:r>
              <a:t>Contexte de société: </a:t>
            </a:r>
          </a:p>
          <a:p>
            <a:pPr lvl="1" marL="942616" indent="-555902" defTabSz="508254">
              <a:lnSpc>
                <a:spcPct val="90000"/>
              </a:lnSpc>
              <a:spcBef>
                <a:spcPts val="0"/>
              </a:spcBef>
              <a:defRPr sz="4000">
                <a:latin typeface="Garamond"/>
                <a:ea typeface="Garamond"/>
                <a:cs typeface="Garamond"/>
                <a:sym typeface="Garamond"/>
              </a:defRPr>
            </a:pPr>
            <a:r>
              <a:t>Ubérisation, Pandémie. </a:t>
            </a:r>
          </a:p>
          <a:p>
            <a:pPr lvl="1" marL="942616" indent="-555902" defTabSz="508254">
              <a:lnSpc>
                <a:spcPct val="90000"/>
              </a:lnSpc>
              <a:spcBef>
                <a:spcPts val="0"/>
              </a:spcBef>
              <a:defRPr sz="4000">
                <a:latin typeface="Garamond"/>
                <a:ea typeface="Garamond"/>
                <a:cs typeface="Garamond"/>
                <a:sym typeface="Garamond"/>
              </a:defRPr>
            </a:pPr>
            <a:r>
              <a:t>Plan Indépendants (adoption du projet de loi 8/02/2022): création d’un environnement juridique - social - fiscal plus protecteur</a:t>
            </a:r>
          </a:p>
        </p:txBody>
      </p:sp>
    </p:spTree>
  </p:cSld>
  <p:clrMapOvr>
    <a:masterClrMapping/>
  </p:clrMapOvr>
  <p:transition xmlns:p14="http://schemas.microsoft.com/office/powerpoint/2010/main" spd="med" advClick="1"/>
</p:sld>
</file>

<file path=ppt/slides/slide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48" name="Que dit la Loi ?"/>
          <p:cNvSpPr txBox="1"/>
          <p:nvPr>
            <p:ph type="title"/>
          </p:nvPr>
        </p:nvSpPr>
        <p:spPr>
          <a:prstGeom prst="rect">
            <a:avLst/>
          </a:prstGeom>
        </p:spPr>
        <p:txBody>
          <a:bodyPr/>
          <a:lstStyle>
            <a:lvl1pPr>
              <a:defRPr sz="8100">
                <a:solidFill>
                  <a:srgbClr val="0096FF"/>
                </a:solidFill>
              </a:defRPr>
            </a:lvl1pPr>
          </a:lstStyle>
          <a:p>
            <a:pPr/>
            <a:r>
              <a:t>Que dit la Loi ?</a:t>
            </a:r>
          </a:p>
        </p:txBody>
      </p:sp>
      <p:sp>
        <p:nvSpPr>
          <p:cNvPr id="149" name="La loi du 2 août 2021…"/>
          <p:cNvSpPr txBox="1"/>
          <p:nvPr/>
        </p:nvSpPr>
        <p:spPr>
          <a:xfrm>
            <a:off x="2380517" y="2425699"/>
            <a:ext cx="8243766" cy="49022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a:defRPr sz="3700" u="sng">
                <a:solidFill>
                  <a:srgbClr val="333333"/>
                </a:solidFill>
                <a:uFill>
                  <a:solidFill>
                    <a:srgbClr val="333333"/>
                  </a:solidFill>
                </a:uFill>
                <a:latin typeface="Garamond"/>
                <a:ea typeface="Garamond"/>
                <a:cs typeface="Garamond"/>
                <a:sym typeface="Garamond"/>
              </a:defRPr>
            </a:pPr>
            <a:r>
              <a:t>La </a:t>
            </a:r>
            <a:r>
              <a:rPr b="1"/>
              <a:t>loi du 2 août 2021</a:t>
            </a:r>
            <a:r>
              <a:rPr u="none"/>
              <a:t> </a:t>
            </a:r>
            <a:endParaRPr>
              <a:latin typeface="+mj-lt"/>
              <a:ea typeface="+mj-ea"/>
              <a:cs typeface="+mj-cs"/>
              <a:sym typeface="Helvetica Neue"/>
            </a:endParaRPr>
          </a:p>
          <a:p>
            <a:pPr>
              <a:defRPr sz="3700">
                <a:solidFill>
                  <a:srgbClr val="333333"/>
                </a:solidFill>
                <a:uFill>
                  <a:solidFill>
                    <a:srgbClr val="333333"/>
                  </a:solidFill>
                </a:uFill>
                <a:latin typeface="Garamond"/>
                <a:ea typeface="Garamond"/>
                <a:cs typeface="Garamond"/>
                <a:sym typeface="Garamond"/>
              </a:defRPr>
            </a:pPr>
            <a:r>
              <a:t>pour </a:t>
            </a:r>
            <a:r>
              <a:rPr b="1">
                <a:solidFill>
                  <a:srgbClr val="FF7E79"/>
                </a:solidFill>
              </a:rPr>
              <a:t>renforcer la prévention</a:t>
            </a:r>
            <a:r>
              <a:t> en santé au travail </a:t>
            </a:r>
            <a:endParaRPr>
              <a:latin typeface="+mj-lt"/>
              <a:ea typeface="+mj-ea"/>
              <a:cs typeface="+mj-cs"/>
              <a:sym typeface="Helvetica Neue"/>
            </a:endParaRPr>
          </a:p>
          <a:p>
            <a:pPr>
              <a:defRPr sz="3700">
                <a:solidFill>
                  <a:srgbClr val="333333"/>
                </a:solidFill>
                <a:uFill>
                  <a:solidFill>
                    <a:srgbClr val="333333"/>
                  </a:solidFill>
                </a:uFill>
                <a:latin typeface="Garamond"/>
                <a:ea typeface="Garamond"/>
                <a:cs typeface="Garamond"/>
                <a:sym typeface="Garamond"/>
              </a:defRPr>
            </a:pPr>
            <a:r>
              <a:t>prévoit que les </a:t>
            </a:r>
            <a:r>
              <a:rPr b="1">
                <a:solidFill>
                  <a:srgbClr val="009051"/>
                </a:solidFill>
              </a:rPr>
              <a:t>entreprises et leurs salariés</a:t>
            </a:r>
            <a:r>
              <a:t> bénéficient d’un </a:t>
            </a:r>
            <a:r>
              <a:rPr b="1">
                <a:solidFill>
                  <a:srgbClr val="7A81FF"/>
                </a:solidFill>
              </a:rPr>
              <a:t>ensemble commun de services</a:t>
            </a:r>
            <a:r>
              <a:rPr>
                <a:solidFill>
                  <a:srgbClr val="FF7E79"/>
                </a:solidFill>
              </a:rPr>
              <a:t> </a:t>
            </a:r>
            <a:endParaRPr>
              <a:latin typeface="+mj-lt"/>
              <a:ea typeface="+mj-ea"/>
              <a:cs typeface="+mj-cs"/>
              <a:sym typeface="Helvetica Neue"/>
            </a:endParaRPr>
          </a:p>
          <a:p>
            <a:pPr>
              <a:defRPr sz="3700">
                <a:solidFill>
                  <a:srgbClr val="333333"/>
                </a:solidFill>
                <a:uFill>
                  <a:solidFill>
                    <a:srgbClr val="333333"/>
                  </a:solidFill>
                </a:uFill>
                <a:latin typeface="Garamond"/>
                <a:ea typeface="Garamond"/>
                <a:cs typeface="Garamond"/>
                <a:sym typeface="Garamond"/>
              </a:defRPr>
            </a:pPr>
            <a:r>
              <a:t>de la part des services de prévention et de santé au travail sur l’</a:t>
            </a:r>
            <a:r>
              <a:rPr b="1">
                <a:solidFill>
                  <a:srgbClr val="FE9301"/>
                </a:solidFill>
              </a:rPr>
              <a:t>ensemble du territoire</a:t>
            </a:r>
            <a:r>
              <a:t>.</a:t>
            </a:r>
          </a:p>
        </p:txBody>
      </p:sp>
      <p:sp>
        <p:nvSpPr>
          <p:cNvPr id="150" name="Les SST deviennent des SPST:…"/>
          <p:cNvSpPr txBox="1"/>
          <p:nvPr/>
        </p:nvSpPr>
        <p:spPr>
          <a:xfrm>
            <a:off x="427806" y="7591070"/>
            <a:ext cx="12149188" cy="11684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algn="l">
              <a:defRPr sz="3700">
                <a:latin typeface="Garamond"/>
                <a:ea typeface="Garamond"/>
                <a:cs typeface="Garamond"/>
                <a:sym typeface="Garamond"/>
              </a:defRPr>
            </a:pPr>
            <a:r>
              <a:t>Les SST deviennent des</a:t>
            </a:r>
            <a:r>
              <a:rPr>
                <a:solidFill>
                  <a:srgbClr val="0096FF"/>
                </a:solidFill>
              </a:rPr>
              <a:t> SPST: </a:t>
            </a:r>
            <a:endParaRPr>
              <a:solidFill>
                <a:srgbClr val="0096FF"/>
              </a:solidFill>
            </a:endParaRPr>
          </a:p>
          <a:p>
            <a:pPr>
              <a:defRPr sz="3700">
                <a:solidFill>
                  <a:srgbClr val="0096FF"/>
                </a:solidFill>
                <a:latin typeface="Garamond"/>
                <a:ea typeface="Garamond"/>
                <a:cs typeface="Garamond"/>
                <a:sym typeface="Garamond"/>
              </a:defRPr>
            </a:pPr>
            <a:r>
              <a:t>                                   Service de Prévention et de Santé au travail</a:t>
            </a:r>
          </a:p>
        </p:txBody>
      </p:sp>
    </p:spTree>
  </p:cSld>
  <p:clrMapOvr>
    <a:masterClrMapping/>
  </p:clrMapOvr>
  <p:transition xmlns:p14="http://schemas.microsoft.com/office/powerpoint/2010/main" spd="med" advClick="1"/>
</p:sld>
</file>

<file path=ppt/slides/slide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52" name="Que dit la Loi ?"/>
          <p:cNvSpPr txBox="1"/>
          <p:nvPr>
            <p:ph type="title"/>
          </p:nvPr>
        </p:nvSpPr>
        <p:spPr>
          <a:prstGeom prst="rect">
            <a:avLst/>
          </a:prstGeom>
        </p:spPr>
        <p:txBody>
          <a:bodyPr/>
          <a:lstStyle>
            <a:lvl1pPr>
              <a:defRPr sz="8100">
                <a:solidFill>
                  <a:srgbClr val="0096FF"/>
                </a:solidFill>
              </a:defRPr>
            </a:lvl1pPr>
          </a:lstStyle>
          <a:p>
            <a:pPr/>
            <a:r>
              <a:t>Que dit la Loi ?</a:t>
            </a:r>
          </a:p>
        </p:txBody>
      </p:sp>
      <p:sp>
        <p:nvSpPr>
          <p:cNvPr id="153" name="La loi du 2 août 2021…"/>
          <p:cNvSpPr txBox="1"/>
          <p:nvPr/>
        </p:nvSpPr>
        <p:spPr>
          <a:xfrm>
            <a:off x="752660" y="2247527"/>
            <a:ext cx="11820528" cy="62992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lvl="2" marL="1389062" indent="-500062" algn="l">
              <a:spcBef>
                <a:spcPts val="4200"/>
              </a:spcBef>
              <a:buSzPct val="145000"/>
              <a:buChar char="•"/>
              <a:defRPr sz="3600" u="sng">
                <a:solidFill>
                  <a:srgbClr val="333333"/>
                </a:solidFill>
                <a:uFill>
                  <a:solidFill>
                    <a:srgbClr val="333333"/>
                  </a:solidFill>
                </a:uFill>
                <a:latin typeface="Garamond"/>
                <a:ea typeface="Garamond"/>
                <a:cs typeface="Garamond"/>
                <a:sym typeface="Garamond"/>
              </a:defRPr>
            </a:pPr>
            <a:r>
              <a:t>La </a:t>
            </a:r>
            <a:r>
              <a:rPr b="1"/>
              <a:t>loi du 2 août 2021</a:t>
            </a:r>
            <a:r>
              <a:rPr u="none"/>
              <a:t> </a:t>
            </a:r>
            <a:endParaRPr sz="3200">
              <a:latin typeface="+mj-lt"/>
              <a:ea typeface="+mj-ea"/>
              <a:cs typeface="+mj-cs"/>
              <a:sym typeface="Helvetica Neue"/>
            </a:endParaRPr>
          </a:p>
          <a:p>
            <a:pPr lvl="2" marL="1389062" indent="-500062" algn="l">
              <a:spcBef>
                <a:spcPts val="4200"/>
              </a:spcBef>
              <a:buSzPct val="145000"/>
              <a:buChar char="•"/>
              <a:defRPr sz="3600">
                <a:solidFill>
                  <a:srgbClr val="575656"/>
                </a:solidFill>
                <a:uFill>
                  <a:solidFill>
                    <a:srgbClr val="575656"/>
                  </a:solidFill>
                </a:uFill>
                <a:latin typeface="Garamond"/>
                <a:ea typeface="Garamond"/>
                <a:cs typeface="Garamond"/>
                <a:sym typeface="Garamond"/>
              </a:defRPr>
            </a:pPr>
            <a:r>
              <a:t>Crée </a:t>
            </a:r>
            <a:r>
              <a:rPr u="sng"/>
              <a:t>les </a:t>
            </a:r>
            <a:r>
              <a:rPr b="1" u="sng">
                <a:solidFill>
                  <a:srgbClr val="EE230C"/>
                </a:solidFill>
              </a:rPr>
              <a:t>articles 4621-3</a:t>
            </a:r>
            <a:r>
              <a:rPr u="sng">
                <a:solidFill>
                  <a:srgbClr val="EE230C"/>
                </a:solidFill>
              </a:rPr>
              <a:t> et </a:t>
            </a:r>
            <a:r>
              <a:rPr b="1" u="sng">
                <a:solidFill>
                  <a:srgbClr val="EE230C"/>
                </a:solidFill>
              </a:rPr>
              <a:t>4621-4</a:t>
            </a:r>
            <a:r>
              <a:rPr>
                <a:solidFill>
                  <a:srgbClr val="EE230C"/>
                </a:solidFill>
              </a:rPr>
              <a:t> </a:t>
            </a:r>
          </a:p>
          <a:p>
            <a:pPr lvl="2" marL="1389062" indent="-500062" algn="l">
              <a:spcBef>
                <a:spcPts val="4200"/>
              </a:spcBef>
              <a:buSzPct val="145000"/>
              <a:buChar char="•"/>
              <a:defRPr sz="3600">
                <a:solidFill>
                  <a:srgbClr val="575656"/>
                </a:solidFill>
                <a:uFill>
                  <a:solidFill>
                    <a:srgbClr val="575656"/>
                  </a:solidFill>
                </a:uFill>
                <a:latin typeface="Garamond"/>
                <a:ea typeface="Garamond"/>
                <a:cs typeface="Garamond"/>
                <a:sym typeface="Garamond"/>
              </a:defRPr>
            </a:pPr>
            <a:r>
              <a:t>Le terme de </a:t>
            </a:r>
            <a:r>
              <a:rPr b="1">
                <a:solidFill>
                  <a:srgbClr val="0433FF"/>
                </a:solidFill>
              </a:rPr>
              <a:t>travailleurs indépendants</a:t>
            </a:r>
            <a:r>
              <a:rPr b="1"/>
              <a:t> selon la définition (livre VI code sécurité sociale)</a:t>
            </a:r>
          </a:p>
          <a:p>
            <a:pPr lvl="2" marL="1389062" indent="-500062" algn="l">
              <a:spcBef>
                <a:spcPts val="4200"/>
              </a:spcBef>
              <a:buSzPct val="145000"/>
              <a:buChar char="•"/>
              <a:defRPr sz="3600">
                <a:solidFill>
                  <a:srgbClr val="575656"/>
                </a:solidFill>
                <a:uFill>
                  <a:solidFill>
                    <a:srgbClr val="575656"/>
                  </a:solidFill>
                </a:uFill>
                <a:latin typeface="Garamond"/>
                <a:ea typeface="Garamond"/>
                <a:cs typeface="Garamond"/>
                <a:sym typeface="Garamond"/>
              </a:defRPr>
            </a:pPr>
            <a:r>
              <a:t>Affiliation SPSTI </a:t>
            </a:r>
            <a:r>
              <a:rPr u="sng"/>
              <a:t>de leur choix (12 mois)</a:t>
            </a:r>
          </a:p>
          <a:p>
            <a:pPr lvl="2" marL="1389062" indent="-500062" algn="l">
              <a:spcBef>
                <a:spcPts val="4200"/>
              </a:spcBef>
              <a:buSzPct val="145000"/>
              <a:buChar char="•"/>
              <a:defRPr sz="3600" u="sng">
                <a:solidFill>
                  <a:srgbClr val="575656"/>
                </a:solidFill>
                <a:uFill>
                  <a:solidFill>
                    <a:srgbClr val="575656"/>
                  </a:solidFill>
                </a:uFill>
                <a:latin typeface="Garamond"/>
                <a:ea typeface="Garamond"/>
                <a:cs typeface="Garamond"/>
                <a:sym typeface="Garamond"/>
              </a:defRPr>
            </a:pPr>
            <a:r>
              <a:t>Le Chef de l’entreprise adhérente</a:t>
            </a:r>
            <a:r>
              <a:rPr u="none"/>
              <a:t> à un service de prévention et de santé au travail interE peut bénéficier de l’offre de service proposée aux salariés</a:t>
            </a:r>
          </a:p>
        </p:txBody>
      </p:sp>
    </p:spTree>
  </p:cSld>
  <p:clrMapOvr>
    <a:masterClrMapping/>
  </p:clrMapOvr>
  <p:transition xmlns:p14="http://schemas.microsoft.com/office/powerpoint/2010/main" spd="med" advClick="1"/>
</p:sld>
</file>

<file path=ppt/slides/slide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157" name="Capture d’écran 2022-09-25 à 22.45.20.png" descr="Capture d’écran 2022-09-25 à 22.45.20.png"/>
          <p:cNvPicPr>
            <a:picLocks noChangeAspect="1"/>
          </p:cNvPicPr>
          <p:nvPr/>
        </p:nvPicPr>
        <p:blipFill>
          <a:blip r:embed="rId3">
            <a:extLst/>
          </a:blip>
          <a:stretch>
            <a:fillRect/>
          </a:stretch>
        </p:blipFill>
        <p:spPr>
          <a:xfrm>
            <a:off x="278009" y="740699"/>
            <a:ext cx="12448722" cy="8026575"/>
          </a:xfrm>
          <a:prstGeom prst="rect">
            <a:avLst/>
          </a:prstGeom>
          <a:ln w="12700">
            <a:miter lim="400000"/>
          </a:ln>
        </p:spPr>
      </p:pic>
      <p:sp>
        <p:nvSpPr>
          <p:cNvPr id="158" name="Rectangle"/>
          <p:cNvSpPr/>
          <p:nvPr/>
        </p:nvSpPr>
        <p:spPr>
          <a:xfrm>
            <a:off x="1212101" y="6073885"/>
            <a:ext cx="6918657" cy="536980"/>
          </a:xfrm>
          <a:prstGeom prst="rect">
            <a:avLst/>
          </a:prstGeom>
          <a:solidFill>
            <a:srgbClr val="F7BA01">
              <a:alpha val="29722"/>
            </a:srgbClr>
          </a:solidFill>
          <a:ln w="63500">
            <a:solidFill>
              <a:srgbClr val="FF2600">
                <a:alpha val="29722"/>
              </a:srgbClr>
            </a:solidFill>
            <a:miter lim="400000"/>
          </a:ln>
        </p:spPr>
        <p:txBody>
          <a:bodyPr lIns="50800" tIns="50800" rIns="50800" bIns="50800" anchor="ctr"/>
          <a:lstStyle/>
          <a:p>
            <a:pPr>
              <a:defRPr sz="2200">
                <a:solidFill>
                  <a:srgbClr val="FFFFFF"/>
                </a:solidFill>
              </a:defRPr>
            </a:pPr>
          </a:p>
        </p:txBody>
      </p:sp>
    </p:spTree>
  </p:cSld>
  <p:clrMapOvr>
    <a:masterClrMapping/>
  </p:clrMapOvr>
  <p:transition xmlns:p14="http://schemas.microsoft.com/office/powerpoint/2010/main" spd="med" advClick="1"/>
</p:sld>
</file>

<file path=ppt/slides/slide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62" name="Public concernés: TI, CE,…"/>
          <p:cNvSpPr txBox="1"/>
          <p:nvPr/>
        </p:nvSpPr>
        <p:spPr>
          <a:xfrm>
            <a:off x="585940" y="1818512"/>
            <a:ext cx="5348141" cy="36449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marL="333374" indent="-333374" algn="l">
              <a:buSzPct val="145000"/>
              <a:buChar char="•"/>
              <a:defRPr sz="2800">
                <a:latin typeface="Garamond"/>
                <a:ea typeface="Garamond"/>
                <a:cs typeface="Garamond"/>
                <a:sym typeface="Garamond"/>
              </a:defRPr>
            </a:pPr>
            <a:r>
              <a:t>Public concernés: TI, CE, </a:t>
            </a:r>
          </a:p>
          <a:p>
            <a:pPr marL="333374" indent="-333374" algn="l">
              <a:buSzPct val="145000"/>
              <a:buChar char="•"/>
              <a:defRPr sz="2800">
                <a:latin typeface="Garamond"/>
                <a:ea typeface="Garamond"/>
                <a:cs typeface="Garamond"/>
                <a:sym typeface="Garamond"/>
              </a:defRPr>
            </a:pPr>
            <a:r>
              <a:t>Modalités d’affiliation et conditions d’organisation de la prévention: </a:t>
            </a:r>
          </a:p>
          <a:p>
            <a:pPr lvl="1" marL="777875" indent="-333375" algn="l">
              <a:buSzPct val="145000"/>
              <a:buChar char="•"/>
              <a:defRPr sz="2800">
                <a:latin typeface="Garamond"/>
                <a:ea typeface="Garamond"/>
                <a:cs typeface="Garamond"/>
                <a:sym typeface="Garamond"/>
              </a:defRPr>
            </a:pPr>
            <a:r>
              <a:t>Prévention des risques professionnels</a:t>
            </a:r>
          </a:p>
          <a:p>
            <a:pPr lvl="1" marL="777875" indent="-333375" algn="l">
              <a:buSzPct val="145000"/>
              <a:buChar char="•"/>
              <a:defRPr sz="2800">
                <a:latin typeface="Garamond"/>
                <a:ea typeface="Garamond"/>
                <a:cs typeface="Garamond"/>
                <a:sym typeface="Garamond"/>
              </a:defRPr>
            </a:pPr>
            <a:r>
              <a:t>Suivi de la santé des travailleurs indépendants</a:t>
            </a:r>
          </a:p>
          <a:p>
            <a:pPr lvl="1" marL="777875" indent="-333375" algn="l">
              <a:buSzPct val="145000"/>
              <a:buChar char="•"/>
              <a:defRPr sz="2800">
                <a:latin typeface="Garamond"/>
                <a:ea typeface="Garamond"/>
                <a:cs typeface="Garamond"/>
                <a:sym typeface="Garamond"/>
              </a:defRPr>
            </a:pPr>
            <a:r>
              <a:t>Prévention de la désinsertion professionnelle</a:t>
            </a:r>
          </a:p>
        </p:txBody>
      </p:sp>
      <p:sp>
        <p:nvSpPr>
          <p:cNvPr id="163" name="Décret n° 2022-681 du 26 avril 2022 relatif aux modalités de prévention des risques professionnels et de suivi en santé au travail des travailleurs indépendants, des salariés des entreprises extérieures et des travailleurs d’entreprises de travail tempor"/>
          <p:cNvSpPr txBox="1"/>
          <p:nvPr/>
        </p:nvSpPr>
        <p:spPr>
          <a:xfrm>
            <a:off x="979259" y="6567131"/>
            <a:ext cx="5065728" cy="30734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spAutoFit/>
          </a:bodyPr>
          <a:lstStyle>
            <a:lvl1pPr algn="r">
              <a:spcBef>
                <a:spcPts val="4200"/>
              </a:spcBef>
              <a:defRPr sz="2200" u="sng">
                <a:solidFill>
                  <a:srgbClr val="0000FF"/>
                </a:solidFill>
                <a:uFill>
                  <a:solidFill>
                    <a:srgbClr val="0000FF"/>
                  </a:solidFill>
                </a:uFill>
                <a:latin typeface="+mn-lt"/>
                <a:ea typeface="+mn-ea"/>
                <a:cs typeface="+mn-cs"/>
                <a:sym typeface="Helvetica"/>
                <a:hlinkClick r:id="rId3" invalidUrl="" action="" tgtFrame="" tooltip="" history="1" highlightClick="0" endSnd="0"/>
              </a:defRPr>
            </a:lvl1pPr>
          </a:lstStyle>
          <a:p>
            <a:pPr>
              <a:defRPr>
                <a:solidFill>
                  <a:srgbClr val="0F3F93"/>
                </a:solidFill>
                <a:uFill>
                  <a:solidFill>
                    <a:srgbClr val="0F3F93"/>
                  </a:solidFill>
                </a:uFill>
              </a:defRPr>
            </a:pPr>
            <a:r>
              <a:rPr>
                <a:solidFill>
                  <a:srgbClr val="0000FF"/>
                </a:solidFill>
                <a:uFill>
                  <a:solidFill>
                    <a:srgbClr val="0000FF"/>
                  </a:solidFill>
                </a:uFill>
                <a:hlinkClick r:id="rId3" invalidUrl="" action="" tgtFrame="" tooltip="" history="1" highlightClick="0" endSnd="0"/>
              </a:rPr>
              <a:t>Décret n° 2022-681 du 26 avril 2022 relatif aux modalités de prévention des risques professionnels et de suivi en santé au travail des travailleurs indépendants, des salariés des entreprises extérieures et des travailleurs d’entreprises de travail temporaire – Légifrance (legifrance.gouv.fr)</a:t>
            </a:r>
          </a:p>
        </p:txBody>
      </p:sp>
      <p:sp>
        <p:nvSpPr>
          <p:cNvPr id="164" name="Ovale"/>
          <p:cNvSpPr/>
          <p:nvPr/>
        </p:nvSpPr>
        <p:spPr>
          <a:xfrm>
            <a:off x="6833672" y="3869661"/>
            <a:ext cx="2258581" cy="1681971"/>
          </a:xfrm>
          <a:prstGeom prst="ellipse">
            <a:avLst/>
          </a:prstGeom>
          <a:ln w="38100">
            <a:solidFill>
              <a:srgbClr val="0433FF"/>
            </a:solidFill>
            <a:miter lim="400000"/>
          </a:ln>
        </p:spPr>
        <p:txBody>
          <a:bodyPr lIns="50800" tIns="50800" rIns="50800" bIns="50800" anchor="ctr"/>
          <a:lstStyle/>
          <a:p>
            <a:pPr>
              <a:defRPr b="1">
                <a:latin typeface="+mj-lt"/>
                <a:ea typeface="+mj-ea"/>
                <a:cs typeface="+mj-cs"/>
                <a:sym typeface="Helvetica Neue"/>
              </a:defRPr>
            </a:pPr>
          </a:p>
        </p:txBody>
      </p:sp>
      <p:sp>
        <p:nvSpPr>
          <p:cNvPr id="165" name="Suivi…"/>
          <p:cNvSpPr txBox="1"/>
          <p:nvPr/>
        </p:nvSpPr>
        <p:spPr>
          <a:xfrm>
            <a:off x="7220316" y="4039305"/>
            <a:ext cx="1485292" cy="9398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a:defRPr>
                <a:latin typeface="Avenir Next Regular"/>
                <a:ea typeface="Avenir Next Regular"/>
                <a:cs typeface="Avenir Next Regular"/>
                <a:sym typeface="Avenir Next Regular"/>
              </a:defRPr>
            </a:pPr>
            <a:r>
              <a:t>Suivi </a:t>
            </a:r>
          </a:p>
          <a:p>
            <a:pPr>
              <a:defRPr>
                <a:latin typeface="Avenir Next Regular"/>
                <a:ea typeface="Avenir Next Regular"/>
                <a:cs typeface="Avenir Next Regular"/>
                <a:sym typeface="Avenir Next Regular"/>
              </a:defRPr>
            </a:pPr>
            <a:r>
              <a:t>individuel</a:t>
            </a:r>
          </a:p>
        </p:txBody>
      </p:sp>
      <p:sp>
        <p:nvSpPr>
          <p:cNvPr id="166" name="Ovale"/>
          <p:cNvSpPr/>
          <p:nvPr/>
        </p:nvSpPr>
        <p:spPr>
          <a:xfrm>
            <a:off x="8167172" y="5137884"/>
            <a:ext cx="2258581" cy="1681971"/>
          </a:xfrm>
          <a:prstGeom prst="ellipse">
            <a:avLst/>
          </a:prstGeom>
          <a:ln w="38100">
            <a:solidFill>
              <a:srgbClr val="0433FF"/>
            </a:solidFill>
            <a:miter lim="400000"/>
          </a:ln>
        </p:spPr>
        <p:txBody>
          <a:bodyPr lIns="50800" tIns="50800" rIns="50800" bIns="50800" anchor="ctr"/>
          <a:lstStyle/>
          <a:p>
            <a:pPr>
              <a:defRPr b="1">
                <a:latin typeface="+mj-lt"/>
                <a:ea typeface="+mj-ea"/>
                <a:cs typeface="+mj-cs"/>
                <a:sym typeface="Helvetica Neue"/>
              </a:defRPr>
            </a:pPr>
          </a:p>
        </p:txBody>
      </p:sp>
      <p:sp>
        <p:nvSpPr>
          <p:cNvPr id="167" name="Prévention…"/>
          <p:cNvSpPr txBox="1"/>
          <p:nvPr/>
        </p:nvSpPr>
        <p:spPr>
          <a:xfrm>
            <a:off x="8228290" y="5133885"/>
            <a:ext cx="2136344" cy="13589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defRPr>
                <a:latin typeface="Avenir Next Regular"/>
                <a:ea typeface="Avenir Next Regular"/>
                <a:cs typeface="Avenir Next Regular"/>
                <a:sym typeface="Avenir Next Regular"/>
              </a:defRPr>
            </a:pPr>
            <a:r>
              <a:t>Prévention </a:t>
            </a:r>
          </a:p>
          <a:p>
            <a:pPr>
              <a:defRPr>
                <a:latin typeface="Avenir Next Regular"/>
                <a:ea typeface="Avenir Next Regular"/>
                <a:cs typeface="Avenir Next Regular"/>
                <a:sym typeface="Avenir Next Regular"/>
              </a:defRPr>
            </a:pPr>
            <a:r>
              <a:t>des risques </a:t>
            </a:r>
          </a:p>
          <a:p>
            <a:pPr>
              <a:defRPr>
                <a:latin typeface="Avenir Next Regular"/>
                <a:ea typeface="Avenir Next Regular"/>
                <a:cs typeface="Avenir Next Regular"/>
                <a:sym typeface="Avenir Next Regular"/>
              </a:defRPr>
            </a:pPr>
            <a:r>
              <a:t>professionnels</a:t>
            </a:r>
          </a:p>
        </p:txBody>
      </p:sp>
      <p:sp>
        <p:nvSpPr>
          <p:cNvPr id="168" name="Ovale"/>
          <p:cNvSpPr/>
          <p:nvPr/>
        </p:nvSpPr>
        <p:spPr>
          <a:xfrm>
            <a:off x="6251052" y="3290794"/>
            <a:ext cx="5138828" cy="4173085"/>
          </a:xfrm>
          <a:prstGeom prst="ellipse">
            <a:avLst/>
          </a:prstGeom>
          <a:ln w="38100">
            <a:solidFill>
              <a:srgbClr val="797979"/>
            </a:solidFill>
            <a:miter lim="400000"/>
          </a:ln>
        </p:spPr>
        <p:txBody>
          <a:bodyPr lIns="50800" tIns="50800" rIns="50800" bIns="50800" anchor="ctr"/>
          <a:lstStyle/>
          <a:p>
            <a:pPr>
              <a:defRPr b="1">
                <a:latin typeface="+mj-lt"/>
                <a:ea typeface="+mj-ea"/>
                <a:cs typeface="+mj-cs"/>
                <a:sym typeface="Helvetica Neue"/>
              </a:defRPr>
            </a:pPr>
          </a:p>
        </p:txBody>
      </p:sp>
      <p:sp>
        <p:nvSpPr>
          <p:cNvPr id="169" name="Travailleurs indépendants"/>
          <p:cNvSpPr txBox="1"/>
          <p:nvPr/>
        </p:nvSpPr>
        <p:spPr>
          <a:xfrm>
            <a:off x="9009536" y="4151388"/>
            <a:ext cx="3990322" cy="1118513"/>
          </a:xfrm>
          <a:prstGeom prst="rect">
            <a:avLst/>
          </a:prstGeom>
          <a:ln w="38100">
            <a:solidFill>
              <a:srgbClr val="FF8AD8"/>
            </a:solidFill>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a:defRPr b="1" sz="3200">
                <a:latin typeface="+mj-lt"/>
                <a:ea typeface="+mj-ea"/>
                <a:cs typeface="+mj-cs"/>
                <a:sym typeface="Helvetica Neue"/>
              </a:defRPr>
            </a:pPr>
            <a:r>
              <a:t>Travailleurs indépendants</a:t>
            </a:r>
            <a:r>
              <a:rPr sz="2400"/>
              <a:t> </a:t>
            </a:r>
          </a:p>
        </p:txBody>
      </p:sp>
      <p:pic>
        <p:nvPicPr>
          <p:cNvPr id="170" name="Capture d’écran 2022-09-26 à 09.35.06.png" descr="Capture d’écran 2022-09-26 à 09.35.06.png"/>
          <p:cNvPicPr>
            <a:picLocks noChangeAspect="1"/>
          </p:cNvPicPr>
          <p:nvPr/>
        </p:nvPicPr>
        <p:blipFill>
          <a:blip r:embed="rId4">
            <a:extLst/>
          </a:blip>
          <a:stretch>
            <a:fillRect/>
          </a:stretch>
        </p:blipFill>
        <p:spPr>
          <a:xfrm>
            <a:off x="312533" y="781201"/>
            <a:ext cx="7088984" cy="520294"/>
          </a:xfrm>
          <a:prstGeom prst="rect">
            <a:avLst/>
          </a:prstGeom>
          <a:ln w="12700">
            <a:miter lim="400000"/>
          </a:ln>
        </p:spPr>
      </p:pic>
      <p:sp>
        <p:nvSpPr>
          <p:cNvPr id="171" name="Ovale"/>
          <p:cNvSpPr/>
          <p:nvPr/>
        </p:nvSpPr>
        <p:spPr>
          <a:xfrm>
            <a:off x="6582503" y="5322210"/>
            <a:ext cx="1777335" cy="1313321"/>
          </a:xfrm>
          <a:prstGeom prst="ellipse">
            <a:avLst/>
          </a:prstGeom>
          <a:ln w="38100">
            <a:solidFill>
              <a:srgbClr val="0433FF"/>
            </a:solidFill>
            <a:miter lim="400000"/>
          </a:ln>
        </p:spPr>
        <p:txBody>
          <a:bodyPr lIns="50800" tIns="50800" rIns="50800" bIns="50800" anchor="ctr"/>
          <a:lstStyle/>
          <a:p>
            <a:pPr>
              <a:defRPr b="1">
                <a:latin typeface="+mj-lt"/>
                <a:ea typeface="+mj-ea"/>
                <a:cs typeface="+mj-cs"/>
                <a:sym typeface="Helvetica Neue"/>
              </a:defRPr>
            </a:pPr>
          </a:p>
        </p:txBody>
      </p:sp>
      <p:sp>
        <p:nvSpPr>
          <p:cNvPr id="172" name="ME"/>
          <p:cNvSpPr txBox="1"/>
          <p:nvPr/>
        </p:nvSpPr>
        <p:spPr>
          <a:xfrm>
            <a:off x="7188772" y="5718519"/>
            <a:ext cx="564796" cy="5207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a:latin typeface="Avenir Next Regular"/>
                <a:ea typeface="Avenir Next Regular"/>
                <a:cs typeface="Avenir Next Regular"/>
                <a:sym typeface="Avenir Next Regular"/>
              </a:defRPr>
            </a:lvl1pPr>
          </a:lstStyle>
          <a:p>
            <a:pPr/>
            <a:r>
              <a:t>ME</a:t>
            </a:r>
          </a:p>
        </p:txBody>
      </p:sp>
      <p:sp>
        <p:nvSpPr>
          <p:cNvPr id="173" name="Travailleurs des…"/>
          <p:cNvSpPr txBox="1"/>
          <p:nvPr/>
        </p:nvSpPr>
        <p:spPr>
          <a:xfrm>
            <a:off x="10920393" y="2078397"/>
            <a:ext cx="1815435" cy="1591667"/>
          </a:xfrm>
          <a:prstGeom prst="rect">
            <a:avLst/>
          </a:prstGeom>
          <a:ln w="25400">
            <a:solidFill>
              <a:srgbClr val="FF8AD8"/>
            </a:solidFill>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a:defRPr i="1">
                <a:latin typeface="+mj-lt"/>
                <a:ea typeface="+mj-ea"/>
                <a:cs typeface="+mj-cs"/>
                <a:sym typeface="Helvetica Neue"/>
              </a:defRPr>
            </a:pPr>
            <a:r>
              <a:t>Travailleurs des </a:t>
            </a:r>
          </a:p>
          <a:p>
            <a:pPr>
              <a:defRPr i="1">
                <a:latin typeface="+mj-lt"/>
                <a:ea typeface="+mj-ea"/>
                <a:cs typeface="+mj-cs"/>
                <a:sym typeface="Helvetica Neue"/>
              </a:defRPr>
            </a:pPr>
            <a:r>
              <a:t>Entreprises de TT</a:t>
            </a:r>
          </a:p>
        </p:txBody>
      </p:sp>
      <p:sp>
        <p:nvSpPr>
          <p:cNvPr id="174" name="Les salariés des entreprises extérieures"/>
          <p:cNvSpPr txBox="1"/>
          <p:nvPr/>
        </p:nvSpPr>
        <p:spPr>
          <a:xfrm>
            <a:off x="8961225" y="1545339"/>
            <a:ext cx="2030705" cy="1541222"/>
          </a:xfrm>
          <a:prstGeom prst="rect">
            <a:avLst/>
          </a:prstGeom>
          <a:ln w="25400">
            <a:solidFill>
              <a:srgbClr val="FF8AD8"/>
            </a:solidFill>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defRPr i="1" sz="2300">
                <a:latin typeface="+mj-lt"/>
                <a:ea typeface="+mj-ea"/>
                <a:cs typeface="+mj-cs"/>
                <a:sym typeface="Helvetica Neue"/>
              </a:defRPr>
            </a:lvl1pPr>
          </a:lstStyle>
          <a:p>
            <a:pPr/>
            <a:r>
              <a:t>Les salariés des entreprises extérieures</a:t>
            </a:r>
          </a:p>
        </p:txBody>
      </p:sp>
      <p:sp>
        <p:nvSpPr>
          <p:cNvPr id="175" name="Entrée en vigueur 27 Avril 2022"/>
          <p:cNvSpPr txBox="1"/>
          <p:nvPr/>
        </p:nvSpPr>
        <p:spPr>
          <a:xfrm>
            <a:off x="4353557" y="1340447"/>
            <a:ext cx="3996005" cy="436678"/>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l" defTabSz="457200">
              <a:lnSpc>
                <a:spcPct val="117999"/>
              </a:lnSpc>
              <a:defRPr sz="2200">
                <a:latin typeface="+mj-lt"/>
                <a:ea typeface="+mj-ea"/>
                <a:cs typeface="+mj-cs"/>
                <a:sym typeface="Helvetica Neue"/>
              </a:defRPr>
            </a:lvl1pPr>
          </a:lstStyle>
          <a:p>
            <a:pPr/>
            <a:r>
              <a:t>Entrée en vigueur 27 Avril 2022</a:t>
            </a:r>
          </a:p>
        </p:txBody>
      </p:sp>
    </p:spTree>
  </p:cSld>
  <p:clrMapOvr>
    <a:masterClrMapping/>
  </p:clrMapOvr>
  <p:transition xmlns:p14="http://schemas.microsoft.com/office/powerpoint/2010/main" spd="med" advClick="1"/>
</p:sld>
</file>

<file path=ppt/slides/slide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179" name="Capture d’écran 2022-09-26 à 05.48.53.png" descr="Capture d’écran 2022-09-26 à 05.48.53.png"/>
          <p:cNvPicPr>
            <a:picLocks noChangeAspect="1"/>
          </p:cNvPicPr>
          <p:nvPr/>
        </p:nvPicPr>
        <p:blipFill>
          <a:blip r:embed="rId3">
            <a:extLst/>
          </a:blip>
          <a:srcRect l="7281" t="25285" r="7281" b="1941"/>
          <a:stretch>
            <a:fillRect/>
          </a:stretch>
        </p:blipFill>
        <p:spPr>
          <a:xfrm>
            <a:off x="444500" y="576752"/>
            <a:ext cx="12115715" cy="6627759"/>
          </a:xfrm>
          <a:prstGeom prst="rect">
            <a:avLst/>
          </a:prstGeom>
          <a:ln w="12700">
            <a:miter lim="400000"/>
          </a:ln>
        </p:spPr>
      </p:pic>
      <p:pic>
        <p:nvPicPr>
          <p:cNvPr id="180" name="Capture d’écran 2022-09-25 à 19.59.30.png" descr="Capture d’écran 2022-09-25 à 19.59.30.png"/>
          <p:cNvPicPr>
            <a:picLocks noChangeAspect="1"/>
          </p:cNvPicPr>
          <p:nvPr/>
        </p:nvPicPr>
        <p:blipFill>
          <a:blip r:embed="rId4">
            <a:extLst/>
          </a:blip>
          <a:stretch>
            <a:fillRect/>
          </a:stretch>
        </p:blipFill>
        <p:spPr>
          <a:xfrm>
            <a:off x="1627010" y="7218520"/>
            <a:ext cx="11497046" cy="2438340"/>
          </a:xfrm>
          <a:prstGeom prst="rect">
            <a:avLst/>
          </a:prstGeom>
          <a:ln w="12700">
            <a:miter lim="400000"/>
          </a:ln>
        </p:spPr>
      </p:pic>
      <p:pic>
        <p:nvPicPr>
          <p:cNvPr id="181" name="Capture d’écran 2022-09-25 à 19.57.17.png" descr="Capture d’écran 2022-09-25 à 19.57.17.png"/>
          <p:cNvPicPr>
            <a:picLocks noChangeAspect="1"/>
          </p:cNvPicPr>
          <p:nvPr/>
        </p:nvPicPr>
        <p:blipFill>
          <a:blip r:embed="rId5">
            <a:extLst/>
          </a:blip>
          <a:srcRect l="29064" t="406" r="19822" b="26146"/>
          <a:stretch>
            <a:fillRect/>
          </a:stretch>
        </p:blipFill>
        <p:spPr>
          <a:xfrm>
            <a:off x="454430" y="6237947"/>
            <a:ext cx="2646885" cy="1445650"/>
          </a:xfrm>
          <a:prstGeom prst="rect">
            <a:avLst/>
          </a:prstGeom>
          <a:ln w="12700">
            <a:miter lim="400000"/>
          </a:ln>
        </p:spPr>
      </p:pic>
      <p:sp>
        <p:nvSpPr>
          <p:cNvPr id="182" name="Rectangle aux angles arrondis"/>
          <p:cNvSpPr/>
          <p:nvPr/>
        </p:nvSpPr>
        <p:spPr>
          <a:xfrm>
            <a:off x="1495889" y="7497277"/>
            <a:ext cx="1894444" cy="334250"/>
          </a:xfrm>
          <a:prstGeom prst="roundRect">
            <a:avLst>
              <a:gd name="adj" fmla="val 42341"/>
            </a:avLst>
          </a:prstGeom>
          <a:solidFill>
            <a:schemeClr val="accent1"/>
          </a:solidFill>
          <a:ln w="12700">
            <a:miter lim="400000"/>
          </a:ln>
        </p:spPr>
        <p:txBody>
          <a:bodyPr lIns="50800" tIns="50800" rIns="50800" bIns="50800" anchor="ctr"/>
          <a:lstStyle/>
          <a:p>
            <a:pPr>
              <a:defRPr sz="2200">
                <a:solidFill>
                  <a:srgbClr val="FFFFFF"/>
                </a:solidFill>
              </a:defRPr>
            </a:pPr>
          </a:p>
        </p:txBody>
      </p:sp>
      <p:sp>
        <p:nvSpPr>
          <p:cNvPr id="183" name="Rectangle aux angles arrondis"/>
          <p:cNvSpPr/>
          <p:nvPr/>
        </p:nvSpPr>
        <p:spPr>
          <a:xfrm>
            <a:off x="1495889" y="8207193"/>
            <a:ext cx="1894444" cy="334250"/>
          </a:xfrm>
          <a:prstGeom prst="roundRect">
            <a:avLst>
              <a:gd name="adj" fmla="val 42341"/>
            </a:avLst>
          </a:prstGeom>
          <a:solidFill>
            <a:schemeClr val="accent1"/>
          </a:solidFill>
          <a:ln w="12700">
            <a:miter lim="400000"/>
          </a:ln>
        </p:spPr>
        <p:txBody>
          <a:bodyPr lIns="50800" tIns="50800" rIns="50800" bIns="50800" anchor="ctr"/>
          <a:lstStyle/>
          <a:p>
            <a:pPr>
              <a:defRPr sz="2200">
                <a:solidFill>
                  <a:srgbClr val="FFFFFF"/>
                </a:solidFill>
              </a:defRPr>
            </a:pPr>
          </a:p>
        </p:txBody>
      </p:sp>
      <p:sp>
        <p:nvSpPr>
          <p:cNvPr id="184" name="Rectangle aux angles arrondis"/>
          <p:cNvSpPr/>
          <p:nvPr/>
        </p:nvSpPr>
        <p:spPr>
          <a:xfrm>
            <a:off x="1495889" y="8965886"/>
            <a:ext cx="1894444" cy="334250"/>
          </a:xfrm>
          <a:prstGeom prst="roundRect">
            <a:avLst>
              <a:gd name="adj" fmla="val 42341"/>
            </a:avLst>
          </a:prstGeom>
          <a:solidFill>
            <a:schemeClr val="accent1"/>
          </a:solidFill>
          <a:ln w="12700">
            <a:miter lim="400000"/>
          </a:ln>
        </p:spPr>
        <p:txBody>
          <a:bodyPr lIns="50800" tIns="50800" rIns="50800" bIns="50800" anchor="ctr"/>
          <a:lstStyle/>
          <a:p>
            <a:pPr>
              <a:defRPr sz="2200">
                <a:solidFill>
                  <a:srgbClr val="FFFFFF"/>
                </a:solidFill>
              </a:defRPr>
            </a:pPr>
          </a:p>
        </p:txBody>
      </p:sp>
      <p:sp>
        <p:nvSpPr>
          <p:cNvPr id="185" name="01/2017"/>
          <p:cNvSpPr txBox="1"/>
          <p:nvPr/>
        </p:nvSpPr>
        <p:spPr>
          <a:xfrm>
            <a:off x="1921456" y="8917110"/>
            <a:ext cx="1043306" cy="4318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1900">
                <a:latin typeface="Avenir Next Regular"/>
                <a:ea typeface="Avenir Next Regular"/>
                <a:cs typeface="Avenir Next Regular"/>
                <a:sym typeface="Avenir Next Regular"/>
              </a:defRPr>
            </a:lvl1pPr>
          </a:lstStyle>
          <a:p>
            <a:pPr/>
            <a:r>
              <a:t>01/2017</a:t>
            </a:r>
          </a:p>
        </p:txBody>
      </p:sp>
      <p:sp>
        <p:nvSpPr>
          <p:cNvPr id="186" name="01/2018"/>
          <p:cNvSpPr txBox="1"/>
          <p:nvPr/>
        </p:nvSpPr>
        <p:spPr>
          <a:xfrm>
            <a:off x="1921456" y="8158418"/>
            <a:ext cx="1043306" cy="4318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1900">
                <a:latin typeface="Avenir Next Regular"/>
                <a:ea typeface="Avenir Next Regular"/>
                <a:cs typeface="Avenir Next Regular"/>
                <a:sym typeface="Avenir Next Regular"/>
              </a:defRPr>
            </a:lvl1pPr>
          </a:lstStyle>
          <a:p>
            <a:pPr/>
            <a:r>
              <a:t>01/2018</a:t>
            </a:r>
          </a:p>
        </p:txBody>
      </p:sp>
      <p:sp>
        <p:nvSpPr>
          <p:cNvPr id="187" name="01/2020"/>
          <p:cNvSpPr txBox="1"/>
          <p:nvPr/>
        </p:nvSpPr>
        <p:spPr>
          <a:xfrm>
            <a:off x="1921456" y="7448501"/>
            <a:ext cx="1043306" cy="4318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1900">
                <a:latin typeface="Avenir Next Regular"/>
                <a:ea typeface="Avenir Next Regular"/>
                <a:cs typeface="Avenir Next Regular"/>
                <a:sym typeface="Avenir Next Regular"/>
              </a:defRPr>
            </a:lvl1pPr>
          </a:lstStyle>
          <a:p>
            <a:pPr/>
            <a:r>
              <a:t>01/2020</a:t>
            </a:r>
          </a:p>
        </p:txBody>
      </p:sp>
    </p:spTree>
  </p:cSld>
  <p:clrMapOvr>
    <a:masterClrMapping/>
  </p:clrMapOvr>
  <p:transition xmlns:p14="http://schemas.microsoft.com/office/powerpoint/2010/main" spd="med" advClick="1"/>
</p:sld>
</file>

<file path=ppt/slides/slide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191" name="image1.png" descr="image1.png"/>
          <p:cNvPicPr>
            <a:picLocks noChangeAspect="1"/>
          </p:cNvPicPr>
          <p:nvPr/>
        </p:nvPicPr>
        <p:blipFill>
          <a:blip r:embed="rId3">
            <a:extLst/>
          </a:blip>
          <a:srcRect l="24580" t="17241" r="28858" b="32892"/>
          <a:stretch>
            <a:fillRect/>
          </a:stretch>
        </p:blipFill>
        <p:spPr>
          <a:xfrm>
            <a:off x="1339217" y="1766263"/>
            <a:ext cx="11026668" cy="6642788"/>
          </a:xfrm>
          <a:prstGeom prst="rect">
            <a:avLst/>
          </a:prstGeom>
          <a:ln w="12700">
            <a:miter lim="400000"/>
          </a:ln>
        </p:spPr>
      </p:pic>
      <p:sp>
        <p:nvSpPr>
          <p:cNvPr id="192" name="Plan du…"/>
          <p:cNvSpPr txBox="1"/>
          <p:nvPr/>
        </p:nvSpPr>
        <p:spPr>
          <a:xfrm>
            <a:off x="6186574" y="-115768"/>
            <a:ext cx="4253633" cy="28321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defRPr b="1" sz="3800">
                <a:solidFill>
                  <a:srgbClr val="0096FF"/>
                </a:solidFill>
                <a:latin typeface="Garamond"/>
                <a:ea typeface="Garamond"/>
                <a:cs typeface="Garamond"/>
                <a:sym typeface="Garamond"/>
              </a:defRPr>
            </a:pPr>
          </a:p>
          <a:p>
            <a:pPr>
              <a:defRPr b="1" sz="3800">
                <a:solidFill>
                  <a:srgbClr val="0096FF"/>
                </a:solidFill>
                <a:latin typeface="Garamond"/>
                <a:ea typeface="Garamond"/>
                <a:cs typeface="Garamond"/>
                <a:sym typeface="Garamond"/>
              </a:defRPr>
            </a:pPr>
            <a:r>
              <a:t>Plan du </a:t>
            </a:r>
          </a:p>
          <a:p>
            <a:pPr>
              <a:defRPr b="1" sz="3800">
                <a:solidFill>
                  <a:srgbClr val="0096FF"/>
                </a:solidFill>
                <a:latin typeface="Garamond"/>
                <a:ea typeface="Garamond"/>
                <a:cs typeface="Garamond"/>
                <a:sym typeface="Garamond"/>
              </a:defRPr>
            </a:pPr>
            <a:r>
              <a:t>gouvernement pour </a:t>
            </a:r>
          </a:p>
          <a:p>
            <a:pPr>
              <a:defRPr b="1" sz="3800">
                <a:solidFill>
                  <a:srgbClr val="0096FF"/>
                </a:solidFill>
                <a:latin typeface="Garamond"/>
                <a:ea typeface="Garamond"/>
                <a:cs typeface="Garamond"/>
                <a:sym typeface="Garamond"/>
              </a:defRPr>
            </a:pPr>
            <a:r>
              <a:t>les travailleurs </a:t>
            </a:r>
          </a:p>
          <a:p>
            <a:pPr>
              <a:defRPr b="1" sz="3800">
                <a:solidFill>
                  <a:srgbClr val="0096FF"/>
                </a:solidFill>
                <a:latin typeface="Garamond"/>
                <a:ea typeface="Garamond"/>
                <a:cs typeface="Garamond"/>
                <a:sym typeface="Garamond"/>
              </a:defRPr>
            </a:pPr>
            <a:r>
              <a:t>indépendants </a:t>
            </a:r>
          </a:p>
        </p:txBody>
      </p:sp>
      <p:sp>
        <p:nvSpPr>
          <p:cNvPr id="193" name="ZoneTexte 1"/>
          <p:cNvSpPr txBox="1"/>
          <p:nvPr/>
        </p:nvSpPr>
        <p:spPr>
          <a:xfrm>
            <a:off x="2657068" y="7942559"/>
            <a:ext cx="3313427" cy="461059"/>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defRPr b="1">
                <a:solidFill>
                  <a:schemeClr val="accent1"/>
                </a:solidFill>
                <a:latin typeface="+mj-lt"/>
                <a:ea typeface="+mj-ea"/>
                <a:cs typeface="+mj-cs"/>
                <a:sym typeface="Helvetica Neue"/>
              </a:defRPr>
            </a:lvl1pPr>
          </a:lstStyle>
          <a:p>
            <a:pPr/>
            <a:r>
              <a:t>8 février 2022</a:t>
            </a:r>
          </a:p>
        </p:txBody>
      </p:sp>
    </p:spTree>
  </p:cSld>
  <p:clrMapOvr>
    <a:masterClrMapping/>
  </p:clrMapOvr>
  <p:transition xmlns:p14="http://schemas.microsoft.com/office/powerpoint/2010/main" spd="med" advClick="1"/>
</p:sld>
</file>

<file path=ppt/theme/theme1.xml><?xml version="1.0" encoding="utf-8"?>
<a:theme xmlns:a="http://schemas.openxmlformats.org/drawingml/2006/main" xmlns:r="http://schemas.openxmlformats.org/officeDocument/2006/relationships" name="White">
  <a:themeElements>
    <a:clrScheme name="White">
      <a:dk1>
        <a:srgbClr val="000000"/>
      </a:dk1>
      <a:lt1>
        <a:srgbClr val="FFFFFF"/>
      </a:lt1>
      <a:dk2>
        <a:srgbClr val="A7A7A7"/>
      </a:dk2>
      <a:lt2>
        <a:srgbClr val="535353"/>
      </a:lt2>
      <a:accent1>
        <a:srgbClr val="00A2FF"/>
      </a:accent1>
      <a:accent2>
        <a:srgbClr val="16E7CF"/>
      </a:accent2>
      <a:accent3>
        <a:srgbClr val="61D836"/>
      </a:accent3>
      <a:accent4>
        <a:srgbClr val="FAE232"/>
      </a:accent4>
      <a:accent5>
        <a:srgbClr val="FF644E"/>
      </a:accent5>
      <a:accent6>
        <a:srgbClr val="EF5FA7"/>
      </a:accent6>
      <a:hlink>
        <a:srgbClr val="0000FF"/>
      </a:hlink>
      <a:folHlink>
        <a:srgbClr val="FF00FF"/>
      </a:folHlink>
    </a:clrScheme>
    <a:fontScheme name="White">
      <a:majorFont>
        <a:latin typeface="Helvetica Neue"/>
        <a:ea typeface="Helvetica Neue"/>
        <a:cs typeface="Helvetica Neue"/>
      </a:majorFont>
      <a:minorFont>
        <a:latin typeface="Helvetica"/>
        <a:ea typeface="Helvetica"/>
        <a:cs typeface="Helvetica"/>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sp3d/>
      </a:spPr>
      <a:bodyPr rot="0" spcFirstLastPara="1" vertOverflow="overflow" horzOverflow="overflow" vert="horz" wrap="square" lIns="50800" tIns="50800" rIns="50800" bIns="50800" numCol="1" spcCol="38100" rtlCol="0" anchor="ctr" upright="0">
        <a:spAutoFit/>
      </a:bodyPr>
      <a:lstStyle>
        <a:defPPr marL="0" marR="0" indent="0" algn="ctr" defTabSz="584200"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000000"/>
            </a:solidFill>
            <a:effectLst/>
            <a:uFillTx/>
            <a:latin typeface="Helvetica Neue Medium"/>
            <a:ea typeface="Helvetica Neue Medium"/>
            <a:cs typeface="Helvetica Neue Medium"/>
            <a:sym typeface="Helvetica Neue Medium"/>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chemeClr val="accent1"/>
          </a:solidFill>
          <a:prstDash val="solid"/>
          <a:round/>
        </a:ln>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upright="0">
        <a:spAutoFit/>
      </a:bodyPr>
      <a:lstStyle>
        <a:defPPr marL="0" marR="0" indent="0" algn="ctr" defTabSz="584200"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000000"/>
            </a:solidFill>
            <a:effectLst/>
            <a:uFillTx/>
            <a:latin typeface="Helvetica Neue Medium"/>
            <a:ea typeface="Helvetica Neue Medium"/>
            <a:cs typeface="Helvetica Neue Medium"/>
            <a:sym typeface="Helvetica Neue Medium"/>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ppt/theme/theme2.xml><?xml version="1.0" encoding="utf-8"?>
<a:theme xmlns:a="http://schemas.openxmlformats.org/drawingml/2006/main" xmlns:r="http://schemas.openxmlformats.org/officeDocument/2006/relationships" name="White">
  <a:themeElements>
    <a:clrScheme name="White">
      <a:dk1>
        <a:srgbClr val="000000"/>
      </a:dk1>
      <a:lt1>
        <a:srgbClr val="FFFFFF"/>
      </a:lt1>
      <a:dk2>
        <a:srgbClr val="A7A7A7"/>
      </a:dk2>
      <a:lt2>
        <a:srgbClr val="535353"/>
      </a:lt2>
      <a:accent1>
        <a:srgbClr val="00A2FF"/>
      </a:accent1>
      <a:accent2>
        <a:srgbClr val="16E7CF"/>
      </a:accent2>
      <a:accent3>
        <a:srgbClr val="61D836"/>
      </a:accent3>
      <a:accent4>
        <a:srgbClr val="FAE232"/>
      </a:accent4>
      <a:accent5>
        <a:srgbClr val="FF644E"/>
      </a:accent5>
      <a:accent6>
        <a:srgbClr val="EF5FA7"/>
      </a:accent6>
      <a:hlink>
        <a:srgbClr val="0000FF"/>
      </a:hlink>
      <a:folHlink>
        <a:srgbClr val="FF00FF"/>
      </a:folHlink>
    </a:clrScheme>
    <a:fontScheme name="White">
      <a:majorFont>
        <a:latin typeface="Helvetica Neue"/>
        <a:ea typeface="Helvetica Neue"/>
        <a:cs typeface="Helvetica Neue"/>
      </a:majorFont>
      <a:minorFont>
        <a:latin typeface="Helvetica"/>
        <a:ea typeface="Helvetica"/>
        <a:cs typeface="Helvetica"/>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sp3d/>
      </a:spPr>
      <a:bodyPr rot="0" spcFirstLastPara="1" vertOverflow="overflow" horzOverflow="overflow" vert="horz" wrap="square" lIns="50800" tIns="50800" rIns="50800" bIns="50800" numCol="1" spcCol="38100" rtlCol="0" anchor="ctr" upright="0">
        <a:spAutoFit/>
      </a:bodyPr>
      <a:lstStyle>
        <a:defPPr marL="0" marR="0" indent="0" algn="ctr" defTabSz="584200"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000000"/>
            </a:solidFill>
            <a:effectLst/>
            <a:uFillTx/>
            <a:latin typeface="Helvetica Neue Medium"/>
            <a:ea typeface="Helvetica Neue Medium"/>
            <a:cs typeface="Helvetica Neue Medium"/>
            <a:sym typeface="Helvetica Neue Medium"/>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chemeClr val="accent1"/>
          </a:solidFill>
          <a:prstDash val="solid"/>
          <a:round/>
        </a:ln>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upright="0">
        <a:spAutoFit/>
      </a:bodyPr>
      <a:lstStyle>
        <a:defPPr marL="0" marR="0" indent="0" algn="ctr" defTabSz="584200"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000000"/>
            </a:solidFill>
            <a:effectLst/>
            <a:uFillTx/>
            <a:latin typeface="Helvetica Neue Medium"/>
            <a:ea typeface="Helvetica Neue Medium"/>
            <a:cs typeface="Helvetica Neue Medium"/>
            <a:sym typeface="Helvetica Neue Medium"/>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docProps/app.xml><?xml version="1.0" encoding="utf-8"?>
<Properties xmlns="http://schemas.openxmlformats.org/officeDocument/2006/extended-properties" xmlns:vt="http://schemas.openxmlformats.org/officeDocument/2006/docPropsVTypes"/>
</file>

<file path=docProps/core.xml><?xml version="1.0" encoding="utf-8"?>
<cp:coreProperties xmlns:cp="http://schemas.openxmlformats.org/package/2006/metadata/core-properties" xmlns:dc="http://purl.org/dc/elements/1.1/" xmlns:dcterms="http://purl.org/dc/terms/" xmlns:xsi="http://www.w3.org/2001/XMLSchema-instance"/>
</file>