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Lst>
  <p:notesMasterIdLst>
    <p:notesMasterId r:id="rId71"/>
  </p:notesMasterIdLst>
  <p:handoutMasterIdLst>
    <p:handoutMasterId r:id="rId72"/>
  </p:handoutMasterIdLst>
  <p:sldIdLst>
    <p:sldId id="286" r:id="rId3"/>
    <p:sldId id="374" r:id="rId4"/>
    <p:sldId id="312" r:id="rId5"/>
    <p:sldId id="313" r:id="rId6"/>
    <p:sldId id="314" r:id="rId7"/>
    <p:sldId id="315" r:id="rId8"/>
    <p:sldId id="316" r:id="rId9"/>
    <p:sldId id="317" r:id="rId10"/>
    <p:sldId id="318" r:id="rId11"/>
    <p:sldId id="319" r:id="rId12"/>
    <p:sldId id="320" r:id="rId13"/>
    <p:sldId id="321" r:id="rId14"/>
    <p:sldId id="322" r:id="rId15"/>
    <p:sldId id="323" r:id="rId16"/>
    <p:sldId id="324" r:id="rId17"/>
    <p:sldId id="257" r:id="rId18"/>
    <p:sldId id="258" r:id="rId19"/>
    <p:sldId id="259" r:id="rId20"/>
    <p:sldId id="327" r:id="rId21"/>
    <p:sldId id="261" r:id="rId22"/>
    <p:sldId id="262" r:id="rId23"/>
    <p:sldId id="263" r:id="rId24"/>
    <p:sldId id="264" r:id="rId25"/>
    <p:sldId id="329" r:id="rId26"/>
    <p:sldId id="330" r:id="rId27"/>
    <p:sldId id="265" r:id="rId28"/>
    <p:sldId id="266" r:id="rId29"/>
    <p:sldId id="332" r:id="rId30"/>
    <p:sldId id="287" r:id="rId31"/>
    <p:sldId id="338" r:id="rId32"/>
    <p:sldId id="339" r:id="rId33"/>
    <p:sldId id="270" r:id="rId34"/>
    <p:sldId id="271" r:id="rId35"/>
    <p:sldId id="272" r:id="rId36"/>
    <p:sldId id="351" r:id="rId37"/>
    <p:sldId id="352" r:id="rId38"/>
    <p:sldId id="344" r:id="rId39"/>
    <p:sldId id="345" r:id="rId40"/>
    <p:sldId id="346" r:id="rId41"/>
    <p:sldId id="347" r:id="rId42"/>
    <p:sldId id="354" r:id="rId43"/>
    <p:sldId id="348" r:id="rId44"/>
    <p:sldId id="277" r:id="rId45"/>
    <p:sldId id="357" r:id="rId46"/>
    <p:sldId id="358" r:id="rId47"/>
    <p:sldId id="278" r:id="rId48"/>
    <p:sldId id="279" r:id="rId49"/>
    <p:sldId id="280" r:id="rId50"/>
    <p:sldId id="281" r:id="rId51"/>
    <p:sldId id="282" r:id="rId52"/>
    <p:sldId id="283" r:id="rId53"/>
    <p:sldId id="284" r:id="rId54"/>
    <p:sldId id="285" r:id="rId55"/>
    <p:sldId id="359" r:id="rId56"/>
    <p:sldId id="362" r:id="rId57"/>
    <p:sldId id="363" r:id="rId58"/>
    <p:sldId id="301" r:id="rId59"/>
    <p:sldId id="302" r:id="rId60"/>
    <p:sldId id="366" r:id="rId61"/>
    <p:sldId id="360" r:id="rId62"/>
    <p:sldId id="361" r:id="rId63"/>
    <p:sldId id="367" r:id="rId64"/>
    <p:sldId id="368" r:id="rId65"/>
    <p:sldId id="369" r:id="rId66"/>
    <p:sldId id="370" r:id="rId67"/>
    <p:sldId id="371" r:id="rId68"/>
    <p:sldId id="372" r:id="rId69"/>
    <p:sldId id="373" r:id="rId70"/>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90048C-8B3C-2D44-88AA-B03714488A36}" v="4" dt="2022-01-24T11:54:24.1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9" autoAdjust="0"/>
    <p:restoredTop sz="84938" autoAdjust="0"/>
  </p:normalViewPr>
  <p:slideViewPr>
    <p:cSldViewPr snapToGrid="0">
      <p:cViewPr varScale="1">
        <p:scale>
          <a:sx n="93" d="100"/>
          <a:sy n="93" d="100"/>
        </p:scale>
        <p:origin x="1184" y="2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loé de Stoppeleire" userId="d403fd4612f765c3" providerId="LiveId" clId="{4790048C-8B3C-2D44-88AA-B03714488A36}"/>
    <pc:docChg chg="undo custSel addSld delSld modSld">
      <pc:chgData name="Chloé de Stoppeleire" userId="d403fd4612f765c3" providerId="LiveId" clId="{4790048C-8B3C-2D44-88AA-B03714488A36}" dt="2022-01-25T08:12:48.161" v="298" actId="20577"/>
      <pc:docMkLst>
        <pc:docMk/>
      </pc:docMkLst>
      <pc:sldChg chg="add del">
        <pc:chgData name="Chloé de Stoppeleire" userId="d403fd4612f765c3" providerId="LiveId" clId="{4790048C-8B3C-2D44-88AA-B03714488A36}" dt="2022-01-24T11:50:58.528" v="3" actId="2696"/>
        <pc:sldMkLst>
          <pc:docMk/>
          <pc:sldMk cId="2479155109" sldId="325"/>
        </pc:sldMkLst>
      </pc:sldChg>
      <pc:sldChg chg="del">
        <pc:chgData name="Chloé de Stoppeleire" userId="d403fd4612f765c3" providerId="LiveId" clId="{4790048C-8B3C-2D44-88AA-B03714488A36}" dt="2022-01-24T11:51:11.697" v="4" actId="2696"/>
        <pc:sldMkLst>
          <pc:docMk/>
          <pc:sldMk cId="3384350300" sldId="365"/>
        </pc:sldMkLst>
      </pc:sldChg>
      <pc:sldChg chg="modSp mod modAnim">
        <pc:chgData name="Chloé de Stoppeleire" userId="d403fd4612f765c3" providerId="LiveId" clId="{4790048C-8B3C-2D44-88AA-B03714488A36}" dt="2022-01-24T11:54:24.160" v="79" actId="14100"/>
        <pc:sldMkLst>
          <pc:docMk/>
          <pc:sldMk cId="1047642322" sldId="367"/>
        </pc:sldMkLst>
        <pc:spChg chg="mod">
          <ac:chgData name="Chloé de Stoppeleire" userId="d403fd4612f765c3" providerId="LiveId" clId="{4790048C-8B3C-2D44-88AA-B03714488A36}" dt="2022-01-24T11:54:17.933" v="78" actId="14100"/>
          <ac:spMkLst>
            <pc:docMk/>
            <pc:sldMk cId="1047642322" sldId="367"/>
            <ac:spMk id="7" creationId="{00000000-0000-0000-0000-000000000000}"/>
          </ac:spMkLst>
        </pc:spChg>
        <pc:spChg chg="mod">
          <ac:chgData name="Chloé de Stoppeleire" userId="d403fd4612f765c3" providerId="LiveId" clId="{4790048C-8B3C-2D44-88AA-B03714488A36}" dt="2022-01-24T11:54:24.160" v="79" actId="14100"/>
          <ac:spMkLst>
            <pc:docMk/>
            <pc:sldMk cId="1047642322" sldId="367"/>
            <ac:spMk id="8" creationId="{00000000-0000-0000-0000-000000000000}"/>
          </ac:spMkLst>
        </pc:spChg>
      </pc:sldChg>
      <pc:sldChg chg="new del">
        <pc:chgData name="Chloé de Stoppeleire" userId="d403fd4612f765c3" providerId="LiveId" clId="{4790048C-8B3C-2D44-88AA-B03714488A36}" dt="2022-01-24T11:50:55.332" v="2" actId="2696"/>
        <pc:sldMkLst>
          <pc:docMk/>
          <pc:sldMk cId="3495877721" sldId="374"/>
        </pc:sldMkLst>
      </pc:sldChg>
      <pc:sldChg chg="modSp new mod">
        <pc:chgData name="Chloé de Stoppeleire" userId="d403fd4612f765c3" providerId="LiveId" clId="{4790048C-8B3C-2D44-88AA-B03714488A36}" dt="2022-01-25T08:12:48.161" v="298" actId="20577"/>
        <pc:sldMkLst>
          <pc:docMk/>
          <pc:sldMk cId="3585546220" sldId="374"/>
        </pc:sldMkLst>
        <pc:spChg chg="mod">
          <ac:chgData name="Chloé de Stoppeleire" userId="d403fd4612f765c3" providerId="LiveId" clId="{4790048C-8B3C-2D44-88AA-B03714488A36}" dt="2022-01-25T08:12:24.489" v="269" actId="20577"/>
          <ac:spMkLst>
            <pc:docMk/>
            <pc:sldMk cId="3585546220" sldId="374"/>
            <ac:spMk id="2" creationId="{D48601D9-43A5-A142-BE3E-D3E4E23239BD}"/>
          </ac:spMkLst>
        </pc:spChg>
        <pc:spChg chg="mod">
          <ac:chgData name="Chloé de Stoppeleire" userId="d403fd4612f765c3" providerId="LiveId" clId="{4790048C-8B3C-2D44-88AA-B03714488A36}" dt="2022-01-25T08:12:48.161" v="298" actId="20577"/>
          <ac:spMkLst>
            <pc:docMk/>
            <pc:sldMk cId="3585546220" sldId="374"/>
            <ac:spMk id="3" creationId="{C98FCE69-59DA-CE4C-804D-90968139CA3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5F6C00C-088D-41E6-83B8-AC333D2FDC52}" type="datetimeFigureOut">
              <a:rPr lang="fr-FR" smtClean="0"/>
              <a:t>25/01/2022</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C66F1CE-1D9A-4834-8FAB-8A9895397F59}" type="slidenum">
              <a:rPr lang="fr-FR" smtClean="0"/>
              <a:t>‹N°›</a:t>
            </a:fld>
            <a:endParaRPr lang="fr-FR"/>
          </a:p>
        </p:txBody>
      </p:sp>
    </p:spTree>
    <p:extLst>
      <p:ext uri="{BB962C8B-B14F-4D97-AF65-F5344CB8AC3E}">
        <p14:creationId xmlns:p14="http://schemas.microsoft.com/office/powerpoint/2010/main" val="1327120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F2FB6F8-D512-4D38-AC77-9EBF012015B1}" type="datetimeFigureOut">
              <a:rPr lang="fr-FR" smtClean="0"/>
              <a:pPr/>
              <a:t>25/01/2022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6CDEF52-B31F-436A-8AFA-349FFAEB8AB9}" type="slidenum">
              <a:rPr lang="fr-FR" smtClean="0"/>
              <a:pPr/>
              <a:t>‹N°›</a:t>
            </a:fld>
            <a:endParaRPr lang="fr-FR"/>
          </a:p>
        </p:txBody>
      </p:sp>
    </p:spTree>
    <p:extLst>
      <p:ext uri="{BB962C8B-B14F-4D97-AF65-F5344CB8AC3E}">
        <p14:creationId xmlns:p14="http://schemas.microsoft.com/office/powerpoint/2010/main" val="2179240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Agitation : moins </a:t>
            </a:r>
            <a:r>
              <a:rPr lang="fr-FR" dirty="0" err="1"/>
              <a:t>extèriorisé</a:t>
            </a:r>
            <a:r>
              <a:rPr lang="fr-FR" dirty="0"/>
              <a:t> (bougeotte, nervosité (signes subjectifs++),</a:t>
            </a:r>
            <a:r>
              <a:rPr lang="fr-FR" baseline="0" dirty="0"/>
              <a:t> impulsivité : verbale (</a:t>
            </a:r>
            <a:r>
              <a:rPr lang="fr-FR" baseline="0" dirty="0" err="1"/>
              <a:t>impèriosité</a:t>
            </a:r>
            <a:r>
              <a:rPr lang="fr-FR" baseline="0" dirty="0"/>
              <a:t>, digressions) motrice(action irréfléchie) cognitive  (prise de décision </a:t>
            </a:r>
            <a:r>
              <a:rPr lang="fr-FR" baseline="0" dirty="0" err="1"/>
              <a:t>hative</a:t>
            </a:r>
            <a:r>
              <a:rPr lang="fr-FR" baseline="0" dirty="0"/>
              <a:t>), inattention : distractibilité…)</a:t>
            </a:r>
          </a:p>
          <a:p>
            <a:r>
              <a:rPr lang="fr-FR" baseline="0" dirty="0"/>
              <a:t>Difficultés d’</a:t>
            </a:r>
            <a:r>
              <a:rPr lang="fr-FR" baseline="0" dirty="0" err="1"/>
              <a:t>orga</a:t>
            </a:r>
            <a:r>
              <a:rPr lang="fr-FR" baseline="0" dirty="0"/>
              <a:t> et de planification : importance ++ chez l’adulte par rapport à l’enfant : environnement exigeant, alors que se </a:t>
            </a:r>
            <a:r>
              <a:rPr lang="fr-FR" baseline="0" dirty="0" err="1"/>
              <a:t>subistituait</a:t>
            </a:r>
            <a:r>
              <a:rPr lang="fr-FR" baseline="0" dirty="0"/>
              <a:t> auparavant à l’enfant.</a:t>
            </a:r>
            <a:endParaRPr lang="fr-FR" dirty="0"/>
          </a:p>
        </p:txBody>
      </p:sp>
      <p:sp>
        <p:nvSpPr>
          <p:cNvPr id="4" name="Espace réservé du numéro de diapositive 3"/>
          <p:cNvSpPr>
            <a:spLocks noGrp="1"/>
          </p:cNvSpPr>
          <p:nvPr>
            <p:ph type="sldNum" sz="quarter" idx="10"/>
          </p:nvPr>
        </p:nvSpPr>
        <p:spPr/>
        <p:txBody>
          <a:bodyPr/>
          <a:lstStyle/>
          <a:p>
            <a:fld id="{F6CC9F76-AC0C-2343-BF29-92B4D3F6C704}" type="slidenum">
              <a:rPr lang="fr-FR" smtClean="0">
                <a:solidFill>
                  <a:prstClr val="black"/>
                </a:solidFill>
              </a:rPr>
              <a:pPr/>
              <a:t>3</a:t>
            </a:fld>
            <a:endParaRPr lang="fr-FR">
              <a:solidFill>
                <a:prstClr val="black"/>
              </a:solidFill>
            </a:endParaRPr>
          </a:p>
        </p:txBody>
      </p:sp>
    </p:spTree>
    <p:extLst>
      <p:ext uri="{BB962C8B-B14F-4D97-AF65-F5344CB8AC3E}">
        <p14:creationId xmlns:p14="http://schemas.microsoft.com/office/powerpoint/2010/main" val="287988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Agitation : moins </a:t>
            </a:r>
            <a:r>
              <a:rPr lang="fr-FR" dirty="0" err="1"/>
              <a:t>extèriorisé</a:t>
            </a:r>
            <a:r>
              <a:rPr lang="fr-FR" dirty="0"/>
              <a:t> (bougeotte, nervosité (signes subjectifs++),</a:t>
            </a:r>
            <a:r>
              <a:rPr lang="fr-FR" baseline="0" dirty="0"/>
              <a:t> impulsivité : verbale (</a:t>
            </a:r>
            <a:r>
              <a:rPr lang="fr-FR" baseline="0" dirty="0" err="1"/>
              <a:t>impèriosité</a:t>
            </a:r>
            <a:r>
              <a:rPr lang="fr-FR" baseline="0" dirty="0"/>
              <a:t>, digressions) motrice(action irréfléchie) cognitive  (prise de décision </a:t>
            </a:r>
            <a:r>
              <a:rPr lang="fr-FR" baseline="0" dirty="0" err="1"/>
              <a:t>hative</a:t>
            </a:r>
            <a:r>
              <a:rPr lang="fr-FR" baseline="0" dirty="0"/>
              <a:t>), inattention : distractibilité…)</a:t>
            </a:r>
          </a:p>
          <a:p>
            <a:r>
              <a:rPr lang="fr-FR" baseline="0" dirty="0"/>
              <a:t>Difficultés d’</a:t>
            </a:r>
            <a:r>
              <a:rPr lang="fr-FR" baseline="0" dirty="0" err="1"/>
              <a:t>orga</a:t>
            </a:r>
            <a:r>
              <a:rPr lang="fr-FR" baseline="0" dirty="0"/>
              <a:t> et de planification : importance ++ chez l’adulte par rapport à l’enfant : environnement exigeant, alors que se </a:t>
            </a:r>
            <a:r>
              <a:rPr lang="fr-FR" baseline="0" dirty="0" err="1"/>
              <a:t>subistituait</a:t>
            </a:r>
            <a:r>
              <a:rPr lang="fr-FR" baseline="0" dirty="0"/>
              <a:t> auparavant à l’enfant.</a:t>
            </a:r>
            <a:endParaRPr lang="fr-FR" dirty="0"/>
          </a:p>
        </p:txBody>
      </p:sp>
      <p:sp>
        <p:nvSpPr>
          <p:cNvPr id="4" name="Espace réservé du numéro de diapositive 3"/>
          <p:cNvSpPr>
            <a:spLocks noGrp="1"/>
          </p:cNvSpPr>
          <p:nvPr>
            <p:ph type="sldNum" sz="quarter" idx="10"/>
          </p:nvPr>
        </p:nvSpPr>
        <p:spPr/>
        <p:txBody>
          <a:bodyPr/>
          <a:lstStyle/>
          <a:p>
            <a:fld id="{F6CC9F76-AC0C-2343-BF29-92B4D3F6C704}" type="slidenum">
              <a:rPr lang="fr-FR" smtClean="0">
                <a:solidFill>
                  <a:prstClr val="black"/>
                </a:solidFill>
              </a:rPr>
              <a:pPr/>
              <a:t>4</a:t>
            </a:fld>
            <a:endParaRPr lang="fr-FR">
              <a:solidFill>
                <a:prstClr val="black"/>
              </a:solidFill>
            </a:endParaRPr>
          </a:p>
        </p:txBody>
      </p:sp>
    </p:spTree>
    <p:extLst>
      <p:ext uri="{BB962C8B-B14F-4D97-AF65-F5344CB8AC3E}">
        <p14:creationId xmlns:p14="http://schemas.microsoft.com/office/powerpoint/2010/main" val="397145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Agitation : moins </a:t>
            </a:r>
            <a:r>
              <a:rPr lang="fr-FR" dirty="0" err="1"/>
              <a:t>extèriorisé</a:t>
            </a:r>
            <a:r>
              <a:rPr lang="fr-FR" dirty="0"/>
              <a:t> (bougeotte, nervosité (signes subjectifs++),</a:t>
            </a:r>
            <a:r>
              <a:rPr lang="fr-FR" baseline="0" dirty="0"/>
              <a:t> impulsivité : verbale (</a:t>
            </a:r>
            <a:r>
              <a:rPr lang="fr-FR" baseline="0" dirty="0" err="1"/>
              <a:t>impèriosité</a:t>
            </a:r>
            <a:r>
              <a:rPr lang="fr-FR" baseline="0" dirty="0"/>
              <a:t>, digressions) motrice(action irréfléchie) cognitive  (prise de décision </a:t>
            </a:r>
            <a:r>
              <a:rPr lang="fr-FR" baseline="0" dirty="0" err="1"/>
              <a:t>hative</a:t>
            </a:r>
            <a:r>
              <a:rPr lang="fr-FR" baseline="0" dirty="0"/>
              <a:t>), inattention : distractibilité…)</a:t>
            </a:r>
          </a:p>
          <a:p>
            <a:r>
              <a:rPr lang="fr-FR" baseline="0" dirty="0"/>
              <a:t>Difficultés d’</a:t>
            </a:r>
            <a:r>
              <a:rPr lang="fr-FR" baseline="0" dirty="0" err="1"/>
              <a:t>orga</a:t>
            </a:r>
            <a:r>
              <a:rPr lang="fr-FR" baseline="0" dirty="0"/>
              <a:t> et de planification : importance ++ chez l’adulte par rapport à l’enfant : environnement exigeant, alors que se </a:t>
            </a:r>
            <a:r>
              <a:rPr lang="fr-FR" baseline="0" dirty="0" err="1"/>
              <a:t>subistituait</a:t>
            </a:r>
            <a:r>
              <a:rPr lang="fr-FR" baseline="0" dirty="0"/>
              <a:t> auparavant à l’enfant.</a:t>
            </a:r>
            <a:endParaRPr lang="fr-FR" dirty="0"/>
          </a:p>
        </p:txBody>
      </p:sp>
      <p:sp>
        <p:nvSpPr>
          <p:cNvPr id="4" name="Espace réservé du numéro de diapositive 3"/>
          <p:cNvSpPr>
            <a:spLocks noGrp="1"/>
          </p:cNvSpPr>
          <p:nvPr>
            <p:ph type="sldNum" sz="quarter" idx="10"/>
          </p:nvPr>
        </p:nvSpPr>
        <p:spPr/>
        <p:txBody>
          <a:bodyPr/>
          <a:lstStyle/>
          <a:p>
            <a:fld id="{F6CC9F76-AC0C-2343-BF29-92B4D3F6C704}" type="slidenum">
              <a:rPr lang="fr-FR" smtClean="0">
                <a:solidFill>
                  <a:prstClr val="black"/>
                </a:solidFill>
              </a:rPr>
              <a:pPr/>
              <a:t>8</a:t>
            </a:fld>
            <a:endParaRPr lang="fr-FR">
              <a:solidFill>
                <a:prstClr val="black"/>
              </a:solidFill>
            </a:endParaRPr>
          </a:p>
        </p:txBody>
      </p:sp>
    </p:spTree>
    <p:extLst>
      <p:ext uri="{BB962C8B-B14F-4D97-AF65-F5344CB8AC3E}">
        <p14:creationId xmlns:p14="http://schemas.microsoft.com/office/powerpoint/2010/main" val="1143987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Les symptômes émotionnels</a:t>
            </a:r>
            <a:r>
              <a:rPr lang="fr-FR" sz="1200" b="1" kern="1200" baseline="0" dirty="0">
                <a:solidFill>
                  <a:schemeClr val="tx1"/>
                </a:solidFill>
                <a:effectLst/>
                <a:latin typeface="+mn-lt"/>
                <a:ea typeface="+mn-ea"/>
                <a:cs typeface="+mn-cs"/>
              </a:rPr>
              <a:t> en dehors des comorbidités dans le </a:t>
            </a:r>
            <a:r>
              <a:rPr lang="fr-FR" sz="1200" b="1" kern="1200" baseline="0" dirty="0" err="1">
                <a:solidFill>
                  <a:schemeClr val="tx1"/>
                </a:solidFill>
                <a:effectLst/>
                <a:latin typeface="+mn-lt"/>
                <a:ea typeface="+mn-ea"/>
                <a:cs typeface="+mn-cs"/>
              </a:rPr>
              <a:t>tdah</a:t>
            </a:r>
            <a:r>
              <a:rPr lang="fr-FR" sz="1200" b="1" kern="1200" baseline="0" dirty="0">
                <a:solidFill>
                  <a:schemeClr val="tx1"/>
                </a:solidFill>
                <a:effectLst/>
                <a:latin typeface="+mn-lt"/>
                <a:ea typeface="+mn-ea"/>
                <a:cs typeface="+mn-cs"/>
              </a:rPr>
              <a:t> ont été caractérisés. ils sont hétérogènes. </a:t>
            </a:r>
            <a:r>
              <a:rPr lang="fr-FR" sz="1200" b="1" kern="1200" dirty="0">
                <a:solidFill>
                  <a:schemeClr val="tx1"/>
                </a:solidFill>
                <a:effectLst/>
                <a:latin typeface="+mn-lt"/>
                <a:ea typeface="+mn-ea"/>
                <a:cs typeface="+mn-cs"/>
              </a:rPr>
              <a:t>on retrouve d'un côté </a:t>
            </a:r>
            <a:r>
              <a:rPr lang="fr-FR" dirty="0">
                <a:effectLst/>
              </a:rPr>
              <a:t>ceux d'expression stable et durable.</a:t>
            </a:r>
            <a:r>
              <a:rPr lang="fr-FR" baseline="0" dirty="0">
                <a:effectLst/>
              </a:rPr>
              <a:t> il s'agit de la </a:t>
            </a:r>
            <a:r>
              <a:rPr lang="fr-FR" dirty="0">
                <a:effectLst/>
              </a:rPr>
              <a:t>baisse</a:t>
            </a:r>
            <a:r>
              <a:rPr lang="fr-FR" baseline="0" dirty="0">
                <a:effectLst/>
              </a:rPr>
              <a:t> de l’estime de soi, du déficit de compétences émotionnelles, de l'anxiété et une irritabilité durable.</a:t>
            </a:r>
            <a:endParaRPr lang="fr-FR" dirty="0"/>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et de l'autre côté on</a:t>
            </a:r>
            <a:r>
              <a:rPr lang="fr-FR" sz="1200" b="1" kern="1200" baseline="0" dirty="0">
                <a:solidFill>
                  <a:schemeClr val="tx1"/>
                </a:solidFill>
                <a:effectLst/>
                <a:latin typeface="+mn-lt"/>
                <a:ea typeface="+mn-ea"/>
                <a:cs typeface="+mn-cs"/>
              </a:rPr>
              <a:t> retrouve  </a:t>
            </a:r>
            <a:r>
              <a:rPr lang="fr-FR" sz="1200" b="1" kern="1200" dirty="0">
                <a:solidFill>
                  <a:schemeClr val="tx1"/>
                </a:solidFill>
                <a:effectLst/>
                <a:latin typeface="+mn-lt"/>
                <a:ea typeface="+mn-ea"/>
                <a:cs typeface="+mn-cs"/>
              </a:rPr>
              <a:t>ceux d'expression</a:t>
            </a:r>
            <a:r>
              <a:rPr lang="fr-FR" sz="1200" b="1" kern="1200" baseline="0" dirty="0">
                <a:solidFill>
                  <a:schemeClr val="tx1"/>
                </a:solidFill>
                <a:effectLst/>
                <a:latin typeface="+mn-lt"/>
                <a:ea typeface="+mn-ea"/>
                <a:cs typeface="+mn-cs"/>
              </a:rPr>
              <a:t> brève et fluctuante.</a:t>
            </a:r>
          </a:p>
          <a:p>
            <a:r>
              <a:rPr lang="fr-FR" sz="1200" b="1" kern="1200" baseline="0" dirty="0" err="1">
                <a:solidFill>
                  <a:schemeClr val="tx1"/>
                </a:solidFill>
                <a:effectLst/>
                <a:latin typeface="+mn-lt"/>
                <a:ea typeface="+mn-ea"/>
                <a:cs typeface="+mn-cs"/>
              </a:rPr>
              <a:t>Parmis</a:t>
            </a:r>
            <a:r>
              <a:rPr lang="fr-FR" sz="1200" b="1" kern="1200" baseline="0" dirty="0">
                <a:solidFill>
                  <a:schemeClr val="tx1"/>
                </a:solidFill>
                <a:effectLst/>
                <a:latin typeface="+mn-lt"/>
                <a:ea typeface="+mn-ea"/>
                <a:cs typeface="+mn-cs"/>
              </a:rPr>
              <a:t> ceux ci on peut décrire l'</a:t>
            </a:r>
            <a:r>
              <a:rPr lang="fr-FR" sz="1200" b="1" kern="1200" dirty="0">
                <a:solidFill>
                  <a:schemeClr val="tx1"/>
                </a:solidFill>
                <a:effectLst/>
                <a:latin typeface="+mn-lt"/>
                <a:ea typeface="+mn-ea"/>
                <a:cs typeface="+mn-cs"/>
              </a:rPr>
              <a:t>hyperréactivité émotionnelle</a:t>
            </a:r>
            <a:r>
              <a:rPr lang="fr-FR" sz="1200" kern="1200" dirty="0">
                <a:solidFill>
                  <a:schemeClr val="tx1"/>
                </a:solidFill>
                <a:effectLst/>
                <a:latin typeface="+mn-lt"/>
                <a:ea typeface="+mn-ea"/>
                <a:cs typeface="+mn-cs"/>
              </a:rPr>
              <a:t>, qui est une tendance à avoir des réactions émotionnelles plus intenses et plus fréquentes à des stimuli auxquels des patients moins réactifs ne répondraient pas</a:t>
            </a:r>
            <a:r>
              <a:rPr lang="fr-FR" dirty="0">
                <a:effectLst/>
              </a:rPr>
              <a:t> .</a:t>
            </a:r>
          </a:p>
          <a:p>
            <a:r>
              <a:rPr lang="fr-FR" sz="1200" b="1" kern="1200" dirty="0">
                <a:solidFill>
                  <a:schemeClr val="tx1"/>
                </a:solidFill>
                <a:effectLst/>
                <a:latin typeface="+mn-lt"/>
                <a:ea typeface="+mn-ea"/>
                <a:cs typeface="+mn-cs"/>
              </a:rPr>
              <a:t>on décrit également la labilité émotionnelle </a:t>
            </a:r>
            <a:r>
              <a:rPr lang="fr-FR" sz="1200" b="0" kern="1200" dirty="0">
                <a:solidFill>
                  <a:schemeClr val="tx1"/>
                </a:solidFill>
                <a:effectLst/>
                <a:latin typeface="+mn-lt"/>
                <a:ea typeface="+mn-ea"/>
                <a:cs typeface="+mn-cs"/>
              </a:rPr>
              <a:t>qui</a:t>
            </a:r>
            <a:r>
              <a:rPr lang="fr-FR" sz="1200" b="0" kern="1200" baseline="0" dirty="0">
                <a:solidFill>
                  <a:schemeClr val="tx1"/>
                </a:solidFill>
                <a:effectLst/>
                <a:latin typeface="+mn-lt"/>
                <a:ea typeface="+mn-ea"/>
                <a:cs typeface="+mn-cs"/>
              </a:rPr>
              <a:t> est un</a:t>
            </a:r>
            <a:r>
              <a:rPr lang="fr-FR" sz="1200" kern="1200" dirty="0">
                <a:solidFill>
                  <a:schemeClr val="tx1"/>
                </a:solidFill>
                <a:effectLst/>
                <a:latin typeface="+mn-lt"/>
                <a:ea typeface="+mn-ea"/>
                <a:cs typeface="+mn-cs"/>
              </a:rPr>
              <a:t> passage rapide et fréquent entre des phases d’excitation et des phases de tristesse et de dévalorisation. </a:t>
            </a:r>
          </a:p>
          <a:p>
            <a:r>
              <a:rPr lang="fr-FR" sz="1200" b="1" kern="1200" dirty="0">
                <a:solidFill>
                  <a:schemeClr val="tx1"/>
                </a:solidFill>
                <a:effectLst/>
                <a:latin typeface="+mn-lt"/>
                <a:ea typeface="+mn-ea"/>
                <a:cs typeface="+mn-cs"/>
              </a:rPr>
              <a:t>enfin on retrouve la notion de Dysrégulation émotionnelle</a:t>
            </a:r>
            <a:r>
              <a:rPr lang="fr-FR" sz="1200" b="0" kern="1200" baseline="0" dirty="0">
                <a:solidFill>
                  <a:schemeClr val="tx1"/>
                </a:solidFill>
                <a:effectLst/>
                <a:latin typeface="+mn-lt"/>
                <a:ea typeface="+mn-ea"/>
                <a:cs typeface="+mn-cs"/>
              </a:rPr>
              <a:t> qui </a:t>
            </a:r>
            <a:r>
              <a:rPr lang="fr-FR" sz="1200" kern="1200" dirty="0">
                <a:solidFill>
                  <a:schemeClr val="tx1"/>
                </a:solidFill>
                <a:effectLst/>
                <a:latin typeface="+mn-lt"/>
                <a:ea typeface="+mn-ea"/>
                <a:cs typeface="+mn-cs"/>
              </a:rPr>
              <a:t>est un</a:t>
            </a:r>
            <a:r>
              <a:rPr lang="fr-FR" sz="1200" kern="1200" baseline="0" dirty="0">
                <a:solidFill>
                  <a:schemeClr val="tx1"/>
                </a:solidFill>
                <a:effectLst/>
                <a:latin typeface="+mn-lt"/>
                <a:ea typeface="+mn-ea"/>
                <a:cs typeface="+mn-cs"/>
              </a:rPr>
              <a:t>e difficulté  à réguler les émotions. </a:t>
            </a:r>
          </a:p>
          <a:p>
            <a:endParaRPr lang="fr-FR" sz="120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FAE2C39E-05D4-A141-A23D-B3A29B14AFDA}" type="slidenum">
              <a:rPr lang="fr-FR" smtClean="0">
                <a:solidFill>
                  <a:prstClr val="black"/>
                </a:solidFill>
              </a:rPr>
              <a:pPr/>
              <a:t>12</a:t>
            </a:fld>
            <a:endParaRPr lang="fr-FR">
              <a:solidFill>
                <a:prstClr val="black"/>
              </a:solidFill>
            </a:endParaRPr>
          </a:p>
        </p:txBody>
      </p:sp>
    </p:spTree>
    <p:extLst>
      <p:ext uri="{BB962C8B-B14F-4D97-AF65-F5344CB8AC3E}">
        <p14:creationId xmlns:p14="http://schemas.microsoft.com/office/powerpoint/2010/main" val="3045498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Agitation : moins </a:t>
            </a:r>
            <a:r>
              <a:rPr lang="fr-FR" dirty="0" err="1"/>
              <a:t>extèriorisé</a:t>
            </a:r>
            <a:r>
              <a:rPr lang="fr-FR" dirty="0"/>
              <a:t> (bougeotte, nervosité (signes subjectifs++),</a:t>
            </a:r>
            <a:r>
              <a:rPr lang="fr-FR" baseline="0" dirty="0"/>
              <a:t> impulsivité : verbale (</a:t>
            </a:r>
            <a:r>
              <a:rPr lang="fr-FR" baseline="0" dirty="0" err="1"/>
              <a:t>impèriosité</a:t>
            </a:r>
            <a:r>
              <a:rPr lang="fr-FR" baseline="0" dirty="0"/>
              <a:t>, digressions) motrice(action irréfléchie) cognitive  (prise de décision </a:t>
            </a:r>
            <a:r>
              <a:rPr lang="fr-FR" baseline="0" dirty="0" err="1"/>
              <a:t>hative</a:t>
            </a:r>
            <a:r>
              <a:rPr lang="fr-FR" baseline="0" dirty="0"/>
              <a:t>), inattention : distractibilité…)</a:t>
            </a:r>
          </a:p>
          <a:p>
            <a:r>
              <a:rPr lang="fr-FR" baseline="0" dirty="0"/>
              <a:t>Difficultés d’</a:t>
            </a:r>
            <a:r>
              <a:rPr lang="fr-FR" baseline="0" dirty="0" err="1"/>
              <a:t>orga</a:t>
            </a:r>
            <a:r>
              <a:rPr lang="fr-FR" baseline="0" dirty="0"/>
              <a:t> et de planification : importance ++ chez l’adulte par rapport à l’enfant : environnement exigeant, alors que se </a:t>
            </a:r>
            <a:r>
              <a:rPr lang="fr-FR" baseline="0" dirty="0" err="1"/>
              <a:t>subistituait</a:t>
            </a:r>
            <a:r>
              <a:rPr lang="fr-FR" baseline="0" dirty="0"/>
              <a:t> auparavant à l’enfant.</a:t>
            </a:r>
            <a:endParaRPr lang="fr-FR" dirty="0"/>
          </a:p>
        </p:txBody>
      </p:sp>
      <p:sp>
        <p:nvSpPr>
          <p:cNvPr id="4" name="Espace réservé du numéro de diapositive 3"/>
          <p:cNvSpPr>
            <a:spLocks noGrp="1"/>
          </p:cNvSpPr>
          <p:nvPr>
            <p:ph type="sldNum" sz="quarter" idx="10"/>
          </p:nvPr>
        </p:nvSpPr>
        <p:spPr/>
        <p:txBody>
          <a:bodyPr/>
          <a:lstStyle/>
          <a:p>
            <a:fld id="{F6CC9F76-AC0C-2343-BF29-92B4D3F6C704}" type="slidenum">
              <a:rPr lang="fr-FR" smtClean="0">
                <a:solidFill>
                  <a:prstClr val="black"/>
                </a:solidFill>
              </a:rPr>
              <a:pPr/>
              <a:t>13</a:t>
            </a:fld>
            <a:endParaRPr lang="fr-FR">
              <a:solidFill>
                <a:prstClr val="black"/>
              </a:solidFill>
            </a:endParaRPr>
          </a:p>
        </p:txBody>
      </p:sp>
    </p:spTree>
    <p:extLst>
      <p:ext uri="{BB962C8B-B14F-4D97-AF65-F5344CB8AC3E}">
        <p14:creationId xmlns:p14="http://schemas.microsoft.com/office/powerpoint/2010/main" val="3752797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Trouble bipolaire </a:t>
            </a:r>
          </a:p>
          <a:p>
            <a:pPr lvl="1"/>
            <a:r>
              <a:rPr lang="fr-FR" dirty="0"/>
              <a:t>Manie/hypomanie/ TDAH : agitation PM, fuite des idées, logorrhée, distractibilité, labilité, intolérance à la frustration, irritabilité</a:t>
            </a:r>
          </a:p>
          <a:p>
            <a:pPr lvl="1"/>
            <a:r>
              <a:rPr lang="fr-FR" dirty="0"/>
              <a:t>Mais variations affectives du TDA/H sur une journée, voir d’une heure à l’autre</a:t>
            </a:r>
          </a:p>
          <a:p>
            <a:pPr lvl="1"/>
            <a:r>
              <a:rPr lang="fr-FR" dirty="0"/>
              <a:t>Début avant 12 ans pour le TDA/H</a:t>
            </a:r>
          </a:p>
          <a:p>
            <a:pPr lvl="1"/>
            <a:r>
              <a:rPr lang="fr-FR" dirty="0"/>
              <a:t>Évolution : continue ou par épisodes</a:t>
            </a:r>
            <a:r>
              <a:rPr lang="is-IS" dirty="0"/>
              <a:t>…</a:t>
            </a:r>
            <a:endParaRPr lang="fr-FR" dirty="0"/>
          </a:p>
          <a:p>
            <a:pPr lvl="1"/>
            <a:r>
              <a:rPr lang="fr-FR" dirty="0"/>
              <a:t>Conscience douloureuse des troubles chez le TDA/H vs euphorie, exaltation, projets grandioses chez le maniaque </a:t>
            </a:r>
          </a:p>
          <a:p>
            <a:pPr lvl="1"/>
            <a:r>
              <a:rPr lang="fr-FR" dirty="0"/>
              <a:t>TDA/H tend à s’améliorer avec l’âge; TB s’aggrave</a:t>
            </a:r>
          </a:p>
          <a:p>
            <a:endParaRPr lang="fr-FR" dirty="0"/>
          </a:p>
        </p:txBody>
      </p:sp>
      <p:sp>
        <p:nvSpPr>
          <p:cNvPr id="4" name="Espace réservé du numéro de diapositive 3"/>
          <p:cNvSpPr>
            <a:spLocks noGrp="1"/>
          </p:cNvSpPr>
          <p:nvPr>
            <p:ph type="sldNum" sz="quarter" idx="10"/>
          </p:nvPr>
        </p:nvSpPr>
        <p:spPr/>
        <p:txBody>
          <a:bodyPr/>
          <a:lstStyle/>
          <a:p>
            <a:fld id="{F6CDEF52-B31F-436A-8AFA-349FFAEB8AB9}" type="slidenum">
              <a:rPr lang="fr-FR" smtClean="0"/>
              <a:pPr/>
              <a:t>38</a:t>
            </a:fld>
            <a:endParaRPr lang="fr-FR"/>
          </a:p>
        </p:txBody>
      </p:sp>
    </p:spTree>
    <p:extLst>
      <p:ext uri="{BB962C8B-B14F-4D97-AF65-F5344CB8AC3E}">
        <p14:creationId xmlns:p14="http://schemas.microsoft.com/office/powerpoint/2010/main" val="54030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ea typeface="ＭＳ Ｐゴシック" panose="020B0600070205080204" pitchFamily="34" charset="-128"/>
            </a:endParaRPr>
          </a:p>
        </p:txBody>
      </p:sp>
      <p:sp>
        <p:nvSpPr>
          <p:cNvPr id="317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A5CF034-E2E8-4D01-A60A-44CEC7EE70B3}" type="slidenum">
              <a:rPr lang="fr-FR" altLang="fr-FR" smtClean="0">
                <a:latin typeface="Calibri" panose="020F0502020204030204" pitchFamily="34" charset="0"/>
              </a:rPr>
              <a:pPr/>
              <a:t>62</a:t>
            </a:fld>
            <a:endParaRPr lang="fr-FR" altLang="fr-FR">
              <a:latin typeface="Calibri" panose="020F0502020204030204" pitchFamily="34" charset="0"/>
            </a:endParaRPr>
          </a:p>
        </p:txBody>
      </p:sp>
    </p:spTree>
    <p:extLst>
      <p:ext uri="{BB962C8B-B14F-4D97-AF65-F5344CB8AC3E}">
        <p14:creationId xmlns:p14="http://schemas.microsoft.com/office/powerpoint/2010/main" val="3256708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b="1">
                <a:ea typeface="ＭＳ Ｐゴシック" panose="020B0600070205080204" pitchFamily="34" charset="-128"/>
              </a:rPr>
              <a:t>La voie méso-limbique (mésencéphale → système limbique)</a:t>
            </a:r>
            <a:r>
              <a:rPr lang="fr-FR" altLang="fr-FR">
                <a:ea typeface="ＭＳ Ｐゴシック" panose="020B0600070205080204" pitchFamily="34" charset="-128"/>
              </a:rPr>
              <a:t> ATV → striatum ventral (N. Accumbens), septum, amygdale, hippocampe</a:t>
            </a:r>
          </a:p>
          <a:p>
            <a:pPr eaLnBrk="1" hangingPunct="1"/>
            <a:r>
              <a:rPr lang="fr-FR" altLang="fr-FR">
                <a:ea typeface="ＭＳ Ｐゴシック" panose="020B0600070205080204" pitchFamily="34" charset="-128"/>
              </a:rPr>
              <a:t>contrôle des processus motivationnels et de récompense</a:t>
            </a:r>
          </a:p>
          <a:p>
            <a:pPr eaLnBrk="1" hangingPunct="1"/>
            <a:r>
              <a:rPr lang="fr-FR" altLang="fr-FR" b="1">
                <a:ea typeface="ＭＳ Ｐゴシック" panose="020B0600070205080204" pitchFamily="34" charset="-128"/>
              </a:rPr>
              <a:t>La voie mésocorticale</a:t>
            </a:r>
            <a:r>
              <a:rPr lang="fr-FR" altLang="fr-FR">
                <a:ea typeface="ＭＳ Ｐゴシック" panose="020B0600070205080204" pitchFamily="34" charset="-128"/>
              </a:rPr>
              <a:t> ATV → cortex frontal (gyrus cingulaire), temporal (gyrus entorhinal)</a:t>
            </a:r>
          </a:p>
          <a:p>
            <a:pPr eaLnBrk="1" hangingPunct="1"/>
            <a:r>
              <a:rPr lang="fr-FR" altLang="fr-FR">
                <a:ea typeface="ＭＳ Ｐゴシック" panose="020B0600070205080204" pitchFamily="34" charset="-128"/>
              </a:rPr>
              <a:t>Elle joue un rôle dans la concentration et des fonctions exécutives</a:t>
            </a:r>
          </a:p>
          <a:p>
            <a:pPr eaLnBrk="1" hangingPunct="1"/>
            <a:endParaRPr lang="fr-FR" altLang="fr-FR">
              <a:ea typeface="ＭＳ Ｐゴシック" panose="020B0600070205080204" pitchFamily="34" charset="-128"/>
            </a:endParaRPr>
          </a:p>
        </p:txBody>
      </p:sp>
      <p:sp>
        <p:nvSpPr>
          <p:cNvPr id="358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3A93979-796D-4E47-B6A9-4C60FD115D36}" type="slidenum">
              <a:rPr lang="fr-FR" altLang="fr-FR" smtClean="0">
                <a:latin typeface="Calibri" panose="020F0502020204030204" pitchFamily="34" charset="0"/>
              </a:rPr>
              <a:pPr/>
              <a:t>65</a:t>
            </a:fld>
            <a:endParaRPr lang="fr-FR" altLang="fr-FR">
              <a:latin typeface="Calibri" panose="020F0502020204030204" pitchFamily="34" charset="0"/>
            </a:endParaRPr>
          </a:p>
        </p:txBody>
      </p:sp>
    </p:spTree>
    <p:extLst>
      <p:ext uri="{BB962C8B-B14F-4D97-AF65-F5344CB8AC3E}">
        <p14:creationId xmlns:p14="http://schemas.microsoft.com/office/powerpoint/2010/main" val="1819325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ea typeface="ＭＳ Ｐゴシック" panose="020B0600070205080204" pitchFamily="34" charset="-128"/>
            </a:endParaRPr>
          </a:p>
        </p:txBody>
      </p:sp>
      <p:sp>
        <p:nvSpPr>
          <p:cNvPr id="3994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2EE003B-91B1-4AD6-AC59-D69CAF75C778}" type="slidenum">
              <a:rPr lang="fr-FR" altLang="fr-FR" smtClean="0">
                <a:latin typeface="Calibri" panose="020F0502020204030204" pitchFamily="34" charset="0"/>
              </a:rPr>
              <a:pPr/>
              <a:t>68</a:t>
            </a:fld>
            <a:endParaRPr lang="fr-FR" altLang="fr-FR">
              <a:latin typeface="Calibri" panose="020F0502020204030204" pitchFamily="34" charset="0"/>
            </a:endParaRPr>
          </a:p>
        </p:txBody>
      </p:sp>
    </p:spTree>
    <p:extLst>
      <p:ext uri="{BB962C8B-B14F-4D97-AF65-F5344CB8AC3E}">
        <p14:creationId xmlns:p14="http://schemas.microsoft.com/office/powerpoint/2010/main" val="3644180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624668"/>
            <a:ext cx="5384800" cy="933450"/>
          </a:xfrm>
        </p:spPr>
        <p:txBody>
          <a:bodyPr>
            <a:normAutofit/>
          </a:bodyPr>
          <a:lstStyle>
            <a:lvl1pPr>
              <a:defRPr sz="2800"/>
            </a:lvl1pPr>
          </a:lstStyle>
          <a:p>
            <a:r>
              <a:rPr lang="fr-FR"/>
              <a:t>Cliquez et modifiez le titre</a:t>
            </a:r>
            <a:endParaRPr/>
          </a:p>
        </p:txBody>
      </p:sp>
      <p:sp>
        <p:nvSpPr>
          <p:cNvPr id="3" name="Subtitle 2"/>
          <p:cNvSpPr>
            <a:spLocks noGrp="1"/>
          </p:cNvSpPr>
          <p:nvPr>
            <p:ph type="subTitle" idx="1"/>
          </p:nvPr>
        </p:nvSpPr>
        <p:spPr>
          <a:xfrm>
            <a:off x="6400800" y="5562600"/>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a:p>
        </p:txBody>
      </p:sp>
      <p:sp>
        <p:nvSpPr>
          <p:cNvPr id="4" name="Date Placeholder 3"/>
          <p:cNvSpPr>
            <a:spLocks noGrp="1"/>
          </p:cNvSpPr>
          <p:nvPr>
            <p:ph type="dt" sz="half" idx="10"/>
          </p:nvPr>
        </p:nvSpPr>
        <p:spPr>
          <a:xfrm>
            <a:off x="6400801" y="6425641"/>
            <a:ext cx="1643529" cy="365125"/>
          </a:xfrm>
        </p:spPr>
        <p:txBody>
          <a:bodyPr/>
          <a:lstStyle>
            <a:lvl1pPr algn="l">
              <a:defRPr/>
            </a:lvl1pPr>
          </a:lstStyle>
          <a:p>
            <a:fld id="{2892C2A8-B9D5-FC46-ABD2-3EC02EBE07AF}" type="datetimeFigureOut">
              <a:rPr lang="fr-FR" smtClean="0">
                <a:solidFill>
                  <a:prstClr val="black">
                    <a:lumMod val="65000"/>
                    <a:lumOff val="35000"/>
                  </a:prstClr>
                </a:solidFill>
              </a:rPr>
              <a:pPr/>
              <a:t>25/01/2022</a:t>
            </a:fld>
            <a:endParaRPr lang="fr-FR">
              <a:solidFill>
                <a:prstClr val="black">
                  <a:lumMod val="65000"/>
                  <a:lumOff val="35000"/>
                </a:prstClr>
              </a:solidFill>
            </a:endParaRPr>
          </a:p>
        </p:txBody>
      </p:sp>
      <p:sp>
        <p:nvSpPr>
          <p:cNvPr id="5" name="Footer Placeholder 4"/>
          <p:cNvSpPr>
            <a:spLocks noGrp="1"/>
          </p:cNvSpPr>
          <p:nvPr>
            <p:ph type="ftr" sz="quarter" idx="11"/>
          </p:nvPr>
        </p:nvSpPr>
        <p:spPr>
          <a:xfrm>
            <a:off x="8414871" y="6425641"/>
            <a:ext cx="3490259" cy="365125"/>
          </a:xfrm>
        </p:spPr>
        <p:txBody>
          <a:bodyPr/>
          <a:lstStyle>
            <a:lvl1pPr algn="r">
              <a:defRPr/>
            </a:lvl1pPr>
          </a:lstStyle>
          <a:p>
            <a:endParaRPr lang="fr-FR">
              <a:solidFill>
                <a:prstClr val="black">
                  <a:lumMod val="65000"/>
                  <a:lumOff val="35000"/>
                </a:prstClr>
              </a:solidFill>
            </a:endParaRPr>
          </a:p>
        </p:txBody>
      </p:sp>
      <p:sp>
        <p:nvSpPr>
          <p:cNvPr id="7" name="Rectangle 6"/>
          <p:cNvSpPr/>
          <p:nvPr/>
        </p:nvSpPr>
        <p:spPr>
          <a:xfrm>
            <a:off x="376767" y="228600"/>
            <a:ext cx="5647267"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8" name="Rectangle 7"/>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10" name="Rectangle 9"/>
          <p:cNvSpPr/>
          <p:nvPr/>
        </p:nvSpPr>
        <p:spPr>
          <a:xfrm>
            <a:off x="6165851" y="237744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15" name="TextBox 14"/>
          <p:cNvSpPr txBox="1"/>
          <p:nvPr/>
        </p:nvSpPr>
        <p:spPr>
          <a:xfrm>
            <a:off x="566522" y="174813"/>
            <a:ext cx="551079" cy="830997"/>
          </a:xfrm>
          <a:prstGeom prst="rect">
            <a:avLst/>
          </a:prstGeom>
          <a:noFill/>
        </p:spPr>
        <p:txBody>
          <a:bodyPr wrap="square" lIns="0" tIns="0" rIns="0" bIns="0" rtlCol="0">
            <a:spAutoFit/>
          </a:bodyPr>
          <a:lstStyle/>
          <a:p>
            <a:pPr defTabSz="457200"/>
            <a:r>
              <a:rPr sz="5400" b="1">
                <a:solidFill>
                  <a:srgbClr val="663366">
                    <a:lumMod val="60000"/>
                    <a:lumOff val="40000"/>
                  </a:srgbClr>
                </a:solidFill>
              </a:rPr>
              <a:t>+</a:t>
            </a:r>
          </a:p>
        </p:txBody>
      </p:sp>
      <p:sp>
        <p:nvSpPr>
          <p:cNvPr id="11" name="Rectangle 10"/>
          <p:cNvSpPr/>
          <p:nvPr/>
        </p:nvSpPr>
        <p:spPr>
          <a:xfrm>
            <a:off x="6165851" y="228600"/>
            <a:ext cx="27432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12" name="Rectangle 11"/>
          <p:cNvSpPr/>
          <p:nvPr/>
        </p:nvSpPr>
        <p:spPr>
          <a:xfrm>
            <a:off x="9069917" y="237744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Tree>
    <p:extLst>
      <p:ext uri="{BB962C8B-B14F-4D97-AF65-F5344CB8AC3E}">
        <p14:creationId xmlns:p14="http://schemas.microsoft.com/office/powerpoint/2010/main" val="1677691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us">
    <p:spTree>
      <p:nvGrpSpPr>
        <p:cNvPr id="1" name=""/>
        <p:cNvGrpSpPr/>
        <p:nvPr/>
      </p:nvGrpSpPr>
      <p:grpSpPr>
        <a:xfrm>
          <a:off x="0" y="0"/>
          <a:ext cx="0" cy="0"/>
          <a:chOff x="0" y="0"/>
          <a:chExt cx="0" cy="0"/>
        </a:xfrm>
      </p:grpSpPr>
      <p:sp>
        <p:nvSpPr>
          <p:cNvPr id="8" name="Rectangle 7"/>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pPr defTabSz="457200"/>
            <a:r>
              <a:rPr sz="3600" b="1">
                <a:solidFill>
                  <a:srgbClr val="663366">
                    <a:lumMod val="60000"/>
                    <a:lumOff val="40000"/>
                  </a:srgbClr>
                </a:solidFill>
              </a:rPr>
              <a:t>+</a:t>
            </a:r>
          </a:p>
        </p:txBody>
      </p:sp>
      <p:sp>
        <p:nvSpPr>
          <p:cNvPr id="2" name="Title 1"/>
          <p:cNvSpPr>
            <a:spLocks noGrp="1"/>
          </p:cNvSpPr>
          <p:nvPr>
            <p:ph type="title"/>
          </p:nvPr>
        </p:nvSpPr>
        <p:spPr/>
        <p:txBody>
          <a:bodyPr/>
          <a:lstStyle/>
          <a:p>
            <a:r>
              <a:rPr lang="fr-FR"/>
              <a:t>Cliquez et modifiez le titre</a:t>
            </a:r>
            <a:endParaRPr/>
          </a:p>
        </p:txBody>
      </p:sp>
      <p:sp>
        <p:nvSpPr>
          <p:cNvPr id="5" name="Date Placeholder 4"/>
          <p:cNvSpPr>
            <a:spLocks noGrp="1"/>
          </p:cNvSpPr>
          <p:nvPr>
            <p:ph type="dt" sz="half" idx="10"/>
          </p:nvPr>
        </p:nvSpPr>
        <p:spPr/>
        <p:txBody>
          <a:bodyPr/>
          <a:lstStyle/>
          <a:p>
            <a:fld id="{2892C2A8-B9D5-FC46-ABD2-3EC02EBE07AF}" type="datetimeFigureOut">
              <a:rPr lang="fr-FR" smtClean="0">
                <a:solidFill>
                  <a:prstClr val="black">
                    <a:lumMod val="65000"/>
                    <a:lumOff val="35000"/>
                  </a:prstClr>
                </a:solidFill>
              </a:rPr>
              <a:pPr/>
              <a:t>25/01/2022</a:t>
            </a:fld>
            <a:endParaRPr lang="fr-FR">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fr-F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E40D7FC-EE7C-9840-888B-4A92B051407F}" type="slidenum">
              <a:rPr lang="fr-FR" smtClean="0">
                <a:solidFill>
                  <a:prstClr val="white"/>
                </a:solidFill>
              </a:rPr>
              <a:pPr/>
              <a:t>‹N°›</a:t>
            </a:fld>
            <a:endParaRPr lang="fr-FR">
              <a:solidFill>
                <a:prstClr val="white"/>
              </a:solidFill>
            </a:endParaRPr>
          </a:p>
        </p:txBody>
      </p:sp>
      <p:sp>
        <p:nvSpPr>
          <p:cNvPr id="12" name="Content Placeholder 2"/>
          <p:cNvSpPr>
            <a:spLocks noGrp="1"/>
          </p:cNvSpPr>
          <p:nvPr>
            <p:ph sz="half" idx="17"/>
          </p:nvPr>
        </p:nvSpPr>
        <p:spPr>
          <a:xfrm>
            <a:off x="670561" y="1985963"/>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14" name="Content Placeholder 2"/>
          <p:cNvSpPr>
            <a:spLocks noGrp="1"/>
          </p:cNvSpPr>
          <p:nvPr>
            <p:ph sz="half" idx="18"/>
          </p:nvPr>
        </p:nvSpPr>
        <p:spPr>
          <a:xfrm>
            <a:off x="670561" y="4164965"/>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15"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16"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Tree>
    <p:extLst>
      <p:ext uri="{BB962C8B-B14F-4D97-AF65-F5344CB8AC3E}">
        <p14:creationId xmlns:p14="http://schemas.microsoft.com/office/powerpoint/2010/main" val="2124192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6" name="Rectangle 5"/>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8" name="TextBox 7"/>
          <p:cNvSpPr txBox="1"/>
          <p:nvPr/>
        </p:nvSpPr>
        <p:spPr>
          <a:xfrm>
            <a:off x="297581" y="228600"/>
            <a:ext cx="347879" cy="553998"/>
          </a:xfrm>
          <a:prstGeom prst="rect">
            <a:avLst/>
          </a:prstGeom>
          <a:noFill/>
        </p:spPr>
        <p:txBody>
          <a:bodyPr wrap="square" lIns="0" tIns="0" rIns="0" bIns="0" rtlCol="0">
            <a:spAutoFit/>
          </a:bodyPr>
          <a:lstStyle/>
          <a:p>
            <a:pPr defTabSz="457200"/>
            <a:r>
              <a:rPr sz="3600" b="1">
                <a:solidFill>
                  <a:srgbClr val="663366">
                    <a:lumMod val="60000"/>
                    <a:lumOff val="40000"/>
                  </a:srgbClr>
                </a:solidFill>
              </a:rPr>
              <a:t>+</a:t>
            </a:r>
          </a:p>
        </p:txBody>
      </p:sp>
      <p:sp>
        <p:nvSpPr>
          <p:cNvPr id="2" name="Title 1"/>
          <p:cNvSpPr>
            <a:spLocks noGrp="1"/>
          </p:cNvSpPr>
          <p:nvPr>
            <p:ph type="title"/>
          </p:nvPr>
        </p:nvSpPr>
        <p:spPr/>
        <p:txBody>
          <a:bodyPr/>
          <a:lstStyle/>
          <a:p>
            <a:r>
              <a:rPr lang="fr-FR"/>
              <a:t>Cliquez et modifiez le titre</a:t>
            </a:r>
            <a:endParaRPr/>
          </a:p>
        </p:txBody>
      </p:sp>
      <p:sp>
        <p:nvSpPr>
          <p:cNvPr id="3" name="Date Placeholder 2"/>
          <p:cNvSpPr>
            <a:spLocks noGrp="1"/>
          </p:cNvSpPr>
          <p:nvPr>
            <p:ph type="dt" sz="half" idx="10"/>
          </p:nvPr>
        </p:nvSpPr>
        <p:spPr/>
        <p:txBody>
          <a:bodyPr/>
          <a:lstStyle/>
          <a:p>
            <a:fld id="{2892C2A8-B9D5-FC46-ABD2-3EC02EBE07AF}" type="datetimeFigureOut">
              <a:rPr lang="fr-FR" smtClean="0">
                <a:solidFill>
                  <a:prstClr val="black">
                    <a:lumMod val="65000"/>
                    <a:lumOff val="35000"/>
                  </a:prstClr>
                </a:solidFill>
              </a:rPr>
              <a:pPr/>
              <a:t>25/01/2022</a:t>
            </a:fld>
            <a:endParaRPr lang="fr-FR">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fr-F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FE40D7FC-EE7C-9840-888B-4A92B051407F}"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3807606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5" name="Rectangle 4"/>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2" name="Date Placeholder 1"/>
          <p:cNvSpPr>
            <a:spLocks noGrp="1"/>
          </p:cNvSpPr>
          <p:nvPr>
            <p:ph type="dt" sz="half" idx="10"/>
          </p:nvPr>
        </p:nvSpPr>
        <p:spPr/>
        <p:txBody>
          <a:bodyPr/>
          <a:lstStyle/>
          <a:p>
            <a:fld id="{2892C2A8-B9D5-FC46-ABD2-3EC02EBE07AF}" type="datetimeFigureOut">
              <a:rPr lang="fr-FR" smtClean="0">
                <a:solidFill>
                  <a:prstClr val="black">
                    <a:lumMod val="65000"/>
                    <a:lumOff val="35000"/>
                  </a:prstClr>
                </a:solidFill>
              </a:rPr>
              <a:pPr/>
              <a:t>25/01/2022</a:t>
            </a:fld>
            <a:endParaRPr lang="fr-FR">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fr-F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FE40D7FC-EE7C-9840-888B-4A92B051407F}"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3369705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376768" y="228600"/>
            <a:ext cx="460163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2" name="Title 1"/>
          <p:cNvSpPr>
            <a:spLocks noGrp="1"/>
          </p:cNvSpPr>
          <p:nvPr>
            <p:ph type="title"/>
          </p:nvPr>
        </p:nvSpPr>
        <p:spPr>
          <a:xfrm>
            <a:off x="507407" y="2571750"/>
            <a:ext cx="4340352" cy="1162050"/>
          </a:xfrm>
        </p:spPr>
        <p:txBody>
          <a:bodyPr anchor="b">
            <a:normAutofit/>
          </a:bodyPr>
          <a:lstStyle>
            <a:lvl1pPr algn="l">
              <a:defRPr sz="2600" b="0">
                <a:solidFill>
                  <a:schemeClr val="bg1"/>
                </a:solidFill>
              </a:defRPr>
            </a:lvl1pPr>
          </a:lstStyle>
          <a:p>
            <a:r>
              <a:rPr lang="fr-FR"/>
              <a:t>Cliquez et modifiez le titre</a:t>
            </a:r>
            <a:endParaRPr dirty="0"/>
          </a:p>
        </p:txBody>
      </p:sp>
      <p:sp>
        <p:nvSpPr>
          <p:cNvPr id="3" name="Content Placeholder 2"/>
          <p:cNvSpPr>
            <a:spLocks noGrp="1"/>
          </p:cNvSpPr>
          <p:nvPr>
            <p:ph idx="1"/>
          </p:nvPr>
        </p:nvSpPr>
        <p:spPr>
          <a:xfrm>
            <a:off x="5558368" y="273051"/>
            <a:ext cx="6129865"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Text Placeholder 3"/>
          <p:cNvSpPr>
            <a:spLocks noGrp="1"/>
          </p:cNvSpPr>
          <p:nvPr>
            <p:ph type="body" sz="half" idx="2"/>
          </p:nvPr>
        </p:nvSpPr>
        <p:spPr>
          <a:xfrm>
            <a:off x="508124" y="3733801"/>
            <a:ext cx="4340352"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9855200" y="6423586"/>
            <a:ext cx="2049929" cy="365125"/>
          </a:xfrm>
        </p:spPr>
        <p:txBody>
          <a:bodyPr/>
          <a:lstStyle/>
          <a:p>
            <a:fld id="{2892C2A8-B9D5-FC46-ABD2-3EC02EBE07AF}" type="datetimeFigureOut">
              <a:rPr lang="fr-FR" smtClean="0">
                <a:solidFill>
                  <a:prstClr val="black">
                    <a:lumMod val="65000"/>
                    <a:lumOff val="35000"/>
                  </a:prstClr>
                </a:solidFill>
              </a:rPr>
              <a:pPr/>
              <a:t>25/01/2022</a:t>
            </a:fld>
            <a:endParaRPr lang="fr-FR">
              <a:solidFill>
                <a:prstClr val="black">
                  <a:lumMod val="65000"/>
                  <a:lumOff val="35000"/>
                </a:prstClr>
              </a:solidFill>
            </a:endParaRPr>
          </a:p>
        </p:txBody>
      </p:sp>
      <p:sp>
        <p:nvSpPr>
          <p:cNvPr id="6" name="Footer Placeholder 5"/>
          <p:cNvSpPr>
            <a:spLocks noGrp="1"/>
          </p:cNvSpPr>
          <p:nvPr>
            <p:ph type="ftr" sz="quarter" idx="11"/>
          </p:nvPr>
        </p:nvSpPr>
        <p:spPr>
          <a:xfrm>
            <a:off x="5145741" y="6423586"/>
            <a:ext cx="4422588" cy="365125"/>
          </a:xfrm>
        </p:spPr>
        <p:txBody>
          <a:bodyPr/>
          <a:lstStyle/>
          <a:p>
            <a:endParaRPr lang="fr-FR">
              <a:solidFill>
                <a:prstClr val="black">
                  <a:lumMod val="65000"/>
                  <a:lumOff val="35000"/>
                </a:prstClr>
              </a:solidFill>
            </a:endParaRPr>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pPr defTabSz="457200"/>
            <a:r>
              <a:rPr sz="5400" b="1">
                <a:solidFill>
                  <a:srgbClr val="663366">
                    <a:lumMod val="60000"/>
                    <a:lumOff val="40000"/>
                  </a:srgbClr>
                </a:solidFill>
              </a:rPr>
              <a:t>+</a:t>
            </a:r>
          </a:p>
        </p:txBody>
      </p:sp>
    </p:spTree>
    <p:extLst>
      <p:ext uri="{BB962C8B-B14F-4D97-AF65-F5344CB8AC3E}">
        <p14:creationId xmlns:p14="http://schemas.microsoft.com/office/powerpoint/2010/main" val="3984488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1" name="Rectangle 10"/>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2" name="Title 1"/>
          <p:cNvSpPr>
            <a:spLocks noGrp="1"/>
          </p:cNvSpPr>
          <p:nvPr>
            <p:ph type="title"/>
          </p:nvPr>
        </p:nvSpPr>
        <p:spPr>
          <a:xfrm>
            <a:off x="5559205" y="3124200"/>
            <a:ext cx="5197696" cy="871538"/>
          </a:xfrm>
        </p:spPr>
        <p:txBody>
          <a:bodyPr anchor="b">
            <a:normAutofit/>
          </a:bodyPr>
          <a:lstStyle>
            <a:lvl1pPr algn="l">
              <a:defRPr sz="2600" b="0"/>
            </a:lvl1pPr>
          </a:lstStyle>
          <a:p>
            <a:r>
              <a:rPr lang="fr-FR"/>
              <a:t>Cliquez et modifiez le titre</a:t>
            </a:r>
            <a:endParaRPr/>
          </a:p>
        </p:txBody>
      </p:sp>
      <p:sp>
        <p:nvSpPr>
          <p:cNvPr id="3" name="Picture Placeholder 2"/>
          <p:cNvSpPr>
            <a:spLocks noGrp="1"/>
          </p:cNvSpPr>
          <p:nvPr>
            <p:ph type="pic" idx="1"/>
          </p:nvPr>
        </p:nvSpPr>
        <p:spPr>
          <a:xfrm>
            <a:off x="370541" y="228600"/>
            <a:ext cx="4614211"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a:p>
        </p:txBody>
      </p:sp>
      <p:sp>
        <p:nvSpPr>
          <p:cNvPr id="4" name="Text Placeholder 3"/>
          <p:cNvSpPr>
            <a:spLocks noGrp="1"/>
          </p:cNvSpPr>
          <p:nvPr>
            <p:ph type="body" sz="half" idx="2"/>
          </p:nvPr>
        </p:nvSpPr>
        <p:spPr>
          <a:xfrm>
            <a:off x="5559205" y="3995737"/>
            <a:ext cx="5197696"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9855200" y="6423586"/>
            <a:ext cx="2049929" cy="365125"/>
          </a:xfrm>
        </p:spPr>
        <p:txBody>
          <a:bodyPr/>
          <a:lstStyle/>
          <a:p>
            <a:fld id="{2892C2A8-B9D5-FC46-ABD2-3EC02EBE07AF}" type="datetimeFigureOut">
              <a:rPr lang="fr-FR" smtClean="0">
                <a:solidFill>
                  <a:prstClr val="black">
                    <a:lumMod val="65000"/>
                    <a:lumOff val="35000"/>
                  </a:prstClr>
                </a:solidFill>
              </a:rPr>
              <a:pPr/>
              <a:t>25/01/2022</a:t>
            </a:fld>
            <a:endParaRPr lang="fr-FR">
              <a:solidFill>
                <a:prstClr val="black">
                  <a:lumMod val="65000"/>
                  <a:lumOff val="35000"/>
                </a:prstClr>
              </a:solidFill>
            </a:endParaRPr>
          </a:p>
        </p:txBody>
      </p:sp>
      <p:sp>
        <p:nvSpPr>
          <p:cNvPr id="6" name="Footer Placeholder 5"/>
          <p:cNvSpPr>
            <a:spLocks noGrp="1"/>
          </p:cNvSpPr>
          <p:nvPr>
            <p:ph type="ftr" sz="quarter" idx="11"/>
          </p:nvPr>
        </p:nvSpPr>
        <p:spPr>
          <a:xfrm>
            <a:off x="5588000" y="6423586"/>
            <a:ext cx="4006851" cy="365125"/>
          </a:xfrm>
        </p:spPr>
        <p:txBody>
          <a:bodyPr/>
          <a:lstStyle/>
          <a:p>
            <a:endParaRPr lang="fr-F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E40D7FC-EE7C-9840-888B-4A92B051407F}" type="slidenum">
              <a:rPr lang="fr-FR" smtClean="0">
                <a:solidFill>
                  <a:prstClr val="white"/>
                </a:solidFill>
              </a:rPr>
              <a:pPr/>
              <a:t>‹N°›</a:t>
            </a:fld>
            <a:endParaRPr lang="fr-FR">
              <a:solidFill>
                <a:prstClr val="white"/>
              </a:solidFill>
            </a:endParaRPr>
          </a:p>
        </p:txBody>
      </p:sp>
      <p:sp>
        <p:nvSpPr>
          <p:cNvPr id="10" name="TextBox 9"/>
          <p:cNvSpPr txBox="1"/>
          <p:nvPr/>
        </p:nvSpPr>
        <p:spPr>
          <a:xfrm>
            <a:off x="5320147" y="3370730"/>
            <a:ext cx="294091" cy="369332"/>
          </a:xfrm>
          <a:prstGeom prst="rect">
            <a:avLst/>
          </a:prstGeom>
          <a:noFill/>
        </p:spPr>
        <p:txBody>
          <a:bodyPr wrap="square" lIns="0" tIns="0" rIns="0" bIns="0" rtlCol="0">
            <a:spAutoFit/>
          </a:bodyPr>
          <a:lstStyle/>
          <a:p>
            <a:pPr defTabSz="457200"/>
            <a:r>
              <a:rPr sz="2400" b="1">
                <a:solidFill>
                  <a:srgbClr val="663366">
                    <a:lumMod val="60000"/>
                    <a:lumOff val="40000"/>
                  </a:srgbClr>
                </a:solidFill>
              </a:rPr>
              <a:t>+ </a:t>
            </a:r>
          </a:p>
        </p:txBody>
      </p:sp>
    </p:spTree>
    <p:extLst>
      <p:ext uri="{BB962C8B-B14F-4D97-AF65-F5344CB8AC3E}">
        <p14:creationId xmlns:p14="http://schemas.microsoft.com/office/powerpoint/2010/main" val="4176497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sp>
        <p:nvSpPr>
          <p:cNvPr id="2" name="Title 1"/>
          <p:cNvSpPr>
            <a:spLocks noGrp="1"/>
          </p:cNvSpPr>
          <p:nvPr>
            <p:ph type="title"/>
          </p:nvPr>
        </p:nvSpPr>
        <p:spPr>
          <a:xfrm>
            <a:off x="675341" y="4424082"/>
            <a:ext cx="8254876" cy="833718"/>
          </a:xfrm>
        </p:spPr>
        <p:txBody>
          <a:bodyPr anchor="b">
            <a:normAutofit/>
          </a:bodyPr>
          <a:lstStyle>
            <a:lvl1pPr algn="l">
              <a:defRPr sz="2600" b="0"/>
            </a:lvl1pPr>
          </a:lstStyle>
          <a:p>
            <a:r>
              <a:rPr lang="fr-FR"/>
              <a:t>Cliquez et modifiez le titre</a:t>
            </a:r>
            <a:endParaRPr/>
          </a:p>
        </p:txBody>
      </p:sp>
      <p:sp>
        <p:nvSpPr>
          <p:cNvPr id="3" name="Picture Placeholder 2"/>
          <p:cNvSpPr>
            <a:spLocks noGrp="1"/>
          </p:cNvSpPr>
          <p:nvPr>
            <p:ph type="pic" idx="1"/>
          </p:nvPr>
        </p:nvSpPr>
        <p:spPr>
          <a:xfrm>
            <a:off x="370541" y="228600"/>
            <a:ext cx="85045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a:p>
        </p:txBody>
      </p:sp>
      <p:sp>
        <p:nvSpPr>
          <p:cNvPr id="4" name="Text Placeholder 3"/>
          <p:cNvSpPr>
            <a:spLocks noGrp="1"/>
          </p:cNvSpPr>
          <p:nvPr>
            <p:ph type="body" sz="half" idx="2"/>
          </p:nvPr>
        </p:nvSpPr>
        <p:spPr>
          <a:xfrm>
            <a:off x="675341" y="5257800"/>
            <a:ext cx="8254876"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892C2A8-B9D5-FC46-ABD2-3EC02EBE07AF}" type="datetimeFigureOut">
              <a:rPr lang="fr-FR" smtClean="0">
                <a:solidFill>
                  <a:prstClr val="black">
                    <a:lumMod val="65000"/>
                    <a:lumOff val="35000"/>
                  </a:prstClr>
                </a:solidFill>
              </a:rPr>
              <a:pPr/>
              <a:t>25/01/2022</a:t>
            </a:fld>
            <a:endParaRPr lang="fr-FR">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fr-F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E40D7FC-EE7C-9840-888B-4A92B051407F}" type="slidenum">
              <a:rPr lang="fr-FR" smtClean="0">
                <a:solidFill>
                  <a:prstClr val="white"/>
                </a:solidFill>
              </a:rPr>
              <a:pPr/>
              <a:t>‹N°›</a:t>
            </a:fld>
            <a:endParaRPr lang="fr-FR">
              <a:solidFill>
                <a:prstClr val="white"/>
              </a:solidFill>
            </a:endParaRPr>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10" name="TextBox 9"/>
          <p:cNvSpPr txBox="1"/>
          <p:nvPr/>
        </p:nvSpPr>
        <p:spPr>
          <a:xfrm>
            <a:off x="436283" y="4632792"/>
            <a:ext cx="294091" cy="369332"/>
          </a:xfrm>
          <a:prstGeom prst="rect">
            <a:avLst/>
          </a:prstGeom>
          <a:noFill/>
        </p:spPr>
        <p:txBody>
          <a:bodyPr wrap="square" lIns="0" tIns="0" rIns="0" bIns="0" rtlCol="0">
            <a:spAutoFit/>
          </a:bodyPr>
          <a:lstStyle/>
          <a:p>
            <a:pPr defTabSz="457200"/>
            <a:r>
              <a:rPr sz="2400" b="1">
                <a:solidFill>
                  <a:srgbClr val="663366">
                    <a:lumMod val="60000"/>
                    <a:lumOff val="40000"/>
                  </a:srgbClr>
                </a:solidFill>
              </a:rPr>
              <a:t>+ </a:t>
            </a:r>
          </a:p>
        </p:txBody>
      </p:sp>
    </p:spTree>
    <p:extLst>
      <p:ext uri="{BB962C8B-B14F-4D97-AF65-F5344CB8AC3E}">
        <p14:creationId xmlns:p14="http://schemas.microsoft.com/office/powerpoint/2010/main" val="397854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images avec légende">
    <p:spTree>
      <p:nvGrpSpPr>
        <p:cNvPr id="1" name=""/>
        <p:cNvGrpSpPr/>
        <p:nvPr/>
      </p:nvGrpSpPr>
      <p:grpSpPr>
        <a:xfrm>
          <a:off x="0" y="0"/>
          <a:ext cx="0" cy="0"/>
          <a:chOff x="0" y="0"/>
          <a:chExt cx="0" cy="0"/>
        </a:xfrm>
      </p:grpSpPr>
      <p:sp>
        <p:nvSpPr>
          <p:cNvPr id="8" name="Rectangle 7"/>
          <p:cNvSpPr/>
          <p:nvPr/>
        </p:nvSpPr>
        <p:spPr>
          <a:xfrm>
            <a:off x="376766" y="228600"/>
            <a:ext cx="851622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2" name="Title 1"/>
          <p:cNvSpPr>
            <a:spLocks noGrp="1"/>
          </p:cNvSpPr>
          <p:nvPr>
            <p:ph type="title"/>
          </p:nvPr>
        </p:nvSpPr>
        <p:spPr>
          <a:xfrm>
            <a:off x="507406" y="2571750"/>
            <a:ext cx="8242148" cy="1162050"/>
          </a:xfrm>
        </p:spPr>
        <p:txBody>
          <a:bodyPr anchor="b">
            <a:normAutofit/>
          </a:bodyPr>
          <a:lstStyle>
            <a:lvl1pPr algn="l">
              <a:defRPr sz="2600" b="0">
                <a:solidFill>
                  <a:schemeClr val="bg1"/>
                </a:solidFill>
              </a:defRPr>
            </a:lvl1pPr>
          </a:lstStyle>
          <a:p>
            <a:r>
              <a:rPr lang="fr-FR"/>
              <a:t>Cliquez et modifiez le titre</a:t>
            </a:r>
            <a:endParaRPr/>
          </a:p>
        </p:txBody>
      </p:sp>
      <p:sp>
        <p:nvSpPr>
          <p:cNvPr id="4" name="Text Placeholder 3"/>
          <p:cNvSpPr>
            <a:spLocks noGrp="1"/>
          </p:cNvSpPr>
          <p:nvPr>
            <p:ph type="body" sz="half" idx="2"/>
          </p:nvPr>
        </p:nvSpPr>
        <p:spPr>
          <a:xfrm>
            <a:off x="508126" y="3733801"/>
            <a:ext cx="8239421"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6949683" y="6235608"/>
            <a:ext cx="1797864" cy="365125"/>
          </a:xfrm>
        </p:spPr>
        <p:txBody>
          <a:bodyPr/>
          <a:lstStyle>
            <a:lvl1pPr>
              <a:defRPr>
                <a:solidFill>
                  <a:schemeClr val="bg1"/>
                </a:solidFill>
              </a:defRPr>
            </a:lvl1pPr>
          </a:lstStyle>
          <a:p>
            <a:fld id="{2892C2A8-B9D5-FC46-ABD2-3EC02EBE07AF}" type="datetimeFigureOut">
              <a:rPr lang="fr-FR" smtClean="0">
                <a:solidFill>
                  <a:prstClr val="white"/>
                </a:solidFill>
              </a:rPr>
              <a:pPr/>
              <a:t>25/01/2022</a:t>
            </a:fld>
            <a:endParaRPr lang="fr-FR">
              <a:solidFill>
                <a:prstClr val="white"/>
              </a:solidFill>
            </a:endParaRPr>
          </a:p>
        </p:txBody>
      </p:sp>
      <p:sp>
        <p:nvSpPr>
          <p:cNvPr id="6" name="Footer Placeholder 5"/>
          <p:cNvSpPr>
            <a:spLocks noGrp="1"/>
          </p:cNvSpPr>
          <p:nvPr>
            <p:ph type="ftr" sz="quarter" idx="11"/>
          </p:nvPr>
        </p:nvSpPr>
        <p:spPr>
          <a:xfrm>
            <a:off x="508128" y="6235608"/>
            <a:ext cx="6197473" cy="365125"/>
          </a:xfrm>
        </p:spPr>
        <p:txBody>
          <a:bodyPr/>
          <a:lstStyle>
            <a:lvl1pPr>
              <a:defRPr>
                <a:solidFill>
                  <a:schemeClr val="bg1"/>
                </a:solidFill>
              </a:defRPr>
            </a:lvl1pPr>
          </a:lstStyle>
          <a:p>
            <a:endParaRPr lang="fr-FR">
              <a:solidFill>
                <a:prstClr val="white"/>
              </a:solidFill>
            </a:endParaRPr>
          </a:p>
        </p:txBody>
      </p:sp>
      <p:sp>
        <p:nvSpPr>
          <p:cNvPr id="7" name="Slide Number Placeholder 6"/>
          <p:cNvSpPr>
            <a:spLocks noGrp="1"/>
          </p:cNvSpPr>
          <p:nvPr>
            <p:ph type="sldNum" sz="quarter" idx="12"/>
          </p:nvPr>
        </p:nvSpPr>
        <p:spPr/>
        <p:txBody>
          <a:bodyPr/>
          <a:lstStyle/>
          <a:p>
            <a:fld id="{FE40D7FC-EE7C-9840-888B-4A92B051407F}" type="slidenum">
              <a:rPr lang="fr-FR" smtClean="0">
                <a:solidFill>
                  <a:prstClr val="white"/>
                </a:solidFill>
              </a:rPr>
              <a:pPr/>
              <a:t>‹N°›</a:t>
            </a:fld>
            <a:endParaRPr lang="fr-FR">
              <a:solidFill>
                <a:prstClr val="white"/>
              </a:solidFill>
            </a:endParaRPr>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pPr defTabSz="457200"/>
            <a:r>
              <a:rPr sz="5400" b="1">
                <a:solidFill>
                  <a:srgbClr val="663366">
                    <a:lumMod val="60000"/>
                    <a:lumOff val="40000"/>
                  </a:srgbClr>
                </a:solidFill>
              </a:rPr>
              <a:t>+</a:t>
            </a:r>
          </a:p>
        </p:txBody>
      </p:sp>
      <p:sp>
        <p:nvSpPr>
          <p:cNvPr id="10" name="Rectangle 9"/>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fr-FR"/>
              <a:t>Faire glisser l'image vers l'espace réservé ou cliquer sur l'icône pour l'ajouter</a:t>
            </a:r>
            <a:endParaRPr/>
          </a:p>
        </p:txBody>
      </p:sp>
      <p:sp>
        <p:nvSpPr>
          <p:cNvPr id="13" name="Picture Placeholder 12"/>
          <p:cNvSpPr>
            <a:spLocks noGrp="1"/>
          </p:cNvSpPr>
          <p:nvPr>
            <p:ph type="pic" sz="quarter" idx="14"/>
          </p:nvPr>
        </p:nvSpPr>
        <p:spPr>
          <a:xfrm>
            <a:off x="9069917" y="4535424"/>
            <a:ext cx="2743200" cy="2039112"/>
          </a:xfrm>
        </p:spPr>
        <p:txBody>
          <a:bodyPr/>
          <a:lstStyle>
            <a:lvl1pPr>
              <a:buNone/>
              <a:defRPr/>
            </a:lvl1pPr>
          </a:lstStyle>
          <a:p>
            <a:r>
              <a:rPr lang="fr-FR"/>
              <a:t>Faire glisser l'image vers l'espace réservé ou cliquer sur l'icône pour l'ajouter</a:t>
            </a:r>
            <a:endParaRPr/>
          </a:p>
        </p:txBody>
      </p:sp>
    </p:spTree>
    <p:extLst>
      <p:ext uri="{BB962C8B-B14F-4D97-AF65-F5344CB8AC3E}">
        <p14:creationId xmlns:p14="http://schemas.microsoft.com/office/powerpoint/2010/main" val="419225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images avec légende">
    <p:spTree>
      <p:nvGrpSpPr>
        <p:cNvPr id="1" name=""/>
        <p:cNvGrpSpPr/>
        <p:nvPr/>
      </p:nvGrpSpPr>
      <p:grpSpPr>
        <a:xfrm>
          <a:off x="0" y="0"/>
          <a:ext cx="0" cy="0"/>
          <a:chOff x="0" y="0"/>
          <a:chExt cx="0" cy="0"/>
        </a:xfrm>
      </p:grpSpPr>
      <p:sp>
        <p:nvSpPr>
          <p:cNvPr id="8" name="Rectangle 7"/>
          <p:cNvSpPr/>
          <p:nvPr/>
        </p:nvSpPr>
        <p:spPr>
          <a:xfrm>
            <a:off x="376767" y="228600"/>
            <a:ext cx="56472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2" name="Title 1"/>
          <p:cNvSpPr>
            <a:spLocks noGrp="1"/>
          </p:cNvSpPr>
          <p:nvPr>
            <p:ph type="title"/>
          </p:nvPr>
        </p:nvSpPr>
        <p:spPr>
          <a:xfrm>
            <a:off x="507406" y="2571750"/>
            <a:ext cx="5355511" cy="1162050"/>
          </a:xfrm>
        </p:spPr>
        <p:txBody>
          <a:bodyPr anchor="b">
            <a:normAutofit/>
          </a:bodyPr>
          <a:lstStyle>
            <a:lvl1pPr algn="l">
              <a:defRPr sz="2600" b="0">
                <a:solidFill>
                  <a:schemeClr val="bg1"/>
                </a:solidFill>
              </a:defRPr>
            </a:lvl1pPr>
          </a:lstStyle>
          <a:p>
            <a:r>
              <a:rPr lang="fr-FR"/>
              <a:t>Cliquez et modifiez le titre</a:t>
            </a:r>
            <a:endParaRPr/>
          </a:p>
        </p:txBody>
      </p:sp>
      <p:sp>
        <p:nvSpPr>
          <p:cNvPr id="4" name="Text Placeholder 3"/>
          <p:cNvSpPr>
            <a:spLocks noGrp="1"/>
          </p:cNvSpPr>
          <p:nvPr>
            <p:ph type="body" sz="half" idx="2"/>
          </p:nvPr>
        </p:nvSpPr>
        <p:spPr>
          <a:xfrm>
            <a:off x="508125" y="3733801"/>
            <a:ext cx="5353739"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4064000" y="6235608"/>
            <a:ext cx="1797864" cy="365125"/>
          </a:xfrm>
        </p:spPr>
        <p:txBody>
          <a:bodyPr/>
          <a:lstStyle>
            <a:lvl1pPr>
              <a:defRPr>
                <a:solidFill>
                  <a:schemeClr val="bg1"/>
                </a:solidFill>
              </a:defRPr>
            </a:lvl1pPr>
          </a:lstStyle>
          <a:p>
            <a:fld id="{2892C2A8-B9D5-FC46-ABD2-3EC02EBE07AF}" type="datetimeFigureOut">
              <a:rPr lang="fr-FR" smtClean="0">
                <a:solidFill>
                  <a:prstClr val="white"/>
                </a:solidFill>
              </a:rPr>
              <a:pPr/>
              <a:t>25/01/2022</a:t>
            </a:fld>
            <a:endParaRPr lang="fr-FR">
              <a:solidFill>
                <a:prstClr val="white"/>
              </a:solidFill>
            </a:endParaRPr>
          </a:p>
        </p:txBody>
      </p:sp>
      <p:sp>
        <p:nvSpPr>
          <p:cNvPr id="6" name="Footer Placeholder 5"/>
          <p:cNvSpPr>
            <a:spLocks noGrp="1"/>
          </p:cNvSpPr>
          <p:nvPr>
            <p:ph type="ftr" sz="quarter" idx="11"/>
          </p:nvPr>
        </p:nvSpPr>
        <p:spPr>
          <a:xfrm>
            <a:off x="508128" y="6235608"/>
            <a:ext cx="3454273" cy="365125"/>
          </a:xfrm>
        </p:spPr>
        <p:txBody>
          <a:bodyPr/>
          <a:lstStyle>
            <a:lvl1pPr>
              <a:defRPr>
                <a:solidFill>
                  <a:schemeClr val="bg1"/>
                </a:solidFill>
              </a:defRPr>
            </a:lvl1pPr>
          </a:lstStyle>
          <a:p>
            <a:endParaRPr lang="fr-FR">
              <a:solidFill>
                <a:prstClr val="white"/>
              </a:solidFill>
            </a:endParaRPr>
          </a:p>
        </p:txBody>
      </p:sp>
      <p:sp>
        <p:nvSpPr>
          <p:cNvPr id="7" name="Slide Number Placeholder 6"/>
          <p:cNvSpPr>
            <a:spLocks noGrp="1"/>
          </p:cNvSpPr>
          <p:nvPr>
            <p:ph type="sldNum" sz="quarter" idx="12"/>
          </p:nvPr>
        </p:nvSpPr>
        <p:spPr/>
        <p:txBody>
          <a:bodyPr/>
          <a:lstStyle/>
          <a:p>
            <a:fld id="{FE40D7FC-EE7C-9840-888B-4A92B051407F}" type="slidenum">
              <a:rPr lang="fr-FR" smtClean="0">
                <a:solidFill>
                  <a:prstClr val="white"/>
                </a:solidFill>
              </a:rPr>
              <a:pPr/>
              <a:t>‹N°›</a:t>
            </a:fld>
            <a:endParaRPr lang="fr-FR">
              <a:solidFill>
                <a:prstClr val="white"/>
              </a:solidFill>
            </a:endParaRPr>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pPr defTabSz="457200"/>
            <a:r>
              <a:rPr sz="5400" b="1">
                <a:solidFill>
                  <a:srgbClr val="663366">
                    <a:lumMod val="60000"/>
                    <a:lumOff val="40000"/>
                  </a:srgbClr>
                </a:solidFill>
              </a:rPr>
              <a:t>+</a:t>
            </a:r>
          </a:p>
        </p:txBody>
      </p:sp>
      <p:sp>
        <p:nvSpPr>
          <p:cNvPr id="10" name="Rectangle 9"/>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11" name="Rectangle 10"/>
          <p:cNvSpPr/>
          <p:nvPr/>
        </p:nvSpPr>
        <p:spPr>
          <a:xfrm>
            <a:off x="6165851" y="4534726"/>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12" name="Picture Placeholder 12"/>
          <p:cNvSpPr>
            <a:spLocks noGrp="1"/>
          </p:cNvSpPr>
          <p:nvPr>
            <p:ph type="pic" sz="quarter" idx="13"/>
          </p:nvPr>
        </p:nvSpPr>
        <p:spPr>
          <a:xfrm>
            <a:off x="6165851" y="228600"/>
            <a:ext cx="2743200" cy="2039112"/>
          </a:xfrm>
        </p:spPr>
        <p:txBody>
          <a:bodyPr/>
          <a:lstStyle>
            <a:lvl1pPr>
              <a:buNone/>
              <a:defRPr/>
            </a:lvl1pPr>
          </a:lstStyle>
          <a:p>
            <a:r>
              <a:rPr lang="fr-FR"/>
              <a:t>Faire glisser l'image vers l'espace réservé ou cliquer sur l'icône pour l'ajouter</a:t>
            </a:r>
            <a:endParaRPr/>
          </a:p>
        </p:txBody>
      </p:sp>
      <p:sp>
        <p:nvSpPr>
          <p:cNvPr id="13" name="Picture Placeholder 12"/>
          <p:cNvSpPr>
            <a:spLocks noGrp="1"/>
          </p:cNvSpPr>
          <p:nvPr>
            <p:ph type="pic" sz="quarter" idx="14"/>
          </p:nvPr>
        </p:nvSpPr>
        <p:spPr>
          <a:xfrm>
            <a:off x="6165851" y="2381663"/>
            <a:ext cx="2743200" cy="2039112"/>
          </a:xfrm>
        </p:spPr>
        <p:txBody>
          <a:bodyPr/>
          <a:lstStyle>
            <a:lvl1pPr>
              <a:buNone/>
              <a:defRPr/>
            </a:lvl1pPr>
          </a:lstStyle>
          <a:p>
            <a:r>
              <a:rPr lang="fr-FR"/>
              <a:t>Faire glisser l'image vers l'espace réservé ou cliquer sur l'icône pour l'ajouter</a:t>
            </a:r>
            <a:endParaRPr/>
          </a:p>
        </p:txBody>
      </p:sp>
      <p:sp>
        <p:nvSpPr>
          <p:cNvPr id="14" name="Picture Placeholder 12"/>
          <p:cNvSpPr>
            <a:spLocks noGrp="1"/>
          </p:cNvSpPr>
          <p:nvPr>
            <p:ph type="pic" sz="quarter" idx="15"/>
          </p:nvPr>
        </p:nvSpPr>
        <p:spPr>
          <a:xfrm>
            <a:off x="9070848" y="2381662"/>
            <a:ext cx="2743200" cy="4187952"/>
          </a:xfrm>
        </p:spPr>
        <p:txBody>
          <a:bodyPr/>
          <a:lstStyle>
            <a:lvl1pPr>
              <a:buNone/>
              <a:defRPr/>
            </a:lvl1pPr>
          </a:lstStyle>
          <a:p>
            <a:r>
              <a:rPr lang="fr-FR"/>
              <a:t>Faire glisser l'image vers l'espace réservé ou cliquer sur l'icône pour l'ajouter</a:t>
            </a:r>
            <a:endParaRPr/>
          </a:p>
        </p:txBody>
      </p:sp>
    </p:spTree>
    <p:extLst>
      <p:ext uri="{BB962C8B-B14F-4D97-AF65-F5344CB8AC3E}">
        <p14:creationId xmlns:p14="http://schemas.microsoft.com/office/powerpoint/2010/main" val="321992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images avec légende, alt.">
    <p:spTree>
      <p:nvGrpSpPr>
        <p:cNvPr id="1" name=""/>
        <p:cNvGrpSpPr/>
        <p:nvPr/>
      </p:nvGrpSpPr>
      <p:grpSpPr>
        <a:xfrm>
          <a:off x="0" y="0"/>
          <a:ext cx="0" cy="0"/>
          <a:chOff x="0" y="0"/>
          <a:chExt cx="0" cy="0"/>
        </a:xfrm>
      </p:grpSpPr>
      <p:sp>
        <p:nvSpPr>
          <p:cNvPr id="11" name="Rectangle 10"/>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2" name="Title 1"/>
          <p:cNvSpPr>
            <a:spLocks noGrp="1"/>
          </p:cNvSpPr>
          <p:nvPr>
            <p:ph type="title"/>
          </p:nvPr>
        </p:nvSpPr>
        <p:spPr>
          <a:xfrm>
            <a:off x="6604000" y="3124200"/>
            <a:ext cx="4145280" cy="871538"/>
          </a:xfrm>
        </p:spPr>
        <p:txBody>
          <a:bodyPr anchor="b">
            <a:normAutofit/>
          </a:bodyPr>
          <a:lstStyle>
            <a:lvl1pPr algn="l">
              <a:defRPr sz="2600" b="0"/>
            </a:lvl1pPr>
          </a:lstStyle>
          <a:p>
            <a:r>
              <a:rPr lang="fr-FR"/>
              <a:t>Cliquez et modifiez le titre</a:t>
            </a:r>
            <a:endParaRPr/>
          </a:p>
        </p:txBody>
      </p:sp>
      <p:sp>
        <p:nvSpPr>
          <p:cNvPr id="3" name="Picture Placeholder 2"/>
          <p:cNvSpPr>
            <a:spLocks noGrp="1"/>
          </p:cNvSpPr>
          <p:nvPr>
            <p:ph type="pic" idx="1"/>
          </p:nvPr>
        </p:nvSpPr>
        <p:spPr>
          <a:xfrm>
            <a:off x="370541" y="2365248"/>
            <a:ext cx="5653492"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a:p>
        </p:txBody>
      </p:sp>
      <p:sp>
        <p:nvSpPr>
          <p:cNvPr id="4" name="Text Placeholder 3"/>
          <p:cNvSpPr>
            <a:spLocks noGrp="1"/>
          </p:cNvSpPr>
          <p:nvPr>
            <p:ph type="body" sz="half" idx="2"/>
          </p:nvPr>
        </p:nvSpPr>
        <p:spPr>
          <a:xfrm>
            <a:off x="6604000" y="3995737"/>
            <a:ext cx="414528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9855200" y="6423586"/>
            <a:ext cx="2049929" cy="365125"/>
          </a:xfrm>
        </p:spPr>
        <p:txBody>
          <a:bodyPr/>
          <a:lstStyle/>
          <a:p>
            <a:fld id="{2892C2A8-B9D5-FC46-ABD2-3EC02EBE07AF}" type="datetimeFigureOut">
              <a:rPr lang="fr-FR" smtClean="0">
                <a:solidFill>
                  <a:prstClr val="black">
                    <a:lumMod val="65000"/>
                    <a:lumOff val="35000"/>
                  </a:prstClr>
                </a:solidFill>
              </a:rPr>
              <a:pPr/>
              <a:t>25/01/2022</a:t>
            </a:fld>
            <a:endParaRPr lang="fr-FR">
              <a:solidFill>
                <a:prstClr val="black">
                  <a:lumMod val="65000"/>
                  <a:lumOff val="35000"/>
                </a:prstClr>
              </a:solidFill>
            </a:endParaRPr>
          </a:p>
        </p:txBody>
      </p:sp>
      <p:sp>
        <p:nvSpPr>
          <p:cNvPr id="6" name="Footer Placeholder 5"/>
          <p:cNvSpPr>
            <a:spLocks noGrp="1"/>
          </p:cNvSpPr>
          <p:nvPr>
            <p:ph type="ftr" sz="quarter" idx="11"/>
          </p:nvPr>
        </p:nvSpPr>
        <p:spPr>
          <a:xfrm>
            <a:off x="5588000" y="6423586"/>
            <a:ext cx="4006851" cy="365125"/>
          </a:xfrm>
        </p:spPr>
        <p:txBody>
          <a:bodyPr/>
          <a:lstStyle/>
          <a:p>
            <a:endParaRPr lang="fr-F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E40D7FC-EE7C-9840-888B-4A92B051407F}" type="slidenum">
              <a:rPr lang="fr-FR" smtClean="0">
                <a:solidFill>
                  <a:prstClr val="white"/>
                </a:solidFill>
              </a:rPr>
              <a:pPr/>
              <a:t>‹N°›</a:t>
            </a:fld>
            <a:endParaRPr lang="fr-FR">
              <a:solidFill>
                <a:prstClr val="white"/>
              </a:solidFill>
            </a:endParaRPr>
          </a:p>
        </p:txBody>
      </p:sp>
      <p:sp>
        <p:nvSpPr>
          <p:cNvPr id="10" name="TextBox 9"/>
          <p:cNvSpPr txBox="1"/>
          <p:nvPr/>
        </p:nvSpPr>
        <p:spPr>
          <a:xfrm>
            <a:off x="6333815" y="3370730"/>
            <a:ext cx="294091" cy="369332"/>
          </a:xfrm>
          <a:prstGeom prst="rect">
            <a:avLst/>
          </a:prstGeom>
          <a:noFill/>
        </p:spPr>
        <p:txBody>
          <a:bodyPr wrap="square" lIns="0" tIns="0" rIns="0" bIns="0" rtlCol="0">
            <a:spAutoFit/>
          </a:bodyPr>
          <a:lstStyle/>
          <a:p>
            <a:pPr defTabSz="457200"/>
            <a:r>
              <a:rPr sz="2400" b="1">
                <a:solidFill>
                  <a:srgbClr val="663366">
                    <a:lumMod val="60000"/>
                    <a:lumOff val="40000"/>
                  </a:srgbClr>
                </a:solidFill>
              </a:rPr>
              <a:t>+ </a:t>
            </a:r>
          </a:p>
        </p:txBody>
      </p:sp>
      <p:sp>
        <p:nvSpPr>
          <p:cNvPr id="14" name="Picture Placeholder 12"/>
          <p:cNvSpPr>
            <a:spLocks noGrp="1"/>
          </p:cNvSpPr>
          <p:nvPr>
            <p:ph type="pic" sz="quarter" idx="13"/>
          </p:nvPr>
        </p:nvSpPr>
        <p:spPr>
          <a:xfrm>
            <a:off x="370540" y="228600"/>
            <a:ext cx="2743200" cy="2039112"/>
          </a:xfrm>
        </p:spPr>
        <p:txBody>
          <a:bodyPr/>
          <a:lstStyle>
            <a:lvl1pPr>
              <a:buNone/>
              <a:defRPr/>
            </a:lvl1pPr>
          </a:lstStyle>
          <a:p>
            <a:r>
              <a:rPr lang="fr-FR"/>
              <a:t>Faire glisser l'image vers l'espace réservé ou cliquer sur l'icône pour l'ajouter</a:t>
            </a:r>
            <a:endParaRPr/>
          </a:p>
        </p:txBody>
      </p:sp>
      <p:sp>
        <p:nvSpPr>
          <p:cNvPr id="15" name="Picture Placeholder 12"/>
          <p:cNvSpPr>
            <a:spLocks noGrp="1"/>
          </p:cNvSpPr>
          <p:nvPr>
            <p:ph type="pic" sz="quarter" idx="14"/>
          </p:nvPr>
        </p:nvSpPr>
        <p:spPr>
          <a:xfrm>
            <a:off x="3280833" y="228600"/>
            <a:ext cx="2743200" cy="2039112"/>
          </a:xfrm>
        </p:spPr>
        <p:txBody>
          <a:bodyPr/>
          <a:lstStyle>
            <a:lvl1pPr>
              <a:buNone/>
              <a:defRPr/>
            </a:lvl1pPr>
          </a:lstStyle>
          <a:p>
            <a:r>
              <a:rPr lang="fr-FR"/>
              <a:t>Faire glisser l'image vers l'espace réservé ou cliquer sur l'icône pour l'ajouter</a:t>
            </a:r>
            <a:endParaRPr/>
          </a:p>
        </p:txBody>
      </p:sp>
    </p:spTree>
    <p:extLst>
      <p:ext uri="{BB962C8B-B14F-4D97-AF65-F5344CB8AC3E}">
        <p14:creationId xmlns:p14="http://schemas.microsoft.com/office/powerpoint/2010/main" val="133714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re et texte vertical">
    <p:spTree>
      <p:nvGrpSpPr>
        <p:cNvPr id="1" name=""/>
        <p:cNvGrpSpPr/>
        <p:nvPr/>
      </p:nvGrpSpPr>
      <p:grpSpPr>
        <a:xfrm>
          <a:off x="0" y="0"/>
          <a:ext cx="0" cy="0"/>
          <a:chOff x="0" y="0"/>
          <a:chExt cx="0" cy="0"/>
        </a:xfrm>
      </p:grpSpPr>
      <p:sp>
        <p:nvSpPr>
          <p:cNvPr id="7" name="Rectangle 6"/>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pPr defTabSz="457200"/>
            <a:r>
              <a:rPr sz="3600" b="1">
                <a:solidFill>
                  <a:srgbClr val="663366">
                    <a:lumMod val="60000"/>
                    <a:lumOff val="40000"/>
                  </a:srgbClr>
                </a:solidFill>
              </a:rPr>
              <a:t>+</a:t>
            </a:r>
          </a:p>
        </p:txBody>
      </p:sp>
      <p:sp>
        <p:nvSpPr>
          <p:cNvPr id="2" name="Title 1"/>
          <p:cNvSpPr>
            <a:spLocks noGrp="1"/>
          </p:cNvSpPr>
          <p:nvPr>
            <p:ph type="title"/>
          </p:nvPr>
        </p:nvSpPr>
        <p:spPr/>
        <p:txBody>
          <a:bodyPr/>
          <a:lstStyle/>
          <a:p>
            <a:r>
              <a:rPr lang="fr-FR"/>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10"/>
          </p:nvPr>
        </p:nvSpPr>
        <p:spPr/>
        <p:txBody>
          <a:bodyPr/>
          <a:lstStyle/>
          <a:p>
            <a:fld id="{2892C2A8-B9D5-FC46-ABD2-3EC02EBE07AF}" type="datetimeFigureOut">
              <a:rPr lang="fr-FR" smtClean="0">
                <a:solidFill>
                  <a:prstClr val="black">
                    <a:lumMod val="65000"/>
                    <a:lumOff val="35000"/>
                  </a:prstClr>
                </a:solidFill>
              </a:rPr>
              <a:pPr/>
              <a:t>25/01/2022</a:t>
            </a:fld>
            <a:endParaRPr lang="fr-FR">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fr-F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E40D7FC-EE7C-9840-888B-4A92B051407F}"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3561052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7" name="Rectangle 6"/>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idx="1"/>
          </p:nvPr>
        </p:nvSpPr>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10"/>
          </p:nvPr>
        </p:nvSpPr>
        <p:spPr/>
        <p:txBody>
          <a:bodyPr/>
          <a:lstStyle/>
          <a:p>
            <a:fld id="{2892C2A8-B9D5-FC46-ABD2-3EC02EBE07AF}" type="datetimeFigureOut">
              <a:rPr lang="fr-FR" smtClean="0">
                <a:solidFill>
                  <a:prstClr val="black">
                    <a:lumMod val="65000"/>
                    <a:lumOff val="35000"/>
                  </a:prstClr>
                </a:solidFill>
              </a:rPr>
              <a:pPr/>
              <a:t>25/01/2022</a:t>
            </a:fld>
            <a:endParaRPr lang="fr-FR">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fr-F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E40D7FC-EE7C-9840-888B-4A92B051407F}" type="slidenum">
              <a:rPr lang="fr-FR" smtClean="0">
                <a:solidFill>
                  <a:prstClr val="white"/>
                </a:solidFill>
              </a:rPr>
              <a:pPr/>
              <a:t>‹N°›</a:t>
            </a:fld>
            <a:endParaRPr lang="fr-FR">
              <a:solidFill>
                <a:prstClr val="white"/>
              </a:solidFill>
            </a:endParaRPr>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pPr defTabSz="457200"/>
            <a:r>
              <a:rPr sz="3600" b="1">
                <a:solidFill>
                  <a:srgbClr val="663366">
                    <a:lumMod val="60000"/>
                    <a:lumOff val="40000"/>
                  </a:srgbClr>
                </a:solidFill>
              </a:rPr>
              <a:t>+</a:t>
            </a:r>
          </a:p>
        </p:txBody>
      </p:sp>
      <p:sp>
        <p:nvSpPr>
          <p:cNvPr id="10" name="Rectangle 9"/>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Tree>
    <p:extLst>
      <p:ext uri="{BB962C8B-B14F-4D97-AF65-F5344CB8AC3E}">
        <p14:creationId xmlns:p14="http://schemas.microsoft.com/office/powerpoint/2010/main" val="4286594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re vertical et texte">
    <p:spTree>
      <p:nvGrpSpPr>
        <p:cNvPr id="1" name=""/>
        <p:cNvGrpSpPr/>
        <p:nvPr/>
      </p:nvGrpSpPr>
      <p:grpSpPr>
        <a:xfrm>
          <a:off x="0" y="0"/>
          <a:ext cx="0" cy="0"/>
          <a:chOff x="0" y="0"/>
          <a:chExt cx="0" cy="0"/>
        </a:xfrm>
      </p:grpSpPr>
      <p:sp>
        <p:nvSpPr>
          <p:cNvPr id="10" name="Rectangle 9"/>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2" name="Vertical Title 1"/>
          <p:cNvSpPr>
            <a:spLocks noGrp="1"/>
          </p:cNvSpPr>
          <p:nvPr>
            <p:ph type="title" orient="vert"/>
          </p:nvPr>
        </p:nvSpPr>
        <p:spPr>
          <a:xfrm>
            <a:off x="10661029" y="954742"/>
            <a:ext cx="908424" cy="5171422"/>
          </a:xfrm>
        </p:spPr>
        <p:txBody>
          <a:bodyPr vert="eaVert" anchor="t" anchorCtr="0"/>
          <a:lstStyle/>
          <a:p>
            <a:r>
              <a:rPr lang="fr-FR"/>
              <a:t>Cliquez et modifiez le titre</a:t>
            </a:r>
            <a:endParaRPr/>
          </a:p>
        </p:txBody>
      </p:sp>
      <p:sp>
        <p:nvSpPr>
          <p:cNvPr id="3" name="Vertical Text Placeholder 2"/>
          <p:cNvSpPr>
            <a:spLocks noGrp="1"/>
          </p:cNvSpPr>
          <p:nvPr>
            <p:ph type="body" orient="vert" idx="1"/>
          </p:nvPr>
        </p:nvSpPr>
        <p:spPr>
          <a:xfrm>
            <a:off x="609600" y="958757"/>
            <a:ext cx="9144000" cy="5184869"/>
          </a:xfrm>
        </p:spPr>
        <p:txBody>
          <a:bodyPr vert="eaVert"/>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10"/>
          </p:nvPr>
        </p:nvSpPr>
        <p:spPr/>
        <p:txBody>
          <a:bodyPr/>
          <a:lstStyle/>
          <a:p>
            <a:fld id="{2892C2A8-B9D5-FC46-ABD2-3EC02EBE07AF}" type="datetimeFigureOut">
              <a:rPr lang="fr-FR" smtClean="0">
                <a:solidFill>
                  <a:prstClr val="black">
                    <a:lumMod val="65000"/>
                    <a:lumOff val="35000"/>
                  </a:prstClr>
                </a:solidFill>
              </a:rPr>
              <a:pPr/>
              <a:t>25/01/2022</a:t>
            </a:fld>
            <a:endParaRPr lang="fr-FR">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fr-F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E40D7FC-EE7C-9840-888B-4A92B051407F}" type="slidenum">
              <a:rPr lang="fr-FR" smtClean="0">
                <a:solidFill>
                  <a:prstClr val="white"/>
                </a:solidFill>
              </a:rPr>
              <a:pPr/>
              <a:t>‹N°›</a:t>
            </a:fld>
            <a:endParaRPr lang="fr-FR">
              <a:solidFill>
                <a:prstClr val="white"/>
              </a:solidFill>
            </a:endParaRPr>
          </a:p>
        </p:txBody>
      </p:sp>
      <p:sp>
        <p:nvSpPr>
          <p:cNvPr id="9" name="TextBox 8"/>
          <p:cNvSpPr txBox="1"/>
          <p:nvPr/>
        </p:nvSpPr>
        <p:spPr>
          <a:xfrm rot="16200000">
            <a:off x="11500967" y="561668"/>
            <a:ext cx="260909" cy="553998"/>
          </a:xfrm>
          <a:prstGeom prst="rect">
            <a:avLst/>
          </a:prstGeom>
          <a:noFill/>
        </p:spPr>
        <p:txBody>
          <a:bodyPr wrap="square" lIns="0" tIns="0" rIns="0" bIns="0" rtlCol="0">
            <a:spAutoFit/>
          </a:bodyPr>
          <a:lstStyle/>
          <a:p>
            <a:pPr defTabSz="457200"/>
            <a:r>
              <a:rPr sz="3600" b="1">
                <a:solidFill>
                  <a:srgbClr val="663366">
                    <a:lumMod val="60000"/>
                    <a:lumOff val="40000"/>
                  </a:srgbClr>
                </a:solidFill>
              </a:rPr>
              <a:t>+</a:t>
            </a:r>
          </a:p>
        </p:txBody>
      </p:sp>
    </p:spTree>
    <p:extLst>
      <p:ext uri="{BB962C8B-B14F-4D97-AF65-F5344CB8AC3E}">
        <p14:creationId xmlns:p14="http://schemas.microsoft.com/office/powerpoint/2010/main" val="1087814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624668"/>
            <a:ext cx="5384800" cy="933450"/>
          </a:xfrm>
        </p:spPr>
        <p:txBody>
          <a:bodyPr>
            <a:normAutofit/>
          </a:bodyPr>
          <a:lstStyle>
            <a:lvl1pPr>
              <a:defRPr sz="2800"/>
            </a:lvl1pPr>
          </a:lstStyle>
          <a:p>
            <a:r>
              <a:rPr lang="fr-FR"/>
              <a:t>Cliquez et modifiez le titre</a:t>
            </a:r>
            <a:endParaRPr/>
          </a:p>
        </p:txBody>
      </p:sp>
      <p:sp>
        <p:nvSpPr>
          <p:cNvPr id="3" name="Subtitle 2"/>
          <p:cNvSpPr>
            <a:spLocks noGrp="1"/>
          </p:cNvSpPr>
          <p:nvPr>
            <p:ph type="subTitle" idx="1"/>
          </p:nvPr>
        </p:nvSpPr>
        <p:spPr>
          <a:xfrm>
            <a:off x="6400800" y="5562600"/>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a:p>
        </p:txBody>
      </p:sp>
      <p:sp>
        <p:nvSpPr>
          <p:cNvPr id="4" name="Date Placeholder 3"/>
          <p:cNvSpPr>
            <a:spLocks noGrp="1"/>
          </p:cNvSpPr>
          <p:nvPr>
            <p:ph type="dt" sz="half" idx="10"/>
          </p:nvPr>
        </p:nvSpPr>
        <p:spPr>
          <a:xfrm>
            <a:off x="6400801" y="6425641"/>
            <a:ext cx="1643529" cy="365125"/>
          </a:xfrm>
        </p:spPr>
        <p:txBody>
          <a:bodyPr/>
          <a:lstStyle>
            <a:lvl1pPr algn="l">
              <a:defRPr/>
            </a:lvl1pPr>
          </a:lstStyle>
          <a:p>
            <a:fld id="{2892C2A8-B9D5-FC46-ABD2-3EC02EBE07AF}" type="datetimeFigureOut">
              <a:rPr lang="fr-FR" smtClean="0">
                <a:solidFill>
                  <a:prstClr val="black">
                    <a:lumMod val="65000"/>
                    <a:lumOff val="35000"/>
                  </a:prstClr>
                </a:solidFill>
              </a:rPr>
              <a:pPr/>
              <a:t>25/01/2022</a:t>
            </a:fld>
            <a:endParaRPr lang="fr-FR">
              <a:solidFill>
                <a:prstClr val="black">
                  <a:lumMod val="65000"/>
                  <a:lumOff val="35000"/>
                </a:prstClr>
              </a:solidFill>
            </a:endParaRPr>
          </a:p>
        </p:txBody>
      </p:sp>
      <p:sp>
        <p:nvSpPr>
          <p:cNvPr id="5" name="Footer Placeholder 4"/>
          <p:cNvSpPr>
            <a:spLocks noGrp="1"/>
          </p:cNvSpPr>
          <p:nvPr>
            <p:ph type="ftr" sz="quarter" idx="11"/>
          </p:nvPr>
        </p:nvSpPr>
        <p:spPr>
          <a:xfrm>
            <a:off x="8414871" y="6425641"/>
            <a:ext cx="3490259" cy="365125"/>
          </a:xfrm>
        </p:spPr>
        <p:txBody>
          <a:bodyPr/>
          <a:lstStyle>
            <a:lvl1pPr algn="r">
              <a:defRPr/>
            </a:lvl1pPr>
          </a:lstStyle>
          <a:p>
            <a:endParaRPr lang="fr-FR">
              <a:solidFill>
                <a:prstClr val="black">
                  <a:lumMod val="65000"/>
                  <a:lumOff val="35000"/>
                </a:prstClr>
              </a:solidFill>
            </a:endParaRPr>
          </a:p>
        </p:txBody>
      </p:sp>
      <p:sp>
        <p:nvSpPr>
          <p:cNvPr id="7" name="Rectangle 6"/>
          <p:cNvSpPr/>
          <p:nvPr/>
        </p:nvSpPr>
        <p:spPr>
          <a:xfrm>
            <a:off x="376767" y="228600"/>
            <a:ext cx="5647267"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8" name="Rectangle 7"/>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10" name="Rectangle 9"/>
          <p:cNvSpPr/>
          <p:nvPr/>
        </p:nvSpPr>
        <p:spPr>
          <a:xfrm>
            <a:off x="6165851" y="237744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15" name="TextBox 14"/>
          <p:cNvSpPr txBox="1"/>
          <p:nvPr/>
        </p:nvSpPr>
        <p:spPr>
          <a:xfrm>
            <a:off x="566522" y="174813"/>
            <a:ext cx="551079" cy="830997"/>
          </a:xfrm>
          <a:prstGeom prst="rect">
            <a:avLst/>
          </a:prstGeom>
          <a:noFill/>
        </p:spPr>
        <p:txBody>
          <a:bodyPr wrap="square" lIns="0" tIns="0" rIns="0" bIns="0" rtlCol="0">
            <a:spAutoFit/>
          </a:bodyPr>
          <a:lstStyle/>
          <a:p>
            <a:pPr defTabSz="457200"/>
            <a:r>
              <a:rPr sz="5400" b="1">
                <a:solidFill>
                  <a:srgbClr val="663366">
                    <a:lumMod val="60000"/>
                    <a:lumOff val="40000"/>
                  </a:srgbClr>
                </a:solidFill>
              </a:rPr>
              <a:t>+</a:t>
            </a:r>
          </a:p>
        </p:txBody>
      </p:sp>
      <p:sp>
        <p:nvSpPr>
          <p:cNvPr id="11" name="Rectangle 10"/>
          <p:cNvSpPr/>
          <p:nvPr/>
        </p:nvSpPr>
        <p:spPr>
          <a:xfrm>
            <a:off x="6165851" y="228600"/>
            <a:ext cx="27432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12" name="Rectangle 11"/>
          <p:cNvSpPr/>
          <p:nvPr/>
        </p:nvSpPr>
        <p:spPr>
          <a:xfrm>
            <a:off x="9069917" y="237744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Tree>
    <p:extLst>
      <p:ext uri="{BB962C8B-B14F-4D97-AF65-F5344CB8AC3E}">
        <p14:creationId xmlns:p14="http://schemas.microsoft.com/office/powerpoint/2010/main" val="648411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7" name="Rectangle 6"/>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idx="1"/>
          </p:nvPr>
        </p:nvSpPr>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10"/>
          </p:nvPr>
        </p:nvSpPr>
        <p:spPr/>
        <p:txBody>
          <a:bodyPr/>
          <a:lstStyle/>
          <a:p>
            <a:fld id="{2892C2A8-B9D5-FC46-ABD2-3EC02EBE07AF}" type="datetimeFigureOut">
              <a:rPr lang="fr-FR" smtClean="0">
                <a:solidFill>
                  <a:prstClr val="black">
                    <a:lumMod val="65000"/>
                    <a:lumOff val="35000"/>
                  </a:prstClr>
                </a:solidFill>
              </a:rPr>
              <a:pPr/>
              <a:t>25/01/2022</a:t>
            </a:fld>
            <a:endParaRPr lang="fr-FR">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fr-F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E40D7FC-EE7C-9840-888B-4A92B051407F}" type="slidenum">
              <a:rPr lang="fr-FR" smtClean="0">
                <a:solidFill>
                  <a:prstClr val="white"/>
                </a:solidFill>
              </a:rPr>
              <a:pPr/>
              <a:t>‹N°›</a:t>
            </a:fld>
            <a:endParaRPr lang="fr-FR">
              <a:solidFill>
                <a:prstClr val="white"/>
              </a:solidFill>
            </a:endParaRPr>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pPr defTabSz="457200"/>
            <a:r>
              <a:rPr sz="3600" b="1">
                <a:solidFill>
                  <a:srgbClr val="663366">
                    <a:lumMod val="60000"/>
                    <a:lumOff val="40000"/>
                  </a:srgbClr>
                </a:solidFill>
              </a:rPr>
              <a:t>+</a:t>
            </a:r>
          </a:p>
        </p:txBody>
      </p:sp>
      <p:sp>
        <p:nvSpPr>
          <p:cNvPr id="10" name="Rectangle 9"/>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Tree>
    <p:extLst>
      <p:ext uri="{BB962C8B-B14F-4D97-AF65-F5344CB8AC3E}">
        <p14:creationId xmlns:p14="http://schemas.microsoft.com/office/powerpoint/2010/main" val="2582701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re et contenu, alt.">
    <p:spTree>
      <p:nvGrpSpPr>
        <p:cNvPr id="1" name=""/>
        <p:cNvGrpSpPr/>
        <p:nvPr/>
      </p:nvGrpSpPr>
      <p:grpSpPr>
        <a:xfrm>
          <a:off x="0" y="0"/>
          <a:ext cx="0" cy="0"/>
          <a:chOff x="0" y="0"/>
          <a:chExt cx="0" cy="0"/>
        </a:xfrm>
      </p:grpSpPr>
      <p:sp>
        <p:nvSpPr>
          <p:cNvPr id="7" name="Rectangle 6"/>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2" name="Title 1"/>
          <p:cNvSpPr>
            <a:spLocks noGrp="1"/>
          </p:cNvSpPr>
          <p:nvPr>
            <p:ph type="title"/>
          </p:nvPr>
        </p:nvSpPr>
        <p:spPr>
          <a:xfrm>
            <a:off x="664633" y="134471"/>
            <a:ext cx="10075084" cy="995082"/>
          </a:xfrm>
        </p:spPr>
        <p:txBody>
          <a:bodyPr anchor="b" anchorCtr="0"/>
          <a:lstStyle/>
          <a:p>
            <a:r>
              <a:rPr lang="fr-FR"/>
              <a:t>Cliquez et modifiez le titre</a:t>
            </a:r>
            <a:endParaRPr/>
          </a:p>
        </p:txBody>
      </p:sp>
      <p:sp>
        <p:nvSpPr>
          <p:cNvPr id="3" name="Content Placeholder 2"/>
          <p:cNvSpPr>
            <a:spLocks noGrp="1"/>
          </p:cNvSpPr>
          <p:nvPr>
            <p:ph idx="1"/>
          </p:nvPr>
        </p:nvSpPr>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10"/>
          </p:nvPr>
        </p:nvSpPr>
        <p:spPr/>
        <p:txBody>
          <a:bodyPr/>
          <a:lstStyle/>
          <a:p>
            <a:fld id="{2892C2A8-B9D5-FC46-ABD2-3EC02EBE07AF}" type="datetimeFigureOut">
              <a:rPr lang="fr-FR" smtClean="0">
                <a:solidFill>
                  <a:prstClr val="black">
                    <a:lumMod val="65000"/>
                    <a:lumOff val="35000"/>
                  </a:prstClr>
                </a:solidFill>
              </a:rPr>
              <a:pPr/>
              <a:t>25/01/2022</a:t>
            </a:fld>
            <a:endParaRPr lang="fr-FR">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fr-F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E40D7FC-EE7C-9840-888B-4A92B051407F}" type="slidenum">
              <a:rPr lang="fr-FR" smtClean="0">
                <a:solidFill>
                  <a:prstClr val="white"/>
                </a:solidFill>
              </a:rPr>
              <a:pPr/>
              <a:t>‹N°›</a:t>
            </a:fld>
            <a:endParaRPr lang="fr-FR">
              <a:solidFill>
                <a:prstClr val="white"/>
              </a:solidFill>
            </a:endParaRPr>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pPr defTabSz="457200"/>
            <a:r>
              <a:rPr sz="3600" b="1">
                <a:solidFill>
                  <a:srgbClr val="663366">
                    <a:lumMod val="60000"/>
                    <a:lumOff val="40000"/>
                  </a:srgbClr>
                </a:solidFill>
              </a:rPr>
              <a:t>+</a:t>
            </a:r>
          </a:p>
        </p:txBody>
      </p:sp>
      <p:sp>
        <p:nvSpPr>
          <p:cNvPr id="10" name="Text Placeholder 3"/>
          <p:cNvSpPr>
            <a:spLocks noGrp="1"/>
          </p:cNvSpPr>
          <p:nvPr>
            <p:ph type="body" sz="half" idx="2"/>
          </p:nvPr>
        </p:nvSpPr>
        <p:spPr>
          <a:xfrm>
            <a:off x="664691" y="1129553"/>
            <a:ext cx="10078613"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a:t>Cliquez pour modifier les styles du texte du masque</a:t>
            </a:r>
          </a:p>
        </p:txBody>
      </p:sp>
    </p:spTree>
    <p:extLst>
      <p:ext uri="{BB962C8B-B14F-4D97-AF65-F5344CB8AC3E}">
        <p14:creationId xmlns:p14="http://schemas.microsoft.com/office/powerpoint/2010/main" val="740862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apositive de titre avec 2 images">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624668"/>
            <a:ext cx="5384800" cy="933450"/>
          </a:xfrm>
        </p:spPr>
        <p:txBody>
          <a:bodyPr>
            <a:normAutofit/>
          </a:bodyPr>
          <a:lstStyle>
            <a:lvl1pPr>
              <a:defRPr sz="2800"/>
            </a:lvl1pPr>
          </a:lstStyle>
          <a:p>
            <a:r>
              <a:rPr lang="fr-FR"/>
              <a:t>Cliquez et modifiez le titre</a:t>
            </a:r>
            <a:endParaRPr/>
          </a:p>
        </p:txBody>
      </p:sp>
      <p:sp>
        <p:nvSpPr>
          <p:cNvPr id="3" name="Subtitle 2"/>
          <p:cNvSpPr>
            <a:spLocks noGrp="1"/>
          </p:cNvSpPr>
          <p:nvPr>
            <p:ph type="subTitle" idx="1"/>
          </p:nvPr>
        </p:nvSpPr>
        <p:spPr>
          <a:xfrm>
            <a:off x="6400800" y="5562600"/>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dirty="0"/>
          </a:p>
        </p:txBody>
      </p:sp>
      <p:sp>
        <p:nvSpPr>
          <p:cNvPr id="4" name="Date Placeholder 3"/>
          <p:cNvSpPr>
            <a:spLocks noGrp="1"/>
          </p:cNvSpPr>
          <p:nvPr>
            <p:ph type="dt" sz="half" idx="10"/>
          </p:nvPr>
        </p:nvSpPr>
        <p:spPr>
          <a:xfrm>
            <a:off x="6400801" y="6425641"/>
            <a:ext cx="1643529" cy="365125"/>
          </a:xfrm>
        </p:spPr>
        <p:txBody>
          <a:bodyPr/>
          <a:lstStyle>
            <a:lvl1pPr algn="l">
              <a:defRPr/>
            </a:lvl1pPr>
          </a:lstStyle>
          <a:p>
            <a:fld id="{2892C2A8-B9D5-FC46-ABD2-3EC02EBE07AF}" type="datetimeFigureOut">
              <a:rPr lang="fr-FR" smtClean="0">
                <a:solidFill>
                  <a:prstClr val="black">
                    <a:lumMod val="65000"/>
                    <a:lumOff val="35000"/>
                  </a:prstClr>
                </a:solidFill>
              </a:rPr>
              <a:pPr/>
              <a:t>25/01/2022</a:t>
            </a:fld>
            <a:endParaRPr lang="fr-FR">
              <a:solidFill>
                <a:prstClr val="black">
                  <a:lumMod val="65000"/>
                  <a:lumOff val="35000"/>
                </a:prstClr>
              </a:solidFill>
            </a:endParaRPr>
          </a:p>
        </p:txBody>
      </p:sp>
      <p:sp>
        <p:nvSpPr>
          <p:cNvPr id="5" name="Footer Placeholder 4"/>
          <p:cNvSpPr>
            <a:spLocks noGrp="1"/>
          </p:cNvSpPr>
          <p:nvPr>
            <p:ph type="ftr" sz="quarter" idx="11"/>
          </p:nvPr>
        </p:nvSpPr>
        <p:spPr>
          <a:xfrm>
            <a:off x="8414871" y="6425641"/>
            <a:ext cx="3490259" cy="365125"/>
          </a:xfrm>
        </p:spPr>
        <p:txBody>
          <a:bodyPr/>
          <a:lstStyle>
            <a:lvl1pPr algn="r">
              <a:defRPr/>
            </a:lvl1pPr>
          </a:lstStyle>
          <a:p>
            <a:endParaRPr lang="fr-FR">
              <a:solidFill>
                <a:prstClr val="black">
                  <a:lumMod val="65000"/>
                  <a:lumOff val="35000"/>
                </a:prstClr>
              </a:solidFill>
            </a:endParaRPr>
          </a:p>
        </p:txBody>
      </p:sp>
      <p:sp>
        <p:nvSpPr>
          <p:cNvPr id="7" name="Rectangle 6"/>
          <p:cNvSpPr/>
          <p:nvPr/>
        </p:nvSpPr>
        <p:spPr>
          <a:xfrm>
            <a:off x="376767" y="228600"/>
            <a:ext cx="5647267"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8" name="Rectangle 7"/>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10" name="Rectangle 9"/>
          <p:cNvSpPr/>
          <p:nvPr/>
        </p:nvSpPr>
        <p:spPr>
          <a:xfrm>
            <a:off x="6165851" y="237744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13" name="Picture Placeholder 12"/>
          <p:cNvSpPr>
            <a:spLocks noGrp="1"/>
          </p:cNvSpPr>
          <p:nvPr>
            <p:ph type="pic" sz="quarter" idx="12"/>
          </p:nvPr>
        </p:nvSpPr>
        <p:spPr>
          <a:xfrm>
            <a:off x="6165851" y="228600"/>
            <a:ext cx="2743200" cy="2039112"/>
          </a:xfrm>
        </p:spPr>
        <p:txBody>
          <a:bodyPr/>
          <a:lstStyle>
            <a:lvl1pPr>
              <a:buNone/>
              <a:defRPr/>
            </a:lvl1pPr>
          </a:lstStyle>
          <a:p>
            <a:r>
              <a:rPr lang="fr-FR"/>
              <a:t>Faire glisser l'image vers l'espace réservé ou cliquer sur l'icône pour l'ajouter</a:t>
            </a:r>
            <a:endParaRPr/>
          </a:p>
        </p:txBody>
      </p:sp>
      <p:sp>
        <p:nvSpPr>
          <p:cNvPr id="14" name="Picture Placeholder 12"/>
          <p:cNvSpPr>
            <a:spLocks noGrp="1"/>
          </p:cNvSpPr>
          <p:nvPr>
            <p:ph type="pic" sz="quarter" idx="13"/>
          </p:nvPr>
        </p:nvSpPr>
        <p:spPr>
          <a:xfrm>
            <a:off x="9069917" y="2377440"/>
            <a:ext cx="2743200" cy="2039112"/>
          </a:xfrm>
        </p:spPr>
        <p:txBody>
          <a:bodyPr/>
          <a:lstStyle>
            <a:lvl1pPr>
              <a:buNone/>
              <a:defRPr/>
            </a:lvl1pPr>
          </a:lstStyle>
          <a:p>
            <a:r>
              <a:rPr lang="fr-FR"/>
              <a:t>Faire glisser l'image vers l'espace réservé ou cliquer sur l'icône pour l'ajouter</a:t>
            </a:r>
            <a:endParaRPr/>
          </a:p>
        </p:txBody>
      </p:sp>
      <p:sp>
        <p:nvSpPr>
          <p:cNvPr id="16" name="Text Placeholder 3"/>
          <p:cNvSpPr>
            <a:spLocks noGrp="1"/>
          </p:cNvSpPr>
          <p:nvPr>
            <p:ph type="body" sz="half" idx="2"/>
          </p:nvPr>
        </p:nvSpPr>
        <p:spPr>
          <a:xfrm>
            <a:off x="1143000" y="1779495"/>
            <a:ext cx="41148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15" name="TextBox 14"/>
          <p:cNvSpPr txBox="1"/>
          <p:nvPr/>
        </p:nvSpPr>
        <p:spPr>
          <a:xfrm>
            <a:off x="566522" y="174813"/>
            <a:ext cx="551079" cy="830997"/>
          </a:xfrm>
          <a:prstGeom prst="rect">
            <a:avLst/>
          </a:prstGeom>
          <a:noFill/>
        </p:spPr>
        <p:txBody>
          <a:bodyPr wrap="square" lIns="0" tIns="0" rIns="0" bIns="0" rtlCol="0">
            <a:spAutoFit/>
          </a:bodyPr>
          <a:lstStyle/>
          <a:p>
            <a:pPr defTabSz="457200"/>
            <a:r>
              <a:rPr sz="5400" b="1">
                <a:solidFill>
                  <a:srgbClr val="663366">
                    <a:lumMod val="60000"/>
                    <a:lumOff val="40000"/>
                  </a:srgbClr>
                </a:solidFill>
              </a:rPr>
              <a:t>+</a:t>
            </a:r>
          </a:p>
        </p:txBody>
      </p:sp>
    </p:spTree>
    <p:extLst>
      <p:ext uri="{BB962C8B-B14F-4D97-AF65-F5344CB8AC3E}">
        <p14:creationId xmlns:p14="http://schemas.microsoft.com/office/powerpoint/2010/main" val="9848545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7" name="Rectangle 6"/>
          <p:cNvSpPr/>
          <p:nvPr/>
        </p:nvSpPr>
        <p:spPr>
          <a:xfrm>
            <a:off x="878543" y="228600"/>
            <a:ext cx="1093457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2" name="Title 1"/>
          <p:cNvSpPr>
            <a:spLocks noGrp="1"/>
          </p:cNvSpPr>
          <p:nvPr>
            <p:ph type="title"/>
          </p:nvPr>
        </p:nvSpPr>
        <p:spPr>
          <a:xfrm>
            <a:off x="3048000" y="3124201"/>
            <a:ext cx="7518400" cy="1362075"/>
          </a:xfrm>
        </p:spPr>
        <p:txBody>
          <a:bodyPr anchor="b" anchorCtr="0">
            <a:normAutofit/>
          </a:bodyPr>
          <a:lstStyle>
            <a:lvl1pPr algn="l">
              <a:defRPr sz="3200" b="0" cap="none" baseline="0">
                <a:solidFill>
                  <a:schemeClr val="bg1"/>
                </a:solidFill>
              </a:defRPr>
            </a:lvl1pPr>
          </a:lstStyle>
          <a:p>
            <a:r>
              <a:rPr lang="fr-FR"/>
              <a:t>Cliquez et modifiez le titre</a:t>
            </a:r>
            <a:endParaRPr/>
          </a:p>
        </p:txBody>
      </p:sp>
      <p:sp>
        <p:nvSpPr>
          <p:cNvPr id="3" name="Text Placeholder 2"/>
          <p:cNvSpPr>
            <a:spLocks noGrp="1"/>
          </p:cNvSpPr>
          <p:nvPr>
            <p:ph type="body" idx="1"/>
          </p:nvPr>
        </p:nvSpPr>
        <p:spPr>
          <a:xfrm>
            <a:off x="3048000" y="4495801"/>
            <a:ext cx="75184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878541" y="6248775"/>
            <a:ext cx="1966259" cy="365125"/>
          </a:xfrm>
        </p:spPr>
        <p:txBody>
          <a:bodyPr/>
          <a:lstStyle>
            <a:lvl1pPr algn="l">
              <a:defRPr>
                <a:solidFill>
                  <a:schemeClr val="bg1"/>
                </a:solidFill>
              </a:defRPr>
            </a:lvl1pPr>
          </a:lstStyle>
          <a:p>
            <a:fld id="{2892C2A8-B9D5-FC46-ABD2-3EC02EBE07AF}" type="datetimeFigureOut">
              <a:rPr lang="fr-FR" smtClean="0">
                <a:solidFill>
                  <a:prstClr val="white"/>
                </a:solidFill>
              </a:rPr>
              <a:pPr/>
              <a:t>25/01/2022</a:t>
            </a:fld>
            <a:endParaRPr lang="fr-FR">
              <a:solidFill>
                <a:prstClr val="white"/>
              </a:solidFill>
            </a:endParaRPr>
          </a:p>
        </p:txBody>
      </p:sp>
      <p:sp>
        <p:nvSpPr>
          <p:cNvPr id="5" name="Footer Placeholder 4"/>
          <p:cNvSpPr>
            <a:spLocks noGrp="1"/>
          </p:cNvSpPr>
          <p:nvPr>
            <p:ph type="ftr" sz="quarter" idx="11"/>
          </p:nvPr>
        </p:nvSpPr>
        <p:spPr>
          <a:xfrm>
            <a:off x="3048000" y="6248775"/>
            <a:ext cx="7518400" cy="365125"/>
          </a:xfrm>
        </p:spPr>
        <p:txBody>
          <a:bodyPr/>
          <a:lstStyle>
            <a:lvl1pPr>
              <a:defRPr>
                <a:solidFill>
                  <a:schemeClr val="bg1"/>
                </a:solidFill>
              </a:defRPr>
            </a:lvl1pPr>
          </a:lstStyle>
          <a:p>
            <a:endParaRPr lang="fr-FR">
              <a:solidFill>
                <a:prstClr val="white"/>
              </a:solidFill>
            </a:endParaRPr>
          </a:p>
        </p:txBody>
      </p:sp>
      <p:sp>
        <p:nvSpPr>
          <p:cNvPr id="6" name="Slide Number Placeholder 5"/>
          <p:cNvSpPr>
            <a:spLocks noGrp="1"/>
          </p:cNvSpPr>
          <p:nvPr>
            <p:ph type="sldNum" sz="quarter" idx="12"/>
          </p:nvPr>
        </p:nvSpPr>
        <p:spPr>
          <a:xfrm>
            <a:off x="11074400" y="6248775"/>
            <a:ext cx="738717" cy="365125"/>
          </a:xfrm>
        </p:spPr>
        <p:txBody>
          <a:bodyPr/>
          <a:lstStyle/>
          <a:p>
            <a:fld id="{FE40D7FC-EE7C-9840-888B-4A92B051407F}" type="slidenum">
              <a:rPr lang="fr-FR" smtClean="0">
                <a:solidFill>
                  <a:prstClr val="white"/>
                </a:solidFill>
              </a:rPr>
              <a:pPr/>
              <a:t>‹N°›</a:t>
            </a:fld>
            <a:endParaRPr lang="fr-FR">
              <a:solidFill>
                <a:prstClr val="white"/>
              </a:solidFill>
            </a:endParaRPr>
          </a:p>
        </p:txBody>
      </p:sp>
      <p:sp>
        <p:nvSpPr>
          <p:cNvPr id="8" name="TextBox 7"/>
          <p:cNvSpPr txBox="1"/>
          <p:nvPr/>
        </p:nvSpPr>
        <p:spPr>
          <a:xfrm>
            <a:off x="2671483" y="3110755"/>
            <a:ext cx="347879" cy="615553"/>
          </a:xfrm>
          <a:prstGeom prst="rect">
            <a:avLst/>
          </a:prstGeom>
          <a:noFill/>
        </p:spPr>
        <p:txBody>
          <a:bodyPr wrap="square" lIns="0" tIns="0" rIns="0" bIns="0" rtlCol="0">
            <a:spAutoFit/>
          </a:bodyPr>
          <a:lstStyle/>
          <a:p>
            <a:pPr defTabSz="457200"/>
            <a:r>
              <a:rPr sz="4000" b="1">
                <a:solidFill>
                  <a:srgbClr val="663366">
                    <a:lumMod val="60000"/>
                    <a:lumOff val="40000"/>
                  </a:srgbClr>
                </a:solidFill>
              </a:rPr>
              <a:t>+</a:t>
            </a:r>
          </a:p>
        </p:txBody>
      </p:sp>
      <p:sp>
        <p:nvSpPr>
          <p:cNvPr id="9" name="Rectangle 8"/>
          <p:cNvSpPr/>
          <p:nvPr/>
        </p:nvSpPr>
        <p:spPr>
          <a:xfrm>
            <a:off x="381001" y="228600"/>
            <a:ext cx="283633"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Tree>
    <p:extLst>
      <p:ext uri="{BB962C8B-B14F-4D97-AF65-F5344CB8AC3E}">
        <p14:creationId xmlns:p14="http://schemas.microsoft.com/office/powerpoint/2010/main" val="2547786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pPr defTabSz="457200"/>
            <a:r>
              <a:rPr sz="3600" b="1">
                <a:solidFill>
                  <a:srgbClr val="663366">
                    <a:lumMod val="60000"/>
                    <a:lumOff val="40000"/>
                  </a:srgbClr>
                </a:solidFill>
              </a:rPr>
              <a:t>+</a:t>
            </a:r>
          </a:p>
        </p:txBody>
      </p:sp>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5" name="Date Placeholder 4"/>
          <p:cNvSpPr>
            <a:spLocks noGrp="1"/>
          </p:cNvSpPr>
          <p:nvPr>
            <p:ph type="dt" sz="half" idx="10"/>
          </p:nvPr>
        </p:nvSpPr>
        <p:spPr/>
        <p:txBody>
          <a:bodyPr/>
          <a:lstStyle/>
          <a:p>
            <a:fld id="{2892C2A8-B9D5-FC46-ABD2-3EC02EBE07AF}" type="datetimeFigureOut">
              <a:rPr lang="fr-FR" smtClean="0">
                <a:solidFill>
                  <a:prstClr val="black">
                    <a:lumMod val="65000"/>
                    <a:lumOff val="35000"/>
                  </a:prstClr>
                </a:solidFill>
              </a:rPr>
              <a:pPr/>
              <a:t>25/01/2022</a:t>
            </a:fld>
            <a:endParaRPr lang="fr-FR">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fr-F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E40D7FC-EE7C-9840-888B-4A92B051407F}"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18281287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12" name="TextBox 11"/>
          <p:cNvSpPr txBox="1"/>
          <p:nvPr/>
        </p:nvSpPr>
        <p:spPr>
          <a:xfrm>
            <a:off x="297581" y="228600"/>
            <a:ext cx="347879" cy="553998"/>
          </a:xfrm>
          <a:prstGeom prst="rect">
            <a:avLst/>
          </a:prstGeom>
          <a:noFill/>
        </p:spPr>
        <p:txBody>
          <a:bodyPr wrap="square" lIns="0" tIns="0" rIns="0" bIns="0" rtlCol="0">
            <a:spAutoFit/>
          </a:bodyPr>
          <a:lstStyle/>
          <a:p>
            <a:pPr defTabSz="457200"/>
            <a:r>
              <a:rPr sz="3600" b="1">
                <a:solidFill>
                  <a:srgbClr val="663366">
                    <a:lumMod val="60000"/>
                    <a:lumOff val="40000"/>
                  </a:srgbClr>
                </a:solidFill>
              </a:rPr>
              <a:t>+</a:t>
            </a:r>
          </a:p>
        </p:txBody>
      </p:sp>
      <p:sp>
        <p:nvSpPr>
          <p:cNvPr id="2" name="Title 1"/>
          <p:cNvSpPr>
            <a:spLocks noGrp="1"/>
          </p:cNvSpPr>
          <p:nvPr>
            <p:ph type="title"/>
          </p:nvPr>
        </p:nvSpPr>
        <p:spPr/>
        <p:txBody>
          <a:bodyPr/>
          <a:lstStyle>
            <a:lvl1pPr>
              <a:defRPr/>
            </a:lvl1pPr>
          </a:lstStyle>
          <a:p>
            <a:r>
              <a:rPr lang="fr-FR"/>
              <a:t>Cliquez et modifiez le titre</a:t>
            </a:r>
            <a:endParaRPr/>
          </a:p>
        </p:txBody>
      </p:sp>
      <p:sp>
        <p:nvSpPr>
          <p:cNvPr id="4" name="Content Placeholder 3"/>
          <p:cNvSpPr>
            <a:spLocks noGrp="1"/>
          </p:cNvSpPr>
          <p:nvPr>
            <p:ph sz="half" idx="2"/>
          </p:nvPr>
        </p:nvSpPr>
        <p:spPr>
          <a:xfrm>
            <a:off x="663388"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6" name="Content Placeholder 5"/>
          <p:cNvSpPr>
            <a:spLocks noGrp="1"/>
          </p:cNvSpPr>
          <p:nvPr>
            <p:ph sz="quarter" idx="4"/>
          </p:nvPr>
        </p:nvSpPr>
        <p:spPr>
          <a:xfrm>
            <a:off x="5866504"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7" name="Date Placeholder 6"/>
          <p:cNvSpPr>
            <a:spLocks noGrp="1"/>
          </p:cNvSpPr>
          <p:nvPr>
            <p:ph type="dt" sz="half" idx="10"/>
          </p:nvPr>
        </p:nvSpPr>
        <p:spPr/>
        <p:txBody>
          <a:bodyPr/>
          <a:lstStyle/>
          <a:p>
            <a:fld id="{2892C2A8-B9D5-FC46-ABD2-3EC02EBE07AF}" type="datetimeFigureOut">
              <a:rPr lang="fr-FR" smtClean="0">
                <a:solidFill>
                  <a:prstClr val="black">
                    <a:lumMod val="65000"/>
                    <a:lumOff val="35000"/>
                  </a:prstClr>
                </a:solidFill>
              </a:rPr>
              <a:pPr/>
              <a:t>25/01/2022</a:t>
            </a:fld>
            <a:endParaRPr lang="fr-FR">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fr-FR">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FE40D7FC-EE7C-9840-888B-4A92B051407F}" type="slidenum">
              <a:rPr lang="fr-FR" smtClean="0">
                <a:solidFill>
                  <a:prstClr val="white"/>
                </a:solidFill>
              </a:rPr>
              <a:pPr/>
              <a:t>‹N°›</a:t>
            </a:fld>
            <a:endParaRPr lang="fr-FR">
              <a:solidFill>
                <a:prstClr val="white"/>
              </a:solidFill>
            </a:endParaRPr>
          </a:p>
        </p:txBody>
      </p:sp>
      <p:sp>
        <p:nvSpPr>
          <p:cNvPr id="3" name="Text Placeholder 2"/>
          <p:cNvSpPr>
            <a:spLocks noGrp="1"/>
          </p:cNvSpPr>
          <p:nvPr>
            <p:ph type="body" idx="1"/>
          </p:nvPr>
        </p:nvSpPr>
        <p:spPr>
          <a:xfrm>
            <a:off x="663388" y="2070848"/>
            <a:ext cx="48768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5" name="Text Placeholder 4"/>
          <p:cNvSpPr>
            <a:spLocks noGrp="1"/>
          </p:cNvSpPr>
          <p:nvPr>
            <p:ph type="body" sz="quarter" idx="3"/>
          </p:nvPr>
        </p:nvSpPr>
        <p:spPr>
          <a:xfrm>
            <a:off x="5866504" y="2070848"/>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Tree>
    <p:extLst>
      <p:ext uri="{BB962C8B-B14F-4D97-AF65-F5344CB8AC3E}">
        <p14:creationId xmlns:p14="http://schemas.microsoft.com/office/powerpoint/2010/main" val="30384381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contenus, Haut et bas">
    <p:spTree>
      <p:nvGrpSpPr>
        <p:cNvPr id="1" name=""/>
        <p:cNvGrpSpPr/>
        <p:nvPr/>
      </p:nvGrpSpPr>
      <p:grpSpPr>
        <a:xfrm>
          <a:off x="0" y="0"/>
          <a:ext cx="0" cy="0"/>
          <a:chOff x="0" y="0"/>
          <a:chExt cx="0" cy="0"/>
        </a:xfrm>
      </p:grpSpPr>
      <p:sp>
        <p:nvSpPr>
          <p:cNvPr id="10" name="TextBox 9"/>
          <p:cNvSpPr txBox="1"/>
          <p:nvPr/>
        </p:nvSpPr>
        <p:spPr>
          <a:xfrm>
            <a:off x="297581" y="228600"/>
            <a:ext cx="347879" cy="553998"/>
          </a:xfrm>
          <a:prstGeom prst="rect">
            <a:avLst/>
          </a:prstGeom>
          <a:noFill/>
        </p:spPr>
        <p:txBody>
          <a:bodyPr wrap="square" lIns="0" tIns="0" rIns="0" bIns="0" rtlCol="0">
            <a:spAutoFit/>
          </a:bodyPr>
          <a:lstStyle/>
          <a:p>
            <a:pPr defTabSz="457200"/>
            <a:r>
              <a:rPr sz="3600" b="1">
                <a:solidFill>
                  <a:srgbClr val="663366">
                    <a:lumMod val="60000"/>
                    <a:lumOff val="40000"/>
                  </a:srgbClr>
                </a:solidFill>
              </a:rPr>
              <a:t>+</a:t>
            </a:r>
          </a:p>
        </p:txBody>
      </p:sp>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sz="half" idx="1"/>
          </p:nvPr>
        </p:nvSpPr>
        <p:spPr>
          <a:xfrm>
            <a:off x="664690" y="1985963"/>
            <a:ext cx="10092209"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5" name="Date Placeholder 4"/>
          <p:cNvSpPr>
            <a:spLocks noGrp="1"/>
          </p:cNvSpPr>
          <p:nvPr>
            <p:ph type="dt" sz="half" idx="10"/>
          </p:nvPr>
        </p:nvSpPr>
        <p:spPr/>
        <p:txBody>
          <a:bodyPr/>
          <a:lstStyle/>
          <a:p>
            <a:fld id="{2892C2A8-B9D5-FC46-ABD2-3EC02EBE07AF}" type="datetimeFigureOut">
              <a:rPr lang="fr-FR" smtClean="0">
                <a:solidFill>
                  <a:prstClr val="black">
                    <a:lumMod val="65000"/>
                    <a:lumOff val="35000"/>
                  </a:prstClr>
                </a:solidFill>
              </a:rPr>
              <a:pPr/>
              <a:t>25/01/2022</a:t>
            </a:fld>
            <a:endParaRPr lang="fr-FR">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fr-FR">
              <a:solidFill>
                <a:prstClr val="black">
                  <a:lumMod val="65000"/>
                  <a:lumOff val="35000"/>
                </a:prstClr>
              </a:solidFill>
            </a:endParaRPr>
          </a:p>
        </p:txBody>
      </p:sp>
      <p:sp>
        <p:nvSpPr>
          <p:cNvPr id="13" name="Content Placeholder 2"/>
          <p:cNvSpPr>
            <a:spLocks noGrp="1"/>
          </p:cNvSpPr>
          <p:nvPr>
            <p:ph sz="half" idx="14"/>
          </p:nvPr>
        </p:nvSpPr>
        <p:spPr>
          <a:xfrm>
            <a:off x="664690" y="4164965"/>
            <a:ext cx="10092209"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14" name="Rectangle 13"/>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15" name="Slide Number Placeholder 6"/>
          <p:cNvSpPr>
            <a:spLocks noGrp="1"/>
          </p:cNvSpPr>
          <p:nvPr>
            <p:ph type="sldNum" sz="quarter" idx="12"/>
          </p:nvPr>
        </p:nvSpPr>
        <p:spPr>
          <a:xfrm>
            <a:off x="11074400" y="242235"/>
            <a:ext cx="738717" cy="365125"/>
          </a:xfrm>
        </p:spPr>
        <p:txBody>
          <a:bodyPr/>
          <a:lstStyle/>
          <a:p>
            <a:fld id="{FE40D7FC-EE7C-9840-888B-4A92B051407F}"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7323936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contenus">
    <p:spTree>
      <p:nvGrpSpPr>
        <p:cNvPr id="1" name=""/>
        <p:cNvGrpSpPr/>
        <p:nvPr/>
      </p:nvGrpSpPr>
      <p:grpSpPr>
        <a:xfrm>
          <a:off x="0" y="0"/>
          <a:ext cx="0" cy="0"/>
          <a:chOff x="0" y="0"/>
          <a:chExt cx="0" cy="0"/>
        </a:xfrm>
      </p:grpSpPr>
      <p:sp>
        <p:nvSpPr>
          <p:cNvPr id="8" name="Rectangle 7"/>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pPr defTabSz="457200"/>
            <a:r>
              <a:rPr sz="3600" b="1">
                <a:solidFill>
                  <a:srgbClr val="663366">
                    <a:lumMod val="60000"/>
                    <a:lumOff val="40000"/>
                  </a:srgbClr>
                </a:solidFill>
              </a:rPr>
              <a:t>+</a:t>
            </a:r>
          </a:p>
        </p:txBody>
      </p:sp>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5" name="Date Placeholder 4"/>
          <p:cNvSpPr>
            <a:spLocks noGrp="1"/>
          </p:cNvSpPr>
          <p:nvPr>
            <p:ph type="dt" sz="half" idx="10"/>
          </p:nvPr>
        </p:nvSpPr>
        <p:spPr/>
        <p:txBody>
          <a:bodyPr/>
          <a:lstStyle/>
          <a:p>
            <a:fld id="{2892C2A8-B9D5-FC46-ABD2-3EC02EBE07AF}" type="datetimeFigureOut">
              <a:rPr lang="fr-FR" smtClean="0">
                <a:solidFill>
                  <a:prstClr val="black">
                    <a:lumMod val="65000"/>
                    <a:lumOff val="35000"/>
                  </a:prstClr>
                </a:solidFill>
              </a:rPr>
              <a:pPr/>
              <a:t>25/01/2022</a:t>
            </a:fld>
            <a:endParaRPr lang="fr-FR">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fr-F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E40D7FC-EE7C-9840-888B-4A92B051407F}" type="slidenum">
              <a:rPr lang="fr-FR" smtClean="0">
                <a:solidFill>
                  <a:prstClr val="white"/>
                </a:solidFill>
              </a:rPr>
              <a:pPr/>
              <a:t>‹N°›</a:t>
            </a:fld>
            <a:endParaRPr lang="fr-FR">
              <a:solidFill>
                <a:prstClr val="white"/>
              </a:solidFill>
            </a:endParaRPr>
          </a:p>
        </p:txBody>
      </p:sp>
      <p:sp>
        <p:nvSpPr>
          <p:cNvPr id="11" name="Content Placeholder 2"/>
          <p:cNvSpPr>
            <a:spLocks noGrp="1"/>
          </p:cNvSpPr>
          <p:nvPr>
            <p:ph sz="half" idx="15"/>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13"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Tree>
    <p:extLst>
      <p:ext uri="{BB962C8B-B14F-4D97-AF65-F5344CB8AC3E}">
        <p14:creationId xmlns:p14="http://schemas.microsoft.com/office/powerpoint/2010/main" val="199174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et contenu, alt.">
    <p:spTree>
      <p:nvGrpSpPr>
        <p:cNvPr id="1" name=""/>
        <p:cNvGrpSpPr/>
        <p:nvPr/>
      </p:nvGrpSpPr>
      <p:grpSpPr>
        <a:xfrm>
          <a:off x="0" y="0"/>
          <a:ext cx="0" cy="0"/>
          <a:chOff x="0" y="0"/>
          <a:chExt cx="0" cy="0"/>
        </a:xfrm>
      </p:grpSpPr>
      <p:sp>
        <p:nvSpPr>
          <p:cNvPr id="7" name="Rectangle 6"/>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2" name="Title 1"/>
          <p:cNvSpPr>
            <a:spLocks noGrp="1"/>
          </p:cNvSpPr>
          <p:nvPr>
            <p:ph type="title"/>
          </p:nvPr>
        </p:nvSpPr>
        <p:spPr>
          <a:xfrm>
            <a:off x="664633" y="134471"/>
            <a:ext cx="10075084" cy="995082"/>
          </a:xfrm>
        </p:spPr>
        <p:txBody>
          <a:bodyPr anchor="b" anchorCtr="0"/>
          <a:lstStyle/>
          <a:p>
            <a:r>
              <a:rPr lang="fr-FR"/>
              <a:t>Cliquez et modifiez le titre</a:t>
            </a:r>
            <a:endParaRPr/>
          </a:p>
        </p:txBody>
      </p:sp>
      <p:sp>
        <p:nvSpPr>
          <p:cNvPr id="3" name="Content Placeholder 2"/>
          <p:cNvSpPr>
            <a:spLocks noGrp="1"/>
          </p:cNvSpPr>
          <p:nvPr>
            <p:ph idx="1"/>
          </p:nvPr>
        </p:nvSpPr>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10"/>
          </p:nvPr>
        </p:nvSpPr>
        <p:spPr/>
        <p:txBody>
          <a:bodyPr/>
          <a:lstStyle/>
          <a:p>
            <a:fld id="{2892C2A8-B9D5-FC46-ABD2-3EC02EBE07AF}" type="datetimeFigureOut">
              <a:rPr lang="fr-FR" smtClean="0">
                <a:solidFill>
                  <a:prstClr val="black">
                    <a:lumMod val="65000"/>
                    <a:lumOff val="35000"/>
                  </a:prstClr>
                </a:solidFill>
              </a:rPr>
              <a:pPr/>
              <a:t>25/01/2022</a:t>
            </a:fld>
            <a:endParaRPr lang="fr-FR">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fr-F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E40D7FC-EE7C-9840-888B-4A92B051407F}" type="slidenum">
              <a:rPr lang="fr-FR" smtClean="0">
                <a:solidFill>
                  <a:prstClr val="white"/>
                </a:solidFill>
              </a:rPr>
              <a:pPr/>
              <a:t>‹N°›</a:t>
            </a:fld>
            <a:endParaRPr lang="fr-FR">
              <a:solidFill>
                <a:prstClr val="white"/>
              </a:solidFill>
            </a:endParaRPr>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pPr defTabSz="457200"/>
            <a:r>
              <a:rPr sz="3600" b="1">
                <a:solidFill>
                  <a:srgbClr val="663366">
                    <a:lumMod val="60000"/>
                    <a:lumOff val="40000"/>
                  </a:srgbClr>
                </a:solidFill>
              </a:rPr>
              <a:t>+</a:t>
            </a:r>
          </a:p>
        </p:txBody>
      </p:sp>
      <p:sp>
        <p:nvSpPr>
          <p:cNvPr id="10" name="Text Placeholder 3"/>
          <p:cNvSpPr>
            <a:spLocks noGrp="1"/>
          </p:cNvSpPr>
          <p:nvPr>
            <p:ph type="body" sz="half" idx="2"/>
          </p:nvPr>
        </p:nvSpPr>
        <p:spPr>
          <a:xfrm>
            <a:off x="664691" y="1129553"/>
            <a:ext cx="10078613"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a:t>Cliquez pour modifier les styles du texte du masque</a:t>
            </a:r>
          </a:p>
        </p:txBody>
      </p:sp>
    </p:spTree>
    <p:extLst>
      <p:ext uri="{BB962C8B-B14F-4D97-AF65-F5344CB8AC3E}">
        <p14:creationId xmlns:p14="http://schemas.microsoft.com/office/powerpoint/2010/main" val="40296234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 contenus">
    <p:spTree>
      <p:nvGrpSpPr>
        <p:cNvPr id="1" name=""/>
        <p:cNvGrpSpPr/>
        <p:nvPr/>
      </p:nvGrpSpPr>
      <p:grpSpPr>
        <a:xfrm>
          <a:off x="0" y="0"/>
          <a:ext cx="0" cy="0"/>
          <a:chOff x="0" y="0"/>
          <a:chExt cx="0" cy="0"/>
        </a:xfrm>
      </p:grpSpPr>
      <p:sp>
        <p:nvSpPr>
          <p:cNvPr id="8" name="Rectangle 7"/>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pPr defTabSz="457200"/>
            <a:r>
              <a:rPr sz="3600" b="1">
                <a:solidFill>
                  <a:srgbClr val="663366">
                    <a:lumMod val="60000"/>
                    <a:lumOff val="40000"/>
                  </a:srgbClr>
                </a:solidFill>
              </a:rPr>
              <a:t>+</a:t>
            </a:r>
          </a:p>
        </p:txBody>
      </p:sp>
      <p:sp>
        <p:nvSpPr>
          <p:cNvPr id="2" name="Title 1"/>
          <p:cNvSpPr>
            <a:spLocks noGrp="1"/>
          </p:cNvSpPr>
          <p:nvPr>
            <p:ph type="title"/>
          </p:nvPr>
        </p:nvSpPr>
        <p:spPr/>
        <p:txBody>
          <a:bodyPr/>
          <a:lstStyle/>
          <a:p>
            <a:r>
              <a:rPr lang="fr-FR"/>
              <a:t>Cliquez et modifiez le titre</a:t>
            </a:r>
            <a:endParaRPr/>
          </a:p>
        </p:txBody>
      </p:sp>
      <p:sp>
        <p:nvSpPr>
          <p:cNvPr id="5" name="Date Placeholder 4"/>
          <p:cNvSpPr>
            <a:spLocks noGrp="1"/>
          </p:cNvSpPr>
          <p:nvPr>
            <p:ph type="dt" sz="half" idx="10"/>
          </p:nvPr>
        </p:nvSpPr>
        <p:spPr/>
        <p:txBody>
          <a:bodyPr/>
          <a:lstStyle/>
          <a:p>
            <a:fld id="{2892C2A8-B9D5-FC46-ABD2-3EC02EBE07AF}" type="datetimeFigureOut">
              <a:rPr lang="fr-FR" smtClean="0">
                <a:solidFill>
                  <a:prstClr val="black">
                    <a:lumMod val="65000"/>
                    <a:lumOff val="35000"/>
                  </a:prstClr>
                </a:solidFill>
              </a:rPr>
              <a:pPr/>
              <a:t>25/01/2022</a:t>
            </a:fld>
            <a:endParaRPr lang="fr-FR">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fr-F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E40D7FC-EE7C-9840-888B-4A92B051407F}" type="slidenum">
              <a:rPr lang="fr-FR" smtClean="0">
                <a:solidFill>
                  <a:prstClr val="white"/>
                </a:solidFill>
              </a:rPr>
              <a:pPr/>
              <a:t>‹N°›</a:t>
            </a:fld>
            <a:endParaRPr lang="fr-FR">
              <a:solidFill>
                <a:prstClr val="white"/>
              </a:solidFill>
            </a:endParaRPr>
          </a:p>
        </p:txBody>
      </p:sp>
      <p:sp>
        <p:nvSpPr>
          <p:cNvPr id="12" name="Content Placeholder 2"/>
          <p:cNvSpPr>
            <a:spLocks noGrp="1"/>
          </p:cNvSpPr>
          <p:nvPr>
            <p:ph sz="half" idx="17"/>
          </p:nvPr>
        </p:nvSpPr>
        <p:spPr>
          <a:xfrm>
            <a:off x="670561" y="1985963"/>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14" name="Content Placeholder 2"/>
          <p:cNvSpPr>
            <a:spLocks noGrp="1"/>
          </p:cNvSpPr>
          <p:nvPr>
            <p:ph sz="half" idx="18"/>
          </p:nvPr>
        </p:nvSpPr>
        <p:spPr>
          <a:xfrm>
            <a:off x="670561" y="4164965"/>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15"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16"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Tree>
    <p:extLst>
      <p:ext uri="{BB962C8B-B14F-4D97-AF65-F5344CB8AC3E}">
        <p14:creationId xmlns:p14="http://schemas.microsoft.com/office/powerpoint/2010/main" val="37605051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6" name="Rectangle 5"/>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8" name="TextBox 7"/>
          <p:cNvSpPr txBox="1"/>
          <p:nvPr/>
        </p:nvSpPr>
        <p:spPr>
          <a:xfrm>
            <a:off x="297581" y="228600"/>
            <a:ext cx="347879" cy="553998"/>
          </a:xfrm>
          <a:prstGeom prst="rect">
            <a:avLst/>
          </a:prstGeom>
          <a:noFill/>
        </p:spPr>
        <p:txBody>
          <a:bodyPr wrap="square" lIns="0" tIns="0" rIns="0" bIns="0" rtlCol="0">
            <a:spAutoFit/>
          </a:bodyPr>
          <a:lstStyle/>
          <a:p>
            <a:pPr defTabSz="457200"/>
            <a:r>
              <a:rPr sz="3600" b="1">
                <a:solidFill>
                  <a:srgbClr val="663366">
                    <a:lumMod val="60000"/>
                    <a:lumOff val="40000"/>
                  </a:srgbClr>
                </a:solidFill>
              </a:rPr>
              <a:t>+</a:t>
            </a:r>
          </a:p>
        </p:txBody>
      </p:sp>
      <p:sp>
        <p:nvSpPr>
          <p:cNvPr id="2" name="Title 1"/>
          <p:cNvSpPr>
            <a:spLocks noGrp="1"/>
          </p:cNvSpPr>
          <p:nvPr>
            <p:ph type="title"/>
          </p:nvPr>
        </p:nvSpPr>
        <p:spPr/>
        <p:txBody>
          <a:bodyPr/>
          <a:lstStyle/>
          <a:p>
            <a:r>
              <a:rPr lang="fr-FR"/>
              <a:t>Cliquez et modifiez le titre</a:t>
            </a:r>
            <a:endParaRPr/>
          </a:p>
        </p:txBody>
      </p:sp>
      <p:sp>
        <p:nvSpPr>
          <p:cNvPr id="3" name="Date Placeholder 2"/>
          <p:cNvSpPr>
            <a:spLocks noGrp="1"/>
          </p:cNvSpPr>
          <p:nvPr>
            <p:ph type="dt" sz="half" idx="10"/>
          </p:nvPr>
        </p:nvSpPr>
        <p:spPr/>
        <p:txBody>
          <a:bodyPr/>
          <a:lstStyle/>
          <a:p>
            <a:fld id="{2892C2A8-B9D5-FC46-ABD2-3EC02EBE07AF}" type="datetimeFigureOut">
              <a:rPr lang="fr-FR" smtClean="0">
                <a:solidFill>
                  <a:prstClr val="black">
                    <a:lumMod val="65000"/>
                    <a:lumOff val="35000"/>
                  </a:prstClr>
                </a:solidFill>
              </a:rPr>
              <a:pPr/>
              <a:t>25/01/2022</a:t>
            </a:fld>
            <a:endParaRPr lang="fr-FR">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fr-F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FE40D7FC-EE7C-9840-888B-4A92B051407F}"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3650280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5" name="Rectangle 4"/>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2" name="Date Placeholder 1"/>
          <p:cNvSpPr>
            <a:spLocks noGrp="1"/>
          </p:cNvSpPr>
          <p:nvPr>
            <p:ph type="dt" sz="half" idx="10"/>
          </p:nvPr>
        </p:nvSpPr>
        <p:spPr/>
        <p:txBody>
          <a:bodyPr/>
          <a:lstStyle/>
          <a:p>
            <a:fld id="{2892C2A8-B9D5-FC46-ABD2-3EC02EBE07AF}" type="datetimeFigureOut">
              <a:rPr lang="fr-FR" smtClean="0">
                <a:solidFill>
                  <a:prstClr val="black">
                    <a:lumMod val="65000"/>
                    <a:lumOff val="35000"/>
                  </a:prstClr>
                </a:solidFill>
              </a:rPr>
              <a:pPr/>
              <a:t>25/01/2022</a:t>
            </a:fld>
            <a:endParaRPr lang="fr-FR">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fr-F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FE40D7FC-EE7C-9840-888B-4A92B051407F}"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42579067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376768" y="228600"/>
            <a:ext cx="460163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2" name="Title 1"/>
          <p:cNvSpPr>
            <a:spLocks noGrp="1"/>
          </p:cNvSpPr>
          <p:nvPr>
            <p:ph type="title"/>
          </p:nvPr>
        </p:nvSpPr>
        <p:spPr>
          <a:xfrm>
            <a:off x="507407" y="2571750"/>
            <a:ext cx="4340352" cy="1162050"/>
          </a:xfrm>
        </p:spPr>
        <p:txBody>
          <a:bodyPr anchor="b">
            <a:normAutofit/>
          </a:bodyPr>
          <a:lstStyle>
            <a:lvl1pPr algn="l">
              <a:defRPr sz="2600" b="0">
                <a:solidFill>
                  <a:schemeClr val="bg1"/>
                </a:solidFill>
              </a:defRPr>
            </a:lvl1pPr>
          </a:lstStyle>
          <a:p>
            <a:r>
              <a:rPr lang="fr-FR"/>
              <a:t>Cliquez et modifiez le titre</a:t>
            </a:r>
            <a:endParaRPr dirty="0"/>
          </a:p>
        </p:txBody>
      </p:sp>
      <p:sp>
        <p:nvSpPr>
          <p:cNvPr id="3" name="Content Placeholder 2"/>
          <p:cNvSpPr>
            <a:spLocks noGrp="1"/>
          </p:cNvSpPr>
          <p:nvPr>
            <p:ph idx="1"/>
          </p:nvPr>
        </p:nvSpPr>
        <p:spPr>
          <a:xfrm>
            <a:off x="5558368" y="273051"/>
            <a:ext cx="6129865"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Text Placeholder 3"/>
          <p:cNvSpPr>
            <a:spLocks noGrp="1"/>
          </p:cNvSpPr>
          <p:nvPr>
            <p:ph type="body" sz="half" idx="2"/>
          </p:nvPr>
        </p:nvSpPr>
        <p:spPr>
          <a:xfrm>
            <a:off x="508124" y="3733801"/>
            <a:ext cx="4340352"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9855200" y="6423586"/>
            <a:ext cx="2049929" cy="365125"/>
          </a:xfrm>
        </p:spPr>
        <p:txBody>
          <a:bodyPr/>
          <a:lstStyle/>
          <a:p>
            <a:fld id="{2892C2A8-B9D5-FC46-ABD2-3EC02EBE07AF}" type="datetimeFigureOut">
              <a:rPr lang="fr-FR" smtClean="0">
                <a:solidFill>
                  <a:prstClr val="black">
                    <a:lumMod val="65000"/>
                    <a:lumOff val="35000"/>
                  </a:prstClr>
                </a:solidFill>
              </a:rPr>
              <a:pPr/>
              <a:t>25/01/2022</a:t>
            </a:fld>
            <a:endParaRPr lang="fr-FR">
              <a:solidFill>
                <a:prstClr val="black">
                  <a:lumMod val="65000"/>
                  <a:lumOff val="35000"/>
                </a:prstClr>
              </a:solidFill>
            </a:endParaRPr>
          </a:p>
        </p:txBody>
      </p:sp>
      <p:sp>
        <p:nvSpPr>
          <p:cNvPr id="6" name="Footer Placeholder 5"/>
          <p:cNvSpPr>
            <a:spLocks noGrp="1"/>
          </p:cNvSpPr>
          <p:nvPr>
            <p:ph type="ftr" sz="quarter" idx="11"/>
          </p:nvPr>
        </p:nvSpPr>
        <p:spPr>
          <a:xfrm>
            <a:off x="5145741" y="6423586"/>
            <a:ext cx="4422588" cy="365125"/>
          </a:xfrm>
        </p:spPr>
        <p:txBody>
          <a:bodyPr/>
          <a:lstStyle/>
          <a:p>
            <a:endParaRPr lang="fr-FR">
              <a:solidFill>
                <a:prstClr val="black">
                  <a:lumMod val="65000"/>
                  <a:lumOff val="35000"/>
                </a:prstClr>
              </a:solidFill>
            </a:endParaRPr>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pPr defTabSz="457200"/>
            <a:r>
              <a:rPr sz="5400" b="1">
                <a:solidFill>
                  <a:srgbClr val="663366">
                    <a:lumMod val="60000"/>
                    <a:lumOff val="40000"/>
                  </a:srgbClr>
                </a:solidFill>
              </a:rPr>
              <a:t>+</a:t>
            </a:r>
          </a:p>
        </p:txBody>
      </p:sp>
    </p:spTree>
    <p:extLst>
      <p:ext uri="{BB962C8B-B14F-4D97-AF65-F5344CB8AC3E}">
        <p14:creationId xmlns:p14="http://schemas.microsoft.com/office/powerpoint/2010/main" val="36409125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1" name="Rectangle 10"/>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2" name="Title 1"/>
          <p:cNvSpPr>
            <a:spLocks noGrp="1"/>
          </p:cNvSpPr>
          <p:nvPr>
            <p:ph type="title"/>
          </p:nvPr>
        </p:nvSpPr>
        <p:spPr>
          <a:xfrm>
            <a:off x="5559205" y="3124200"/>
            <a:ext cx="5197696" cy="871538"/>
          </a:xfrm>
        </p:spPr>
        <p:txBody>
          <a:bodyPr anchor="b">
            <a:normAutofit/>
          </a:bodyPr>
          <a:lstStyle>
            <a:lvl1pPr algn="l">
              <a:defRPr sz="2600" b="0"/>
            </a:lvl1pPr>
          </a:lstStyle>
          <a:p>
            <a:r>
              <a:rPr lang="fr-FR"/>
              <a:t>Cliquez et modifiez le titre</a:t>
            </a:r>
            <a:endParaRPr/>
          </a:p>
        </p:txBody>
      </p:sp>
      <p:sp>
        <p:nvSpPr>
          <p:cNvPr id="3" name="Picture Placeholder 2"/>
          <p:cNvSpPr>
            <a:spLocks noGrp="1"/>
          </p:cNvSpPr>
          <p:nvPr>
            <p:ph type="pic" idx="1"/>
          </p:nvPr>
        </p:nvSpPr>
        <p:spPr>
          <a:xfrm>
            <a:off x="370541" y="228600"/>
            <a:ext cx="4614211"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a:p>
        </p:txBody>
      </p:sp>
      <p:sp>
        <p:nvSpPr>
          <p:cNvPr id="4" name="Text Placeholder 3"/>
          <p:cNvSpPr>
            <a:spLocks noGrp="1"/>
          </p:cNvSpPr>
          <p:nvPr>
            <p:ph type="body" sz="half" idx="2"/>
          </p:nvPr>
        </p:nvSpPr>
        <p:spPr>
          <a:xfrm>
            <a:off x="5559205" y="3995737"/>
            <a:ext cx="5197696"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9855200" y="6423586"/>
            <a:ext cx="2049929" cy="365125"/>
          </a:xfrm>
        </p:spPr>
        <p:txBody>
          <a:bodyPr/>
          <a:lstStyle/>
          <a:p>
            <a:fld id="{2892C2A8-B9D5-FC46-ABD2-3EC02EBE07AF}" type="datetimeFigureOut">
              <a:rPr lang="fr-FR" smtClean="0">
                <a:solidFill>
                  <a:prstClr val="black">
                    <a:lumMod val="65000"/>
                    <a:lumOff val="35000"/>
                  </a:prstClr>
                </a:solidFill>
              </a:rPr>
              <a:pPr/>
              <a:t>25/01/2022</a:t>
            </a:fld>
            <a:endParaRPr lang="fr-FR">
              <a:solidFill>
                <a:prstClr val="black">
                  <a:lumMod val="65000"/>
                  <a:lumOff val="35000"/>
                </a:prstClr>
              </a:solidFill>
            </a:endParaRPr>
          </a:p>
        </p:txBody>
      </p:sp>
      <p:sp>
        <p:nvSpPr>
          <p:cNvPr id="6" name="Footer Placeholder 5"/>
          <p:cNvSpPr>
            <a:spLocks noGrp="1"/>
          </p:cNvSpPr>
          <p:nvPr>
            <p:ph type="ftr" sz="quarter" idx="11"/>
          </p:nvPr>
        </p:nvSpPr>
        <p:spPr>
          <a:xfrm>
            <a:off x="5588000" y="6423586"/>
            <a:ext cx="4006851" cy="365125"/>
          </a:xfrm>
        </p:spPr>
        <p:txBody>
          <a:bodyPr/>
          <a:lstStyle/>
          <a:p>
            <a:endParaRPr lang="fr-F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E40D7FC-EE7C-9840-888B-4A92B051407F}" type="slidenum">
              <a:rPr lang="fr-FR" smtClean="0">
                <a:solidFill>
                  <a:prstClr val="white"/>
                </a:solidFill>
              </a:rPr>
              <a:pPr/>
              <a:t>‹N°›</a:t>
            </a:fld>
            <a:endParaRPr lang="fr-FR">
              <a:solidFill>
                <a:prstClr val="white"/>
              </a:solidFill>
            </a:endParaRPr>
          </a:p>
        </p:txBody>
      </p:sp>
      <p:sp>
        <p:nvSpPr>
          <p:cNvPr id="10" name="TextBox 9"/>
          <p:cNvSpPr txBox="1"/>
          <p:nvPr/>
        </p:nvSpPr>
        <p:spPr>
          <a:xfrm>
            <a:off x="5320147" y="3370730"/>
            <a:ext cx="294091" cy="369332"/>
          </a:xfrm>
          <a:prstGeom prst="rect">
            <a:avLst/>
          </a:prstGeom>
          <a:noFill/>
        </p:spPr>
        <p:txBody>
          <a:bodyPr wrap="square" lIns="0" tIns="0" rIns="0" bIns="0" rtlCol="0">
            <a:spAutoFit/>
          </a:bodyPr>
          <a:lstStyle/>
          <a:p>
            <a:pPr defTabSz="457200"/>
            <a:r>
              <a:rPr sz="2400" b="1">
                <a:solidFill>
                  <a:srgbClr val="663366">
                    <a:lumMod val="60000"/>
                    <a:lumOff val="40000"/>
                  </a:srgbClr>
                </a:solidFill>
              </a:rPr>
              <a:t>+ </a:t>
            </a:r>
          </a:p>
        </p:txBody>
      </p:sp>
    </p:spTree>
    <p:extLst>
      <p:ext uri="{BB962C8B-B14F-4D97-AF65-F5344CB8AC3E}">
        <p14:creationId xmlns:p14="http://schemas.microsoft.com/office/powerpoint/2010/main" val="29755352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sp>
        <p:nvSpPr>
          <p:cNvPr id="2" name="Title 1"/>
          <p:cNvSpPr>
            <a:spLocks noGrp="1"/>
          </p:cNvSpPr>
          <p:nvPr>
            <p:ph type="title"/>
          </p:nvPr>
        </p:nvSpPr>
        <p:spPr>
          <a:xfrm>
            <a:off x="675341" y="4424082"/>
            <a:ext cx="8254876" cy="833718"/>
          </a:xfrm>
        </p:spPr>
        <p:txBody>
          <a:bodyPr anchor="b">
            <a:normAutofit/>
          </a:bodyPr>
          <a:lstStyle>
            <a:lvl1pPr algn="l">
              <a:defRPr sz="2600" b="0"/>
            </a:lvl1pPr>
          </a:lstStyle>
          <a:p>
            <a:r>
              <a:rPr lang="fr-FR"/>
              <a:t>Cliquez et modifiez le titre</a:t>
            </a:r>
            <a:endParaRPr/>
          </a:p>
        </p:txBody>
      </p:sp>
      <p:sp>
        <p:nvSpPr>
          <p:cNvPr id="3" name="Picture Placeholder 2"/>
          <p:cNvSpPr>
            <a:spLocks noGrp="1"/>
          </p:cNvSpPr>
          <p:nvPr>
            <p:ph type="pic" idx="1"/>
          </p:nvPr>
        </p:nvSpPr>
        <p:spPr>
          <a:xfrm>
            <a:off x="370541" y="228600"/>
            <a:ext cx="85045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a:p>
        </p:txBody>
      </p:sp>
      <p:sp>
        <p:nvSpPr>
          <p:cNvPr id="4" name="Text Placeholder 3"/>
          <p:cNvSpPr>
            <a:spLocks noGrp="1"/>
          </p:cNvSpPr>
          <p:nvPr>
            <p:ph type="body" sz="half" idx="2"/>
          </p:nvPr>
        </p:nvSpPr>
        <p:spPr>
          <a:xfrm>
            <a:off x="675341" y="5257800"/>
            <a:ext cx="8254876"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892C2A8-B9D5-FC46-ABD2-3EC02EBE07AF}" type="datetimeFigureOut">
              <a:rPr lang="fr-FR" smtClean="0">
                <a:solidFill>
                  <a:prstClr val="black">
                    <a:lumMod val="65000"/>
                    <a:lumOff val="35000"/>
                  </a:prstClr>
                </a:solidFill>
              </a:rPr>
              <a:pPr/>
              <a:t>25/01/2022</a:t>
            </a:fld>
            <a:endParaRPr lang="fr-FR">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fr-F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E40D7FC-EE7C-9840-888B-4A92B051407F}" type="slidenum">
              <a:rPr lang="fr-FR" smtClean="0">
                <a:solidFill>
                  <a:prstClr val="white"/>
                </a:solidFill>
              </a:rPr>
              <a:pPr/>
              <a:t>‹N°›</a:t>
            </a:fld>
            <a:endParaRPr lang="fr-FR">
              <a:solidFill>
                <a:prstClr val="white"/>
              </a:solidFill>
            </a:endParaRPr>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10" name="TextBox 9"/>
          <p:cNvSpPr txBox="1"/>
          <p:nvPr/>
        </p:nvSpPr>
        <p:spPr>
          <a:xfrm>
            <a:off x="436283" y="4632792"/>
            <a:ext cx="294091" cy="369332"/>
          </a:xfrm>
          <a:prstGeom prst="rect">
            <a:avLst/>
          </a:prstGeom>
          <a:noFill/>
        </p:spPr>
        <p:txBody>
          <a:bodyPr wrap="square" lIns="0" tIns="0" rIns="0" bIns="0" rtlCol="0">
            <a:spAutoFit/>
          </a:bodyPr>
          <a:lstStyle/>
          <a:p>
            <a:pPr defTabSz="457200"/>
            <a:r>
              <a:rPr sz="2400" b="1">
                <a:solidFill>
                  <a:srgbClr val="663366">
                    <a:lumMod val="60000"/>
                    <a:lumOff val="40000"/>
                  </a:srgbClr>
                </a:solidFill>
              </a:rPr>
              <a:t>+ </a:t>
            </a:r>
          </a:p>
        </p:txBody>
      </p:sp>
    </p:spTree>
    <p:extLst>
      <p:ext uri="{BB962C8B-B14F-4D97-AF65-F5344CB8AC3E}">
        <p14:creationId xmlns:p14="http://schemas.microsoft.com/office/powerpoint/2010/main" val="8341325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 images avec légende">
    <p:spTree>
      <p:nvGrpSpPr>
        <p:cNvPr id="1" name=""/>
        <p:cNvGrpSpPr/>
        <p:nvPr/>
      </p:nvGrpSpPr>
      <p:grpSpPr>
        <a:xfrm>
          <a:off x="0" y="0"/>
          <a:ext cx="0" cy="0"/>
          <a:chOff x="0" y="0"/>
          <a:chExt cx="0" cy="0"/>
        </a:xfrm>
      </p:grpSpPr>
      <p:sp>
        <p:nvSpPr>
          <p:cNvPr id="8" name="Rectangle 7"/>
          <p:cNvSpPr/>
          <p:nvPr/>
        </p:nvSpPr>
        <p:spPr>
          <a:xfrm>
            <a:off x="376766" y="228600"/>
            <a:ext cx="851622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2" name="Title 1"/>
          <p:cNvSpPr>
            <a:spLocks noGrp="1"/>
          </p:cNvSpPr>
          <p:nvPr>
            <p:ph type="title"/>
          </p:nvPr>
        </p:nvSpPr>
        <p:spPr>
          <a:xfrm>
            <a:off x="507406" y="2571750"/>
            <a:ext cx="8242148" cy="1162050"/>
          </a:xfrm>
        </p:spPr>
        <p:txBody>
          <a:bodyPr anchor="b">
            <a:normAutofit/>
          </a:bodyPr>
          <a:lstStyle>
            <a:lvl1pPr algn="l">
              <a:defRPr sz="2600" b="0">
                <a:solidFill>
                  <a:schemeClr val="bg1"/>
                </a:solidFill>
              </a:defRPr>
            </a:lvl1pPr>
          </a:lstStyle>
          <a:p>
            <a:r>
              <a:rPr lang="fr-FR"/>
              <a:t>Cliquez et modifiez le titre</a:t>
            </a:r>
            <a:endParaRPr/>
          </a:p>
        </p:txBody>
      </p:sp>
      <p:sp>
        <p:nvSpPr>
          <p:cNvPr id="4" name="Text Placeholder 3"/>
          <p:cNvSpPr>
            <a:spLocks noGrp="1"/>
          </p:cNvSpPr>
          <p:nvPr>
            <p:ph type="body" sz="half" idx="2"/>
          </p:nvPr>
        </p:nvSpPr>
        <p:spPr>
          <a:xfrm>
            <a:off x="508126" y="3733801"/>
            <a:ext cx="8239421"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6949683" y="6235608"/>
            <a:ext cx="1797864" cy="365125"/>
          </a:xfrm>
        </p:spPr>
        <p:txBody>
          <a:bodyPr/>
          <a:lstStyle>
            <a:lvl1pPr>
              <a:defRPr>
                <a:solidFill>
                  <a:schemeClr val="bg1"/>
                </a:solidFill>
              </a:defRPr>
            </a:lvl1pPr>
          </a:lstStyle>
          <a:p>
            <a:fld id="{2892C2A8-B9D5-FC46-ABD2-3EC02EBE07AF}" type="datetimeFigureOut">
              <a:rPr lang="fr-FR" smtClean="0">
                <a:solidFill>
                  <a:prstClr val="white"/>
                </a:solidFill>
              </a:rPr>
              <a:pPr/>
              <a:t>25/01/2022</a:t>
            </a:fld>
            <a:endParaRPr lang="fr-FR">
              <a:solidFill>
                <a:prstClr val="white"/>
              </a:solidFill>
            </a:endParaRPr>
          </a:p>
        </p:txBody>
      </p:sp>
      <p:sp>
        <p:nvSpPr>
          <p:cNvPr id="6" name="Footer Placeholder 5"/>
          <p:cNvSpPr>
            <a:spLocks noGrp="1"/>
          </p:cNvSpPr>
          <p:nvPr>
            <p:ph type="ftr" sz="quarter" idx="11"/>
          </p:nvPr>
        </p:nvSpPr>
        <p:spPr>
          <a:xfrm>
            <a:off x="508128" y="6235608"/>
            <a:ext cx="6197473" cy="365125"/>
          </a:xfrm>
        </p:spPr>
        <p:txBody>
          <a:bodyPr/>
          <a:lstStyle>
            <a:lvl1pPr>
              <a:defRPr>
                <a:solidFill>
                  <a:schemeClr val="bg1"/>
                </a:solidFill>
              </a:defRPr>
            </a:lvl1pPr>
          </a:lstStyle>
          <a:p>
            <a:endParaRPr lang="fr-FR">
              <a:solidFill>
                <a:prstClr val="white"/>
              </a:solidFill>
            </a:endParaRPr>
          </a:p>
        </p:txBody>
      </p:sp>
      <p:sp>
        <p:nvSpPr>
          <p:cNvPr id="7" name="Slide Number Placeholder 6"/>
          <p:cNvSpPr>
            <a:spLocks noGrp="1"/>
          </p:cNvSpPr>
          <p:nvPr>
            <p:ph type="sldNum" sz="quarter" idx="12"/>
          </p:nvPr>
        </p:nvSpPr>
        <p:spPr/>
        <p:txBody>
          <a:bodyPr/>
          <a:lstStyle/>
          <a:p>
            <a:fld id="{FE40D7FC-EE7C-9840-888B-4A92B051407F}" type="slidenum">
              <a:rPr lang="fr-FR" smtClean="0">
                <a:solidFill>
                  <a:prstClr val="white"/>
                </a:solidFill>
              </a:rPr>
              <a:pPr/>
              <a:t>‹N°›</a:t>
            </a:fld>
            <a:endParaRPr lang="fr-FR">
              <a:solidFill>
                <a:prstClr val="white"/>
              </a:solidFill>
            </a:endParaRPr>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pPr defTabSz="457200"/>
            <a:r>
              <a:rPr sz="5400" b="1">
                <a:solidFill>
                  <a:srgbClr val="663366">
                    <a:lumMod val="60000"/>
                    <a:lumOff val="40000"/>
                  </a:srgbClr>
                </a:solidFill>
              </a:rPr>
              <a:t>+</a:t>
            </a:r>
          </a:p>
        </p:txBody>
      </p:sp>
      <p:sp>
        <p:nvSpPr>
          <p:cNvPr id="10" name="Rectangle 9"/>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fr-FR"/>
              <a:t>Faire glisser l'image vers l'espace réservé ou cliquer sur l'icône pour l'ajouter</a:t>
            </a:r>
            <a:endParaRPr/>
          </a:p>
        </p:txBody>
      </p:sp>
      <p:sp>
        <p:nvSpPr>
          <p:cNvPr id="13" name="Picture Placeholder 12"/>
          <p:cNvSpPr>
            <a:spLocks noGrp="1"/>
          </p:cNvSpPr>
          <p:nvPr>
            <p:ph type="pic" sz="quarter" idx="14"/>
          </p:nvPr>
        </p:nvSpPr>
        <p:spPr>
          <a:xfrm>
            <a:off x="9069917" y="4535424"/>
            <a:ext cx="2743200" cy="2039112"/>
          </a:xfrm>
        </p:spPr>
        <p:txBody>
          <a:bodyPr/>
          <a:lstStyle>
            <a:lvl1pPr>
              <a:buNone/>
              <a:defRPr/>
            </a:lvl1pPr>
          </a:lstStyle>
          <a:p>
            <a:r>
              <a:rPr lang="fr-FR"/>
              <a:t>Faire glisser l'image vers l'espace réservé ou cliquer sur l'icône pour l'ajouter</a:t>
            </a:r>
            <a:endParaRPr/>
          </a:p>
        </p:txBody>
      </p:sp>
    </p:spTree>
    <p:extLst>
      <p:ext uri="{BB962C8B-B14F-4D97-AF65-F5344CB8AC3E}">
        <p14:creationId xmlns:p14="http://schemas.microsoft.com/office/powerpoint/2010/main" val="28256179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images avec légende">
    <p:spTree>
      <p:nvGrpSpPr>
        <p:cNvPr id="1" name=""/>
        <p:cNvGrpSpPr/>
        <p:nvPr/>
      </p:nvGrpSpPr>
      <p:grpSpPr>
        <a:xfrm>
          <a:off x="0" y="0"/>
          <a:ext cx="0" cy="0"/>
          <a:chOff x="0" y="0"/>
          <a:chExt cx="0" cy="0"/>
        </a:xfrm>
      </p:grpSpPr>
      <p:sp>
        <p:nvSpPr>
          <p:cNvPr id="8" name="Rectangle 7"/>
          <p:cNvSpPr/>
          <p:nvPr/>
        </p:nvSpPr>
        <p:spPr>
          <a:xfrm>
            <a:off x="376767" y="228600"/>
            <a:ext cx="56472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2" name="Title 1"/>
          <p:cNvSpPr>
            <a:spLocks noGrp="1"/>
          </p:cNvSpPr>
          <p:nvPr>
            <p:ph type="title"/>
          </p:nvPr>
        </p:nvSpPr>
        <p:spPr>
          <a:xfrm>
            <a:off x="507406" y="2571750"/>
            <a:ext cx="5355511" cy="1162050"/>
          </a:xfrm>
        </p:spPr>
        <p:txBody>
          <a:bodyPr anchor="b">
            <a:normAutofit/>
          </a:bodyPr>
          <a:lstStyle>
            <a:lvl1pPr algn="l">
              <a:defRPr sz="2600" b="0">
                <a:solidFill>
                  <a:schemeClr val="bg1"/>
                </a:solidFill>
              </a:defRPr>
            </a:lvl1pPr>
          </a:lstStyle>
          <a:p>
            <a:r>
              <a:rPr lang="fr-FR"/>
              <a:t>Cliquez et modifiez le titre</a:t>
            </a:r>
            <a:endParaRPr/>
          </a:p>
        </p:txBody>
      </p:sp>
      <p:sp>
        <p:nvSpPr>
          <p:cNvPr id="4" name="Text Placeholder 3"/>
          <p:cNvSpPr>
            <a:spLocks noGrp="1"/>
          </p:cNvSpPr>
          <p:nvPr>
            <p:ph type="body" sz="half" idx="2"/>
          </p:nvPr>
        </p:nvSpPr>
        <p:spPr>
          <a:xfrm>
            <a:off x="508125" y="3733801"/>
            <a:ext cx="5353739"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4064000" y="6235608"/>
            <a:ext cx="1797864" cy="365125"/>
          </a:xfrm>
        </p:spPr>
        <p:txBody>
          <a:bodyPr/>
          <a:lstStyle>
            <a:lvl1pPr>
              <a:defRPr>
                <a:solidFill>
                  <a:schemeClr val="bg1"/>
                </a:solidFill>
              </a:defRPr>
            </a:lvl1pPr>
          </a:lstStyle>
          <a:p>
            <a:fld id="{2892C2A8-B9D5-FC46-ABD2-3EC02EBE07AF}" type="datetimeFigureOut">
              <a:rPr lang="fr-FR" smtClean="0">
                <a:solidFill>
                  <a:prstClr val="white"/>
                </a:solidFill>
              </a:rPr>
              <a:pPr/>
              <a:t>25/01/2022</a:t>
            </a:fld>
            <a:endParaRPr lang="fr-FR">
              <a:solidFill>
                <a:prstClr val="white"/>
              </a:solidFill>
            </a:endParaRPr>
          </a:p>
        </p:txBody>
      </p:sp>
      <p:sp>
        <p:nvSpPr>
          <p:cNvPr id="6" name="Footer Placeholder 5"/>
          <p:cNvSpPr>
            <a:spLocks noGrp="1"/>
          </p:cNvSpPr>
          <p:nvPr>
            <p:ph type="ftr" sz="quarter" idx="11"/>
          </p:nvPr>
        </p:nvSpPr>
        <p:spPr>
          <a:xfrm>
            <a:off x="508128" y="6235608"/>
            <a:ext cx="3454273" cy="365125"/>
          </a:xfrm>
        </p:spPr>
        <p:txBody>
          <a:bodyPr/>
          <a:lstStyle>
            <a:lvl1pPr>
              <a:defRPr>
                <a:solidFill>
                  <a:schemeClr val="bg1"/>
                </a:solidFill>
              </a:defRPr>
            </a:lvl1pPr>
          </a:lstStyle>
          <a:p>
            <a:endParaRPr lang="fr-FR">
              <a:solidFill>
                <a:prstClr val="white"/>
              </a:solidFill>
            </a:endParaRPr>
          </a:p>
        </p:txBody>
      </p:sp>
      <p:sp>
        <p:nvSpPr>
          <p:cNvPr id="7" name="Slide Number Placeholder 6"/>
          <p:cNvSpPr>
            <a:spLocks noGrp="1"/>
          </p:cNvSpPr>
          <p:nvPr>
            <p:ph type="sldNum" sz="quarter" idx="12"/>
          </p:nvPr>
        </p:nvSpPr>
        <p:spPr/>
        <p:txBody>
          <a:bodyPr/>
          <a:lstStyle/>
          <a:p>
            <a:fld id="{FE40D7FC-EE7C-9840-888B-4A92B051407F}" type="slidenum">
              <a:rPr lang="fr-FR" smtClean="0">
                <a:solidFill>
                  <a:prstClr val="white"/>
                </a:solidFill>
              </a:rPr>
              <a:pPr/>
              <a:t>‹N°›</a:t>
            </a:fld>
            <a:endParaRPr lang="fr-FR">
              <a:solidFill>
                <a:prstClr val="white"/>
              </a:solidFill>
            </a:endParaRPr>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pPr defTabSz="457200"/>
            <a:r>
              <a:rPr sz="5400" b="1">
                <a:solidFill>
                  <a:srgbClr val="663366">
                    <a:lumMod val="60000"/>
                    <a:lumOff val="40000"/>
                  </a:srgbClr>
                </a:solidFill>
              </a:rPr>
              <a:t>+</a:t>
            </a:r>
          </a:p>
        </p:txBody>
      </p:sp>
      <p:sp>
        <p:nvSpPr>
          <p:cNvPr id="10" name="Rectangle 9"/>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11" name="Rectangle 10"/>
          <p:cNvSpPr/>
          <p:nvPr/>
        </p:nvSpPr>
        <p:spPr>
          <a:xfrm>
            <a:off x="6165851" y="4534726"/>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12" name="Picture Placeholder 12"/>
          <p:cNvSpPr>
            <a:spLocks noGrp="1"/>
          </p:cNvSpPr>
          <p:nvPr>
            <p:ph type="pic" sz="quarter" idx="13"/>
          </p:nvPr>
        </p:nvSpPr>
        <p:spPr>
          <a:xfrm>
            <a:off x="6165851" y="228600"/>
            <a:ext cx="2743200" cy="2039112"/>
          </a:xfrm>
        </p:spPr>
        <p:txBody>
          <a:bodyPr/>
          <a:lstStyle>
            <a:lvl1pPr>
              <a:buNone/>
              <a:defRPr/>
            </a:lvl1pPr>
          </a:lstStyle>
          <a:p>
            <a:r>
              <a:rPr lang="fr-FR"/>
              <a:t>Faire glisser l'image vers l'espace réservé ou cliquer sur l'icône pour l'ajouter</a:t>
            </a:r>
            <a:endParaRPr/>
          </a:p>
        </p:txBody>
      </p:sp>
      <p:sp>
        <p:nvSpPr>
          <p:cNvPr id="13" name="Picture Placeholder 12"/>
          <p:cNvSpPr>
            <a:spLocks noGrp="1"/>
          </p:cNvSpPr>
          <p:nvPr>
            <p:ph type="pic" sz="quarter" idx="14"/>
          </p:nvPr>
        </p:nvSpPr>
        <p:spPr>
          <a:xfrm>
            <a:off x="6165851" y="2381663"/>
            <a:ext cx="2743200" cy="2039112"/>
          </a:xfrm>
        </p:spPr>
        <p:txBody>
          <a:bodyPr/>
          <a:lstStyle>
            <a:lvl1pPr>
              <a:buNone/>
              <a:defRPr/>
            </a:lvl1pPr>
          </a:lstStyle>
          <a:p>
            <a:r>
              <a:rPr lang="fr-FR"/>
              <a:t>Faire glisser l'image vers l'espace réservé ou cliquer sur l'icône pour l'ajouter</a:t>
            </a:r>
            <a:endParaRPr/>
          </a:p>
        </p:txBody>
      </p:sp>
      <p:sp>
        <p:nvSpPr>
          <p:cNvPr id="14" name="Picture Placeholder 12"/>
          <p:cNvSpPr>
            <a:spLocks noGrp="1"/>
          </p:cNvSpPr>
          <p:nvPr>
            <p:ph type="pic" sz="quarter" idx="15"/>
          </p:nvPr>
        </p:nvSpPr>
        <p:spPr>
          <a:xfrm>
            <a:off x="9070848" y="2381662"/>
            <a:ext cx="2743200" cy="4187952"/>
          </a:xfrm>
        </p:spPr>
        <p:txBody>
          <a:bodyPr/>
          <a:lstStyle>
            <a:lvl1pPr>
              <a:buNone/>
              <a:defRPr/>
            </a:lvl1pPr>
          </a:lstStyle>
          <a:p>
            <a:r>
              <a:rPr lang="fr-FR"/>
              <a:t>Faire glisser l'image vers l'espace réservé ou cliquer sur l'icône pour l'ajouter</a:t>
            </a:r>
            <a:endParaRPr/>
          </a:p>
        </p:txBody>
      </p:sp>
    </p:spTree>
    <p:extLst>
      <p:ext uri="{BB962C8B-B14F-4D97-AF65-F5344CB8AC3E}">
        <p14:creationId xmlns:p14="http://schemas.microsoft.com/office/powerpoint/2010/main" val="2118860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images avec légende, alt.">
    <p:spTree>
      <p:nvGrpSpPr>
        <p:cNvPr id="1" name=""/>
        <p:cNvGrpSpPr/>
        <p:nvPr/>
      </p:nvGrpSpPr>
      <p:grpSpPr>
        <a:xfrm>
          <a:off x="0" y="0"/>
          <a:ext cx="0" cy="0"/>
          <a:chOff x="0" y="0"/>
          <a:chExt cx="0" cy="0"/>
        </a:xfrm>
      </p:grpSpPr>
      <p:sp>
        <p:nvSpPr>
          <p:cNvPr id="11" name="Rectangle 10"/>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2" name="Title 1"/>
          <p:cNvSpPr>
            <a:spLocks noGrp="1"/>
          </p:cNvSpPr>
          <p:nvPr>
            <p:ph type="title"/>
          </p:nvPr>
        </p:nvSpPr>
        <p:spPr>
          <a:xfrm>
            <a:off x="6604000" y="3124200"/>
            <a:ext cx="4145280" cy="871538"/>
          </a:xfrm>
        </p:spPr>
        <p:txBody>
          <a:bodyPr anchor="b">
            <a:normAutofit/>
          </a:bodyPr>
          <a:lstStyle>
            <a:lvl1pPr algn="l">
              <a:defRPr sz="2600" b="0"/>
            </a:lvl1pPr>
          </a:lstStyle>
          <a:p>
            <a:r>
              <a:rPr lang="fr-FR"/>
              <a:t>Cliquez et modifiez le titre</a:t>
            </a:r>
            <a:endParaRPr/>
          </a:p>
        </p:txBody>
      </p:sp>
      <p:sp>
        <p:nvSpPr>
          <p:cNvPr id="3" name="Picture Placeholder 2"/>
          <p:cNvSpPr>
            <a:spLocks noGrp="1"/>
          </p:cNvSpPr>
          <p:nvPr>
            <p:ph type="pic" idx="1"/>
          </p:nvPr>
        </p:nvSpPr>
        <p:spPr>
          <a:xfrm>
            <a:off x="370541" y="2365248"/>
            <a:ext cx="5653492"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a:p>
        </p:txBody>
      </p:sp>
      <p:sp>
        <p:nvSpPr>
          <p:cNvPr id="4" name="Text Placeholder 3"/>
          <p:cNvSpPr>
            <a:spLocks noGrp="1"/>
          </p:cNvSpPr>
          <p:nvPr>
            <p:ph type="body" sz="half" idx="2"/>
          </p:nvPr>
        </p:nvSpPr>
        <p:spPr>
          <a:xfrm>
            <a:off x="6604000" y="3995737"/>
            <a:ext cx="414528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9855200" y="6423586"/>
            <a:ext cx="2049929" cy="365125"/>
          </a:xfrm>
        </p:spPr>
        <p:txBody>
          <a:bodyPr/>
          <a:lstStyle/>
          <a:p>
            <a:fld id="{2892C2A8-B9D5-FC46-ABD2-3EC02EBE07AF}" type="datetimeFigureOut">
              <a:rPr lang="fr-FR" smtClean="0">
                <a:solidFill>
                  <a:prstClr val="black">
                    <a:lumMod val="65000"/>
                    <a:lumOff val="35000"/>
                  </a:prstClr>
                </a:solidFill>
              </a:rPr>
              <a:pPr/>
              <a:t>25/01/2022</a:t>
            </a:fld>
            <a:endParaRPr lang="fr-FR">
              <a:solidFill>
                <a:prstClr val="black">
                  <a:lumMod val="65000"/>
                  <a:lumOff val="35000"/>
                </a:prstClr>
              </a:solidFill>
            </a:endParaRPr>
          </a:p>
        </p:txBody>
      </p:sp>
      <p:sp>
        <p:nvSpPr>
          <p:cNvPr id="6" name="Footer Placeholder 5"/>
          <p:cNvSpPr>
            <a:spLocks noGrp="1"/>
          </p:cNvSpPr>
          <p:nvPr>
            <p:ph type="ftr" sz="quarter" idx="11"/>
          </p:nvPr>
        </p:nvSpPr>
        <p:spPr>
          <a:xfrm>
            <a:off x="5588000" y="6423586"/>
            <a:ext cx="4006851" cy="365125"/>
          </a:xfrm>
        </p:spPr>
        <p:txBody>
          <a:bodyPr/>
          <a:lstStyle/>
          <a:p>
            <a:endParaRPr lang="fr-F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E40D7FC-EE7C-9840-888B-4A92B051407F}" type="slidenum">
              <a:rPr lang="fr-FR" smtClean="0">
                <a:solidFill>
                  <a:prstClr val="white"/>
                </a:solidFill>
              </a:rPr>
              <a:pPr/>
              <a:t>‹N°›</a:t>
            </a:fld>
            <a:endParaRPr lang="fr-FR">
              <a:solidFill>
                <a:prstClr val="white"/>
              </a:solidFill>
            </a:endParaRPr>
          </a:p>
        </p:txBody>
      </p:sp>
      <p:sp>
        <p:nvSpPr>
          <p:cNvPr id="10" name="TextBox 9"/>
          <p:cNvSpPr txBox="1"/>
          <p:nvPr/>
        </p:nvSpPr>
        <p:spPr>
          <a:xfrm>
            <a:off x="6333815" y="3370730"/>
            <a:ext cx="294091" cy="369332"/>
          </a:xfrm>
          <a:prstGeom prst="rect">
            <a:avLst/>
          </a:prstGeom>
          <a:noFill/>
        </p:spPr>
        <p:txBody>
          <a:bodyPr wrap="square" lIns="0" tIns="0" rIns="0" bIns="0" rtlCol="0">
            <a:spAutoFit/>
          </a:bodyPr>
          <a:lstStyle/>
          <a:p>
            <a:pPr defTabSz="457200"/>
            <a:r>
              <a:rPr sz="2400" b="1">
                <a:solidFill>
                  <a:srgbClr val="663366">
                    <a:lumMod val="60000"/>
                    <a:lumOff val="40000"/>
                  </a:srgbClr>
                </a:solidFill>
              </a:rPr>
              <a:t>+ </a:t>
            </a:r>
          </a:p>
        </p:txBody>
      </p:sp>
      <p:sp>
        <p:nvSpPr>
          <p:cNvPr id="14" name="Picture Placeholder 12"/>
          <p:cNvSpPr>
            <a:spLocks noGrp="1"/>
          </p:cNvSpPr>
          <p:nvPr>
            <p:ph type="pic" sz="quarter" idx="13"/>
          </p:nvPr>
        </p:nvSpPr>
        <p:spPr>
          <a:xfrm>
            <a:off x="370540" y="228600"/>
            <a:ext cx="2743200" cy="2039112"/>
          </a:xfrm>
        </p:spPr>
        <p:txBody>
          <a:bodyPr/>
          <a:lstStyle>
            <a:lvl1pPr>
              <a:buNone/>
              <a:defRPr/>
            </a:lvl1pPr>
          </a:lstStyle>
          <a:p>
            <a:r>
              <a:rPr lang="fr-FR"/>
              <a:t>Faire glisser l'image vers l'espace réservé ou cliquer sur l'icône pour l'ajouter</a:t>
            </a:r>
            <a:endParaRPr/>
          </a:p>
        </p:txBody>
      </p:sp>
      <p:sp>
        <p:nvSpPr>
          <p:cNvPr id="15" name="Picture Placeholder 12"/>
          <p:cNvSpPr>
            <a:spLocks noGrp="1"/>
          </p:cNvSpPr>
          <p:nvPr>
            <p:ph type="pic" sz="quarter" idx="14"/>
          </p:nvPr>
        </p:nvSpPr>
        <p:spPr>
          <a:xfrm>
            <a:off x="3280833" y="228600"/>
            <a:ext cx="2743200" cy="2039112"/>
          </a:xfrm>
        </p:spPr>
        <p:txBody>
          <a:bodyPr/>
          <a:lstStyle>
            <a:lvl1pPr>
              <a:buNone/>
              <a:defRPr/>
            </a:lvl1pPr>
          </a:lstStyle>
          <a:p>
            <a:r>
              <a:rPr lang="fr-FR"/>
              <a:t>Faire glisser l'image vers l'espace réservé ou cliquer sur l'icône pour l'ajouter</a:t>
            </a:r>
            <a:endParaRPr/>
          </a:p>
        </p:txBody>
      </p:sp>
    </p:spTree>
    <p:extLst>
      <p:ext uri="{BB962C8B-B14F-4D97-AF65-F5344CB8AC3E}">
        <p14:creationId xmlns:p14="http://schemas.microsoft.com/office/powerpoint/2010/main" val="12730477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re et texte vertical">
    <p:spTree>
      <p:nvGrpSpPr>
        <p:cNvPr id="1" name=""/>
        <p:cNvGrpSpPr/>
        <p:nvPr/>
      </p:nvGrpSpPr>
      <p:grpSpPr>
        <a:xfrm>
          <a:off x="0" y="0"/>
          <a:ext cx="0" cy="0"/>
          <a:chOff x="0" y="0"/>
          <a:chExt cx="0" cy="0"/>
        </a:xfrm>
      </p:grpSpPr>
      <p:sp>
        <p:nvSpPr>
          <p:cNvPr id="7" name="Rectangle 6"/>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pPr defTabSz="457200"/>
            <a:r>
              <a:rPr sz="3600" b="1">
                <a:solidFill>
                  <a:srgbClr val="663366">
                    <a:lumMod val="60000"/>
                    <a:lumOff val="40000"/>
                  </a:srgbClr>
                </a:solidFill>
              </a:rPr>
              <a:t>+</a:t>
            </a:r>
          </a:p>
        </p:txBody>
      </p:sp>
      <p:sp>
        <p:nvSpPr>
          <p:cNvPr id="2" name="Title 1"/>
          <p:cNvSpPr>
            <a:spLocks noGrp="1"/>
          </p:cNvSpPr>
          <p:nvPr>
            <p:ph type="title"/>
          </p:nvPr>
        </p:nvSpPr>
        <p:spPr/>
        <p:txBody>
          <a:bodyPr/>
          <a:lstStyle/>
          <a:p>
            <a:r>
              <a:rPr lang="fr-FR"/>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10"/>
          </p:nvPr>
        </p:nvSpPr>
        <p:spPr/>
        <p:txBody>
          <a:bodyPr/>
          <a:lstStyle/>
          <a:p>
            <a:fld id="{2892C2A8-B9D5-FC46-ABD2-3EC02EBE07AF}" type="datetimeFigureOut">
              <a:rPr lang="fr-FR" smtClean="0">
                <a:solidFill>
                  <a:prstClr val="black">
                    <a:lumMod val="65000"/>
                    <a:lumOff val="35000"/>
                  </a:prstClr>
                </a:solidFill>
              </a:rPr>
              <a:pPr/>
              <a:t>25/01/2022</a:t>
            </a:fld>
            <a:endParaRPr lang="fr-FR">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fr-F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E40D7FC-EE7C-9840-888B-4A92B051407F}"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2061301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apositive de titre avec 2 images">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624668"/>
            <a:ext cx="5384800" cy="933450"/>
          </a:xfrm>
        </p:spPr>
        <p:txBody>
          <a:bodyPr>
            <a:normAutofit/>
          </a:bodyPr>
          <a:lstStyle>
            <a:lvl1pPr>
              <a:defRPr sz="2800"/>
            </a:lvl1pPr>
          </a:lstStyle>
          <a:p>
            <a:r>
              <a:rPr lang="fr-FR"/>
              <a:t>Cliquez et modifiez le titre</a:t>
            </a:r>
            <a:endParaRPr/>
          </a:p>
        </p:txBody>
      </p:sp>
      <p:sp>
        <p:nvSpPr>
          <p:cNvPr id="3" name="Subtitle 2"/>
          <p:cNvSpPr>
            <a:spLocks noGrp="1"/>
          </p:cNvSpPr>
          <p:nvPr>
            <p:ph type="subTitle" idx="1"/>
          </p:nvPr>
        </p:nvSpPr>
        <p:spPr>
          <a:xfrm>
            <a:off x="6400800" y="5562600"/>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dirty="0"/>
          </a:p>
        </p:txBody>
      </p:sp>
      <p:sp>
        <p:nvSpPr>
          <p:cNvPr id="4" name="Date Placeholder 3"/>
          <p:cNvSpPr>
            <a:spLocks noGrp="1"/>
          </p:cNvSpPr>
          <p:nvPr>
            <p:ph type="dt" sz="half" idx="10"/>
          </p:nvPr>
        </p:nvSpPr>
        <p:spPr>
          <a:xfrm>
            <a:off x="6400801" y="6425641"/>
            <a:ext cx="1643529" cy="365125"/>
          </a:xfrm>
        </p:spPr>
        <p:txBody>
          <a:bodyPr/>
          <a:lstStyle>
            <a:lvl1pPr algn="l">
              <a:defRPr/>
            </a:lvl1pPr>
          </a:lstStyle>
          <a:p>
            <a:fld id="{2892C2A8-B9D5-FC46-ABD2-3EC02EBE07AF}" type="datetimeFigureOut">
              <a:rPr lang="fr-FR" smtClean="0">
                <a:solidFill>
                  <a:prstClr val="black">
                    <a:lumMod val="65000"/>
                    <a:lumOff val="35000"/>
                  </a:prstClr>
                </a:solidFill>
              </a:rPr>
              <a:pPr/>
              <a:t>25/01/2022</a:t>
            </a:fld>
            <a:endParaRPr lang="fr-FR">
              <a:solidFill>
                <a:prstClr val="black">
                  <a:lumMod val="65000"/>
                  <a:lumOff val="35000"/>
                </a:prstClr>
              </a:solidFill>
            </a:endParaRPr>
          </a:p>
        </p:txBody>
      </p:sp>
      <p:sp>
        <p:nvSpPr>
          <p:cNvPr id="5" name="Footer Placeholder 4"/>
          <p:cNvSpPr>
            <a:spLocks noGrp="1"/>
          </p:cNvSpPr>
          <p:nvPr>
            <p:ph type="ftr" sz="quarter" idx="11"/>
          </p:nvPr>
        </p:nvSpPr>
        <p:spPr>
          <a:xfrm>
            <a:off x="8414871" y="6425641"/>
            <a:ext cx="3490259" cy="365125"/>
          </a:xfrm>
        </p:spPr>
        <p:txBody>
          <a:bodyPr/>
          <a:lstStyle>
            <a:lvl1pPr algn="r">
              <a:defRPr/>
            </a:lvl1pPr>
          </a:lstStyle>
          <a:p>
            <a:endParaRPr lang="fr-FR">
              <a:solidFill>
                <a:prstClr val="black">
                  <a:lumMod val="65000"/>
                  <a:lumOff val="35000"/>
                </a:prstClr>
              </a:solidFill>
            </a:endParaRPr>
          </a:p>
        </p:txBody>
      </p:sp>
      <p:sp>
        <p:nvSpPr>
          <p:cNvPr id="7" name="Rectangle 6"/>
          <p:cNvSpPr/>
          <p:nvPr/>
        </p:nvSpPr>
        <p:spPr>
          <a:xfrm>
            <a:off x="376767" y="228600"/>
            <a:ext cx="5647267"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8" name="Rectangle 7"/>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10" name="Rectangle 9"/>
          <p:cNvSpPr/>
          <p:nvPr/>
        </p:nvSpPr>
        <p:spPr>
          <a:xfrm>
            <a:off x="6165851" y="237744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13" name="Picture Placeholder 12"/>
          <p:cNvSpPr>
            <a:spLocks noGrp="1"/>
          </p:cNvSpPr>
          <p:nvPr>
            <p:ph type="pic" sz="quarter" idx="12"/>
          </p:nvPr>
        </p:nvSpPr>
        <p:spPr>
          <a:xfrm>
            <a:off x="6165851" y="228600"/>
            <a:ext cx="2743200" cy="2039112"/>
          </a:xfrm>
        </p:spPr>
        <p:txBody>
          <a:bodyPr/>
          <a:lstStyle>
            <a:lvl1pPr>
              <a:buNone/>
              <a:defRPr/>
            </a:lvl1pPr>
          </a:lstStyle>
          <a:p>
            <a:r>
              <a:rPr lang="fr-FR"/>
              <a:t>Faire glisser l'image vers l'espace réservé ou cliquer sur l'icône pour l'ajouter</a:t>
            </a:r>
            <a:endParaRPr/>
          </a:p>
        </p:txBody>
      </p:sp>
      <p:sp>
        <p:nvSpPr>
          <p:cNvPr id="14" name="Picture Placeholder 12"/>
          <p:cNvSpPr>
            <a:spLocks noGrp="1"/>
          </p:cNvSpPr>
          <p:nvPr>
            <p:ph type="pic" sz="quarter" idx="13"/>
          </p:nvPr>
        </p:nvSpPr>
        <p:spPr>
          <a:xfrm>
            <a:off x="9069917" y="2377440"/>
            <a:ext cx="2743200" cy="2039112"/>
          </a:xfrm>
        </p:spPr>
        <p:txBody>
          <a:bodyPr/>
          <a:lstStyle>
            <a:lvl1pPr>
              <a:buNone/>
              <a:defRPr/>
            </a:lvl1pPr>
          </a:lstStyle>
          <a:p>
            <a:r>
              <a:rPr lang="fr-FR"/>
              <a:t>Faire glisser l'image vers l'espace réservé ou cliquer sur l'icône pour l'ajouter</a:t>
            </a:r>
            <a:endParaRPr/>
          </a:p>
        </p:txBody>
      </p:sp>
      <p:sp>
        <p:nvSpPr>
          <p:cNvPr id="16" name="Text Placeholder 3"/>
          <p:cNvSpPr>
            <a:spLocks noGrp="1"/>
          </p:cNvSpPr>
          <p:nvPr>
            <p:ph type="body" sz="half" idx="2"/>
          </p:nvPr>
        </p:nvSpPr>
        <p:spPr>
          <a:xfrm>
            <a:off x="1143000" y="1779495"/>
            <a:ext cx="41148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15" name="TextBox 14"/>
          <p:cNvSpPr txBox="1"/>
          <p:nvPr/>
        </p:nvSpPr>
        <p:spPr>
          <a:xfrm>
            <a:off x="566522" y="174813"/>
            <a:ext cx="551079" cy="830997"/>
          </a:xfrm>
          <a:prstGeom prst="rect">
            <a:avLst/>
          </a:prstGeom>
          <a:noFill/>
        </p:spPr>
        <p:txBody>
          <a:bodyPr wrap="square" lIns="0" tIns="0" rIns="0" bIns="0" rtlCol="0">
            <a:spAutoFit/>
          </a:bodyPr>
          <a:lstStyle/>
          <a:p>
            <a:pPr defTabSz="457200"/>
            <a:r>
              <a:rPr sz="5400" b="1">
                <a:solidFill>
                  <a:srgbClr val="663366">
                    <a:lumMod val="60000"/>
                    <a:lumOff val="40000"/>
                  </a:srgbClr>
                </a:solidFill>
              </a:rPr>
              <a:t>+</a:t>
            </a:r>
          </a:p>
        </p:txBody>
      </p:sp>
    </p:spTree>
    <p:extLst>
      <p:ext uri="{BB962C8B-B14F-4D97-AF65-F5344CB8AC3E}">
        <p14:creationId xmlns:p14="http://schemas.microsoft.com/office/powerpoint/2010/main" val="10765950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re vertical et texte">
    <p:spTree>
      <p:nvGrpSpPr>
        <p:cNvPr id="1" name=""/>
        <p:cNvGrpSpPr/>
        <p:nvPr/>
      </p:nvGrpSpPr>
      <p:grpSpPr>
        <a:xfrm>
          <a:off x="0" y="0"/>
          <a:ext cx="0" cy="0"/>
          <a:chOff x="0" y="0"/>
          <a:chExt cx="0" cy="0"/>
        </a:xfrm>
      </p:grpSpPr>
      <p:sp>
        <p:nvSpPr>
          <p:cNvPr id="10" name="Rectangle 9"/>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2" name="Vertical Title 1"/>
          <p:cNvSpPr>
            <a:spLocks noGrp="1"/>
          </p:cNvSpPr>
          <p:nvPr>
            <p:ph type="title" orient="vert"/>
          </p:nvPr>
        </p:nvSpPr>
        <p:spPr>
          <a:xfrm>
            <a:off x="10661029" y="954742"/>
            <a:ext cx="908424" cy="5171422"/>
          </a:xfrm>
        </p:spPr>
        <p:txBody>
          <a:bodyPr vert="eaVert" anchor="t" anchorCtr="0"/>
          <a:lstStyle/>
          <a:p>
            <a:r>
              <a:rPr lang="fr-FR"/>
              <a:t>Cliquez et modifiez le titre</a:t>
            </a:r>
            <a:endParaRPr/>
          </a:p>
        </p:txBody>
      </p:sp>
      <p:sp>
        <p:nvSpPr>
          <p:cNvPr id="3" name="Vertical Text Placeholder 2"/>
          <p:cNvSpPr>
            <a:spLocks noGrp="1"/>
          </p:cNvSpPr>
          <p:nvPr>
            <p:ph type="body" orient="vert" idx="1"/>
          </p:nvPr>
        </p:nvSpPr>
        <p:spPr>
          <a:xfrm>
            <a:off x="609600" y="958757"/>
            <a:ext cx="9144000" cy="5184869"/>
          </a:xfrm>
        </p:spPr>
        <p:txBody>
          <a:bodyPr vert="eaVert"/>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10"/>
          </p:nvPr>
        </p:nvSpPr>
        <p:spPr/>
        <p:txBody>
          <a:bodyPr/>
          <a:lstStyle/>
          <a:p>
            <a:fld id="{2892C2A8-B9D5-FC46-ABD2-3EC02EBE07AF}" type="datetimeFigureOut">
              <a:rPr lang="fr-FR" smtClean="0">
                <a:solidFill>
                  <a:prstClr val="black">
                    <a:lumMod val="65000"/>
                    <a:lumOff val="35000"/>
                  </a:prstClr>
                </a:solidFill>
              </a:rPr>
              <a:pPr/>
              <a:t>25/01/2022</a:t>
            </a:fld>
            <a:endParaRPr lang="fr-FR">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fr-F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E40D7FC-EE7C-9840-888B-4A92B051407F}" type="slidenum">
              <a:rPr lang="fr-FR" smtClean="0">
                <a:solidFill>
                  <a:prstClr val="white"/>
                </a:solidFill>
              </a:rPr>
              <a:pPr/>
              <a:t>‹N°›</a:t>
            </a:fld>
            <a:endParaRPr lang="fr-FR">
              <a:solidFill>
                <a:prstClr val="white"/>
              </a:solidFill>
            </a:endParaRPr>
          </a:p>
        </p:txBody>
      </p:sp>
      <p:sp>
        <p:nvSpPr>
          <p:cNvPr id="9" name="TextBox 8"/>
          <p:cNvSpPr txBox="1"/>
          <p:nvPr/>
        </p:nvSpPr>
        <p:spPr>
          <a:xfrm rot="16200000">
            <a:off x="11500967" y="561668"/>
            <a:ext cx="260909" cy="553998"/>
          </a:xfrm>
          <a:prstGeom prst="rect">
            <a:avLst/>
          </a:prstGeom>
          <a:noFill/>
        </p:spPr>
        <p:txBody>
          <a:bodyPr wrap="square" lIns="0" tIns="0" rIns="0" bIns="0" rtlCol="0">
            <a:spAutoFit/>
          </a:bodyPr>
          <a:lstStyle/>
          <a:p>
            <a:pPr defTabSz="457200"/>
            <a:r>
              <a:rPr sz="3600" b="1">
                <a:solidFill>
                  <a:srgbClr val="663366">
                    <a:lumMod val="60000"/>
                    <a:lumOff val="40000"/>
                  </a:srgbClr>
                </a:solidFill>
              </a:rPr>
              <a:t>+</a:t>
            </a:r>
          </a:p>
        </p:txBody>
      </p:sp>
    </p:spTree>
    <p:extLst>
      <p:ext uri="{BB962C8B-B14F-4D97-AF65-F5344CB8AC3E}">
        <p14:creationId xmlns:p14="http://schemas.microsoft.com/office/powerpoint/2010/main" val="4099950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7" name="Rectangle 6"/>
          <p:cNvSpPr/>
          <p:nvPr/>
        </p:nvSpPr>
        <p:spPr>
          <a:xfrm>
            <a:off x="878543" y="228600"/>
            <a:ext cx="1093457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2" name="Title 1"/>
          <p:cNvSpPr>
            <a:spLocks noGrp="1"/>
          </p:cNvSpPr>
          <p:nvPr>
            <p:ph type="title"/>
          </p:nvPr>
        </p:nvSpPr>
        <p:spPr>
          <a:xfrm>
            <a:off x="3048000" y="3124201"/>
            <a:ext cx="7518400" cy="1362075"/>
          </a:xfrm>
        </p:spPr>
        <p:txBody>
          <a:bodyPr anchor="b" anchorCtr="0">
            <a:normAutofit/>
          </a:bodyPr>
          <a:lstStyle>
            <a:lvl1pPr algn="l">
              <a:defRPr sz="3200" b="0" cap="none" baseline="0">
                <a:solidFill>
                  <a:schemeClr val="bg1"/>
                </a:solidFill>
              </a:defRPr>
            </a:lvl1pPr>
          </a:lstStyle>
          <a:p>
            <a:r>
              <a:rPr lang="fr-FR"/>
              <a:t>Cliquez et modifiez le titre</a:t>
            </a:r>
            <a:endParaRPr/>
          </a:p>
        </p:txBody>
      </p:sp>
      <p:sp>
        <p:nvSpPr>
          <p:cNvPr id="3" name="Text Placeholder 2"/>
          <p:cNvSpPr>
            <a:spLocks noGrp="1"/>
          </p:cNvSpPr>
          <p:nvPr>
            <p:ph type="body" idx="1"/>
          </p:nvPr>
        </p:nvSpPr>
        <p:spPr>
          <a:xfrm>
            <a:off x="3048000" y="4495801"/>
            <a:ext cx="75184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878541" y="6248775"/>
            <a:ext cx="1966259" cy="365125"/>
          </a:xfrm>
        </p:spPr>
        <p:txBody>
          <a:bodyPr/>
          <a:lstStyle>
            <a:lvl1pPr algn="l">
              <a:defRPr>
                <a:solidFill>
                  <a:schemeClr val="bg1"/>
                </a:solidFill>
              </a:defRPr>
            </a:lvl1pPr>
          </a:lstStyle>
          <a:p>
            <a:fld id="{2892C2A8-B9D5-FC46-ABD2-3EC02EBE07AF}" type="datetimeFigureOut">
              <a:rPr lang="fr-FR" smtClean="0">
                <a:solidFill>
                  <a:prstClr val="white"/>
                </a:solidFill>
              </a:rPr>
              <a:pPr/>
              <a:t>25/01/2022</a:t>
            </a:fld>
            <a:endParaRPr lang="fr-FR">
              <a:solidFill>
                <a:prstClr val="white"/>
              </a:solidFill>
            </a:endParaRPr>
          </a:p>
        </p:txBody>
      </p:sp>
      <p:sp>
        <p:nvSpPr>
          <p:cNvPr id="5" name="Footer Placeholder 4"/>
          <p:cNvSpPr>
            <a:spLocks noGrp="1"/>
          </p:cNvSpPr>
          <p:nvPr>
            <p:ph type="ftr" sz="quarter" idx="11"/>
          </p:nvPr>
        </p:nvSpPr>
        <p:spPr>
          <a:xfrm>
            <a:off x="3048000" y="6248775"/>
            <a:ext cx="7518400" cy="365125"/>
          </a:xfrm>
        </p:spPr>
        <p:txBody>
          <a:bodyPr/>
          <a:lstStyle>
            <a:lvl1pPr>
              <a:defRPr>
                <a:solidFill>
                  <a:schemeClr val="bg1"/>
                </a:solidFill>
              </a:defRPr>
            </a:lvl1pPr>
          </a:lstStyle>
          <a:p>
            <a:endParaRPr lang="fr-FR">
              <a:solidFill>
                <a:prstClr val="white"/>
              </a:solidFill>
            </a:endParaRPr>
          </a:p>
        </p:txBody>
      </p:sp>
      <p:sp>
        <p:nvSpPr>
          <p:cNvPr id="6" name="Slide Number Placeholder 5"/>
          <p:cNvSpPr>
            <a:spLocks noGrp="1"/>
          </p:cNvSpPr>
          <p:nvPr>
            <p:ph type="sldNum" sz="quarter" idx="12"/>
          </p:nvPr>
        </p:nvSpPr>
        <p:spPr>
          <a:xfrm>
            <a:off x="11074400" y="6248775"/>
            <a:ext cx="738717" cy="365125"/>
          </a:xfrm>
        </p:spPr>
        <p:txBody>
          <a:bodyPr/>
          <a:lstStyle/>
          <a:p>
            <a:fld id="{FE40D7FC-EE7C-9840-888B-4A92B051407F}" type="slidenum">
              <a:rPr lang="fr-FR" smtClean="0">
                <a:solidFill>
                  <a:prstClr val="white"/>
                </a:solidFill>
              </a:rPr>
              <a:pPr/>
              <a:t>‹N°›</a:t>
            </a:fld>
            <a:endParaRPr lang="fr-FR">
              <a:solidFill>
                <a:prstClr val="white"/>
              </a:solidFill>
            </a:endParaRPr>
          </a:p>
        </p:txBody>
      </p:sp>
      <p:sp>
        <p:nvSpPr>
          <p:cNvPr id="8" name="TextBox 7"/>
          <p:cNvSpPr txBox="1"/>
          <p:nvPr/>
        </p:nvSpPr>
        <p:spPr>
          <a:xfrm>
            <a:off x="2671483" y="3110755"/>
            <a:ext cx="347879" cy="615553"/>
          </a:xfrm>
          <a:prstGeom prst="rect">
            <a:avLst/>
          </a:prstGeom>
          <a:noFill/>
        </p:spPr>
        <p:txBody>
          <a:bodyPr wrap="square" lIns="0" tIns="0" rIns="0" bIns="0" rtlCol="0">
            <a:spAutoFit/>
          </a:bodyPr>
          <a:lstStyle/>
          <a:p>
            <a:pPr defTabSz="457200"/>
            <a:r>
              <a:rPr sz="4000" b="1">
                <a:solidFill>
                  <a:srgbClr val="663366">
                    <a:lumMod val="60000"/>
                    <a:lumOff val="40000"/>
                  </a:srgbClr>
                </a:solidFill>
              </a:rPr>
              <a:t>+</a:t>
            </a:r>
          </a:p>
        </p:txBody>
      </p:sp>
      <p:sp>
        <p:nvSpPr>
          <p:cNvPr id="9" name="Rectangle 8"/>
          <p:cNvSpPr/>
          <p:nvPr/>
        </p:nvSpPr>
        <p:spPr>
          <a:xfrm>
            <a:off x="381001" y="228600"/>
            <a:ext cx="283633"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Tree>
    <p:extLst>
      <p:ext uri="{BB962C8B-B14F-4D97-AF65-F5344CB8AC3E}">
        <p14:creationId xmlns:p14="http://schemas.microsoft.com/office/powerpoint/2010/main" val="911336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pPr defTabSz="457200"/>
            <a:r>
              <a:rPr sz="3600" b="1">
                <a:solidFill>
                  <a:srgbClr val="663366">
                    <a:lumMod val="60000"/>
                    <a:lumOff val="40000"/>
                  </a:srgbClr>
                </a:solidFill>
              </a:rPr>
              <a:t>+</a:t>
            </a:r>
          </a:p>
        </p:txBody>
      </p:sp>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5" name="Date Placeholder 4"/>
          <p:cNvSpPr>
            <a:spLocks noGrp="1"/>
          </p:cNvSpPr>
          <p:nvPr>
            <p:ph type="dt" sz="half" idx="10"/>
          </p:nvPr>
        </p:nvSpPr>
        <p:spPr/>
        <p:txBody>
          <a:bodyPr/>
          <a:lstStyle/>
          <a:p>
            <a:fld id="{2892C2A8-B9D5-FC46-ABD2-3EC02EBE07AF}" type="datetimeFigureOut">
              <a:rPr lang="fr-FR" smtClean="0">
                <a:solidFill>
                  <a:prstClr val="black">
                    <a:lumMod val="65000"/>
                    <a:lumOff val="35000"/>
                  </a:prstClr>
                </a:solidFill>
              </a:rPr>
              <a:pPr/>
              <a:t>25/01/2022</a:t>
            </a:fld>
            <a:endParaRPr lang="fr-FR">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fr-F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E40D7FC-EE7C-9840-888B-4A92B051407F}"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3457645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12" name="TextBox 11"/>
          <p:cNvSpPr txBox="1"/>
          <p:nvPr/>
        </p:nvSpPr>
        <p:spPr>
          <a:xfrm>
            <a:off x="297581" y="228600"/>
            <a:ext cx="347879" cy="553998"/>
          </a:xfrm>
          <a:prstGeom prst="rect">
            <a:avLst/>
          </a:prstGeom>
          <a:noFill/>
        </p:spPr>
        <p:txBody>
          <a:bodyPr wrap="square" lIns="0" tIns="0" rIns="0" bIns="0" rtlCol="0">
            <a:spAutoFit/>
          </a:bodyPr>
          <a:lstStyle/>
          <a:p>
            <a:pPr defTabSz="457200"/>
            <a:r>
              <a:rPr sz="3600" b="1">
                <a:solidFill>
                  <a:srgbClr val="663366">
                    <a:lumMod val="60000"/>
                    <a:lumOff val="40000"/>
                  </a:srgbClr>
                </a:solidFill>
              </a:rPr>
              <a:t>+</a:t>
            </a:r>
          </a:p>
        </p:txBody>
      </p:sp>
      <p:sp>
        <p:nvSpPr>
          <p:cNvPr id="2" name="Title 1"/>
          <p:cNvSpPr>
            <a:spLocks noGrp="1"/>
          </p:cNvSpPr>
          <p:nvPr>
            <p:ph type="title"/>
          </p:nvPr>
        </p:nvSpPr>
        <p:spPr/>
        <p:txBody>
          <a:bodyPr/>
          <a:lstStyle>
            <a:lvl1pPr>
              <a:defRPr/>
            </a:lvl1pPr>
          </a:lstStyle>
          <a:p>
            <a:r>
              <a:rPr lang="fr-FR"/>
              <a:t>Cliquez et modifiez le titre</a:t>
            </a:r>
            <a:endParaRPr/>
          </a:p>
        </p:txBody>
      </p:sp>
      <p:sp>
        <p:nvSpPr>
          <p:cNvPr id="4" name="Content Placeholder 3"/>
          <p:cNvSpPr>
            <a:spLocks noGrp="1"/>
          </p:cNvSpPr>
          <p:nvPr>
            <p:ph sz="half" idx="2"/>
          </p:nvPr>
        </p:nvSpPr>
        <p:spPr>
          <a:xfrm>
            <a:off x="663388"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6" name="Content Placeholder 5"/>
          <p:cNvSpPr>
            <a:spLocks noGrp="1"/>
          </p:cNvSpPr>
          <p:nvPr>
            <p:ph sz="quarter" idx="4"/>
          </p:nvPr>
        </p:nvSpPr>
        <p:spPr>
          <a:xfrm>
            <a:off x="5866504"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7" name="Date Placeholder 6"/>
          <p:cNvSpPr>
            <a:spLocks noGrp="1"/>
          </p:cNvSpPr>
          <p:nvPr>
            <p:ph type="dt" sz="half" idx="10"/>
          </p:nvPr>
        </p:nvSpPr>
        <p:spPr/>
        <p:txBody>
          <a:bodyPr/>
          <a:lstStyle/>
          <a:p>
            <a:fld id="{2892C2A8-B9D5-FC46-ABD2-3EC02EBE07AF}" type="datetimeFigureOut">
              <a:rPr lang="fr-FR" smtClean="0">
                <a:solidFill>
                  <a:prstClr val="black">
                    <a:lumMod val="65000"/>
                    <a:lumOff val="35000"/>
                  </a:prstClr>
                </a:solidFill>
              </a:rPr>
              <a:pPr/>
              <a:t>25/01/2022</a:t>
            </a:fld>
            <a:endParaRPr lang="fr-FR">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fr-FR">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FE40D7FC-EE7C-9840-888B-4A92B051407F}" type="slidenum">
              <a:rPr lang="fr-FR" smtClean="0">
                <a:solidFill>
                  <a:prstClr val="white"/>
                </a:solidFill>
              </a:rPr>
              <a:pPr/>
              <a:t>‹N°›</a:t>
            </a:fld>
            <a:endParaRPr lang="fr-FR">
              <a:solidFill>
                <a:prstClr val="white"/>
              </a:solidFill>
            </a:endParaRPr>
          </a:p>
        </p:txBody>
      </p:sp>
      <p:sp>
        <p:nvSpPr>
          <p:cNvPr id="3" name="Text Placeholder 2"/>
          <p:cNvSpPr>
            <a:spLocks noGrp="1"/>
          </p:cNvSpPr>
          <p:nvPr>
            <p:ph type="body" idx="1"/>
          </p:nvPr>
        </p:nvSpPr>
        <p:spPr>
          <a:xfrm>
            <a:off x="663388" y="2070848"/>
            <a:ext cx="48768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5" name="Text Placeholder 4"/>
          <p:cNvSpPr>
            <a:spLocks noGrp="1"/>
          </p:cNvSpPr>
          <p:nvPr>
            <p:ph type="body" sz="quarter" idx="3"/>
          </p:nvPr>
        </p:nvSpPr>
        <p:spPr>
          <a:xfrm>
            <a:off x="5866504" y="2070848"/>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Tree>
    <p:extLst>
      <p:ext uri="{BB962C8B-B14F-4D97-AF65-F5344CB8AC3E}">
        <p14:creationId xmlns:p14="http://schemas.microsoft.com/office/powerpoint/2010/main" val="854759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us, Haut et bas">
    <p:spTree>
      <p:nvGrpSpPr>
        <p:cNvPr id="1" name=""/>
        <p:cNvGrpSpPr/>
        <p:nvPr/>
      </p:nvGrpSpPr>
      <p:grpSpPr>
        <a:xfrm>
          <a:off x="0" y="0"/>
          <a:ext cx="0" cy="0"/>
          <a:chOff x="0" y="0"/>
          <a:chExt cx="0" cy="0"/>
        </a:xfrm>
      </p:grpSpPr>
      <p:sp>
        <p:nvSpPr>
          <p:cNvPr id="10" name="TextBox 9"/>
          <p:cNvSpPr txBox="1"/>
          <p:nvPr/>
        </p:nvSpPr>
        <p:spPr>
          <a:xfrm>
            <a:off x="297581" y="228600"/>
            <a:ext cx="347879" cy="553998"/>
          </a:xfrm>
          <a:prstGeom prst="rect">
            <a:avLst/>
          </a:prstGeom>
          <a:noFill/>
        </p:spPr>
        <p:txBody>
          <a:bodyPr wrap="square" lIns="0" tIns="0" rIns="0" bIns="0" rtlCol="0">
            <a:spAutoFit/>
          </a:bodyPr>
          <a:lstStyle/>
          <a:p>
            <a:pPr defTabSz="457200"/>
            <a:r>
              <a:rPr sz="3600" b="1">
                <a:solidFill>
                  <a:srgbClr val="663366">
                    <a:lumMod val="60000"/>
                    <a:lumOff val="40000"/>
                  </a:srgbClr>
                </a:solidFill>
              </a:rPr>
              <a:t>+</a:t>
            </a:r>
          </a:p>
        </p:txBody>
      </p:sp>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sz="half" idx="1"/>
          </p:nvPr>
        </p:nvSpPr>
        <p:spPr>
          <a:xfrm>
            <a:off x="664690" y="1985963"/>
            <a:ext cx="10092209"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5" name="Date Placeholder 4"/>
          <p:cNvSpPr>
            <a:spLocks noGrp="1"/>
          </p:cNvSpPr>
          <p:nvPr>
            <p:ph type="dt" sz="half" idx="10"/>
          </p:nvPr>
        </p:nvSpPr>
        <p:spPr/>
        <p:txBody>
          <a:bodyPr/>
          <a:lstStyle/>
          <a:p>
            <a:fld id="{2892C2A8-B9D5-FC46-ABD2-3EC02EBE07AF}" type="datetimeFigureOut">
              <a:rPr lang="fr-FR" smtClean="0">
                <a:solidFill>
                  <a:prstClr val="black">
                    <a:lumMod val="65000"/>
                    <a:lumOff val="35000"/>
                  </a:prstClr>
                </a:solidFill>
              </a:rPr>
              <a:pPr/>
              <a:t>25/01/2022</a:t>
            </a:fld>
            <a:endParaRPr lang="fr-FR">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fr-FR">
              <a:solidFill>
                <a:prstClr val="black">
                  <a:lumMod val="65000"/>
                  <a:lumOff val="35000"/>
                </a:prstClr>
              </a:solidFill>
            </a:endParaRPr>
          </a:p>
        </p:txBody>
      </p:sp>
      <p:sp>
        <p:nvSpPr>
          <p:cNvPr id="13" name="Content Placeholder 2"/>
          <p:cNvSpPr>
            <a:spLocks noGrp="1"/>
          </p:cNvSpPr>
          <p:nvPr>
            <p:ph sz="half" idx="14"/>
          </p:nvPr>
        </p:nvSpPr>
        <p:spPr>
          <a:xfrm>
            <a:off x="664690" y="4164965"/>
            <a:ext cx="10092209"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14" name="Rectangle 13"/>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15" name="Slide Number Placeholder 6"/>
          <p:cNvSpPr>
            <a:spLocks noGrp="1"/>
          </p:cNvSpPr>
          <p:nvPr>
            <p:ph type="sldNum" sz="quarter" idx="12"/>
          </p:nvPr>
        </p:nvSpPr>
        <p:spPr>
          <a:xfrm>
            <a:off x="11074400" y="242235"/>
            <a:ext cx="738717" cy="365125"/>
          </a:xfrm>
        </p:spPr>
        <p:txBody>
          <a:bodyPr/>
          <a:lstStyle/>
          <a:p>
            <a:fld id="{FE40D7FC-EE7C-9840-888B-4A92B051407F}"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292322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us">
    <p:spTree>
      <p:nvGrpSpPr>
        <p:cNvPr id="1" name=""/>
        <p:cNvGrpSpPr/>
        <p:nvPr/>
      </p:nvGrpSpPr>
      <p:grpSpPr>
        <a:xfrm>
          <a:off x="0" y="0"/>
          <a:ext cx="0" cy="0"/>
          <a:chOff x="0" y="0"/>
          <a:chExt cx="0" cy="0"/>
        </a:xfrm>
      </p:grpSpPr>
      <p:sp>
        <p:nvSpPr>
          <p:cNvPr id="8" name="Rectangle 7"/>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sz="1800">
              <a:solidFill>
                <a:prstClr val="white"/>
              </a:solidFill>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pPr defTabSz="457200"/>
            <a:r>
              <a:rPr sz="3600" b="1">
                <a:solidFill>
                  <a:srgbClr val="663366">
                    <a:lumMod val="60000"/>
                    <a:lumOff val="40000"/>
                  </a:srgbClr>
                </a:solidFill>
              </a:rPr>
              <a:t>+</a:t>
            </a:r>
          </a:p>
        </p:txBody>
      </p:sp>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5" name="Date Placeholder 4"/>
          <p:cNvSpPr>
            <a:spLocks noGrp="1"/>
          </p:cNvSpPr>
          <p:nvPr>
            <p:ph type="dt" sz="half" idx="10"/>
          </p:nvPr>
        </p:nvSpPr>
        <p:spPr/>
        <p:txBody>
          <a:bodyPr/>
          <a:lstStyle/>
          <a:p>
            <a:fld id="{2892C2A8-B9D5-FC46-ABD2-3EC02EBE07AF}" type="datetimeFigureOut">
              <a:rPr lang="fr-FR" smtClean="0">
                <a:solidFill>
                  <a:prstClr val="black">
                    <a:lumMod val="65000"/>
                    <a:lumOff val="35000"/>
                  </a:prstClr>
                </a:solidFill>
              </a:rPr>
              <a:pPr/>
              <a:t>25/01/2022</a:t>
            </a:fld>
            <a:endParaRPr lang="fr-FR">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fr-F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E40D7FC-EE7C-9840-888B-4A92B051407F}" type="slidenum">
              <a:rPr lang="fr-FR" smtClean="0">
                <a:solidFill>
                  <a:prstClr val="white"/>
                </a:solidFill>
              </a:rPr>
              <a:pPr/>
              <a:t>‹N°›</a:t>
            </a:fld>
            <a:endParaRPr lang="fr-FR">
              <a:solidFill>
                <a:prstClr val="white"/>
              </a:solidFill>
            </a:endParaRPr>
          </a:p>
        </p:txBody>
      </p:sp>
      <p:sp>
        <p:nvSpPr>
          <p:cNvPr id="11" name="Content Placeholder 2"/>
          <p:cNvSpPr>
            <a:spLocks noGrp="1"/>
          </p:cNvSpPr>
          <p:nvPr>
            <p:ph sz="half" idx="15"/>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13"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Tree>
    <p:extLst>
      <p:ext uri="{BB962C8B-B14F-4D97-AF65-F5344CB8AC3E}">
        <p14:creationId xmlns:p14="http://schemas.microsoft.com/office/powerpoint/2010/main" val="553322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4633" y="484094"/>
            <a:ext cx="10075084" cy="1116106"/>
          </a:xfrm>
          <a:prstGeom prst="rect">
            <a:avLst/>
          </a:prstGeom>
        </p:spPr>
        <p:txBody>
          <a:bodyPr vert="horz" lIns="91440" tIns="45720" rIns="91440" bIns="45720" rtlCol="0" anchor="t" anchorCtr="0">
            <a:noAutofit/>
          </a:bodyPr>
          <a:lstStyle/>
          <a:p>
            <a:r>
              <a:rPr lang="fr-FR"/>
              <a:t>Cliquez et modifiez le titre</a:t>
            </a:r>
            <a:endParaRPr/>
          </a:p>
        </p:txBody>
      </p:sp>
      <p:sp>
        <p:nvSpPr>
          <p:cNvPr id="3" name="Text Placeholder 2"/>
          <p:cNvSpPr>
            <a:spLocks noGrp="1"/>
          </p:cNvSpPr>
          <p:nvPr>
            <p:ph type="body" idx="1"/>
          </p:nvPr>
        </p:nvSpPr>
        <p:spPr>
          <a:xfrm>
            <a:off x="664633" y="1981201"/>
            <a:ext cx="10075084" cy="4144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2"/>
          </p:nvPr>
        </p:nvSpPr>
        <p:spPr>
          <a:xfrm>
            <a:off x="9060329" y="6423586"/>
            <a:ext cx="28448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pPr defTabSz="457200"/>
            <a:fld id="{2892C2A8-B9D5-FC46-ABD2-3EC02EBE07AF}" type="datetimeFigureOut">
              <a:rPr lang="fr-FR" smtClean="0">
                <a:solidFill>
                  <a:prstClr val="black">
                    <a:lumMod val="65000"/>
                    <a:lumOff val="35000"/>
                  </a:prstClr>
                </a:solidFill>
              </a:rPr>
              <a:pPr defTabSz="457200"/>
              <a:t>25/01/2022</a:t>
            </a:fld>
            <a:endParaRPr lang="fr-FR">
              <a:solidFill>
                <a:prstClr val="black">
                  <a:lumMod val="65000"/>
                  <a:lumOff val="35000"/>
                </a:prstClr>
              </a:solidFill>
            </a:endParaRPr>
          </a:p>
        </p:txBody>
      </p:sp>
      <p:sp>
        <p:nvSpPr>
          <p:cNvPr id="5" name="Footer Placeholder 4"/>
          <p:cNvSpPr>
            <a:spLocks noGrp="1"/>
          </p:cNvSpPr>
          <p:nvPr>
            <p:ph type="ftr" sz="quarter" idx="3"/>
          </p:nvPr>
        </p:nvSpPr>
        <p:spPr>
          <a:xfrm>
            <a:off x="268941" y="6423586"/>
            <a:ext cx="8163859"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defTabSz="457200"/>
            <a:endParaRPr lang="fr-FR">
              <a:solidFill>
                <a:prstClr val="black">
                  <a:lumMod val="65000"/>
                  <a:lumOff val="35000"/>
                </a:prstClr>
              </a:solidFill>
            </a:endParaRPr>
          </a:p>
        </p:txBody>
      </p:sp>
      <p:sp>
        <p:nvSpPr>
          <p:cNvPr id="6" name="Slide Number Placeholder 5"/>
          <p:cNvSpPr>
            <a:spLocks noGrp="1"/>
          </p:cNvSpPr>
          <p:nvPr>
            <p:ph type="sldNum" sz="quarter" idx="4"/>
          </p:nvPr>
        </p:nvSpPr>
        <p:spPr>
          <a:xfrm>
            <a:off x="11074400" y="242235"/>
            <a:ext cx="738717" cy="365125"/>
          </a:xfrm>
          <a:prstGeom prst="rect">
            <a:avLst/>
          </a:prstGeom>
        </p:spPr>
        <p:txBody>
          <a:bodyPr vert="horz" lIns="91440" tIns="45720" rIns="91440" bIns="45720" rtlCol="0" anchor="ctr"/>
          <a:lstStyle>
            <a:lvl1pPr algn="r">
              <a:defRPr sz="1400">
                <a:solidFill>
                  <a:schemeClr val="bg1"/>
                </a:solidFill>
              </a:defRPr>
            </a:lvl1pPr>
          </a:lstStyle>
          <a:p>
            <a:pPr defTabSz="457200"/>
            <a:fld id="{FE40D7FC-EE7C-9840-888B-4A92B051407F}" type="slidenum">
              <a:rPr lang="fr-FR" smtClean="0">
                <a:solidFill>
                  <a:prstClr val="white"/>
                </a:solidFill>
              </a:rPr>
              <a:pPr defTabSz="457200"/>
              <a:t>‹N°›</a:t>
            </a:fld>
            <a:endParaRPr lang="fr-FR">
              <a:solidFill>
                <a:prstClr val="white"/>
              </a:solidFill>
            </a:endParaRPr>
          </a:p>
        </p:txBody>
      </p:sp>
    </p:spTree>
    <p:extLst>
      <p:ext uri="{BB962C8B-B14F-4D97-AF65-F5344CB8AC3E}">
        <p14:creationId xmlns:p14="http://schemas.microsoft.com/office/powerpoint/2010/main" val="4152866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4633" y="484094"/>
            <a:ext cx="10075084" cy="1116106"/>
          </a:xfrm>
          <a:prstGeom prst="rect">
            <a:avLst/>
          </a:prstGeom>
        </p:spPr>
        <p:txBody>
          <a:bodyPr vert="horz" lIns="91440" tIns="45720" rIns="91440" bIns="45720" rtlCol="0" anchor="t" anchorCtr="0">
            <a:noAutofit/>
          </a:bodyPr>
          <a:lstStyle/>
          <a:p>
            <a:r>
              <a:rPr lang="fr-FR"/>
              <a:t>Cliquez et modifiez le titre</a:t>
            </a:r>
            <a:endParaRPr/>
          </a:p>
        </p:txBody>
      </p:sp>
      <p:sp>
        <p:nvSpPr>
          <p:cNvPr id="3" name="Text Placeholder 2"/>
          <p:cNvSpPr>
            <a:spLocks noGrp="1"/>
          </p:cNvSpPr>
          <p:nvPr>
            <p:ph type="body" idx="1"/>
          </p:nvPr>
        </p:nvSpPr>
        <p:spPr>
          <a:xfrm>
            <a:off x="664633" y="1981201"/>
            <a:ext cx="10075084" cy="4144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2"/>
          </p:nvPr>
        </p:nvSpPr>
        <p:spPr>
          <a:xfrm>
            <a:off x="9060329" y="6423586"/>
            <a:ext cx="28448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pPr defTabSz="457200"/>
            <a:fld id="{2892C2A8-B9D5-FC46-ABD2-3EC02EBE07AF}" type="datetimeFigureOut">
              <a:rPr lang="fr-FR" smtClean="0">
                <a:solidFill>
                  <a:prstClr val="black">
                    <a:lumMod val="65000"/>
                    <a:lumOff val="35000"/>
                  </a:prstClr>
                </a:solidFill>
              </a:rPr>
              <a:pPr defTabSz="457200"/>
              <a:t>25/01/2022</a:t>
            </a:fld>
            <a:endParaRPr lang="fr-FR">
              <a:solidFill>
                <a:prstClr val="black">
                  <a:lumMod val="65000"/>
                  <a:lumOff val="35000"/>
                </a:prstClr>
              </a:solidFill>
            </a:endParaRPr>
          </a:p>
        </p:txBody>
      </p:sp>
      <p:sp>
        <p:nvSpPr>
          <p:cNvPr id="5" name="Footer Placeholder 4"/>
          <p:cNvSpPr>
            <a:spLocks noGrp="1"/>
          </p:cNvSpPr>
          <p:nvPr>
            <p:ph type="ftr" sz="quarter" idx="3"/>
          </p:nvPr>
        </p:nvSpPr>
        <p:spPr>
          <a:xfrm>
            <a:off x="268941" y="6423586"/>
            <a:ext cx="8163859"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defTabSz="457200"/>
            <a:endParaRPr lang="fr-FR">
              <a:solidFill>
                <a:prstClr val="black">
                  <a:lumMod val="65000"/>
                  <a:lumOff val="35000"/>
                </a:prstClr>
              </a:solidFill>
            </a:endParaRPr>
          </a:p>
        </p:txBody>
      </p:sp>
      <p:sp>
        <p:nvSpPr>
          <p:cNvPr id="6" name="Slide Number Placeholder 5"/>
          <p:cNvSpPr>
            <a:spLocks noGrp="1"/>
          </p:cNvSpPr>
          <p:nvPr>
            <p:ph type="sldNum" sz="quarter" idx="4"/>
          </p:nvPr>
        </p:nvSpPr>
        <p:spPr>
          <a:xfrm>
            <a:off x="11074400" y="242235"/>
            <a:ext cx="738717" cy="365125"/>
          </a:xfrm>
          <a:prstGeom prst="rect">
            <a:avLst/>
          </a:prstGeom>
        </p:spPr>
        <p:txBody>
          <a:bodyPr vert="horz" lIns="91440" tIns="45720" rIns="91440" bIns="45720" rtlCol="0" anchor="ctr"/>
          <a:lstStyle>
            <a:lvl1pPr algn="r">
              <a:defRPr sz="1400">
                <a:solidFill>
                  <a:schemeClr val="bg1"/>
                </a:solidFill>
              </a:defRPr>
            </a:lvl1pPr>
          </a:lstStyle>
          <a:p>
            <a:pPr defTabSz="457200"/>
            <a:fld id="{FE40D7FC-EE7C-9840-888B-4A92B051407F}" type="slidenum">
              <a:rPr lang="fr-FR" smtClean="0">
                <a:solidFill>
                  <a:prstClr val="white"/>
                </a:solidFill>
              </a:rPr>
              <a:pPr defTabSz="457200"/>
              <a:t>‹N°›</a:t>
            </a:fld>
            <a:endParaRPr lang="fr-FR">
              <a:solidFill>
                <a:prstClr val="white"/>
              </a:solidFill>
            </a:endParaRPr>
          </a:p>
        </p:txBody>
      </p:sp>
    </p:spTree>
    <p:extLst>
      <p:ext uri="{BB962C8B-B14F-4D97-AF65-F5344CB8AC3E}">
        <p14:creationId xmlns:p14="http://schemas.microsoft.com/office/powerpoint/2010/main" val="222678881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324600" y="4629149"/>
            <a:ext cx="4038600" cy="933450"/>
          </a:xfrm>
        </p:spPr>
        <p:txBody>
          <a:bodyPr>
            <a:normAutofit/>
          </a:bodyPr>
          <a:lstStyle/>
          <a:p>
            <a:r>
              <a:rPr lang="fr-FR" dirty="0"/>
              <a:t>Le TDA/H de l’adulte</a:t>
            </a:r>
          </a:p>
        </p:txBody>
      </p:sp>
      <p:sp>
        <p:nvSpPr>
          <p:cNvPr id="3" name="Sous-titre 2"/>
          <p:cNvSpPr>
            <a:spLocks noGrp="1"/>
          </p:cNvSpPr>
          <p:nvPr>
            <p:ph type="subTitle" idx="1"/>
          </p:nvPr>
        </p:nvSpPr>
        <p:spPr>
          <a:xfrm>
            <a:off x="6400799" y="5562600"/>
            <a:ext cx="5560541" cy="879389"/>
          </a:xfrm>
        </p:spPr>
        <p:txBody>
          <a:bodyPr>
            <a:normAutofit/>
          </a:bodyPr>
          <a:lstStyle/>
          <a:p>
            <a:endParaRPr lang="fr-FR" dirty="0"/>
          </a:p>
          <a:p>
            <a:endParaRPr lang="fr-FR" dirty="0"/>
          </a:p>
          <a:p>
            <a:endParaRPr lang="fr-FR" dirty="0"/>
          </a:p>
        </p:txBody>
      </p:sp>
    </p:spTree>
    <p:extLst>
      <p:ext uri="{BB962C8B-B14F-4D97-AF65-F5344CB8AC3E}">
        <p14:creationId xmlns:p14="http://schemas.microsoft.com/office/powerpoint/2010/main" val="2224640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Autres signes : attrait pour la nouveauté</a:t>
            </a:r>
          </a:p>
        </p:txBody>
      </p:sp>
      <p:sp>
        <p:nvSpPr>
          <p:cNvPr id="3" name="Espace réservé du contenu 2"/>
          <p:cNvSpPr>
            <a:spLocks noGrp="1"/>
          </p:cNvSpPr>
          <p:nvPr>
            <p:ph idx="1"/>
          </p:nvPr>
        </p:nvSpPr>
        <p:spPr/>
        <p:txBody>
          <a:bodyPr/>
          <a:lstStyle/>
          <a:p>
            <a:r>
              <a:rPr lang="fr-FR" dirty="0">
                <a:latin typeface="Cambria" panose="02040503050406030204" pitchFamily="18" charset="0"/>
              </a:rPr>
              <a:t>Intolérance à l’ennui et recherche de sensations</a:t>
            </a:r>
          </a:p>
          <a:p>
            <a:endParaRPr lang="fr-FR" dirty="0">
              <a:latin typeface="Cambria" panose="02040503050406030204" pitchFamily="18" charset="0"/>
            </a:endParaRPr>
          </a:p>
          <a:p>
            <a:r>
              <a:rPr lang="fr-FR" dirty="0">
                <a:latin typeface="Cambria" panose="02040503050406030204" pitchFamily="18" charset="0"/>
              </a:rPr>
              <a:t>Ennui aggrave sentiment de nervosité et difficultés de concentration, la crainte de l’ennui découle de l’agitation et du déficit d’attention (et non l’inverse) </a:t>
            </a:r>
          </a:p>
          <a:p>
            <a:r>
              <a:rPr lang="fr-FR" dirty="0">
                <a:latin typeface="Cambria" panose="02040503050406030204" pitchFamily="18" charset="0"/>
              </a:rPr>
              <a:t>Réticence à la routine : évocatrice de TOP mais surtout d’intolérance à l’ennui</a:t>
            </a:r>
          </a:p>
          <a:p>
            <a:endParaRPr lang="fr-FR" dirty="0">
              <a:latin typeface="Cambria" panose="02040503050406030204" pitchFamily="18" charset="0"/>
            </a:endParaRPr>
          </a:p>
          <a:p>
            <a:r>
              <a:rPr lang="fr-FR" dirty="0">
                <a:latin typeface="Cambria" panose="02040503050406030204" pitchFamily="18" charset="0"/>
              </a:rPr>
              <a:t>Inventivité, originalité ! </a:t>
            </a:r>
          </a:p>
        </p:txBody>
      </p:sp>
    </p:spTree>
    <p:extLst>
      <p:ext uri="{BB962C8B-B14F-4D97-AF65-F5344CB8AC3E}">
        <p14:creationId xmlns:p14="http://schemas.microsoft.com/office/powerpoint/2010/main" val="4035453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Autres signes : le sommeil/Alimentation </a:t>
            </a:r>
          </a:p>
        </p:txBody>
      </p:sp>
      <p:sp>
        <p:nvSpPr>
          <p:cNvPr id="3" name="Espace réservé du contenu 2"/>
          <p:cNvSpPr>
            <a:spLocks noGrp="1"/>
          </p:cNvSpPr>
          <p:nvPr>
            <p:ph idx="1"/>
          </p:nvPr>
        </p:nvSpPr>
        <p:spPr>
          <a:xfrm>
            <a:off x="664632" y="1880993"/>
            <a:ext cx="11172463" cy="4757802"/>
          </a:xfrm>
        </p:spPr>
        <p:txBody>
          <a:bodyPr>
            <a:normAutofit fontScale="92500" lnSpcReduction="20000"/>
          </a:bodyPr>
          <a:lstStyle/>
          <a:p>
            <a:r>
              <a:rPr lang="fr-FR" sz="2400" dirty="0">
                <a:latin typeface="Cambria" panose="02040503050406030204" pitchFamily="18" charset="0"/>
              </a:rPr>
              <a:t>Agitation idéique/motrice</a:t>
            </a:r>
          </a:p>
          <a:p>
            <a:r>
              <a:rPr lang="fr-FR" sz="2400" dirty="0">
                <a:latin typeface="Cambria" panose="02040503050406030204" pitchFamily="18" charset="0"/>
              </a:rPr>
              <a:t>Meilleure concentration la nuit (moins de distracteurs) et mauvaise évaluation des durées</a:t>
            </a:r>
          </a:p>
          <a:p>
            <a:r>
              <a:rPr lang="fr-FR" sz="2400" dirty="0">
                <a:latin typeface="Cambria" panose="02040503050406030204" pitchFamily="18" charset="0"/>
              </a:rPr>
              <a:t>Retard de phase ++</a:t>
            </a:r>
          </a:p>
          <a:p>
            <a:r>
              <a:rPr lang="fr-FR" sz="2400" dirty="0">
                <a:latin typeface="Cambria" panose="02040503050406030204" pitchFamily="18" charset="0"/>
              </a:rPr>
              <a:t>Somnolence diurne excessive </a:t>
            </a:r>
          </a:p>
          <a:p>
            <a:r>
              <a:rPr lang="fr-FR" sz="2400" dirty="0">
                <a:latin typeface="Cambria" panose="02040503050406030204" pitchFamily="18" charset="0"/>
              </a:rPr>
              <a:t>Augmentation latence d’endormissement, plus d’éveils nocturnes, plus de mouvements périodiques des jambes, moins de sommeil paradoxal </a:t>
            </a:r>
          </a:p>
          <a:p>
            <a:r>
              <a:rPr lang="fr-FR" sz="2400" dirty="0">
                <a:latin typeface="Cambria" panose="02040503050406030204" pitchFamily="18" charset="0"/>
              </a:rPr>
              <a:t>Rester assis à table</a:t>
            </a:r>
            <a:r>
              <a:rPr lang="is-IS" sz="2400" dirty="0">
                <a:latin typeface="Cambria" panose="02040503050406030204" pitchFamily="18" charset="0"/>
              </a:rPr>
              <a:t>… </a:t>
            </a:r>
            <a:endParaRPr lang="fr-FR" sz="2400" dirty="0">
              <a:latin typeface="Cambria" panose="02040503050406030204" pitchFamily="18" charset="0"/>
            </a:endParaRPr>
          </a:p>
          <a:p>
            <a:r>
              <a:rPr lang="fr-FR" sz="2400" dirty="0">
                <a:latin typeface="Cambria" panose="02040503050406030204" pitchFamily="18" charset="0"/>
              </a:rPr>
              <a:t>Hyperactivité et grignotage </a:t>
            </a:r>
          </a:p>
          <a:p>
            <a:r>
              <a:rPr lang="fr-FR" sz="2400" dirty="0">
                <a:latin typeface="Cambria" panose="02040503050406030204" pitchFamily="18" charset="0"/>
              </a:rPr>
              <a:t>Courses, préparations et consommations des repas nécessitent organisation, patience, attention et fonctions exécutives.</a:t>
            </a:r>
          </a:p>
          <a:p>
            <a:endParaRPr lang="fr-FR" dirty="0"/>
          </a:p>
          <a:p>
            <a:endParaRPr lang="fr-FR" dirty="0"/>
          </a:p>
        </p:txBody>
      </p:sp>
    </p:spTree>
    <p:extLst>
      <p:ext uri="{BB962C8B-B14F-4D97-AF65-F5344CB8AC3E}">
        <p14:creationId xmlns:p14="http://schemas.microsoft.com/office/powerpoint/2010/main" val="4287481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0528" y="569340"/>
            <a:ext cx="7886700" cy="994172"/>
          </a:xfrm>
        </p:spPr>
        <p:txBody>
          <a:bodyPr/>
          <a:lstStyle/>
          <a:p>
            <a:r>
              <a:rPr lang="fr-FR" dirty="0"/>
              <a:t>La symptomatologie émotionnelle</a:t>
            </a:r>
          </a:p>
        </p:txBody>
      </p:sp>
      <p:sp>
        <p:nvSpPr>
          <p:cNvPr id="3" name="Espace réservé du texte 2"/>
          <p:cNvSpPr>
            <a:spLocks noGrp="1"/>
          </p:cNvSpPr>
          <p:nvPr>
            <p:ph type="body" idx="1"/>
          </p:nvPr>
        </p:nvSpPr>
        <p:spPr>
          <a:xfrm>
            <a:off x="1104452" y="1895483"/>
            <a:ext cx="3657600" cy="697067"/>
          </a:xfrm>
        </p:spPr>
        <p:txBody>
          <a:bodyPr>
            <a:noAutofit/>
          </a:bodyPr>
          <a:lstStyle/>
          <a:p>
            <a:r>
              <a:rPr lang="fr-FR" sz="2100" dirty="0"/>
              <a:t>Expression brève et fluctuante</a:t>
            </a:r>
          </a:p>
        </p:txBody>
      </p:sp>
      <p:sp>
        <p:nvSpPr>
          <p:cNvPr id="4" name="Espace réservé du contenu 3"/>
          <p:cNvSpPr>
            <a:spLocks noGrp="1"/>
          </p:cNvSpPr>
          <p:nvPr>
            <p:ph sz="half" idx="2"/>
          </p:nvPr>
        </p:nvSpPr>
        <p:spPr>
          <a:xfrm>
            <a:off x="663388" y="2592550"/>
            <a:ext cx="4876800" cy="3678797"/>
          </a:xfrm>
        </p:spPr>
        <p:txBody>
          <a:bodyPr>
            <a:normAutofit/>
          </a:bodyPr>
          <a:lstStyle/>
          <a:p>
            <a:endParaRPr lang="fr-FR" dirty="0"/>
          </a:p>
          <a:p>
            <a:r>
              <a:rPr lang="fr-FR" sz="2000" dirty="0">
                <a:latin typeface="Cambria" panose="02040503050406030204" pitchFamily="18" charset="0"/>
              </a:rPr>
              <a:t>Hyperréactivité émotionnelle</a:t>
            </a:r>
          </a:p>
          <a:p>
            <a:r>
              <a:rPr lang="fr-FR" sz="2000" dirty="0">
                <a:latin typeface="Cambria" panose="02040503050406030204" pitchFamily="18" charset="0"/>
              </a:rPr>
              <a:t>Labilité émotionnelle</a:t>
            </a:r>
          </a:p>
          <a:p>
            <a:r>
              <a:rPr lang="fr-FR" sz="2000" dirty="0">
                <a:latin typeface="Cambria" panose="02040503050406030204" pitchFamily="18" charset="0"/>
              </a:rPr>
              <a:t>Dysrégulation émotionnelle</a:t>
            </a:r>
          </a:p>
          <a:p>
            <a:endParaRPr lang="fr-FR" dirty="0"/>
          </a:p>
        </p:txBody>
      </p:sp>
      <p:sp>
        <p:nvSpPr>
          <p:cNvPr id="5" name="Espace réservé du texte 4"/>
          <p:cNvSpPr>
            <a:spLocks noGrp="1"/>
          </p:cNvSpPr>
          <p:nvPr>
            <p:ph type="body" sz="quarter" idx="3"/>
          </p:nvPr>
        </p:nvSpPr>
        <p:spPr>
          <a:xfrm>
            <a:off x="5923878" y="1895482"/>
            <a:ext cx="3657600" cy="697067"/>
          </a:xfrm>
        </p:spPr>
        <p:txBody>
          <a:bodyPr/>
          <a:lstStyle/>
          <a:p>
            <a:r>
              <a:rPr lang="fr-FR" sz="2100" dirty="0"/>
              <a:t>Expression stable et durable</a:t>
            </a:r>
          </a:p>
        </p:txBody>
      </p:sp>
      <p:sp>
        <p:nvSpPr>
          <p:cNvPr id="6" name="Espace réservé du contenu 5"/>
          <p:cNvSpPr>
            <a:spLocks noGrp="1"/>
          </p:cNvSpPr>
          <p:nvPr>
            <p:ph sz="quarter" idx="4"/>
          </p:nvPr>
        </p:nvSpPr>
        <p:spPr>
          <a:xfrm>
            <a:off x="5828925" y="2592550"/>
            <a:ext cx="4876800" cy="3678797"/>
          </a:xfrm>
        </p:spPr>
        <p:txBody>
          <a:bodyPr/>
          <a:lstStyle/>
          <a:p>
            <a:endParaRPr lang="fr-FR" dirty="0"/>
          </a:p>
          <a:p>
            <a:r>
              <a:rPr lang="fr-FR" sz="2000" dirty="0">
                <a:latin typeface="Cambria" panose="02040503050406030204" pitchFamily="18" charset="0"/>
              </a:rPr>
              <a:t>Baisse de l’estime de soi</a:t>
            </a:r>
          </a:p>
          <a:p>
            <a:r>
              <a:rPr lang="fr-FR" sz="2000" dirty="0">
                <a:latin typeface="Cambria" panose="02040503050406030204" pitchFamily="18" charset="0"/>
              </a:rPr>
              <a:t>Déficit de compétences émotionnelles</a:t>
            </a:r>
          </a:p>
          <a:p>
            <a:r>
              <a:rPr lang="fr-FR" sz="2000" dirty="0">
                <a:latin typeface="Cambria" panose="02040503050406030204" pitchFamily="18" charset="0"/>
              </a:rPr>
              <a:t>Anxiété </a:t>
            </a:r>
          </a:p>
          <a:p>
            <a:r>
              <a:rPr lang="fr-FR" sz="2000" dirty="0">
                <a:latin typeface="Cambria" panose="02040503050406030204" pitchFamily="18" charset="0"/>
              </a:rPr>
              <a:t>Irritabilité</a:t>
            </a:r>
          </a:p>
          <a:p>
            <a:endParaRPr lang="fr-FR" dirty="0"/>
          </a:p>
        </p:txBody>
      </p:sp>
    </p:spTree>
    <p:extLst>
      <p:ext uri="{BB962C8B-B14F-4D97-AF65-F5344CB8AC3E}">
        <p14:creationId xmlns:p14="http://schemas.microsoft.com/office/powerpoint/2010/main" val="1871856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r 2"/>
          <p:cNvGrpSpPr/>
          <p:nvPr/>
        </p:nvGrpSpPr>
        <p:grpSpPr>
          <a:xfrm>
            <a:off x="2082293" y="2056419"/>
            <a:ext cx="1967676" cy="2217916"/>
            <a:chOff x="251336" y="1163119"/>
            <a:chExt cx="2623568" cy="2957222"/>
          </a:xfrm>
        </p:grpSpPr>
        <p:sp>
          <p:nvSpPr>
            <p:cNvPr id="4" name="ZoneTexte 3"/>
            <p:cNvSpPr txBox="1"/>
            <p:nvPr/>
          </p:nvSpPr>
          <p:spPr>
            <a:xfrm>
              <a:off x="251336" y="1163119"/>
              <a:ext cx="2623568" cy="400109"/>
            </a:xfrm>
            <a:prstGeom prst="rect">
              <a:avLst/>
            </a:prstGeom>
            <a:noFill/>
            <a:ln>
              <a:solidFill>
                <a:schemeClr val="tx1"/>
              </a:solidFill>
            </a:ln>
          </p:spPr>
          <p:txBody>
            <a:bodyPr wrap="square" rtlCol="0">
              <a:spAutoFit/>
            </a:bodyPr>
            <a:lstStyle/>
            <a:p>
              <a:pPr algn="ctr" defTabSz="457200"/>
              <a:r>
                <a:rPr lang="fr-FR" sz="1350" dirty="0">
                  <a:solidFill>
                    <a:prstClr val="black"/>
                  </a:solidFill>
                </a:rPr>
                <a:t>     Triade initiale</a:t>
              </a:r>
            </a:p>
          </p:txBody>
        </p:sp>
        <p:sp>
          <p:nvSpPr>
            <p:cNvPr id="12" name="Flèche vers le bas 11"/>
            <p:cNvSpPr/>
            <p:nvPr/>
          </p:nvSpPr>
          <p:spPr>
            <a:xfrm>
              <a:off x="1223609" y="1867251"/>
              <a:ext cx="251336" cy="107161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defTabSz="457200"/>
              <a:endParaRPr lang="fr-FR" sz="1350" dirty="0">
                <a:solidFill>
                  <a:prstClr val="white"/>
                </a:solidFill>
              </a:endParaRPr>
            </a:p>
          </p:txBody>
        </p:sp>
        <p:sp>
          <p:nvSpPr>
            <p:cNvPr id="13" name="ZoneTexte 12"/>
            <p:cNvSpPr txBox="1"/>
            <p:nvPr/>
          </p:nvSpPr>
          <p:spPr>
            <a:xfrm>
              <a:off x="251336" y="3166233"/>
              <a:ext cx="2473675" cy="954108"/>
            </a:xfrm>
            <a:prstGeom prst="rect">
              <a:avLst/>
            </a:prstGeom>
            <a:noFill/>
            <a:ln>
              <a:solidFill>
                <a:srgbClr val="000000"/>
              </a:solidFill>
            </a:ln>
          </p:spPr>
          <p:txBody>
            <a:bodyPr wrap="square" rtlCol="0">
              <a:spAutoFit/>
            </a:bodyPr>
            <a:lstStyle/>
            <a:p>
              <a:pPr marL="214313" indent="-214313" defTabSz="457200">
                <a:buFont typeface="Arial"/>
                <a:buChar char="•"/>
              </a:pPr>
              <a:r>
                <a:rPr lang="fr-FR" sz="1350" dirty="0">
                  <a:solidFill>
                    <a:prstClr val="black"/>
                  </a:solidFill>
                </a:rPr>
                <a:t>Hyperactivité</a:t>
              </a:r>
            </a:p>
            <a:p>
              <a:pPr marL="214313" indent="-214313" defTabSz="457200">
                <a:buFont typeface="Arial"/>
                <a:buChar char="•"/>
              </a:pPr>
              <a:r>
                <a:rPr lang="fr-FR" sz="1350" dirty="0">
                  <a:solidFill>
                    <a:prstClr val="black"/>
                  </a:solidFill>
                </a:rPr>
                <a:t>Impulsivité</a:t>
              </a:r>
            </a:p>
            <a:p>
              <a:pPr marL="214313" indent="-214313" defTabSz="457200">
                <a:buFont typeface="Arial"/>
                <a:buChar char="•"/>
              </a:pPr>
              <a:r>
                <a:rPr lang="fr-FR" sz="1350" dirty="0">
                  <a:solidFill>
                    <a:prstClr val="black"/>
                  </a:solidFill>
                </a:rPr>
                <a:t>Inattention</a:t>
              </a:r>
            </a:p>
          </p:txBody>
        </p:sp>
      </p:grpSp>
      <p:grpSp>
        <p:nvGrpSpPr>
          <p:cNvPr id="7" name="Grouper 6"/>
          <p:cNvGrpSpPr/>
          <p:nvPr/>
        </p:nvGrpSpPr>
        <p:grpSpPr>
          <a:xfrm>
            <a:off x="4504030" y="2052760"/>
            <a:ext cx="5843852" cy="3042023"/>
            <a:chOff x="2631261" y="1208697"/>
            <a:chExt cx="7791802" cy="4056030"/>
          </a:xfrm>
        </p:grpSpPr>
        <p:sp>
          <p:nvSpPr>
            <p:cNvPr id="5" name="ZoneTexte 4"/>
            <p:cNvSpPr txBox="1"/>
            <p:nvPr/>
          </p:nvSpPr>
          <p:spPr>
            <a:xfrm>
              <a:off x="2631261" y="1208697"/>
              <a:ext cx="7791800" cy="400109"/>
            </a:xfrm>
            <a:prstGeom prst="rect">
              <a:avLst/>
            </a:prstGeom>
            <a:noFill/>
            <a:ln>
              <a:solidFill>
                <a:srgbClr val="000000"/>
              </a:solidFill>
            </a:ln>
          </p:spPr>
          <p:txBody>
            <a:bodyPr wrap="square" rtlCol="0">
              <a:spAutoFit/>
            </a:bodyPr>
            <a:lstStyle/>
            <a:p>
              <a:pPr algn="ctr" defTabSz="457200"/>
              <a:r>
                <a:rPr lang="fr-FR" sz="1350" dirty="0">
                  <a:solidFill>
                    <a:prstClr val="black"/>
                  </a:solidFill>
                </a:rPr>
                <a:t>Autres signes remarquables à l’âge adulte</a:t>
              </a:r>
            </a:p>
          </p:txBody>
        </p:sp>
        <p:sp>
          <p:nvSpPr>
            <p:cNvPr id="15" name="Flèche vers le bas 14"/>
            <p:cNvSpPr/>
            <p:nvPr/>
          </p:nvSpPr>
          <p:spPr>
            <a:xfrm>
              <a:off x="4586139" y="1867252"/>
              <a:ext cx="251336" cy="107161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sz="1350" dirty="0">
                <a:solidFill>
                  <a:prstClr val="white"/>
                </a:solidFill>
              </a:endParaRPr>
            </a:p>
          </p:txBody>
        </p:sp>
        <p:sp>
          <p:nvSpPr>
            <p:cNvPr id="16" name="ZoneTexte 15"/>
            <p:cNvSpPr txBox="1"/>
            <p:nvPr/>
          </p:nvSpPr>
          <p:spPr>
            <a:xfrm>
              <a:off x="7454812" y="3202625"/>
              <a:ext cx="2968251" cy="2062102"/>
            </a:xfrm>
            <a:prstGeom prst="rect">
              <a:avLst/>
            </a:prstGeom>
            <a:noFill/>
            <a:ln>
              <a:solidFill>
                <a:srgbClr val="000000"/>
              </a:solidFill>
            </a:ln>
          </p:spPr>
          <p:txBody>
            <a:bodyPr wrap="square" rtlCol="0">
              <a:spAutoFit/>
            </a:bodyPr>
            <a:lstStyle/>
            <a:p>
              <a:pPr marL="214313" indent="-214313" defTabSz="457200">
                <a:buFont typeface="Arial"/>
                <a:buChar char="•"/>
              </a:pPr>
              <a:r>
                <a:rPr lang="fr-FR" sz="1350" dirty="0">
                  <a:solidFill>
                    <a:prstClr val="black"/>
                  </a:solidFill>
                </a:rPr>
                <a:t>Difficultés d’organisation et de planification</a:t>
              </a:r>
            </a:p>
            <a:p>
              <a:pPr marL="214313" indent="-214313" defTabSz="457200">
                <a:buFont typeface="Arial"/>
                <a:buChar char="•"/>
              </a:pPr>
              <a:r>
                <a:rPr lang="fr-FR" sz="1350" dirty="0">
                  <a:solidFill>
                    <a:prstClr val="black"/>
                  </a:solidFill>
                </a:rPr>
                <a:t>Attrait pour la nouveauté</a:t>
              </a:r>
            </a:p>
            <a:p>
              <a:pPr marL="214313" indent="-214313" defTabSz="457200">
                <a:buFont typeface="Arial"/>
                <a:buChar char="•"/>
              </a:pPr>
              <a:r>
                <a:rPr lang="fr-FR" sz="1350" dirty="0">
                  <a:solidFill>
                    <a:prstClr val="black"/>
                  </a:solidFill>
                </a:rPr>
                <a:t>Alimentation et sommeil</a:t>
              </a:r>
            </a:p>
          </p:txBody>
        </p:sp>
      </p:grpSp>
      <p:grpSp>
        <p:nvGrpSpPr>
          <p:cNvPr id="8" name="Grouper 7"/>
          <p:cNvGrpSpPr/>
          <p:nvPr/>
        </p:nvGrpSpPr>
        <p:grpSpPr>
          <a:xfrm>
            <a:off x="4458426" y="2584519"/>
            <a:ext cx="4905716" cy="1509361"/>
            <a:chOff x="1493207" y="1940339"/>
            <a:chExt cx="6540955" cy="2012482"/>
          </a:xfrm>
        </p:grpSpPr>
        <p:sp>
          <p:nvSpPr>
            <p:cNvPr id="6" name="ZoneTexte 5"/>
            <p:cNvSpPr txBox="1"/>
            <p:nvPr/>
          </p:nvSpPr>
          <p:spPr>
            <a:xfrm>
              <a:off x="1493207" y="3275713"/>
              <a:ext cx="3283558" cy="677108"/>
            </a:xfrm>
            <a:prstGeom prst="rect">
              <a:avLst/>
            </a:prstGeom>
            <a:noFill/>
            <a:ln>
              <a:solidFill>
                <a:srgbClr val="000000"/>
              </a:solidFill>
            </a:ln>
          </p:spPr>
          <p:txBody>
            <a:bodyPr wrap="square" rtlCol="0">
              <a:spAutoFit/>
            </a:bodyPr>
            <a:lstStyle/>
            <a:p>
              <a:pPr algn="ctr" defTabSz="457200"/>
              <a:r>
                <a:rPr lang="fr-FR" sz="1350" dirty="0">
                  <a:solidFill>
                    <a:prstClr val="black"/>
                  </a:solidFill>
                </a:rPr>
                <a:t>Symptomatologie émotionnelle</a:t>
              </a:r>
            </a:p>
          </p:txBody>
        </p:sp>
        <p:sp>
          <p:nvSpPr>
            <p:cNvPr id="14" name="Flèche vers le bas 13"/>
            <p:cNvSpPr/>
            <p:nvPr/>
          </p:nvSpPr>
          <p:spPr>
            <a:xfrm>
              <a:off x="7755301" y="1940339"/>
              <a:ext cx="278861" cy="107161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sz="1350" dirty="0">
                <a:solidFill>
                  <a:prstClr val="white"/>
                </a:solidFill>
              </a:endParaRPr>
            </a:p>
          </p:txBody>
        </p:sp>
      </p:grpSp>
      <p:sp>
        <p:nvSpPr>
          <p:cNvPr id="18" name="Titre 17"/>
          <p:cNvSpPr>
            <a:spLocks noGrp="1"/>
          </p:cNvSpPr>
          <p:nvPr>
            <p:ph type="title"/>
          </p:nvPr>
        </p:nvSpPr>
        <p:spPr>
          <a:xfrm>
            <a:off x="1155369" y="611965"/>
            <a:ext cx="8838523" cy="994172"/>
          </a:xfrm>
        </p:spPr>
        <p:txBody>
          <a:bodyPr>
            <a:normAutofit/>
          </a:bodyPr>
          <a:lstStyle/>
          <a:p>
            <a:r>
              <a:rPr lang="fr-FR" dirty="0"/>
              <a:t>Sémiologie du TDA/H</a:t>
            </a:r>
          </a:p>
        </p:txBody>
      </p:sp>
      <p:grpSp>
        <p:nvGrpSpPr>
          <p:cNvPr id="9" name="Grouper 8"/>
          <p:cNvGrpSpPr/>
          <p:nvPr/>
        </p:nvGrpSpPr>
        <p:grpSpPr>
          <a:xfrm>
            <a:off x="2795404" y="4980787"/>
            <a:ext cx="6538073" cy="1316248"/>
            <a:chOff x="-2356" y="4786182"/>
            <a:chExt cx="8717430" cy="1754996"/>
          </a:xfrm>
        </p:grpSpPr>
        <p:sp>
          <p:nvSpPr>
            <p:cNvPr id="22" name="Flèche à angle droit 21"/>
            <p:cNvSpPr/>
            <p:nvPr/>
          </p:nvSpPr>
          <p:spPr>
            <a:xfrm rot="16200000" flipH="1" flipV="1">
              <a:off x="-32080" y="5414256"/>
              <a:ext cx="959075" cy="899627"/>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sz="1350">
                <a:solidFill>
                  <a:prstClr val="white"/>
                </a:solidFill>
              </a:endParaRPr>
            </a:p>
          </p:txBody>
        </p:sp>
        <p:sp>
          <p:nvSpPr>
            <p:cNvPr id="23" name="Flèche à angle droit 22"/>
            <p:cNvSpPr/>
            <p:nvPr/>
          </p:nvSpPr>
          <p:spPr>
            <a:xfrm rot="5400000" flipV="1">
              <a:off x="7785723" y="5414257"/>
              <a:ext cx="959075" cy="899627"/>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sz="1350">
                <a:solidFill>
                  <a:prstClr val="white"/>
                </a:solidFill>
              </a:endParaRPr>
            </a:p>
          </p:txBody>
        </p:sp>
        <p:sp>
          <p:nvSpPr>
            <p:cNvPr id="25" name="Flèche vers le bas 24"/>
            <p:cNvSpPr/>
            <p:nvPr/>
          </p:nvSpPr>
          <p:spPr>
            <a:xfrm>
              <a:off x="4066682" y="4786182"/>
              <a:ext cx="462987" cy="9260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sz="1350">
                <a:solidFill>
                  <a:prstClr val="white"/>
                </a:solidFill>
              </a:endParaRPr>
            </a:p>
          </p:txBody>
        </p:sp>
        <p:sp>
          <p:nvSpPr>
            <p:cNvPr id="2" name="ZoneTexte 1"/>
            <p:cNvSpPr txBox="1"/>
            <p:nvPr/>
          </p:nvSpPr>
          <p:spPr>
            <a:xfrm>
              <a:off x="2193546" y="5864070"/>
              <a:ext cx="4325624" cy="677108"/>
            </a:xfrm>
            <a:prstGeom prst="rect">
              <a:avLst/>
            </a:prstGeom>
            <a:noFill/>
            <a:ln>
              <a:solidFill>
                <a:srgbClr val="000000"/>
              </a:solidFill>
            </a:ln>
          </p:spPr>
          <p:txBody>
            <a:bodyPr wrap="square" rtlCol="0">
              <a:spAutoFit/>
            </a:bodyPr>
            <a:lstStyle/>
            <a:p>
              <a:pPr marL="214313" indent="-214313" algn="ctr" defTabSz="457200">
                <a:buFont typeface="Arial"/>
                <a:buChar char="•"/>
              </a:pPr>
              <a:r>
                <a:rPr lang="fr-FR" sz="1350" b="1" dirty="0">
                  <a:solidFill>
                    <a:prstClr val="black"/>
                  </a:solidFill>
                </a:rPr>
                <a:t>Difficultés relationnelles</a:t>
              </a:r>
            </a:p>
            <a:p>
              <a:pPr marL="214313" indent="-214313" algn="ctr" defTabSz="457200">
                <a:buFont typeface="Arial"/>
                <a:buChar char="•"/>
              </a:pPr>
              <a:r>
                <a:rPr lang="fr-FR" sz="1350" b="1" dirty="0">
                  <a:solidFill>
                    <a:prstClr val="black"/>
                  </a:solidFill>
                </a:rPr>
                <a:t>Processus d’adaptation</a:t>
              </a:r>
            </a:p>
          </p:txBody>
        </p:sp>
      </p:grpSp>
    </p:spTree>
    <p:extLst>
      <p:ext uri="{BB962C8B-B14F-4D97-AF65-F5344CB8AC3E}">
        <p14:creationId xmlns:p14="http://schemas.microsoft.com/office/powerpoint/2010/main" val="352281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difficultés relationnelles</a:t>
            </a:r>
          </a:p>
        </p:txBody>
      </p:sp>
      <p:sp>
        <p:nvSpPr>
          <p:cNvPr id="3" name="Espace réservé du contenu 2"/>
          <p:cNvSpPr>
            <a:spLocks noGrp="1"/>
          </p:cNvSpPr>
          <p:nvPr>
            <p:ph idx="1"/>
          </p:nvPr>
        </p:nvSpPr>
        <p:spPr/>
        <p:txBody>
          <a:bodyPr/>
          <a:lstStyle/>
          <a:p>
            <a:r>
              <a:rPr lang="fr-FR" dirty="0">
                <a:latin typeface="Cambria" panose="02040503050406030204" pitchFamily="18" charset="0"/>
              </a:rPr>
              <a:t>Impatience, impulsivité, irritabilité, colères</a:t>
            </a:r>
            <a:r>
              <a:rPr lang="is-IS" dirty="0">
                <a:latin typeface="Cambria" panose="02040503050406030204" pitchFamily="18" charset="0"/>
              </a:rPr>
              <a:t>…</a:t>
            </a:r>
          </a:p>
          <a:p>
            <a:r>
              <a:rPr lang="fr-FR" dirty="0">
                <a:latin typeface="Cambria" panose="02040503050406030204" pitchFamily="18" charset="0"/>
              </a:rPr>
              <a:t>D</a:t>
            </a:r>
            <a:r>
              <a:rPr lang="is-IS" dirty="0">
                <a:latin typeface="Cambria" panose="02040503050406030204" pitchFamily="18" charset="0"/>
              </a:rPr>
              <a:t>ifficultés attentionnelles et intéractions </a:t>
            </a:r>
          </a:p>
          <a:p>
            <a:endParaRPr lang="is-IS" dirty="0">
              <a:latin typeface="Cambria" panose="02040503050406030204" pitchFamily="18" charset="0"/>
            </a:endParaRPr>
          </a:p>
          <a:p>
            <a:r>
              <a:rPr lang="fr-FR" dirty="0">
                <a:latin typeface="Cambria" panose="02040503050406030204" pitchFamily="18" charset="0"/>
              </a:rPr>
              <a:t>P</a:t>
            </a:r>
            <a:r>
              <a:rPr lang="is-IS" dirty="0">
                <a:latin typeface="Cambria" panose="02040503050406030204" pitchFamily="18" charset="0"/>
              </a:rPr>
              <a:t>onctualité, tenir les RDV, désorganisation, instabilité des projets...</a:t>
            </a:r>
          </a:p>
          <a:p>
            <a:r>
              <a:rPr lang="fr-FR" dirty="0">
                <a:latin typeface="Cambria" panose="02040503050406030204" pitchFamily="18" charset="0"/>
              </a:rPr>
              <a:t>M</a:t>
            </a:r>
            <a:r>
              <a:rPr lang="is-IS" dirty="0">
                <a:latin typeface="Cambria" panose="02040503050406030204" pitchFamily="18" charset="0"/>
              </a:rPr>
              <a:t>auvaise gestion financière</a:t>
            </a:r>
          </a:p>
          <a:p>
            <a:endParaRPr lang="is-IS" dirty="0">
              <a:latin typeface="Cambria" panose="02040503050406030204" pitchFamily="18" charset="0"/>
            </a:endParaRPr>
          </a:p>
          <a:p>
            <a:r>
              <a:rPr lang="fr-FR" dirty="0">
                <a:latin typeface="Cambria" panose="02040503050406030204" pitchFamily="18" charset="0"/>
              </a:rPr>
              <a:t>R</a:t>
            </a:r>
            <a:r>
              <a:rPr lang="is-IS" dirty="0">
                <a:latin typeface="Cambria" panose="02040503050406030204" pitchFamily="18" charset="0"/>
              </a:rPr>
              <a:t>éactions émotionnelles excessives </a:t>
            </a:r>
          </a:p>
          <a:p>
            <a:endParaRPr lang="fr-FR" dirty="0"/>
          </a:p>
        </p:txBody>
      </p:sp>
    </p:spTree>
    <p:extLst>
      <p:ext uri="{BB962C8B-B14F-4D97-AF65-F5344CB8AC3E}">
        <p14:creationId xmlns:p14="http://schemas.microsoft.com/office/powerpoint/2010/main" val="2485108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processus d’adaptation </a:t>
            </a:r>
          </a:p>
        </p:txBody>
      </p:sp>
      <p:sp>
        <p:nvSpPr>
          <p:cNvPr id="3" name="Espace réservé du contenu 2"/>
          <p:cNvSpPr>
            <a:spLocks noGrp="1"/>
          </p:cNvSpPr>
          <p:nvPr>
            <p:ph idx="1"/>
          </p:nvPr>
        </p:nvSpPr>
        <p:spPr>
          <a:xfrm>
            <a:off x="526847" y="1512518"/>
            <a:ext cx="11260144" cy="4975964"/>
          </a:xfrm>
        </p:spPr>
        <p:txBody>
          <a:bodyPr>
            <a:normAutofit lnSpcReduction="10000"/>
          </a:bodyPr>
          <a:lstStyle/>
          <a:p>
            <a:r>
              <a:rPr lang="fr-FR" dirty="0">
                <a:latin typeface="Cambria" panose="02040503050406030204" pitchFamily="18" charset="0"/>
              </a:rPr>
              <a:t>Choix de professions, de collaborateurs</a:t>
            </a:r>
            <a:r>
              <a:rPr lang="is-IS" dirty="0">
                <a:latin typeface="Cambria" panose="02040503050406030204" pitchFamily="18" charset="0"/>
              </a:rPr>
              <a:t>…</a:t>
            </a:r>
            <a:endParaRPr lang="fr-FR" dirty="0">
              <a:latin typeface="Cambria" panose="02040503050406030204" pitchFamily="18" charset="0"/>
            </a:endParaRPr>
          </a:p>
          <a:p>
            <a:r>
              <a:rPr lang="fr-FR" dirty="0">
                <a:latin typeface="Cambria" panose="02040503050406030204" pitchFamily="18" charset="0"/>
              </a:rPr>
              <a:t>Riche sociabilité et intolérance à l’ennui</a:t>
            </a:r>
          </a:p>
          <a:p>
            <a:r>
              <a:rPr lang="fr-FR" dirty="0">
                <a:latin typeface="Cambria" panose="02040503050406030204" pitchFamily="18" charset="0"/>
              </a:rPr>
              <a:t>Pratique intense du sport </a:t>
            </a:r>
          </a:p>
          <a:p>
            <a:r>
              <a:rPr lang="fr-FR" dirty="0">
                <a:latin typeface="Cambria" panose="02040503050406030204" pitchFamily="18" charset="0"/>
              </a:rPr>
              <a:t>Consommation de psychotropes : THC et agitation, tabac et concentration</a:t>
            </a:r>
            <a:r>
              <a:rPr lang="is-IS" dirty="0">
                <a:latin typeface="Cambria" panose="02040503050406030204" pitchFamily="18" charset="0"/>
              </a:rPr>
              <a:t>...</a:t>
            </a:r>
          </a:p>
          <a:p>
            <a:r>
              <a:rPr lang="is-IS" dirty="0">
                <a:latin typeface="Cambria" panose="02040503050406030204" pitchFamily="18" charset="0"/>
              </a:rPr>
              <a:t>“urgence à dire”</a:t>
            </a:r>
          </a:p>
          <a:p>
            <a:r>
              <a:rPr lang="fr-FR" dirty="0">
                <a:latin typeface="Cambria" panose="02040503050406030204" pitchFamily="18" charset="0"/>
              </a:rPr>
              <a:t>M</a:t>
            </a:r>
            <a:r>
              <a:rPr lang="is-IS" dirty="0">
                <a:latin typeface="Cambria" panose="02040503050406030204" pitchFamily="18" charset="0"/>
              </a:rPr>
              <a:t>ode de fonctionnement obsessionnel, intolérance au changement et à la distractibilité</a:t>
            </a:r>
          </a:p>
          <a:p>
            <a:r>
              <a:rPr lang="fr-FR" dirty="0">
                <a:latin typeface="Cambria" panose="02040503050406030204" pitchFamily="18" charset="0"/>
              </a:rPr>
              <a:t>L</a:t>
            </a:r>
            <a:r>
              <a:rPr lang="is-IS" dirty="0">
                <a:latin typeface="Cambria" panose="02040503050406030204" pitchFamily="18" charset="0"/>
              </a:rPr>
              <a:t>istes, mémos... </a:t>
            </a:r>
          </a:p>
          <a:p>
            <a:r>
              <a:rPr lang="fr-FR" dirty="0" err="1">
                <a:latin typeface="Cambria" panose="02040503050406030204" pitchFamily="18" charset="0"/>
              </a:rPr>
              <a:t>É</a:t>
            </a:r>
            <a:r>
              <a:rPr lang="is-IS" dirty="0">
                <a:latin typeface="Cambria" panose="02040503050406030204" pitchFamily="18" charset="0"/>
              </a:rPr>
              <a:t>vitement cognitif : poste en deça des compétences, passivité vie quotidienne ... </a:t>
            </a:r>
            <a:r>
              <a:rPr lang="fr-FR" dirty="0">
                <a:latin typeface="Cambria" panose="02040503050406030204" pitchFamily="18" charset="0"/>
              </a:rPr>
              <a:t>M</a:t>
            </a:r>
            <a:r>
              <a:rPr lang="is-IS" dirty="0">
                <a:latin typeface="Cambria" panose="02040503050406030204" pitchFamily="18" charset="0"/>
              </a:rPr>
              <a:t>ode de vie solitaire</a:t>
            </a:r>
          </a:p>
          <a:p>
            <a:r>
              <a:rPr lang="fr-FR" dirty="0">
                <a:latin typeface="Cambria" panose="02040503050406030204" pitchFamily="18" charset="0"/>
              </a:rPr>
              <a:t>S</a:t>
            </a:r>
            <a:r>
              <a:rPr lang="is-IS" dirty="0">
                <a:latin typeface="Cambria" panose="02040503050406030204" pitchFamily="18" charset="0"/>
              </a:rPr>
              <a:t>urinvestissement professionnel par manque d’efficacité</a:t>
            </a:r>
          </a:p>
          <a:p>
            <a:endParaRPr lang="is-IS" dirty="0"/>
          </a:p>
        </p:txBody>
      </p:sp>
    </p:spTree>
    <p:extLst>
      <p:ext uri="{BB962C8B-B14F-4D97-AF65-F5344CB8AC3E}">
        <p14:creationId xmlns:p14="http://schemas.microsoft.com/office/powerpoint/2010/main" val="1885851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CAT devant une suspicion de TDA/H </a:t>
            </a:r>
          </a:p>
        </p:txBody>
      </p:sp>
      <p:sp>
        <p:nvSpPr>
          <p:cNvPr id="4" name="Espace réservé du contenu 3"/>
          <p:cNvSpPr>
            <a:spLocks noGrp="1"/>
          </p:cNvSpPr>
          <p:nvPr>
            <p:ph idx="1"/>
          </p:nvPr>
        </p:nvSpPr>
        <p:spPr>
          <a:xfrm>
            <a:off x="565779" y="1486931"/>
            <a:ext cx="10075084" cy="4144963"/>
          </a:xfrm>
        </p:spPr>
        <p:txBody>
          <a:bodyPr>
            <a:normAutofit fontScale="85000" lnSpcReduction="20000"/>
          </a:bodyPr>
          <a:lstStyle/>
          <a:p>
            <a:r>
              <a:rPr lang="fr-FR" dirty="0"/>
              <a:t>Evaluation transversale : </a:t>
            </a:r>
          </a:p>
          <a:p>
            <a:pPr lvl="1"/>
            <a:r>
              <a:rPr lang="fr-FR" dirty="0"/>
              <a:t>Triade </a:t>
            </a:r>
          </a:p>
          <a:p>
            <a:pPr lvl="1"/>
            <a:r>
              <a:rPr lang="fr-FR" dirty="0"/>
              <a:t>Signes associés</a:t>
            </a:r>
          </a:p>
          <a:p>
            <a:r>
              <a:rPr lang="fr-FR" dirty="0"/>
              <a:t>Evaluation longitudinale </a:t>
            </a:r>
          </a:p>
          <a:p>
            <a:pPr lvl="1"/>
            <a:r>
              <a:rPr lang="fr-FR" dirty="0"/>
              <a:t>Dans l’enfance?</a:t>
            </a:r>
          </a:p>
          <a:p>
            <a:pPr lvl="1"/>
            <a:r>
              <a:rPr lang="fr-FR" dirty="0"/>
              <a:t>Présence des symptômes de façon continue?</a:t>
            </a:r>
          </a:p>
          <a:p>
            <a:r>
              <a:rPr lang="fr-FR" dirty="0"/>
              <a:t>Répercussions fonctionnelles</a:t>
            </a:r>
          </a:p>
          <a:p>
            <a:r>
              <a:rPr lang="fr-FR" dirty="0"/>
              <a:t>Diagnostic différentiel</a:t>
            </a:r>
          </a:p>
          <a:p>
            <a:r>
              <a:rPr lang="fr-FR" dirty="0"/>
              <a:t>Présence de comorbidités</a:t>
            </a:r>
          </a:p>
          <a:p>
            <a:r>
              <a:rPr lang="fr-FR" dirty="0"/>
              <a:t>Bilan neuropsychologique </a:t>
            </a:r>
          </a:p>
          <a:p>
            <a:r>
              <a:rPr lang="fr-FR" dirty="0"/>
              <a:t>Imagerie</a:t>
            </a:r>
          </a:p>
        </p:txBody>
      </p:sp>
      <p:sp>
        <p:nvSpPr>
          <p:cNvPr id="5" name="Accolade fermante 4"/>
          <p:cNvSpPr/>
          <p:nvPr/>
        </p:nvSpPr>
        <p:spPr>
          <a:xfrm>
            <a:off x="6898216" y="1600200"/>
            <a:ext cx="460948" cy="212756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fr-FR" sz="1350">
              <a:solidFill>
                <a:prstClr val="black"/>
              </a:solidFill>
            </a:endParaRPr>
          </a:p>
        </p:txBody>
      </p:sp>
      <p:sp>
        <p:nvSpPr>
          <p:cNvPr id="6" name="ZoneTexte 5"/>
          <p:cNvSpPr txBox="1"/>
          <p:nvPr/>
        </p:nvSpPr>
        <p:spPr>
          <a:xfrm>
            <a:off x="7836958" y="2332808"/>
            <a:ext cx="2525050" cy="415498"/>
          </a:xfrm>
          <a:prstGeom prst="rect">
            <a:avLst/>
          </a:prstGeom>
          <a:noFill/>
        </p:spPr>
        <p:txBody>
          <a:bodyPr wrap="none" rtlCol="0">
            <a:spAutoFit/>
          </a:bodyPr>
          <a:lstStyle/>
          <a:p>
            <a:pPr defTabSz="457200"/>
            <a:r>
              <a:rPr lang="fr-FR" sz="2100" b="1" dirty="0">
                <a:solidFill>
                  <a:prstClr val="black"/>
                </a:solidFill>
              </a:rPr>
              <a:t>Diagnostic positif</a:t>
            </a:r>
          </a:p>
        </p:txBody>
      </p:sp>
    </p:spTree>
    <p:extLst>
      <p:ext uri="{BB962C8B-B14F-4D97-AF65-F5344CB8AC3E}">
        <p14:creationId xmlns:p14="http://schemas.microsoft.com/office/powerpoint/2010/main" val="558021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diagnostic positif</a:t>
            </a:r>
          </a:p>
        </p:txBody>
      </p:sp>
      <p:sp>
        <p:nvSpPr>
          <p:cNvPr id="3" name="Espace réservé du contenu 2"/>
          <p:cNvSpPr>
            <a:spLocks noGrp="1"/>
          </p:cNvSpPr>
          <p:nvPr>
            <p:ph idx="1"/>
          </p:nvPr>
        </p:nvSpPr>
        <p:spPr/>
        <p:txBody>
          <a:bodyPr>
            <a:normAutofit/>
          </a:bodyPr>
          <a:lstStyle/>
          <a:p>
            <a:pPr lvl="2" indent="0">
              <a:buNone/>
            </a:pPr>
            <a:endParaRPr lang="fr-FR" sz="4050" dirty="0"/>
          </a:p>
          <a:p>
            <a:pPr lvl="2" indent="0">
              <a:buNone/>
            </a:pPr>
            <a:endParaRPr lang="fr-FR" sz="4050" dirty="0"/>
          </a:p>
          <a:p>
            <a:pPr lvl="2" indent="0">
              <a:buNone/>
            </a:pPr>
            <a:r>
              <a:rPr lang="fr-FR" sz="4050" dirty="0"/>
              <a:t>		</a:t>
            </a:r>
            <a:r>
              <a:rPr lang="fr-FR" sz="4050" dirty="0">
                <a:latin typeface="Cambria" panose="02040503050406030204" pitchFamily="18" charset="0"/>
              </a:rPr>
              <a:t>Il est </a:t>
            </a:r>
            <a:r>
              <a:rPr lang="fr-FR" sz="4050" b="1" dirty="0">
                <a:latin typeface="Cambria" panose="02040503050406030204" pitchFamily="18" charset="0"/>
              </a:rPr>
              <a:t>clinique</a:t>
            </a:r>
          </a:p>
        </p:txBody>
      </p:sp>
    </p:spTree>
    <p:extLst>
      <p:ext uri="{BB962C8B-B14F-4D97-AF65-F5344CB8AC3E}">
        <p14:creationId xmlns:p14="http://schemas.microsoft.com/office/powerpoint/2010/main" val="44376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diagnostic positif</a:t>
            </a:r>
          </a:p>
        </p:txBody>
      </p:sp>
      <p:sp>
        <p:nvSpPr>
          <p:cNvPr id="3" name="Espace réservé du contenu 2"/>
          <p:cNvSpPr>
            <a:spLocks noGrp="1"/>
          </p:cNvSpPr>
          <p:nvPr>
            <p:ph idx="1"/>
          </p:nvPr>
        </p:nvSpPr>
        <p:spPr/>
        <p:txBody>
          <a:bodyPr/>
          <a:lstStyle/>
          <a:p>
            <a:r>
              <a:rPr lang="fr-FR" dirty="0">
                <a:latin typeface="Cambria" panose="02040503050406030204" pitchFamily="18" charset="0"/>
              </a:rPr>
              <a:t>Nécessite une évaluation </a:t>
            </a:r>
            <a:r>
              <a:rPr lang="fr-FR" b="1" dirty="0">
                <a:latin typeface="Cambria" panose="02040503050406030204" pitchFamily="18" charset="0"/>
              </a:rPr>
              <a:t>transversale </a:t>
            </a:r>
          </a:p>
          <a:p>
            <a:pPr lvl="1"/>
            <a:r>
              <a:rPr lang="fr-FR" sz="2000" dirty="0">
                <a:latin typeface="Cambria" panose="02040503050406030204" pitchFamily="18" charset="0"/>
              </a:rPr>
              <a:t>Clinique (critères DSM)</a:t>
            </a:r>
          </a:p>
          <a:p>
            <a:pPr lvl="1"/>
            <a:r>
              <a:rPr lang="fr-FR" sz="2000" dirty="0">
                <a:latin typeface="Cambria" panose="02040503050406030204" pitchFamily="18" charset="0"/>
              </a:rPr>
              <a:t>Aidée par des questionnaires et interviews semi-dirigés</a:t>
            </a:r>
          </a:p>
          <a:p>
            <a:endParaRPr lang="fr-FR" dirty="0">
              <a:latin typeface="Cambria" panose="02040503050406030204" pitchFamily="18" charset="0"/>
            </a:endParaRPr>
          </a:p>
          <a:p>
            <a:r>
              <a:rPr lang="fr-FR" dirty="0">
                <a:latin typeface="Cambria" panose="02040503050406030204" pitchFamily="18" charset="0"/>
              </a:rPr>
              <a:t>Et </a:t>
            </a:r>
            <a:r>
              <a:rPr lang="fr-FR" b="1" dirty="0">
                <a:latin typeface="Cambria" panose="02040503050406030204" pitchFamily="18" charset="0"/>
              </a:rPr>
              <a:t>longitudinale</a:t>
            </a:r>
            <a:r>
              <a:rPr lang="fr-FR" dirty="0">
                <a:latin typeface="Cambria" panose="02040503050406030204" pitchFamily="18" charset="0"/>
              </a:rPr>
              <a:t> !!! =&gt; </a:t>
            </a:r>
            <a:r>
              <a:rPr lang="is-IS" dirty="0">
                <a:latin typeface="Cambria" panose="02040503050406030204" pitchFamily="18" charset="0"/>
              </a:rPr>
              <a:t>Présence de symptômes à l’âge adulte </a:t>
            </a:r>
            <a:r>
              <a:rPr lang="is-IS" b="1" u="sng" dirty="0">
                <a:latin typeface="Cambria" panose="02040503050406030204" pitchFamily="18" charset="0"/>
              </a:rPr>
              <a:t>et</a:t>
            </a:r>
            <a:r>
              <a:rPr lang="is-IS" dirty="0">
                <a:latin typeface="Cambria" panose="02040503050406030204" pitchFamily="18" charset="0"/>
              </a:rPr>
              <a:t> dans l’enfance </a:t>
            </a:r>
          </a:p>
          <a:p>
            <a:pPr marL="0" indent="0">
              <a:buNone/>
            </a:pPr>
            <a:endParaRPr lang="fr-FR" dirty="0"/>
          </a:p>
        </p:txBody>
      </p:sp>
    </p:spTree>
    <p:extLst>
      <p:ext uri="{BB962C8B-B14F-4D97-AF65-F5344CB8AC3E}">
        <p14:creationId xmlns:p14="http://schemas.microsoft.com/office/powerpoint/2010/main" val="3547768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Critères DSM</a:t>
            </a:r>
          </a:p>
        </p:txBody>
      </p:sp>
      <p:sp>
        <p:nvSpPr>
          <p:cNvPr id="5" name="Espace réservé du contenu 6"/>
          <p:cNvSpPr txBox="1">
            <a:spLocks noGrp="1"/>
          </p:cNvSpPr>
          <p:nvPr>
            <p:ph idx="1"/>
          </p:nvPr>
        </p:nvSpPr>
        <p:spPr>
          <a:prstGeom prst="rect">
            <a:avLst/>
          </a:prstGeom>
        </p:spPr>
        <p:txBody>
          <a:bodyPr vert="horz" lIns="91440" tIns="45720" rIns="91440" bIns="45720" rtlCol="0">
            <a:normAutofit fontScale="92500" lnSpcReduction="200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457200" indent="-457200">
              <a:lnSpc>
                <a:spcPct val="80000"/>
              </a:lnSpc>
              <a:buFont typeface="Century Schoolbook" panose="02040604050505020304" pitchFamily="18" charset="0"/>
              <a:buAutoNum type="arabicPeriod"/>
            </a:pPr>
            <a:r>
              <a:rPr lang="fr-FR" altLang="fr-FR" sz="2400" dirty="0">
                <a:latin typeface="Cambria" panose="02040503050406030204" pitchFamily="18" charset="0"/>
                <a:ea typeface="ＭＳ Ｐゴシック" panose="020B0600070205080204" pitchFamily="34" charset="-128"/>
              </a:rPr>
              <a:t>Présence à un degré qui est inadapté (et ne correspond pas au niveau de développement de l’enfant) :</a:t>
            </a:r>
          </a:p>
          <a:p>
            <a:pPr marL="857250" lvl="1" indent="-457200">
              <a:lnSpc>
                <a:spcPct val="80000"/>
              </a:lnSpc>
              <a:buFont typeface="Century Schoolbook" panose="02040604050505020304" pitchFamily="18" charset="0"/>
              <a:buAutoNum type="arabicPeriod"/>
            </a:pPr>
            <a:r>
              <a:rPr lang="fr-FR" altLang="fr-FR" sz="2400" dirty="0">
                <a:latin typeface="Cambria" panose="02040503050406030204" pitchFamily="18" charset="0"/>
                <a:ea typeface="ＭＳ Ｐゴシック" panose="020B0600070205080204" pitchFamily="34" charset="-128"/>
              </a:rPr>
              <a:t>soit de au moins six symptômes d’</a:t>
            </a:r>
            <a:r>
              <a:rPr lang="fr-FR" altLang="fr-FR" sz="2400" b="1" dirty="0">
                <a:latin typeface="Cambria" panose="02040503050406030204" pitchFamily="18" charset="0"/>
                <a:ea typeface="ＭＳ Ｐゴシック" panose="020B0600070205080204" pitchFamily="34" charset="-128"/>
              </a:rPr>
              <a:t>inattention</a:t>
            </a:r>
            <a:r>
              <a:rPr lang="fr-FR" altLang="fr-FR" sz="2400" dirty="0">
                <a:latin typeface="Cambria" panose="02040503050406030204" pitchFamily="18" charset="0"/>
                <a:ea typeface="ＭＳ Ｐゴシック" panose="020B0600070205080204" pitchFamily="34" charset="-128"/>
              </a:rPr>
              <a:t> (ou plus)</a:t>
            </a:r>
          </a:p>
          <a:p>
            <a:pPr marL="857250" lvl="1" indent="-457200">
              <a:lnSpc>
                <a:spcPct val="80000"/>
              </a:lnSpc>
              <a:buFont typeface="Century Schoolbook" panose="02040604050505020304" pitchFamily="18" charset="0"/>
              <a:buAutoNum type="arabicPeriod"/>
            </a:pPr>
            <a:r>
              <a:rPr lang="fr-FR" altLang="fr-FR" sz="2400" dirty="0">
                <a:latin typeface="Cambria" panose="02040503050406030204" pitchFamily="18" charset="0"/>
                <a:ea typeface="ＭＳ Ｐゴシック" panose="020B0600070205080204" pitchFamily="34" charset="-128"/>
              </a:rPr>
              <a:t>soit d’au moins six symptômes  d’</a:t>
            </a:r>
            <a:r>
              <a:rPr lang="fr-FR" altLang="fr-FR" sz="2400" b="1" dirty="0">
                <a:latin typeface="Cambria" panose="02040503050406030204" pitchFamily="18" charset="0"/>
                <a:ea typeface="ＭＳ Ｐゴシック" panose="020B0600070205080204" pitchFamily="34" charset="-128"/>
              </a:rPr>
              <a:t>hyperactivité-impulsivité </a:t>
            </a:r>
            <a:r>
              <a:rPr lang="fr-FR" altLang="fr-FR" sz="2400" dirty="0">
                <a:latin typeface="Cambria" panose="02040503050406030204" pitchFamily="18" charset="0"/>
                <a:ea typeface="ＭＳ Ｐゴシック" panose="020B0600070205080204" pitchFamily="34" charset="-128"/>
              </a:rPr>
              <a:t>(ou plus)</a:t>
            </a:r>
          </a:p>
          <a:p>
            <a:pPr marL="857250" lvl="1" indent="-457200">
              <a:lnSpc>
                <a:spcPct val="80000"/>
              </a:lnSpc>
              <a:buFont typeface="Wingdings" pitchFamily="2" charset="2"/>
              <a:buNone/>
            </a:pPr>
            <a:endParaRPr lang="fr-FR" altLang="fr-FR" sz="2400" dirty="0">
              <a:latin typeface="Cambria" panose="02040503050406030204" pitchFamily="18" charset="0"/>
              <a:ea typeface="ＭＳ Ｐゴシック" panose="020B0600070205080204" pitchFamily="34" charset="-128"/>
            </a:endParaRPr>
          </a:p>
          <a:p>
            <a:pPr marL="457200" indent="-457200">
              <a:lnSpc>
                <a:spcPct val="80000"/>
              </a:lnSpc>
              <a:buFont typeface="Century Schoolbook" panose="02040604050505020304" pitchFamily="18" charset="0"/>
              <a:buAutoNum type="arabicPeriod"/>
            </a:pPr>
            <a:r>
              <a:rPr lang="fr-FR" altLang="fr-FR" sz="2400" dirty="0">
                <a:latin typeface="Cambria" panose="02040503050406030204" pitchFamily="18" charset="0"/>
                <a:ea typeface="ＭＳ Ｐゴシック" panose="020B0600070205080204" pitchFamily="34" charset="-128"/>
              </a:rPr>
              <a:t>Présent avant l’âge de 12 ans (7 ans dans DSM IV)</a:t>
            </a:r>
          </a:p>
          <a:p>
            <a:pPr marL="457200" indent="-457200">
              <a:lnSpc>
                <a:spcPct val="80000"/>
              </a:lnSpc>
              <a:buFont typeface="Century Schoolbook" panose="02040604050505020304" pitchFamily="18" charset="0"/>
              <a:buAutoNum type="arabicPeriod"/>
            </a:pPr>
            <a:endParaRPr lang="fr-FR" altLang="fr-FR" sz="2400" dirty="0">
              <a:latin typeface="Cambria" panose="02040503050406030204" pitchFamily="18" charset="0"/>
              <a:ea typeface="ＭＳ Ｐゴシック" panose="020B0600070205080204" pitchFamily="34" charset="-128"/>
            </a:endParaRPr>
          </a:p>
          <a:p>
            <a:pPr marL="457200" indent="-457200">
              <a:lnSpc>
                <a:spcPct val="80000"/>
              </a:lnSpc>
              <a:buFont typeface="Century Schoolbook" panose="02040604050505020304" pitchFamily="18" charset="0"/>
              <a:buAutoNum type="arabicPeriod"/>
            </a:pPr>
            <a:r>
              <a:rPr lang="fr-FR" altLang="fr-FR" sz="2400" dirty="0">
                <a:latin typeface="Cambria" panose="02040503050406030204" pitchFamily="18" charset="0"/>
                <a:ea typeface="ＭＳ Ｐゴシック" panose="020B0600070205080204" pitchFamily="34" charset="-128"/>
              </a:rPr>
              <a:t>Durant une période &gt; à 6mois</a:t>
            </a:r>
          </a:p>
          <a:p>
            <a:pPr marL="457200" indent="-457200">
              <a:lnSpc>
                <a:spcPct val="80000"/>
              </a:lnSpc>
              <a:buFont typeface="Century Schoolbook" panose="02040604050505020304" pitchFamily="18" charset="0"/>
              <a:buAutoNum type="arabicPeriod"/>
            </a:pPr>
            <a:endParaRPr lang="fr-FR" altLang="fr-FR" sz="2400" dirty="0">
              <a:latin typeface="Cambria" panose="02040503050406030204" pitchFamily="18" charset="0"/>
              <a:ea typeface="ＭＳ Ｐゴシック" panose="020B0600070205080204" pitchFamily="34" charset="-128"/>
            </a:endParaRPr>
          </a:p>
          <a:p>
            <a:pPr marL="457200" indent="-457200">
              <a:lnSpc>
                <a:spcPct val="80000"/>
              </a:lnSpc>
              <a:buFont typeface="Century Schoolbook" panose="02040604050505020304" pitchFamily="18" charset="0"/>
              <a:buAutoNum type="arabicPeriod"/>
            </a:pPr>
            <a:r>
              <a:rPr lang="fr-FR" altLang="fr-FR" sz="2400" dirty="0">
                <a:latin typeface="Cambria" panose="02040503050406030204" pitchFamily="18" charset="0"/>
                <a:ea typeface="ＭＳ Ｐゴシック" panose="020B0600070205080204" pitchFamily="34" charset="-128"/>
              </a:rPr>
              <a:t>Une gêne fonctionnelle qui doit se manifester dans au moins deux différents domaines de fonctionnement (sociale, scolaire ou professionnel, familial )</a:t>
            </a:r>
          </a:p>
        </p:txBody>
      </p:sp>
    </p:spTree>
    <p:extLst>
      <p:ext uri="{BB962C8B-B14F-4D97-AF65-F5344CB8AC3E}">
        <p14:creationId xmlns:p14="http://schemas.microsoft.com/office/powerpoint/2010/main" val="1149975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8601D9-43A5-A142-BE3E-D3E4E23239BD}"/>
              </a:ext>
            </a:extLst>
          </p:cNvPr>
          <p:cNvSpPr>
            <a:spLocks noGrp="1"/>
          </p:cNvSpPr>
          <p:nvPr>
            <p:ph type="title"/>
          </p:nvPr>
        </p:nvSpPr>
        <p:spPr/>
        <p:txBody>
          <a:bodyPr/>
          <a:lstStyle/>
          <a:p>
            <a:r>
              <a:rPr lang="fr-FR" dirty="0"/>
              <a:t>TDAH origine</a:t>
            </a:r>
          </a:p>
        </p:txBody>
      </p:sp>
      <p:sp>
        <p:nvSpPr>
          <p:cNvPr id="3" name="Espace réservé du contenu 2">
            <a:extLst>
              <a:ext uri="{FF2B5EF4-FFF2-40B4-BE49-F238E27FC236}">
                <a16:creationId xmlns:a16="http://schemas.microsoft.com/office/drawing/2014/main" id="{C98FCE69-59DA-CE4C-804D-90968139CA36}"/>
              </a:ext>
            </a:extLst>
          </p:cNvPr>
          <p:cNvSpPr>
            <a:spLocks noGrp="1"/>
          </p:cNvSpPr>
          <p:nvPr>
            <p:ph idx="1"/>
          </p:nvPr>
        </p:nvSpPr>
        <p:spPr/>
        <p:txBody>
          <a:bodyPr/>
          <a:lstStyle/>
          <a:p>
            <a:r>
              <a:rPr lang="fr-FR" dirty="0"/>
              <a:t>Epidémiologie: touche % de la population générale</a:t>
            </a:r>
          </a:p>
          <a:p>
            <a:r>
              <a:rPr lang="fr-FR" dirty="0"/>
              <a:t>Trouble </a:t>
            </a:r>
            <a:r>
              <a:rPr lang="fr-FR" dirty="0" err="1"/>
              <a:t>neurodéveloppemental</a:t>
            </a:r>
            <a:r>
              <a:rPr lang="fr-FR" dirty="0"/>
              <a:t> : 80 % de part génétique, autres ( prématurité, tabac et grossesse, problème à la naissance)</a:t>
            </a:r>
          </a:p>
          <a:p>
            <a:r>
              <a:rPr lang="fr-FR" dirty="0"/>
              <a:t>Traumatismes crâniens</a:t>
            </a:r>
          </a:p>
        </p:txBody>
      </p:sp>
    </p:spTree>
    <p:extLst>
      <p:ext uri="{BB962C8B-B14F-4D97-AF65-F5344CB8AC3E}">
        <p14:creationId xmlns:p14="http://schemas.microsoft.com/office/powerpoint/2010/main" val="3585546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Critères DSM</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647658224"/>
              </p:ext>
            </p:extLst>
          </p:nvPr>
        </p:nvGraphicFramePr>
        <p:xfrm>
          <a:off x="664632" y="1354595"/>
          <a:ext cx="9855087" cy="4949064"/>
        </p:xfrm>
        <a:graphic>
          <a:graphicData uri="http://schemas.openxmlformats.org/drawingml/2006/table">
            <a:tbl>
              <a:tblPr firstRow="1" firstCol="1" bandRow="1">
                <a:tableStyleId>{69CF1AB2-1976-4502-BF36-3FF5EA218861}</a:tableStyleId>
              </a:tblPr>
              <a:tblGrid>
                <a:gridCol w="9855087">
                  <a:extLst>
                    <a:ext uri="{9D8B030D-6E8A-4147-A177-3AD203B41FA5}">
                      <a16:colId xmlns:a16="http://schemas.microsoft.com/office/drawing/2014/main" val="20000"/>
                    </a:ext>
                  </a:extLst>
                </a:gridCol>
              </a:tblGrid>
              <a:tr h="105155">
                <a:tc>
                  <a:txBody>
                    <a:bodyPr/>
                    <a:lstStyle/>
                    <a:p>
                      <a:pPr algn="just">
                        <a:lnSpc>
                          <a:spcPct val="150000"/>
                        </a:lnSpc>
                        <a:spcAft>
                          <a:spcPts val="800"/>
                        </a:spcAft>
                      </a:pPr>
                      <a:r>
                        <a:rPr lang="fr-FR" sz="1000" dirty="0">
                          <a:effectLst/>
                        </a:rPr>
                        <a:t>A. Présence soit de 1, soit de 2 :</a:t>
                      </a:r>
                      <a:endParaRPr lang="fr-FR" sz="1000" b="0" dirty="0">
                        <a:effectLst/>
                        <a:latin typeface="Times New Roman" charset="0"/>
                        <a:ea typeface="Calibri" charset="0"/>
                      </a:endParaRPr>
                    </a:p>
                  </a:txBody>
                  <a:tcPr marL="20978" marR="20978" marT="0" marB="0"/>
                </a:tc>
                <a:extLst>
                  <a:ext uri="{0D108BD9-81ED-4DB2-BD59-A6C34878D82A}">
                    <a16:rowId xmlns:a16="http://schemas.microsoft.com/office/drawing/2014/main" val="10000"/>
                  </a:ext>
                </a:extLst>
              </a:tr>
              <a:tr h="2388060">
                <a:tc>
                  <a:txBody>
                    <a:bodyPr/>
                    <a:lstStyle/>
                    <a:p>
                      <a:pPr algn="just">
                        <a:lnSpc>
                          <a:spcPct val="150000"/>
                        </a:lnSpc>
                        <a:spcAft>
                          <a:spcPts val="800"/>
                        </a:spcAft>
                      </a:pPr>
                      <a:r>
                        <a:rPr lang="fr-FR" sz="1000" dirty="0">
                          <a:effectLst/>
                        </a:rPr>
                        <a:t>1. Inattention :</a:t>
                      </a:r>
                    </a:p>
                    <a:p>
                      <a:pPr algn="just">
                        <a:lnSpc>
                          <a:spcPct val="150000"/>
                        </a:lnSpc>
                        <a:spcAft>
                          <a:spcPts val="800"/>
                        </a:spcAft>
                      </a:pPr>
                      <a:r>
                        <a:rPr lang="fr-FR" sz="1000" dirty="0">
                          <a:effectLst/>
                        </a:rPr>
                        <a:t>Six (ou plus) des symptômes suivants ont persisté pendant au moins 6 mois à un degré qui ne correspond pas au niveau de développement et qui a des effets négatifs directs sur les activités sociales et académiques/professionnelles :</a:t>
                      </a:r>
                    </a:p>
                    <a:p>
                      <a:pPr marL="342900" lvl="0" indent="-342900" algn="just">
                        <a:lnSpc>
                          <a:spcPct val="150000"/>
                        </a:lnSpc>
                        <a:spcAft>
                          <a:spcPts val="0"/>
                        </a:spcAft>
                        <a:buFont typeface="+mj-lt"/>
                        <a:buAutoNum type="alphaLcPeriod"/>
                        <a:tabLst>
                          <a:tab pos="457200" algn="l"/>
                        </a:tabLst>
                      </a:pPr>
                      <a:r>
                        <a:rPr lang="fr-FR" sz="1000" dirty="0">
                          <a:effectLst/>
                        </a:rPr>
                        <a:t>Souvent ne parvient pas à prêter attention aux détails ou fait des fautes d’inattention dans les devoirs scolaires, le travail ou d’autres activités (ex : néglige ou oublie des détails, le travail n’est pas précis).</a:t>
                      </a:r>
                    </a:p>
                    <a:p>
                      <a:pPr marL="342900" lvl="0" indent="-342900" algn="just">
                        <a:lnSpc>
                          <a:spcPct val="150000"/>
                        </a:lnSpc>
                        <a:spcAft>
                          <a:spcPts val="0"/>
                        </a:spcAft>
                        <a:buFont typeface="+mj-lt"/>
                        <a:buAutoNum type="alphaLcPeriod"/>
                        <a:tabLst>
                          <a:tab pos="457200" algn="l"/>
                        </a:tabLst>
                      </a:pPr>
                      <a:r>
                        <a:rPr lang="fr-FR" sz="1000" dirty="0">
                          <a:effectLst/>
                        </a:rPr>
                        <a:t>A souvent du mal à soutenir son attention sur des tâches ou dans des activités de jeux (ex : a du mal à rester concentré durant les cours, les conversations, ou la lecture d’un long texte).</a:t>
                      </a:r>
                    </a:p>
                    <a:p>
                      <a:pPr marL="342900" lvl="0" indent="-342900" algn="just">
                        <a:lnSpc>
                          <a:spcPct val="150000"/>
                        </a:lnSpc>
                        <a:spcAft>
                          <a:spcPts val="0"/>
                        </a:spcAft>
                        <a:buFont typeface="+mj-lt"/>
                        <a:buAutoNum type="alphaLcPeriod"/>
                        <a:tabLst>
                          <a:tab pos="457200" algn="l"/>
                        </a:tabLst>
                      </a:pPr>
                      <a:r>
                        <a:rPr lang="fr-FR" sz="1000" dirty="0">
                          <a:effectLst/>
                        </a:rPr>
                        <a:t>Semble souvent ne pas écouter quand on lui parle personnellement (ex : l'esprit parait ailleurs, même en l’absence d’une distraction manifeste).</a:t>
                      </a:r>
                    </a:p>
                    <a:p>
                      <a:pPr marL="342900" lvl="0" indent="-342900" algn="just">
                        <a:lnSpc>
                          <a:spcPct val="150000"/>
                        </a:lnSpc>
                        <a:spcAft>
                          <a:spcPts val="0"/>
                        </a:spcAft>
                        <a:buFont typeface="+mj-lt"/>
                        <a:buAutoNum type="alphaLcPeriod"/>
                        <a:tabLst>
                          <a:tab pos="457200" algn="l"/>
                        </a:tabLst>
                      </a:pPr>
                      <a:r>
                        <a:rPr lang="fr-FR" sz="1000" dirty="0">
                          <a:effectLst/>
                        </a:rPr>
                        <a:t>Souvent, ne se conforme pas aux consignes et ne parvient pas à mener à terme ses devoirs scolaires, ses tâches domestiques ou ses obligations professionnelles (ex : commence le travail mais perd vite le focus et est facilement distrait).</a:t>
                      </a:r>
                    </a:p>
                    <a:p>
                      <a:pPr marL="342900" lvl="0" indent="-342900" algn="just">
                        <a:lnSpc>
                          <a:spcPct val="150000"/>
                        </a:lnSpc>
                        <a:spcAft>
                          <a:spcPts val="0"/>
                        </a:spcAft>
                        <a:buFont typeface="+mj-lt"/>
                        <a:buAutoNum type="alphaLcPeriod"/>
                        <a:tabLst>
                          <a:tab pos="457200" algn="l"/>
                        </a:tabLst>
                      </a:pPr>
                      <a:r>
                        <a:rPr lang="fr-FR" sz="1000" dirty="0">
                          <a:effectLst/>
                        </a:rPr>
                        <a:t>A souvent du mal à organiser ses travaux et ses activités (ex : difficultés à gérer des tâches séquentielles ; difficultés à conserver son matériel et ses effets personnels en ordre ; travail en désordre et désorganisé ; a une mauvaise gestion du temps ; ne parvient pas à respecter les délais).</a:t>
                      </a:r>
                    </a:p>
                    <a:p>
                      <a:pPr marL="342900" lvl="0" indent="-342900" algn="just">
                        <a:lnSpc>
                          <a:spcPct val="150000"/>
                        </a:lnSpc>
                        <a:spcAft>
                          <a:spcPts val="0"/>
                        </a:spcAft>
                        <a:buFont typeface="+mj-lt"/>
                        <a:buAutoNum type="alphaLcPeriod"/>
                        <a:tabLst>
                          <a:tab pos="457200" algn="l"/>
                        </a:tabLst>
                      </a:pPr>
                      <a:r>
                        <a:rPr lang="fr-FR" sz="1000" dirty="0">
                          <a:effectLst/>
                        </a:rPr>
                        <a:t>Souvent évite, a en aversion, ou est réticent à s'engager dans des tâches qui nécessitent un effort mental soutenu (ex : le travail scolaire ou les devoirs à la maison ; pour les adolescents et les adultes, préparer des rapports, remplir des formulaires, revoir un long article).</a:t>
                      </a:r>
                    </a:p>
                    <a:p>
                      <a:pPr marL="342900" lvl="0" indent="-342900" algn="just">
                        <a:lnSpc>
                          <a:spcPct val="150000"/>
                        </a:lnSpc>
                        <a:spcAft>
                          <a:spcPts val="0"/>
                        </a:spcAft>
                        <a:buFont typeface="+mj-lt"/>
                        <a:buAutoNum type="alphaLcPeriod"/>
                        <a:tabLst>
                          <a:tab pos="457200" algn="l"/>
                        </a:tabLst>
                      </a:pPr>
                      <a:r>
                        <a:rPr lang="fr-FR" sz="1000" dirty="0">
                          <a:effectLst/>
                        </a:rPr>
                        <a:t>Perd souvent les objets nécessaires à son travail ou à ses activités (matériel scolaire, crayons, livres, outils, portefeuille, clés, travaux écrits, lunettes, téléphone mobile).</a:t>
                      </a:r>
                    </a:p>
                    <a:p>
                      <a:pPr marL="342900" lvl="0" indent="-342900" algn="just">
                        <a:lnSpc>
                          <a:spcPct val="150000"/>
                        </a:lnSpc>
                        <a:spcAft>
                          <a:spcPts val="0"/>
                        </a:spcAft>
                        <a:buFont typeface="+mj-lt"/>
                        <a:buAutoNum type="alphaLcPeriod"/>
                        <a:tabLst>
                          <a:tab pos="457200" algn="l"/>
                        </a:tabLst>
                      </a:pPr>
                      <a:r>
                        <a:rPr lang="fr-FR" sz="1000" dirty="0">
                          <a:effectLst/>
                        </a:rPr>
                        <a:t>Est souvent facilement distrait par des stimuli externes (pour les adolescents et les adultes, cela peut inclure des pensées non reliées).</a:t>
                      </a:r>
                    </a:p>
                    <a:p>
                      <a:pPr marL="342900" lvl="0" indent="-342900" algn="just">
                        <a:lnSpc>
                          <a:spcPct val="150000"/>
                        </a:lnSpc>
                        <a:spcAft>
                          <a:spcPts val="0"/>
                        </a:spcAft>
                        <a:buFont typeface="+mj-lt"/>
                        <a:buAutoNum type="alphaLcPeriod"/>
                        <a:tabLst>
                          <a:tab pos="457200" algn="l"/>
                        </a:tabLst>
                      </a:pPr>
                      <a:r>
                        <a:rPr lang="fr-FR" sz="1000" dirty="0">
                          <a:effectLst/>
                        </a:rPr>
                        <a:t>A des oublis fréquents dans la vie quotidienne (ex : faire les corvées, les courses ; pour les adolescents et les adultes, retourner des appels, payer les factures, respecter les rendez-vous).</a:t>
                      </a:r>
                    </a:p>
                    <a:p>
                      <a:pPr algn="just">
                        <a:lnSpc>
                          <a:spcPct val="150000"/>
                        </a:lnSpc>
                        <a:spcAft>
                          <a:spcPts val="800"/>
                        </a:spcAft>
                      </a:pPr>
                      <a:r>
                        <a:rPr lang="fr-FR" sz="1000" dirty="0">
                          <a:effectLst/>
                        </a:rPr>
                        <a:t> </a:t>
                      </a:r>
                      <a:endParaRPr lang="fr-FR" sz="1000" b="0" dirty="0">
                        <a:effectLst/>
                        <a:latin typeface="Times New Roman" charset="0"/>
                        <a:ea typeface="Calibri" charset="0"/>
                      </a:endParaRPr>
                    </a:p>
                  </a:txBody>
                  <a:tcPr marL="20978" marR="20978"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75704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Critères DSM</a:t>
            </a:r>
          </a:p>
        </p:txBody>
      </p:sp>
      <p:graphicFrame>
        <p:nvGraphicFramePr>
          <p:cNvPr id="6" name="Espace réservé du contenu 3"/>
          <p:cNvGraphicFramePr>
            <a:graphicFrameLocks/>
          </p:cNvGraphicFramePr>
          <p:nvPr>
            <p:extLst>
              <p:ext uri="{D42A27DB-BD31-4B8C-83A1-F6EECF244321}">
                <p14:modId xmlns:p14="http://schemas.microsoft.com/office/powerpoint/2010/main" val="3856017743"/>
              </p:ext>
            </p:extLst>
          </p:nvPr>
        </p:nvGraphicFramePr>
        <p:xfrm>
          <a:off x="491525" y="1499264"/>
          <a:ext cx="9970529" cy="4464931"/>
        </p:xfrm>
        <a:graphic>
          <a:graphicData uri="http://schemas.openxmlformats.org/drawingml/2006/table">
            <a:tbl>
              <a:tblPr firstRow="1" firstCol="1" bandRow="1">
                <a:tableStyleId>{69CF1AB2-1976-4502-BF36-3FF5EA218861}</a:tableStyleId>
              </a:tblPr>
              <a:tblGrid>
                <a:gridCol w="9970529">
                  <a:extLst>
                    <a:ext uri="{9D8B030D-6E8A-4147-A177-3AD203B41FA5}">
                      <a16:colId xmlns:a16="http://schemas.microsoft.com/office/drawing/2014/main" val="20000"/>
                    </a:ext>
                  </a:extLst>
                </a:gridCol>
              </a:tblGrid>
              <a:tr h="4464931">
                <a:tc>
                  <a:txBody>
                    <a:bodyPr/>
                    <a:lstStyle/>
                    <a:p>
                      <a:pPr algn="just">
                        <a:lnSpc>
                          <a:spcPct val="150000"/>
                        </a:lnSpc>
                        <a:spcAft>
                          <a:spcPts val="800"/>
                        </a:spcAft>
                      </a:pPr>
                      <a:r>
                        <a:rPr lang="fr-FR" sz="1000" dirty="0">
                          <a:effectLst/>
                        </a:rPr>
                        <a:t>2. Hyperactivité-impulsivité :</a:t>
                      </a:r>
                    </a:p>
                    <a:p>
                      <a:pPr algn="just">
                        <a:lnSpc>
                          <a:spcPct val="150000"/>
                        </a:lnSpc>
                        <a:spcAft>
                          <a:spcPts val="800"/>
                        </a:spcAft>
                      </a:pPr>
                      <a:r>
                        <a:rPr lang="fr-FR" sz="1000" dirty="0">
                          <a:effectLst/>
                        </a:rPr>
                        <a:t>Six (ou plus) des symptômes suivants ont persisté pendant au moins 6 mois, à un degré qui ne correspond pas au niveau de développement et qui a un impact négatif direct sur les activités sociales et académiques/professionnelles :</a:t>
                      </a:r>
                    </a:p>
                    <a:p>
                      <a:pPr marL="342900" lvl="0" indent="-342900" algn="just">
                        <a:lnSpc>
                          <a:spcPct val="150000"/>
                        </a:lnSpc>
                        <a:spcAft>
                          <a:spcPts val="0"/>
                        </a:spcAft>
                        <a:buFont typeface="+mj-lt"/>
                        <a:buAutoNum type="alphaLcPeriod"/>
                        <a:tabLst>
                          <a:tab pos="457200" algn="l"/>
                        </a:tabLst>
                      </a:pPr>
                      <a:r>
                        <a:rPr lang="fr-FR" sz="1000" dirty="0">
                          <a:effectLst/>
                        </a:rPr>
                        <a:t>Remue souvent les mains ou les pieds ou se tortille sur son siège.</a:t>
                      </a:r>
                    </a:p>
                    <a:p>
                      <a:pPr marL="342900" lvl="0" indent="-342900" algn="just">
                        <a:lnSpc>
                          <a:spcPct val="150000"/>
                        </a:lnSpc>
                        <a:spcAft>
                          <a:spcPts val="0"/>
                        </a:spcAft>
                        <a:buFont typeface="+mj-lt"/>
                        <a:buAutoNum type="alphaLcPeriod"/>
                        <a:tabLst>
                          <a:tab pos="457200" algn="l"/>
                        </a:tabLst>
                      </a:pPr>
                      <a:r>
                        <a:rPr lang="fr-FR" sz="1000" dirty="0">
                          <a:effectLst/>
                        </a:rPr>
                        <a:t>Quitte souvent son siège dans des situations où il est supposé rester assis (ex : se lève de sa place en classe, au bureau ou à son travail, ou dans d’autres situation qui nécessitent de rester en place).</a:t>
                      </a:r>
                    </a:p>
                    <a:p>
                      <a:pPr marL="342900" lvl="0" indent="-342900" algn="just">
                        <a:lnSpc>
                          <a:spcPct val="150000"/>
                        </a:lnSpc>
                        <a:spcAft>
                          <a:spcPts val="0"/>
                        </a:spcAft>
                        <a:buFont typeface="+mj-lt"/>
                        <a:buAutoNum type="alphaLcPeriod"/>
                        <a:tabLst>
                          <a:tab pos="457200" algn="l"/>
                        </a:tabLst>
                      </a:pPr>
                      <a:r>
                        <a:rPr lang="fr-FR" sz="1000" dirty="0">
                          <a:effectLst/>
                        </a:rPr>
                        <a:t>Souvent, court ou grimpe partout, dans les situations où cela est inapproprié (remarque : chez les adolescents ou les adultes, cela peut se limiter à un sentiment d’agitation).</a:t>
                      </a:r>
                    </a:p>
                    <a:p>
                      <a:pPr marL="342900" lvl="0" indent="-342900" algn="just">
                        <a:lnSpc>
                          <a:spcPct val="150000"/>
                        </a:lnSpc>
                        <a:spcAft>
                          <a:spcPts val="0"/>
                        </a:spcAft>
                        <a:buFont typeface="+mj-lt"/>
                        <a:buAutoNum type="alphaLcPeriod"/>
                        <a:tabLst>
                          <a:tab pos="457200" algn="l"/>
                        </a:tabLst>
                      </a:pPr>
                      <a:r>
                        <a:rPr lang="fr-FR" sz="1000" dirty="0">
                          <a:effectLst/>
                        </a:rPr>
                        <a:t>A souvent du mal à se tenir tranquille dans les jeux ou les activités de loisir.</a:t>
                      </a:r>
                    </a:p>
                    <a:p>
                      <a:pPr marL="342900" lvl="0" indent="-342900" algn="just">
                        <a:lnSpc>
                          <a:spcPct val="150000"/>
                        </a:lnSpc>
                        <a:spcAft>
                          <a:spcPts val="0"/>
                        </a:spcAft>
                        <a:buFont typeface="+mj-lt"/>
                        <a:buAutoNum type="alphaLcPeriod"/>
                        <a:tabLst>
                          <a:tab pos="457200" algn="l"/>
                        </a:tabLst>
                      </a:pPr>
                      <a:r>
                        <a:rPr lang="fr-FR" sz="1000" dirty="0">
                          <a:effectLst/>
                        </a:rPr>
                        <a:t>Est souvent "sur la brèche", agissant comme s’il était "monté sur ressorts" (ex : est incapable ou inconfortable de se tenir immobile pendant un long moment, comme dans les restaurants, les réunions ; peut être perçu par les autres comme agité, ou comme difficile à suivre).</a:t>
                      </a:r>
                    </a:p>
                    <a:p>
                      <a:pPr marL="342900" lvl="0" indent="-342900" algn="just">
                        <a:lnSpc>
                          <a:spcPct val="150000"/>
                        </a:lnSpc>
                        <a:spcAft>
                          <a:spcPts val="0"/>
                        </a:spcAft>
                        <a:buFont typeface="+mj-lt"/>
                        <a:buAutoNum type="alphaLcPeriod"/>
                        <a:tabLst>
                          <a:tab pos="457200" algn="l"/>
                        </a:tabLst>
                      </a:pPr>
                      <a:r>
                        <a:rPr lang="en-US" sz="1000" dirty="0" err="1">
                          <a:effectLst/>
                        </a:rPr>
                        <a:t>Souvent</a:t>
                      </a:r>
                      <a:r>
                        <a:rPr lang="en-US" sz="1000" dirty="0">
                          <a:effectLst/>
                        </a:rPr>
                        <a:t>, </a:t>
                      </a:r>
                      <a:r>
                        <a:rPr lang="en-US" sz="1000" dirty="0" err="1">
                          <a:effectLst/>
                        </a:rPr>
                        <a:t>parle</a:t>
                      </a:r>
                      <a:r>
                        <a:rPr lang="en-US" sz="1000" dirty="0">
                          <a:effectLst/>
                        </a:rPr>
                        <a:t> trop.</a:t>
                      </a:r>
                      <a:endParaRPr lang="fr-FR" sz="1000" dirty="0">
                        <a:effectLst/>
                      </a:endParaRPr>
                    </a:p>
                    <a:p>
                      <a:pPr marL="342900" lvl="0" indent="-342900" algn="just">
                        <a:lnSpc>
                          <a:spcPct val="150000"/>
                        </a:lnSpc>
                        <a:spcAft>
                          <a:spcPts val="0"/>
                        </a:spcAft>
                        <a:buFont typeface="+mj-lt"/>
                        <a:buAutoNum type="alphaLcPeriod"/>
                        <a:tabLst>
                          <a:tab pos="457200" algn="l"/>
                        </a:tabLst>
                      </a:pPr>
                      <a:r>
                        <a:rPr lang="fr-FR" sz="1000" dirty="0">
                          <a:effectLst/>
                        </a:rPr>
                        <a:t>Laisse souvent échapper la réponse à une question qui n’est pas encore entièrement posée (ex : termine les phrases de ses interlocuteurs ; ne peut attendre son tour dans une conversation).</a:t>
                      </a:r>
                    </a:p>
                    <a:p>
                      <a:pPr marL="342900" lvl="0" indent="-342900" algn="just">
                        <a:lnSpc>
                          <a:spcPct val="150000"/>
                        </a:lnSpc>
                        <a:spcAft>
                          <a:spcPts val="0"/>
                        </a:spcAft>
                        <a:buFont typeface="+mj-lt"/>
                        <a:buAutoNum type="alphaLcPeriod"/>
                        <a:tabLst>
                          <a:tab pos="457200" algn="l"/>
                        </a:tabLst>
                      </a:pPr>
                      <a:r>
                        <a:rPr lang="fr-FR" sz="1000" dirty="0">
                          <a:effectLst/>
                        </a:rPr>
                        <a:t>A souvent du mal à attendre son tour (ex : dans une file d'attente).</a:t>
                      </a:r>
                    </a:p>
                    <a:p>
                      <a:pPr marL="342900" lvl="0" indent="-342900" algn="just">
                        <a:lnSpc>
                          <a:spcPct val="150000"/>
                        </a:lnSpc>
                        <a:spcAft>
                          <a:spcPts val="0"/>
                        </a:spcAft>
                        <a:buFont typeface="+mj-lt"/>
                        <a:buAutoNum type="alphaLcPeriod"/>
                        <a:tabLst>
                          <a:tab pos="457200" algn="l"/>
                        </a:tabLst>
                      </a:pPr>
                      <a:r>
                        <a:rPr lang="fr-FR" sz="1000" dirty="0">
                          <a:effectLst/>
                        </a:rPr>
                        <a:t>Interrompt souvent les autres ou s'immisce (ex : fait irruption dans les conversations, les jeux ou les activités ; peut commencer à utiliser les biens d’autrui sans demander ou recevoir leur permission ; pour les adolescents et les adultes, peut s’immiscer et reprendre ce que d’autres font).</a:t>
                      </a:r>
                      <a:endParaRPr lang="fr-FR" sz="1000" b="0" dirty="0">
                        <a:effectLst/>
                        <a:latin typeface="Times New Roman" charset="0"/>
                        <a:ea typeface="Calibri" charset="0"/>
                      </a:endParaRPr>
                    </a:p>
                  </a:txBody>
                  <a:tcPr marL="20978" marR="20978"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76390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Critères DSM</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689398313"/>
              </p:ext>
            </p:extLst>
          </p:nvPr>
        </p:nvGraphicFramePr>
        <p:xfrm>
          <a:off x="664634" y="1796437"/>
          <a:ext cx="9434956" cy="2890894"/>
        </p:xfrm>
        <a:graphic>
          <a:graphicData uri="http://schemas.openxmlformats.org/drawingml/2006/table">
            <a:tbl>
              <a:tblPr firstRow="1" firstCol="1" bandRow="1">
                <a:tableStyleId>{69CF1AB2-1976-4502-BF36-3FF5EA218861}</a:tableStyleId>
              </a:tblPr>
              <a:tblGrid>
                <a:gridCol w="9434956">
                  <a:extLst>
                    <a:ext uri="{9D8B030D-6E8A-4147-A177-3AD203B41FA5}">
                      <a16:colId xmlns:a16="http://schemas.microsoft.com/office/drawing/2014/main" val="20000"/>
                    </a:ext>
                  </a:extLst>
                </a:gridCol>
              </a:tblGrid>
              <a:tr h="381563">
                <a:tc>
                  <a:txBody>
                    <a:bodyPr/>
                    <a:lstStyle/>
                    <a:p>
                      <a:pPr algn="just">
                        <a:lnSpc>
                          <a:spcPct val="150000"/>
                        </a:lnSpc>
                        <a:spcAft>
                          <a:spcPts val="800"/>
                        </a:spcAft>
                      </a:pPr>
                      <a:r>
                        <a:rPr lang="fr-FR" sz="1000" dirty="0">
                          <a:effectLst/>
                        </a:rPr>
                        <a:t>B. Certains des symptômes d’hyperactivité/impulsivité ou d’inattention étaient présents avant l’âge de 12 ans.</a:t>
                      </a:r>
                      <a:endParaRPr lang="fr-FR" sz="1000" b="0" dirty="0">
                        <a:effectLst/>
                        <a:latin typeface="Times New Roman" charset="0"/>
                        <a:ea typeface="Calibri" charset="0"/>
                      </a:endParaRPr>
                    </a:p>
                  </a:txBody>
                  <a:tcPr marL="20978" marR="20978" marT="0" marB="0"/>
                </a:tc>
                <a:extLst>
                  <a:ext uri="{0D108BD9-81ED-4DB2-BD59-A6C34878D82A}">
                    <a16:rowId xmlns:a16="http://schemas.microsoft.com/office/drawing/2014/main" val="10000"/>
                  </a:ext>
                </a:extLst>
              </a:tr>
              <a:tr h="763129">
                <a:tc>
                  <a:txBody>
                    <a:bodyPr/>
                    <a:lstStyle/>
                    <a:p>
                      <a:pPr algn="just">
                        <a:lnSpc>
                          <a:spcPct val="150000"/>
                        </a:lnSpc>
                        <a:spcAft>
                          <a:spcPts val="800"/>
                        </a:spcAft>
                      </a:pPr>
                      <a:r>
                        <a:rPr lang="fr-FR" sz="1000">
                          <a:effectLst/>
                        </a:rPr>
                        <a:t>C. Présence d’une gêne fonctionnelle liée aux symptômes dans deux ou plus environnements différents (ex : à la maison, l’école, ou au travail ; avec des amis ou la famille ; dans d’autres activités).</a:t>
                      </a:r>
                      <a:endParaRPr lang="fr-FR" sz="1000" b="0">
                        <a:effectLst/>
                        <a:latin typeface="Times New Roman" charset="0"/>
                        <a:ea typeface="Calibri" charset="0"/>
                      </a:endParaRPr>
                    </a:p>
                  </a:txBody>
                  <a:tcPr marL="20978" marR="20978" marT="0" marB="0"/>
                </a:tc>
                <a:extLst>
                  <a:ext uri="{0D108BD9-81ED-4DB2-BD59-A6C34878D82A}">
                    <a16:rowId xmlns:a16="http://schemas.microsoft.com/office/drawing/2014/main" val="10001"/>
                  </a:ext>
                </a:extLst>
              </a:tr>
              <a:tr h="601510">
                <a:tc>
                  <a:txBody>
                    <a:bodyPr/>
                    <a:lstStyle/>
                    <a:p>
                      <a:pPr algn="just">
                        <a:lnSpc>
                          <a:spcPct val="150000"/>
                        </a:lnSpc>
                        <a:spcAft>
                          <a:spcPts val="800"/>
                        </a:spcAft>
                      </a:pPr>
                      <a:r>
                        <a:rPr lang="fr-FR" sz="1000">
                          <a:effectLst/>
                        </a:rPr>
                        <a:t>D. Il est clairement évident que les symptômes interfèrent avec, ou réduisent la qualité du fonctionnement social, scolaire ou professionnel.</a:t>
                      </a:r>
                      <a:endParaRPr lang="fr-FR" sz="1000" b="0">
                        <a:effectLst/>
                        <a:latin typeface="Times New Roman" charset="0"/>
                        <a:ea typeface="Calibri" charset="0"/>
                      </a:endParaRPr>
                    </a:p>
                  </a:txBody>
                  <a:tcPr marL="20978" marR="20978" marT="0" marB="0"/>
                </a:tc>
                <a:extLst>
                  <a:ext uri="{0D108BD9-81ED-4DB2-BD59-A6C34878D82A}">
                    <a16:rowId xmlns:a16="http://schemas.microsoft.com/office/drawing/2014/main" val="10002"/>
                  </a:ext>
                </a:extLst>
              </a:tr>
              <a:tr h="1144692">
                <a:tc>
                  <a:txBody>
                    <a:bodyPr/>
                    <a:lstStyle/>
                    <a:p>
                      <a:pPr algn="just">
                        <a:lnSpc>
                          <a:spcPct val="150000"/>
                        </a:lnSpc>
                        <a:spcAft>
                          <a:spcPts val="800"/>
                        </a:spcAft>
                      </a:pPr>
                      <a:r>
                        <a:rPr lang="fr-FR" sz="1000" dirty="0">
                          <a:effectLst/>
                        </a:rPr>
                        <a:t>E. Les symptômes ne surviennent pas exclusivement au cours d’une schizophrénie ou d’un autre trouble psychotique et ne sont pas mieux expliqués par un autre trouble mental (ex. trouble thymique, trouble anxieux, trouble dissociatif, trouble de la personnalité, intoxication par une substance ou sevrage d'une substance).</a:t>
                      </a:r>
                      <a:endParaRPr lang="fr-FR" sz="1000" b="0" dirty="0">
                        <a:effectLst/>
                        <a:latin typeface="Times New Roman" charset="0"/>
                        <a:ea typeface="Calibri" charset="0"/>
                      </a:endParaRPr>
                    </a:p>
                  </a:txBody>
                  <a:tcPr marL="20978" marR="20978"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30208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4633" y="484094"/>
            <a:ext cx="10075084" cy="965765"/>
          </a:xfrm>
        </p:spPr>
        <p:txBody>
          <a:bodyPr/>
          <a:lstStyle/>
          <a:p>
            <a:r>
              <a:rPr lang="fr-FR" dirty="0"/>
              <a:t>Evaluation transversale : la DIVA</a:t>
            </a:r>
          </a:p>
        </p:txBody>
      </p:sp>
      <p:sp>
        <p:nvSpPr>
          <p:cNvPr id="5" name="Espace réservé du contenu 2"/>
          <p:cNvSpPr txBox="1">
            <a:spLocks/>
          </p:cNvSpPr>
          <p:nvPr/>
        </p:nvSpPr>
        <p:spPr>
          <a:xfrm>
            <a:off x="560817" y="2134973"/>
            <a:ext cx="8837612" cy="4521200"/>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r>
              <a:rPr lang="fr-FR" altLang="fr-FR" sz="2800" b="1" dirty="0">
                <a:latin typeface="Cambria" panose="02040503050406030204" pitchFamily="18" charset="0"/>
                <a:ea typeface="ＭＳ Ｐゴシック" panose="020B0600070205080204" pitchFamily="34" charset="-128"/>
              </a:rPr>
              <a:t>DIVA – </a:t>
            </a:r>
            <a:r>
              <a:rPr lang="fr-FR" altLang="fr-FR" sz="2800" dirty="0">
                <a:latin typeface="Cambria" panose="02040503050406030204" pitchFamily="18" charset="0"/>
                <a:ea typeface="ＭＳ Ｐゴシック" panose="020B0600070205080204" pitchFamily="34" charset="-128"/>
              </a:rPr>
              <a:t>hétéro questionnaire</a:t>
            </a:r>
          </a:p>
          <a:p>
            <a:pPr lvl="1"/>
            <a:r>
              <a:rPr lang="fr-FR" altLang="fr-FR" dirty="0">
                <a:latin typeface="Cambria" panose="02040503050406030204" pitchFamily="18" charset="0"/>
                <a:ea typeface="ＭＳ Ｐゴシック" panose="020B0600070205080204" pitchFamily="34" charset="-128"/>
              </a:rPr>
              <a:t>Basé sur les critères diagnostic du DSM en 18 items</a:t>
            </a:r>
          </a:p>
          <a:p>
            <a:pPr lvl="1"/>
            <a:r>
              <a:rPr lang="fr-FR" altLang="fr-FR" dirty="0">
                <a:latin typeface="Cambria" panose="02040503050406030204" pitchFamily="18" charset="0"/>
                <a:ea typeface="ＭＳ Ｐゴシック" panose="020B0600070205080204" pitchFamily="34" charset="-128"/>
              </a:rPr>
              <a:t>Composé de 3 parties qui s’appliquent chacune à l’enfance et à l’âge adulte: </a:t>
            </a:r>
          </a:p>
          <a:p>
            <a:pPr lvl="2"/>
            <a:r>
              <a:rPr lang="fr-FR" altLang="fr-FR" dirty="0">
                <a:latin typeface="Cambria" panose="02040503050406030204" pitchFamily="18" charset="0"/>
                <a:ea typeface="ＭＳ Ｐゴシック" panose="020B0600070205080204" pitchFamily="34" charset="-128"/>
              </a:rPr>
              <a:t>9 items pour les symptômes d’inattention</a:t>
            </a:r>
          </a:p>
          <a:p>
            <a:pPr lvl="2"/>
            <a:r>
              <a:rPr lang="fr-FR" altLang="fr-FR" dirty="0">
                <a:latin typeface="Cambria" panose="02040503050406030204" pitchFamily="18" charset="0"/>
                <a:ea typeface="ＭＳ Ｐゴシック" panose="020B0600070205080204" pitchFamily="34" charset="-128"/>
              </a:rPr>
              <a:t>9 items pour les symptômes d’hyperactivité et d’impulsivité</a:t>
            </a:r>
          </a:p>
          <a:p>
            <a:pPr lvl="2"/>
            <a:r>
              <a:rPr lang="fr-FR" altLang="fr-FR" dirty="0">
                <a:latin typeface="Cambria" panose="02040503050406030204" pitchFamily="18" charset="0"/>
                <a:ea typeface="ＭＳ Ｐゴシック" panose="020B0600070205080204" pitchFamily="34" charset="-128"/>
              </a:rPr>
              <a:t>Âge de début et altération du fonctionnement dû aux symptômes</a:t>
            </a:r>
          </a:p>
          <a:p>
            <a:pPr>
              <a:buFont typeface="Wingdings" pitchFamily="2" charset="2"/>
              <a:buNone/>
            </a:pPr>
            <a:endParaRPr lang="fr-FR" altLang="fr-FR" dirty="0">
              <a:ea typeface="ＭＳ Ｐゴシック" panose="020B0600070205080204" pitchFamily="34" charset="-128"/>
            </a:endParaRPr>
          </a:p>
        </p:txBody>
      </p:sp>
    </p:spTree>
    <p:extLst>
      <p:ext uri="{BB962C8B-B14F-4D97-AF65-F5344CB8AC3E}">
        <p14:creationId xmlns:p14="http://schemas.microsoft.com/office/powerpoint/2010/main" val="877041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u numéro de diapositive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CC0C924-C309-4541-B04B-6AF5868C6EFA}" type="slidenum">
              <a:rPr lang="fr-FR" altLang="fr-FR" sz="1200">
                <a:solidFill>
                  <a:srgbClr val="898989"/>
                </a:solidFill>
                <a:latin typeface="Calibri" panose="020F0502020204030204" pitchFamily="34" charset="0"/>
              </a:rPr>
              <a:pPr/>
              <a:t>24</a:t>
            </a:fld>
            <a:endParaRPr lang="fr-FR" altLang="fr-FR" sz="1200">
              <a:solidFill>
                <a:srgbClr val="898989"/>
              </a:solidFill>
              <a:latin typeface="Calibri" panose="020F0502020204030204" pitchFamily="34" charset="0"/>
            </a:endParaRPr>
          </a:p>
        </p:txBody>
      </p:sp>
      <p:pic>
        <p:nvPicPr>
          <p:cNvPr id="59395"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09401" y="110696"/>
            <a:ext cx="6738037" cy="6338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963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u numéro de diapositive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06FEB2F-4179-40E1-ACFE-204E9D052D8B}" type="slidenum">
              <a:rPr lang="fr-FR" altLang="fr-FR" sz="1200">
                <a:solidFill>
                  <a:srgbClr val="898989"/>
                </a:solidFill>
                <a:latin typeface="Calibri" panose="020F0502020204030204" pitchFamily="34" charset="0"/>
              </a:rPr>
              <a:pPr/>
              <a:t>25</a:t>
            </a:fld>
            <a:endParaRPr lang="fr-FR" altLang="fr-FR" sz="1200">
              <a:solidFill>
                <a:srgbClr val="898989"/>
              </a:solidFill>
              <a:latin typeface="Calibri" panose="020F0502020204030204" pitchFamily="34" charset="0"/>
            </a:endParaRPr>
          </a:p>
        </p:txBody>
      </p:sp>
      <p:pic>
        <p:nvPicPr>
          <p:cNvPr id="60419"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6076" y="242235"/>
            <a:ext cx="7721600"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682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Evaluation transversale : </a:t>
            </a:r>
            <a:br>
              <a:rPr lang="fr-FR" dirty="0"/>
            </a:br>
            <a:r>
              <a:rPr lang="fr-FR" dirty="0" err="1"/>
              <a:t>Adult</a:t>
            </a:r>
            <a:r>
              <a:rPr lang="fr-FR" dirty="0"/>
              <a:t> ADHD Self-Report </a:t>
            </a:r>
            <a:r>
              <a:rPr lang="fr-FR" dirty="0" err="1"/>
              <a:t>Scale</a:t>
            </a:r>
            <a:r>
              <a:rPr lang="fr-FR" dirty="0"/>
              <a:t> (ASRS)</a:t>
            </a:r>
          </a:p>
        </p:txBody>
      </p:sp>
      <p:sp>
        <p:nvSpPr>
          <p:cNvPr id="6" name="Espace réservé du contenu 2"/>
          <p:cNvSpPr>
            <a:spLocks noGrp="1"/>
          </p:cNvSpPr>
          <p:nvPr>
            <p:ph idx="1"/>
          </p:nvPr>
        </p:nvSpPr>
        <p:spPr>
          <a:xfrm>
            <a:off x="172994" y="2242752"/>
            <a:ext cx="4437770" cy="4144963"/>
          </a:xfrm>
        </p:spPr>
        <p:txBody>
          <a:bodyPr/>
          <a:lstStyle/>
          <a:p>
            <a:pPr lvl="1" eaLnBrk="1" hangingPunct="1"/>
            <a:r>
              <a:rPr lang="fr-FR" altLang="fr-FR" sz="2400" dirty="0">
                <a:latin typeface="Cambria" panose="02040503050406030204" pitchFamily="18" charset="0"/>
                <a:ea typeface="ＭＳ Ｐゴシック" panose="020B0600070205080204" pitchFamily="34" charset="-128"/>
              </a:rPr>
              <a:t>Dépistage du TDA/H</a:t>
            </a:r>
          </a:p>
          <a:p>
            <a:pPr marL="228600" lvl="1" indent="0" eaLnBrk="1" hangingPunct="1">
              <a:buNone/>
            </a:pPr>
            <a:endParaRPr lang="fr-FR" altLang="fr-FR" sz="1000" dirty="0">
              <a:latin typeface="Cambria" panose="02040503050406030204" pitchFamily="18" charset="0"/>
              <a:ea typeface="ＭＳ Ｐゴシック" panose="020B0600070205080204" pitchFamily="34" charset="-128"/>
            </a:endParaRPr>
          </a:p>
          <a:p>
            <a:pPr lvl="1" eaLnBrk="1" hangingPunct="1"/>
            <a:r>
              <a:rPr lang="fr-FR" altLang="fr-FR" sz="2400" dirty="0">
                <a:latin typeface="Cambria" panose="02040503050406030204" pitchFamily="18" charset="0"/>
                <a:ea typeface="ＭＳ Ｐゴシック" panose="020B0600070205080204" pitchFamily="34" charset="-128"/>
              </a:rPr>
              <a:t>18 items :</a:t>
            </a:r>
          </a:p>
          <a:p>
            <a:pPr lvl="2"/>
            <a:r>
              <a:rPr lang="fr-FR" altLang="fr-FR" sz="2400" dirty="0">
                <a:latin typeface="Cambria" panose="02040503050406030204" pitchFamily="18" charset="0"/>
                <a:ea typeface="ＭＳ Ｐゴシック" panose="020B0600070205080204" pitchFamily="34" charset="-128"/>
              </a:rPr>
              <a:t>symptômes d’inattention</a:t>
            </a:r>
          </a:p>
          <a:p>
            <a:pPr lvl="2"/>
            <a:r>
              <a:rPr lang="fr-FR" altLang="fr-FR" sz="2400" dirty="0">
                <a:latin typeface="Cambria" panose="02040503050406030204" pitchFamily="18" charset="0"/>
                <a:ea typeface="ＭＳ Ｐゴシック" panose="020B0600070205080204" pitchFamily="34" charset="-128"/>
              </a:rPr>
              <a:t>hyperactivité-impulsivité</a:t>
            </a:r>
          </a:p>
          <a:p>
            <a:pPr lvl="2"/>
            <a:r>
              <a:rPr lang="fr-FR" altLang="fr-FR" sz="2400" dirty="0">
                <a:latin typeface="Cambria" panose="02040503050406030204" pitchFamily="18" charset="0"/>
                <a:ea typeface="ＭＳ Ｐゴシック" panose="020B0600070205080204" pitchFamily="34" charset="-128"/>
              </a:rPr>
              <a:t>Sur les 6 derniers mois</a:t>
            </a:r>
          </a:p>
          <a:p>
            <a:pPr marL="457200" lvl="2" indent="0">
              <a:buNone/>
            </a:pPr>
            <a:endParaRPr lang="fr-FR" altLang="fr-FR" sz="1000" dirty="0">
              <a:latin typeface="Cambria" panose="02040503050406030204" pitchFamily="18" charset="0"/>
              <a:ea typeface="ＭＳ Ｐゴシック" panose="020B0600070205080204" pitchFamily="34" charset="-128"/>
            </a:endParaRPr>
          </a:p>
          <a:p>
            <a:pPr lvl="1" eaLnBrk="1" hangingPunct="1"/>
            <a:r>
              <a:rPr lang="fr-FR" altLang="fr-FR" sz="2400" dirty="0">
                <a:latin typeface="Cambria" panose="02040503050406030204" pitchFamily="18" charset="0"/>
                <a:ea typeface="ＭＳ Ｐゴシック" panose="020B0600070205080204" pitchFamily="34" charset="-128"/>
              </a:rPr>
              <a:t>Note seuil de 30</a:t>
            </a:r>
          </a:p>
          <a:p>
            <a:pPr eaLnBrk="1" hangingPunct="1"/>
            <a:endParaRPr lang="fr-FR" altLang="fr-FR" sz="2800" dirty="0">
              <a:latin typeface="Cambria" panose="02040503050406030204" pitchFamily="18" charset="0"/>
              <a:ea typeface="ＭＳ Ｐゴシック" panose="020B0600070205080204" pitchFamily="34" charset="-128"/>
            </a:endParaRPr>
          </a:p>
          <a:p>
            <a:pPr eaLnBrk="1" hangingPunct="1">
              <a:buFont typeface="Wingdings" panose="05000000000000000000" pitchFamily="2" charset="2"/>
              <a:buNone/>
            </a:pPr>
            <a:endParaRPr lang="fr-FR" altLang="fr-FR" dirty="0">
              <a:ea typeface="ＭＳ Ｐゴシック" panose="020B0600070205080204" pitchFamily="34" charset="-128"/>
            </a:endParaRPr>
          </a:p>
        </p:txBody>
      </p:sp>
      <p:pic>
        <p:nvPicPr>
          <p:cNvPr id="8" name="Image 16" descr="Capture d’écran 2015-01-04 à 23.37.4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34932" y="2152136"/>
            <a:ext cx="7426410" cy="4028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9315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Evaluation rétrospective</a:t>
            </a:r>
          </a:p>
        </p:txBody>
      </p:sp>
      <p:sp>
        <p:nvSpPr>
          <p:cNvPr id="3" name="Espace réservé du contenu 2"/>
          <p:cNvSpPr>
            <a:spLocks noGrp="1"/>
          </p:cNvSpPr>
          <p:nvPr>
            <p:ph idx="1"/>
          </p:nvPr>
        </p:nvSpPr>
        <p:spPr>
          <a:xfrm>
            <a:off x="944720" y="1699054"/>
            <a:ext cx="8619410" cy="4144963"/>
          </a:xfrm>
        </p:spPr>
        <p:txBody>
          <a:bodyPr/>
          <a:lstStyle/>
          <a:p>
            <a:r>
              <a:rPr lang="fr-FR" dirty="0"/>
              <a:t>Biais mnésique  </a:t>
            </a:r>
          </a:p>
          <a:p>
            <a:r>
              <a:rPr lang="fr-FR" dirty="0"/>
              <a:t>Risque de sous-diagnostic</a:t>
            </a:r>
          </a:p>
          <a:p>
            <a:r>
              <a:rPr lang="fr-FR" dirty="0"/>
              <a:t>Risque de surévaluation?</a:t>
            </a:r>
          </a:p>
          <a:p>
            <a:r>
              <a:rPr lang="fr-FR" dirty="0"/>
              <a:t>Multiplication des sources ++</a:t>
            </a:r>
          </a:p>
          <a:p>
            <a:pPr lvl="1"/>
            <a:r>
              <a:rPr lang="fr-FR" dirty="0"/>
              <a:t>Anamnèse </a:t>
            </a:r>
          </a:p>
          <a:p>
            <a:pPr lvl="1"/>
            <a:r>
              <a:rPr lang="fr-FR" dirty="0"/>
              <a:t>Témoignages des proches</a:t>
            </a:r>
          </a:p>
          <a:p>
            <a:pPr lvl="1"/>
            <a:r>
              <a:rPr lang="fr-FR" dirty="0"/>
              <a:t>Livrets scolaires</a:t>
            </a:r>
          </a:p>
          <a:p>
            <a:pPr lvl="1"/>
            <a:r>
              <a:rPr lang="fr-FR" dirty="0"/>
              <a:t>Rapports d’examens médicaux ou psychologiques</a:t>
            </a:r>
            <a:r>
              <a:rPr lang="is-IS" dirty="0"/>
              <a:t>…</a:t>
            </a:r>
          </a:p>
          <a:p>
            <a:r>
              <a:rPr lang="fr-FR" dirty="0" err="1"/>
              <a:t>É</a:t>
            </a:r>
            <a:r>
              <a:rPr lang="is-IS" dirty="0"/>
              <a:t>chelles </a:t>
            </a:r>
            <a:endParaRPr lang="fr-FR" dirty="0"/>
          </a:p>
        </p:txBody>
      </p:sp>
    </p:spTree>
    <p:extLst>
      <p:ext uri="{BB962C8B-B14F-4D97-AF65-F5344CB8AC3E}">
        <p14:creationId xmlns:p14="http://schemas.microsoft.com/office/powerpoint/2010/main" val="246036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Espace réservé du numéro de diapositive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8B0444F-EABC-4DC5-B218-741F36FC861C}" type="slidenum">
              <a:rPr lang="fr-FR" altLang="fr-FR" sz="1200">
                <a:solidFill>
                  <a:srgbClr val="898989"/>
                </a:solidFill>
                <a:latin typeface="Calibri" panose="020F0502020204030204" pitchFamily="34" charset="0"/>
              </a:rPr>
              <a:pPr/>
              <a:t>28</a:t>
            </a:fld>
            <a:endParaRPr lang="fr-FR" altLang="fr-FR" sz="1200">
              <a:solidFill>
                <a:srgbClr val="898989"/>
              </a:solidFill>
              <a:latin typeface="Calibri" panose="020F0502020204030204" pitchFamily="34" charset="0"/>
            </a:endParaRPr>
          </a:p>
        </p:txBody>
      </p:sp>
      <p:sp>
        <p:nvSpPr>
          <p:cNvPr id="52229" name="Espace réservé du contenu 2"/>
          <p:cNvSpPr>
            <a:spLocks noGrp="1"/>
          </p:cNvSpPr>
          <p:nvPr>
            <p:ph idx="1"/>
          </p:nvPr>
        </p:nvSpPr>
        <p:spPr>
          <a:xfrm>
            <a:off x="486677" y="1340878"/>
            <a:ext cx="5727722" cy="4796875"/>
          </a:xfrm>
        </p:spPr>
        <p:txBody>
          <a:bodyPr>
            <a:normAutofit fontScale="47500" lnSpcReduction="20000"/>
          </a:bodyPr>
          <a:lstStyle/>
          <a:p>
            <a:pPr algn="just"/>
            <a:r>
              <a:rPr lang="fr-FR" altLang="fr-FR" sz="4200" b="1" dirty="0">
                <a:latin typeface="Cambria" panose="02040503050406030204" pitchFamily="18" charset="0"/>
                <a:ea typeface="ＭＳ Ｐゴシック" panose="020B0600070205080204" pitchFamily="34" charset="-128"/>
              </a:rPr>
              <a:t>WURS</a:t>
            </a:r>
            <a:r>
              <a:rPr lang="fr-FR" altLang="fr-FR" sz="4200" dirty="0">
                <a:latin typeface="Cambria" panose="02040503050406030204" pitchFamily="18" charset="0"/>
                <a:ea typeface="ＭＳ Ｐゴシック" panose="020B0600070205080204" pitchFamily="34" charset="-128"/>
              </a:rPr>
              <a:t> – </a:t>
            </a:r>
            <a:r>
              <a:rPr lang="fr-FR" altLang="fr-FR" sz="4200" dirty="0" err="1">
                <a:latin typeface="Cambria" panose="02040503050406030204" pitchFamily="18" charset="0"/>
                <a:ea typeface="ＭＳ Ｐゴシック" panose="020B0600070205080204" pitchFamily="34" charset="-128"/>
              </a:rPr>
              <a:t>Wender</a:t>
            </a:r>
            <a:r>
              <a:rPr lang="fr-FR" altLang="fr-FR" sz="4200" dirty="0">
                <a:latin typeface="Cambria" panose="02040503050406030204" pitchFamily="18" charset="0"/>
                <a:ea typeface="ＭＳ Ｐゴシック" panose="020B0600070205080204" pitchFamily="34" charset="-128"/>
              </a:rPr>
              <a:t> Utah Rating </a:t>
            </a:r>
            <a:r>
              <a:rPr lang="fr-FR" altLang="fr-FR" sz="4200" dirty="0" err="1">
                <a:latin typeface="Cambria" panose="02040503050406030204" pitchFamily="18" charset="0"/>
                <a:ea typeface="ＭＳ Ｐゴシック" panose="020B0600070205080204" pitchFamily="34" charset="-128"/>
              </a:rPr>
              <a:t>Scale</a:t>
            </a:r>
            <a:r>
              <a:rPr lang="fr-FR" altLang="fr-FR" sz="4200" dirty="0">
                <a:latin typeface="Cambria" panose="02040503050406030204" pitchFamily="18" charset="0"/>
                <a:ea typeface="ＭＳ Ｐゴシック" panose="020B0600070205080204" pitchFamily="34" charset="-128"/>
              </a:rPr>
              <a:t> </a:t>
            </a:r>
            <a:r>
              <a:rPr lang="fr-FR" sz="4200" dirty="0">
                <a:latin typeface="Cambria" panose="02040503050406030204" pitchFamily="18" charset="0"/>
              </a:rPr>
              <a:t>Version longue (61) ou courte (25)</a:t>
            </a:r>
            <a:endParaRPr lang="fr-FR" sz="4200" dirty="0">
              <a:latin typeface="Cambria" panose="02040503050406030204" pitchFamily="18" charset="0"/>
              <a:ea typeface="ＭＳ Ｐゴシック" panose="020B0600070205080204" pitchFamily="34" charset="-128"/>
            </a:endParaRPr>
          </a:p>
          <a:p>
            <a:pPr algn="just"/>
            <a:r>
              <a:rPr lang="fr-FR" altLang="fr-FR" sz="4200" dirty="0">
                <a:latin typeface="Cambria" panose="02040503050406030204" pitchFamily="18" charset="0"/>
                <a:ea typeface="ＭＳ Ｐゴシック" panose="020B0600070205080204" pitchFamily="34" charset="-128"/>
              </a:rPr>
              <a:t>Appréciation des symptômes pendant l’enfance et l’adolescence</a:t>
            </a:r>
          </a:p>
          <a:p>
            <a:pPr algn="just"/>
            <a:r>
              <a:rPr lang="fr-FR" altLang="fr-FR" sz="4200" dirty="0">
                <a:latin typeface="Cambria" panose="02040503050406030204" pitchFamily="18" charset="0"/>
                <a:ea typeface="ＭＳ Ｐゴシック" panose="020B0600070205080204" pitchFamily="34" charset="-128"/>
              </a:rPr>
              <a:t>Note seuil à 46</a:t>
            </a:r>
          </a:p>
          <a:p>
            <a:pPr lvl="1"/>
            <a:r>
              <a:rPr lang="fr-FR" sz="4200" dirty="0">
                <a:latin typeface="Cambria" panose="02040503050406030204" pitchFamily="18" charset="0"/>
              </a:rPr>
              <a:t>6/25 à propos de la triade cardinale</a:t>
            </a:r>
          </a:p>
          <a:p>
            <a:pPr lvl="1"/>
            <a:r>
              <a:rPr lang="fr-FR" sz="4200" dirty="0">
                <a:latin typeface="Cambria" panose="02040503050406030204" pitchFamily="18" charset="0"/>
              </a:rPr>
              <a:t>10/25 troubles de l’humeur</a:t>
            </a:r>
          </a:p>
          <a:p>
            <a:pPr lvl="1"/>
            <a:r>
              <a:rPr lang="fr-FR" sz="4200" dirty="0">
                <a:latin typeface="Cambria" panose="02040503050406030204" pitchFamily="18" charset="0"/>
              </a:rPr>
              <a:t>2/25 trouble oppositionnel</a:t>
            </a:r>
          </a:p>
          <a:p>
            <a:pPr lvl="1"/>
            <a:r>
              <a:rPr lang="fr-FR" sz="4200" dirty="0">
                <a:latin typeface="Cambria" panose="02040503050406030204" pitchFamily="18" charset="0"/>
              </a:rPr>
              <a:t>3/25 difficultés apprentissages</a:t>
            </a:r>
          </a:p>
          <a:p>
            <a:pPr lvl="1"/>
            <a:r>
              <a:rPr lang="fr-FR" sz="4200" dirty="0">
                <a:latin typeface="Cambria" panose="02040503050406030204" pitchFamily="18" charset="0"/>
              </a:rPr>
              <a:t>1/25 relation</a:t>
            </a:r>
          </a:p>
          <a:p>
            <a:pPr lvl="1"/>
            <a:r>
              <a:rPr lang="fr-FR" sz="4200" dirty="0">
                <a:latin typeface="Cambria" panose="02040503050406030204" pitchFamily="18" charset="0"/>
              </a:rPr>
              <a:t>3/25 vague</a:t>
            </a:r>
          </a:p>
          <a:p>
            <a:r>
              <a:rPr lang="fr-FR" sz="4200" dirty="0">
                <a:latin typeface="Cambria" panose="02040503050406030204" pitchFamily="18" charset="0"/>
              </a:rPr>
              <a:t>Sensible mais peu spécifique :</a:t>
            </a:r>
          </a:p>
          <a:p>
            <a:pPr lvl="1"/>
            <a:r>
              <a:rPr lang="fr-FR" sz="4200" dirty="0">
                <a:latin typeface="Cambria" panose="02040503050406030204" pitchFamily="18" charset="0"/>
              </a:rPr>
              <a:t>Borderline, EDC, anxieux</a:t>
            </a:r>
            <a:r>
              <a:rPr lang="is-IS" sz="4200" dirty="0">
                <a:latin typeface="Cambria" panose="02040503050406030204" pitchFamily="18" charset="0"/>
              </a:rPr>
              <a:t>….</a:t>
            </a:r>
            <a:endParaRPr lang="fr-FR" sz="4200" dirty="0">
              <a:latin typeface="Cambria" panose="02040503050406030204" pitchFamily="18" charset="0"/>
            </a:endParaRPr>
          </a:p>
          <a:p>
            <a:pPr lvl="1" algn="just" eaLnBrk="1" hangingPunct="1"/>
            <a:endParaRPr lang="fr-FR" altLang="fr-FR" sz="2000" dirty="0">
              <a:latin typeface="Cambria" panose="02040503050406030204" pitchFamily="18" charset="0"/>
              <a:ea typeface="ＭＳ Ｐゴシック" panose="020B0600070205080204" pitchFamily="34" charset="-128"/>
            </a:endParaRPr>
          </a:p>
          <a:p>
            <a:pPr eaLnBrk="1" hangingPunct="1"/>
            <a:endParaRPr lang="fr-FR" altLang="fr-FR" sz="2800" dirty="0">
              <a:latin typeface="Cambria" panose="02040503050406030204" pitchFamily="18" charset="0"/>
              <a:ea typeface="ＭＳ Ｐゴシック" panose="020B0600070205080204" pitchFamily="34" charset="-128"/>
            </a:endParaRPr>
          </a:p>
          <a:p>
            <a:pPr eaLnBrk="1" hangingPunct="1">
              <a:buFont typeface="Wingdings" panose="05000000000000000000" pitchFamily="2" charset="2"/>
              <a:buNone/>
            </a:pPr>
            <a:endParaRPr lang="fr-FR" altLang="fr-FR" dirty="0">
              <a:latin typeface="Cambria" panose="02040503050406030204" pitchFamily="18" charset="0"/>
              <a:ea typeface="ＭＳ Ｐゴシック" panose="020B0600070205080204" pitchFamily="34" charset="-128"/>
            </a:endParaRPr>
          </a:p>
        </p:txBody>
      </p:sp>
      <p:sp>
        <p:nvSpPr>
          <p:cNvPr id="7" name="Titre 1"/>
          <p:cNvSpPr>
            <a:spLocks noGrp="1"/>
          </p:cNvSpPr>
          <p:nvPr>
            <p:ph type="title"/>
          </p:nvPr>
        </p:nvSpPr>
        <p:spPr>
          <a:xfrm>
            <a:off x="829390" y="311099"/>
            <a:ext cx="10075084" cy="1116106"/>
          </a:xfrm>
        </p:spPr>
        <p:txBody>
          <a:bodyPr/>
          <a:lstStyle/>
          <a:p>
            <a:r>
              <a:rPr lang="fr-FR" dirty="0"/>
              <a:t>Évaluation rétrospective : la WURS</a:t>
            </a:r>
          </a:p>
        </p:txBody>
      </p:sp>
      <p:pic>
        <p:nvPicPr>
          <p:cNvPr id="9" name="Image 8" descr="Cahier patient TDAH V3 (glissé(e)s).pdf"/>
          <p:cNvPicPr>
            <a:picLocks noChangeAspect="1"/>
          </p:cNvPicPr>
          <p:nvPr/>
        </p:nvPicPr>
        <p:blipFill rotWithShape="1">
          <a:blip r:embed="rId2">
            <a:extLst>
              <a:ext uri="{28A0092B-C50C-407E-A947-70E740481C1C}">
                <a14:useLocalDpi xmlns:a14="http://schemas.microsoft.com/office/drawing/2010/main" val="0"/>
              </a:ext>
            </a:extLst>
          </a:blip>
          <a:srcRect l="9005" t="5366" r="9848" b="11908"/>
          <a:stretch/>
        </p:blipFill>
        <p:spPr>
          <a:xfrm>
            <a:off x="6384325" y="910234"/>
            <a:ext cx="4291913" cy="5947766"/>
          </a:xfrm>
          <a:prstGeom prst="rect">
            <a:avLst/>
          </a:prstGeom>
        </p:spPr>
      </p:pic>
    </p:spTree>
    <p:extLst>
      <p:ext uri="{BB962C8B-B14F-4D97-AF65-F5344CB8AC3E}">
        <p14:creationId xmlns:p14="http://schemas.microsoft.com/office/powerpoint/2010/main" val="3047694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4633" y="484094"/>
            <a:ext cx="10075084" cy="965765"/>
          </a:xfrm>
        </p:spPr>
        <p:txBody>
          <a:bodyPr/>
          <a:lstStyle/>
          <a:p>
            <a:r>
              <a:rPr lang="fr-FR" dirty="0"/>
              <a:t>Evaluation transversale : échelles de </a:t>
            </a:r>
            <a:r>
              <a:rPr lang="fr-FR" dirty="0" err="1"/>
              <a:t>Conners</a:t>
            </a:r>
            <a:endParaRPr lang="fr-FR" dirty="0"/>
          </a:p>
        </p:txBody>
      </p:sp>
      <p:sp>
        <p:nvSpPr>
          <p:cNvPr id="3" name="Espace réservé du contenu 2"/>
          <p:cNvSpPr>
            <a:spLocks noGrp="1"/>
          </p:cNvSpPr>
          <p:nvPr>
            <p:ph idx="1"/>
          </p:nvPr>
        </p:nvSpPr>
        <p:spPr>
          <a:xfrm>
            <a:off x="598730" y="1692877"/>
            <a:ext cx="10075084" cy="4144963"/>
          </a:xfrm>
        </p:spPr>
        <p:txBody>
          <a:bodyPr>
            <a:normAutofit fontScale="92500" lnSpcReduction="10000"/>
          </a:bodyPr>
          <a:lstStyle/>
          <a:p>
            <a:r>
              <a:rPr lang="fr-FR" dirty="0">
                <a:latin typeface="Cambria" panose="02040503050406030204" pitchFamily="18" charset="0"/>
              </a:rPr>
              <a:t>Auto-évaluation ou évaluation par un proche </a:t>
            </a:r>
          </a:p>
          <a:p>
            <a:r>
              <a:rPr lang="fr-FR" dirty="0">
                <a:latin typeface="Cambria" panose="02040503050406030204" pitchFamily="18" charset="0"/>
              </a:rPr>
              <a:t>Trois versions : dépistage, forme courte, forme longue.</a:t>
            </a:r>
          </a:p>
          <a:p>
            <a:r>
              <a:rPr lang="fr-FR" dirty="0">
                <a:latin typeface="Cambria" panose="02040503050406030204" pitchFamily="18" charset="0"/>
              </a:rPr>
              <a:t>Analyses factorielles : 4 sous-échelles : </a:t>
            </a:r>
          </a:p>
          <a:p>
            <a:pPr lvl="1"/>
            <a:r>
              <a:rPr lang="fr-FR" dirty="0">
                <a:latin typeface="Cambria" panose="02040503050406030204" pitchFamily="18" charset="0"/>
              </a:rPr>
              <a:t>Facteur 1 : inattention/problèmes de mémoire</a:t>
            </a:r>
          </a:p>
          <a:p>
            <a:pPr lvl="1"/>
            <a:r>
              <a:rPr lang="fr-FR" dirty="0">
                <a:latin typeface="Cambria" panose="02040503050406030204" pitchFamily="18" charset="0"/>
              </a:rPr>
              <a:t>Facteur 2 : hyperactivité/nervosité</a:t>
            </a:r>
          </a:p>
          <a:p>
            <a:pPr lvl="1"/>
            <a:r>
              <a:rPr lang="fr-FR" dirty="0">
                <a:latin typeface="Cambria" panose="02040503050406030204" pitchFamily="18" charset="0"/>
              </a:rPr>
              <a:t>Facteur 3 : impulsivité/labilité émotionnelle</a:t>
            </a:r>
          </a:p>
          <a:p>
            <a:pPr lvl="1"/>
            <a:r>
              <a:rPr lang="fr-FR" dirty="0">
                <a:latin typeface="Cambria" panose="02040503050406030204" pitchFamily="18" charset="0"/>
              </a:rPr>
              <a:t>Facteur 4 : problèmes d’image de soi</a:t>
            </a:r>
          </a:p>
          <a:p>
            <a:r>
              <a:rPr lang="fr-FR" dirty="0">
                <a:latin typeface="Cambria" panose="02040503050406030204" pitchFamily="18" charset="0"/>
              </a:rPr>
              <a:t>Autres sous-échelles  : </a:t>
            </a:r>
          </a:p>
          <a:p>
            <a:pPr lvl="1"/>
            <a:r>
              <a:rPr lang="fr-FR" dirty="0">
                <a:latin typeface="Cambria" panose="02040503050406030204" pitchFamily="18" charset="0"/>
              </a:rPr>
              <a:t>3 pour les critères des sous-types du DSM-IV</a:t>
            </a:r>
          </a:p>
          <a:p>
            <a:pPr lvl="1"/>
            <a:r>
              <a:rPr lang="fr-FR" dirty="0">
                <a:latin typeface="Cambria" panose="02040503050406030204" pitchFamily="18" charset="0"/>
              </a:rPr>
              <a:t>1 pour l’index TDA/H</a:t>
            </a:r>
          </a:p>
          <a:p>
            <a:pPr lvl="1"/>
            <a:r>
              <a:rPr lang="fr-FR" dirty="0">
                <a:latin typeface="Cambria" panose="02040503050406030204" pitchFamily="18" charset="0"/>
              </a:rPr>
              <a:t>1 pour l’inconsistance</a:t>
            </a:r>
          </a:p>
        </p:txBody>
      </p:sp>
    </p:spTree>
    <p:extLst>
      <p:ext uri="{BB962C8B-B14F-4D97-AF65-F5344CB8AC3E}">
        <p14:creationId xmlns:p14="http://schemas.microsoft.com/office/powerpoint/2010/main" val="245761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r 2"/>
          <p:cNvGrpSpPr/>
          <p:nvPr/>
        </p:nvGrpSpPr>
        <p:grpSpPr>
          <a:xfrm>
            <a:off x="2082293" y="2056419"/>
            <a:ext cx="1967676" cy="2217916"/>
            <a:chOff x="251336" y="1163119"/>
            <a:chExt cx="2623568" cy="2957222"/>
          </a:xfrm>
        </p:grpSpPr>
        <p:sp>
          <p:nvSpPr>
            <p:cNvPr id="4" name="ZoneTexte 3"/>
            <p:cNvSpPr txBox="1"/>
            <p:nvPr/>
          </p:nvSpPr>
          <p:spPr>
            <a:xfrm>
              <a:off x="251336" y="1163119"/>
              <a:ext cx="2623568" cy="400109"/>
            </a:xfrm>
            <a:prstGeom prst="rect">
              <a:avLst/>
            </a:prstGeom>
            <a:noFill/>
            <a:ln>
              <a:solidFill>
                <a:schemeClr val="tx1"/>
              </a:solidFill>
            </a:ln>
          </p:spPr>
          <p:txBody>
            <a:bodyPr wrap="square" rtlCol="0">
              <a:spAutoFit/>
            </a:bodyPr>
            <a:lstStyle/>
            <a:p>
              <a:pPr algn="ctr" defTabSz="457200"/>
              <a:r>
                <a:rPr lang="fr-FR" sz="1350" dirty="0">
                  <a:solidFill>
                    <a:prstClr val="black"/>
                  </a:solidFill>
                </a:rPr>
                <a:t>     Triade initiale</a:t>
              </a:r>
            </a:p>
          </p:txBody>
        </p:sp>
        <p:sp>
          <p:nvSpPr>
            <p:cNvPr id="12" name="Flèche vers le bas 11"/>
            <p:cNvSpPr/>
            <p:nvPr/>
          </p:nvSpPr>
          <p:spPr>
            <a:xfrm>
              <a:off x="1223609" y="1867251"/>
              <a:ext cx="251336" cy="107161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defTabSz="457200"/>
              <a:endParaRPr lang="fr-FR" sz="1350" dirty="0">
                <a:solidFill>
                  <a:prstClr val="white"/>
                </a:solidFill>
              </a:endParaRPr>
            </a:p>
          </p:txBody>
        </p:sp>
        <p:sp>
          <p:nvSpPr>
            <p:cNvPr id="13" name="ZoneTexte 12"/>
            <p:cNvSpPr txBox="1"/>
            <p:nvPr/>
          </p:nvSpPr>
          <p:spPr>
            <a:xfrm>
              <a:off x="251336" y="3166233"/>
              <a:ext cx="2473675" cy="954108"/>
            </a:xfrm>
            <a:prstGeom prst="rect">
              <a:avLst/>
            </a:prstGeom>
            <a:noFill/>
            <a:ln>
              <a:solidFill>
                <a:srgbClr val="000000"/>
              </a:solidFill>
            </a:ln>
          </p:spPr>
          <p:txBody>
            <a:bodyPr wrap="square" rtlCol="0">
              <a:spAutoFit/>
            </a:bodyPr>
            <a:lstStyle/>
            <a:p>
              <a:pPr marL="214313" indent="-214313" defTabSz="457200">
                <a:buFont typeface="Arial"/>
                <a:buChar char="•"/>
              </a:pPr>
              <a:r>
                <a:rPr lang="fr-FR" sz="1350" dirty="0">
                  <a:solidFill>
                    <a:prstClr val="black"/>
                  </a:solidFill>
                </a:rPr>
                <a:t>Hyperactivité</a:t>
              </a:r>
            </a:p>
            <a:p>
              <a:pPr marL="214313" indent="-214313" defTabSz="457200">
                <a:buFont typeface="Arial"/>
                <a:buChar char="•"/>
              </a:pPr>
              <a:r>
                <a:rPr lang="fr-FR" sz="1350" dirty="0">
                  <a:solidFill>
                    <a:prstClr val="black"/>
                  </a:solidFill>
                </a:rPr>
                <a:t>Impulsivité</a:t>
              </a:r>
            </a:p>
            <a:p>
              <a:pPr marL="214313" indent="-214313" defTabSz="457200">
                <a:buFont typeface="Arial"/>
                <a:buChar char="•"/>
              </a:pPr>
              <a:r>
                <a:rPr lang="fr-FR" sz="1350" dirty="0">
                  <a:solidFill>
                    <a:prstClr val="black"/>
                  </a:solidFill>
                </a:rPr>
                <a:t>Inattention</a:t>
              </a:r>
            </a:p>
          </p:txBody>
        </p:sp>
      </p:grpSp>
      <p:grpSp>
        <p:nvGrpSpPr>
          <p:cNvPr id="7" name="Grouper 6"/>
          <p:cNvGrpSpPr/>
          <p:nvPr/>
        </p:nvGrpSpPr>
        <p:grpSpPr>
          <a:xfrm>
            <a:off x="4504030" y="2052760"/>
            <a:ext cx="5843852" cy="3042023"/>
            <a:chOff x="2631261" y="1208697"/>
            <a:chExt cx="7791802" cy="4056030"/>
          </a:xfrm>
        </p:grpSpPr>
        <p:sp>
          <p:nvSpPr>
            <p:cNvPr id="5" name="ZoneTexte 4"/>
            <p:cNvSpPr txBox="1"/>
            <p:nvPr/>
          </p:nvSpPr>
          <p:spPr>
            <a:xfrm>
              <a:off x="2631261" y="1208697"/>
              <a:ext cx="7791800" cy="400109"/>
            </a:xfrm>
            <a:prstGeom prst="rect">
              <a:avLst/>
            </a:prstGeom>
            <a:noFill/>
            <a:ln>
              <a:solidFill>
                <a:srgbClr val="000000"/>
              </a:solidFill>
            </a:ln>
          </p:spPr>
          <p:txBody>
            <a:bodyPr wrap="square" rtlCol="0">
              <a:spAutoFit/>
            </a:bodyPr>
            <a:lstStyle/>
            <a:p>
              <a:pPr algn="ctr" defTabSz="457200"/>
              <a:r>
                <a:rPr lang="fr-FR" sz="1350" dirty="0">
                  <a:solidFill>
                    <a:prstClr val="black"/>
                  </a:solidFill>
                </a:rPr>
                <a:t>Autres signes remarquables à l’âge adulte</a:t>
              </a:r>
            </a:p>
          </p:txBody>
        </p:sp>
        <p:sp>
          <p:nvSpPr>
            <p:cNvPr id="15" name="Flèche vers le bas 14"/>
            <p:cNvSpPr/>
            <p:nvPr/>
          </p:nvSpPr>
          <p:spPr>
            <a:xfrm>
              <a:off x="4586139" y="1867252"/>
              <a:ext cx="251336" cy="107161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sz="1350" dirty="0">
                <a:solidFill>
                  <a:prstClr val="white"/>
                </a:solidFill>
              </a:endParaRPr>
            </a:p>
          </p:txBody>
        </p:sp>
        <p:sp>
          <p:nvSpPr>
            <p:cNvPr id="16" name="ZoneTexte 15"/>
            <p:cNvSpPr txBox="1"/>
            <p:nvPr/>
          </p:nvSpPr>
          <p:spPr>
            <a:xfrm>
              <a:off x="7454812" y="3202625"/>
              <a:ext cx="2968251" cy="2062102"/>
            </a:xfrm>
            <a:prstGeom prst="rect">
              <a:avLst/>
            </a:prstGeom>
            <a:noFill/>
            <a:ln>
              <a:solidFill>
                <a:srgbClr val="000000"/>
              </a:solidFill>
            </a:ln>
          </p:spPr>
          <p:txBody>
            <a:bodyPr wrap="square" rtlCol="0">
              <a:spAutoFit/>
            </a:bodyPr>
            <a:lstStyle/>
            <a:p>
              <a:pPr marL="214313" indent="-214313" defTabSz="457200">
                <a:buFont typeface="Arial"/>
                <a:buChar char="•"/>
              </a:pPr>
              <a:r>
                <a:rPr lang="fr-FR" sz="1350" dirty="0">
                  <a:solidFill>
                    <a:prstClr val="black"/>
                  </a:solidFill>
                </a:rPr>
                <a:t>Difficultés d’organisation et de planification</a:t>
              </a:r>
            </a:p>
            <a:p>
              <a:pPr marL="214313" indent="-214313" defTabSz="457200">
                <a:buFont typeface="Arial"/>
                <a:buChar char="•"/>
              </a:pPr>
              <a:r>
                <a:rPr lang="fr-FR" sz="1350" dirty="0">
                  <a:solidFill>
                    <a:prstClr val="black"/>
                  </a:solidFill>
                </a:rPr>
                <a:t>Attrait pour la nouveauté</a:t>
              </a:r>
            </a:p>
            <a:p>
              <a:pPr marL="214313" indent="-214313" defTabSz="457200">
                <a:buFont typeface="Arial"/>
                <a:buChar char="•"/>
              </a:pPr>
              <a:r>
                <a:rPr lang="fr-FR" sz="1350" dirty="0">
                  <a:solidFill>
                    <a:prstClr val="black"/>
                  </a:solidFill>
                </a:rPr>
                <a:t>Alimentation et sommeil</a:t>
              </a:r>
            </a:p>
          </p:txBody>
        </p:sp>
      </p:grpSp>
      <p:grpSp>
        <p:nvGrpSpPr>
          <p:cNvPr id="8" name="Grouper 7"/>
          <p:cNvGrpSpPr/>
          <p:nvPr/>
        </p:nvGrpSpPr>
        <p:grpSpPr>
          <a:xfrm>
            <a:off x="4458426" y="2584519"/>
            <a:ext cx="4905716" cy="1509361"/>
            <a:chOff x="1493207" y="1940339"/>
            <a:chExt cx="6540955" cy="2012482"/>
          </a:xfrm>
        </p:grpSpPr>
        <p:sp>
          <p:nvSpPr>
            <p:cNvPr id="6" name="ZoneTexte 5"/>
            <p:cNvSpPr txBox="1"/>
            <p:nvPr/>
          </p:nvSpPr>
          <p:spPr>
            <a:xfrm>
              <a:off x="1493207" y="3275713"/>
              <a:ext cx="3283558" cy="677108"/>
            </a:xfrm>
            <a:prstGeom prst="rect">
              <a:avLst/>
            </a:prstGeom>
            <a:noFill/>
            <a:ln>
              <a:solidFill>
                <a:srgbClr val="000000"/>
              </a:solidFill>
            </a:ln>
          </p:spPr>
          <p:txBody>
            <a:bodyPr wrap="square" rtlCol="0">
              <a:spAutoFit/>
            </a:bodyPr>
            <a:lstStyle/>
            <a:p>
              <a:pPr algn="ctr" defTabSz="457200"/>
              <a:r>
                <a:rPr lang="fr-FR" sz="1350" dirty="0">
                  <a:solidFill>
                    <a:prstClr val="black"/>
                  </a:solidFill>
                </a:rPr>
                <a:t>Symptomatologie émotionnelle</a:t>
              </a:r>
            </a:p>
          </p:txBody>
        </p:sp>
        <p:sp>
          <p:nvSpPr>
            <p:cNvPr id="14" name="Flèche vers le bas 13"/>
            <p:cNvSpPr/>
            <p:nvPr/>
          </p:nvSpPr>
          <p:spPr>
            <a:xfrm>
              <a:off x="7755301" y="1940339"/>
              <a:ext cx="278861" cy="107161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sz="1350" dirty="0">
                <a:solidFill>
                  <a:prstClr val="white"/>
                </a:solidFill>
              </a:endParaRPr>
            </a:p>
          </p:txBody>
        </p:sp>
      </p:grpSp>
      <p:sp>
        <p:nvSpPr>
          <p:cNvPr id="18" name="Titre 17"/>
          <p:cNvSpPr>
            <a:spLocks noGrp="1"/>
          </p:cNvSpPr>
          <p:nvPr>
            <p:ph type="title"/>
          </p:nvPr>
        </p:nvSpPr>
        <p:spPr>
          <a:xfrm>
            <a:off x="1270498" y="441985"/>
            <a:ext cx="8838523" cy="994172"/>
          </a:xfrm>
        </p:spPr>
        <p:txBody>
          <a:bodyPr>
            <a:normAutofit/>
          </a:bodyPr>
          <a:lstStyle/>
          <a:p>
            <a:r>
              <a:rPr lang="fr-FR" dirty="0"/>
              <a:t>Sémiologie du TDA/H de l’adulte</a:t>
            </a:r>
          </a:p>
        </p:txBody>
      </p:sp>
      <p:grpSp>
        <p:nvGrpSpPr>
          <p:cNvPr id="9" name="Grouper 8"/>
          <p:cNvGrpSpPr/>
          <p:nvPr/>
        </p:nvGrpSpPr>
        <p:grpSpPr>
          <a:xfrm>
            <a:off x="2795404" y="4980787"/>
            <a:ext cx="6538073" cy="1316248"/>
            <a:chOff x="-2356" y="4786182"/>
            <a:chExt cx="8717430" cy="1754996"/>
          </a:xfrm>
        </p:grpSpPr>
        <p:sp>
          <p:nvSpPr>
            <p:cNvPr id="22" name="Flèche à angle droit 21"/>
            <p:cNvSpPr/>
            <p:nvPr/>
          </p:nvSpPr>
          <p:spPr>
            <a:xfrm rot="16200000" flipH="1" flipV="1">
              <a:off x="-32080" y="5414256"/>
              <a:ext cx="959075" cy="899627"/>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sz="1350">
                <a:solidFill>
                  <a:prstClr val="white"/>
                </a:solidFill>
              </a:endParaRPr>
            </a:p>
          </p:txBody>
        </p:sp>
        <p:sp>
          <p:nvSpPr>
            <p:cNvPr id="23" name="Flèche à angle droit 22"/>
            <p:cNvSpPr/>
            <p:nvPr/>
          </p:nvSpPr>
          <p:spPr>
            <a:xfrm rot="5400000" flipV="1">
              <a:off x="7785723" y="5414257"/>
              <a:ext cx="959075" cy="899627"/>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sz="1350">
                <a:solidFill>
                  <a:prstClr val="white"/>
                </a:solidFill>
              </a:endParaRPr>
            </a:p>
          </p:txBody>
        </p:sp>
        <p:sp>
          <p:nvSpPr>
            <p:cNvPr id="25" name="Flèche vers le bas 24"/>
            <p:cNvSpPr/>
            <p:nvPr/>
          </p:nvSpPr>
          <p:spPr>
            <a:xfrm>
              <a:off x="4066682" y="4786182"/>
              <a:ext cx="462987" cy="9260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sz="1350">
                <a:solidFill>
                  <a:prstClr val="white"/>
                </a:solidFill>
              </a:endParaRPr>
            </a:p>
          </p:txBody>
        </p:sp>
        <p:sp>
          <p:nvSpPr>
            <p:cNvPr id="2" name="ZoneTexte 1"/>
            <p:cNvSpPr txBox="1"/>
            <p:nvPr/>
          </p:nvSpPr>
          <p:spPr>
            <a:xfrm>
              <a:off x="2193546" y="5864070"/>
              <a:ext cx="4325624" cy="677108"/>
            </a:xfrm>
            <a:prstGeom prst="rect">
              <a:avLst/>
            </a:prstGeom>
            <a:noFill/>
            <a:ln>
              <a:solidFill>
                <a:srgbClr val="000000"/>
              </a:solidFill>
            </a:ln>
          </p:spPr>
          <p:txBody>
            <a:bodyPr wrap="square" rtlCol="0">
              <a:spAutoFit/>
            </a:bodyPr>
            <a:lstStyle/>
            <a:p>
              <a:pPr marL="214313" indent="-214313" algn="ctr" defTabSz="457200">
                <a:buFont typeface="Arial"/>
                <a:buChar char="•"/>
              </a:pPr>
              <a:r>
                <a:rPr lang="fr-FR" sz="1350" dirty="0">
                  <a:solidFill>
                    <a:prstClr val="black"/>
                  </a:solidFill>
                </a:rPr>
                <a:t>Difficultés relationnelles</a:t>
              </a:r>
            </a:p>
            <a:p>
              <a:pPr marL="214313" indent="-214313" algn="ctr" defTabSz="457200">
                <a:buFont typeface="Arial"/>
                <a:buChar char="•"/>
              </a:pPr>
              <a:r>
                <a:rPr lang="fr-FR" sz="1350" dirty="0">
                  <a:solidFill>
                    <a:prstClr val="black"/>
                  </a:solidFill>
                </a:rPr>
                <a:t>Processus d’adaptation</a:t>
              </a:r>
            </a:p>
          </p:txBody>
        </p:sp>
      </p:grpSp>
    </p:spTree>
    <p:extLst>
      <p:ext uri="{BB962C8B-B14F-4D97-AF65-F5344CB8AC3E}">
        <p14:creationId xmlns:p14="http://schemas.microsoft.com/office/powerpoint/2010/main" val="391530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CAT devant une suspicion de TDA/H </a:t>
            </a:r>
          </a:p>
        </p:txBody>
      </p:sp>
      <p:sp>
        <p:nvSpPr>
          <p:cNvPr id="4" name="Espace réservé du contenu 3"/>
          <p:cNvSpPr>
            <a:spLocks noGrp="1"/>
          </p:cNvSpPr>
          <p:nvPr>
            <p:ph idx="1"/>
          </p:nvPr>
        </p:nvSpPr>
        <p:spPr>
          <a:xfrm>
            <a:off x="664633" y="1730681"/>
            <a:ext cx="10075084" cy="4144963"/>
          </a:xfrm>
        </p:spPr>
        <p:txBody>
          <a:bodyPr>
            <a:normAutofit fontScale="77500" lnSpcReduction="20000"/>
          </a:bodyPr>
          <a:lstStyle/>
          <a:p>
            <a:r>
              <a:rPr lang="fr-FR" sz="2100" dirty="0">
                <a:latin typeface="Cambria" panose="02040503050406030204" pitchFamily="18" charset="0"/>
              </a:rPr>
              <a:t>Evaluation transversale : </a:t>
            </a:r>
          </a:p>
          <a:p>
            <a:pPr lvl="1"/>
            <a:r>
              <a:rPr lang="fr-FR" sz="2100" dirty="0">
                <a:latin typeface="Cambria" panose="02040503050406030204" pitchFamily="18" charset="0"/>
              </a:rPr>
              <a:t>Triade </a:t>
            </a:r>
          </a:p>
          <a:p>
            <a:pPr lvl="1"/>
            <a:r>
              <a:rPr lang="fr-FR" sz="2100" dirty="0">
                <a:latin typeface="Cambria" panose="02040503050406030204" pitchFamily="18" charset="0"/>
              </a:rPr>
              <a:t>Signes associés</a:t>
            </a:r>
          </a:p>
          <a:p>
            <a:r>
              <a:rPr lang="fr-FR" sz="2100" dirty="0">
                <a:latin typeface="Cambria" panose="02040503050406030204" pitchFamily="18" charset="0"/>
              </a:rPr>
              <a:t>Evaluation longitudinale </a:t>
            </a:r>
          </a:p>
          <a:p>
            <a:pPr lvl="1"/>
            <a:r>
              <a:rPr lang="fr-FR" sz="2100" dirty="0">
                <a:latin typeface="Cambria" panose="02040503050406030204" pitchFamily="18" charset="0"/>
              </a:rPr>
              <a:t>Dans l’enfance?</a:t>
            </a:r>
          </a:p>
          <a:p>
            <a:pPr lvl="1"/>
            <a:r>
              <a:rPr lang="fr-FR" sz="2100" dirty="0">
                <a:latin typeface="Cambria" panose="02040503050406030204" pitchFamily="18" charset="0"/>
              </a:rPr>
              <a:t>Présence des symptômes de façon continue?</a:t>
            </a:r>
          </a:p>
          <a:p>
            <a:r>
              <a:rPr lang="fr-FR" sz="2100" b="1" dirty="0">
                <a:latin typeface="Cambria" panose="02040503050406030204" pitchFamily="18" charset="0"/>
              </a:rPr>
              <a:t>Répercussions fonctionnelles</a:t>
            </a:r>
          </a:p>
          <a:p>
            <a:r>
              <a:rPr lang="fr-FR" sz="2100" dirty="0">
                <a:latin typeface="Cambria" panose="02040503050406030204" pitchFamily="18" charset="0"/>
              </a:rPr>
              <a:t>Diagnostic différentiel</a:t>
            </a:r>
          </a:p>
          <a:p>
            <a:r>
              <a:rPr lang="fr-FR" sz="2100" dirty="0">
                <a:latin typeface="Cambria" panose="02040503050406030204" pitchFamily="18" charset="0"/>
              </a:rPr>
              <a:t>Présence de comorbidités</a:t>
            </a:r>
          </a:p>
          <a:p>
            <a:r>
              <a:rPr lang="fr-FR" sz="2100" dirty="0">
                <a:latin typeface="Cambria" panose="02040503050406030204" pitchFamily="18" charset="0"/>
              </a:rPr>
              <a:t>Bilan neuropsychologique </a:t>
            </a:r>
          </a:p>
          <a:p>
            <a:r>
              <a:rPr lang="fr-FR" sz="2100" dirty="0">
                <a:latin typeface="Cambria" panose="02040503050406030204" pitchFamily="18" charset="0"/>
              </a:rPr>
              <a:t>Imagerie</a:t>
            </a:r>
          </a:p>
          <a:p>
            <a:endParaRPr lang="fr-FR" dirty="0"/>
          </a:p>
        </p:txBody>
      </p:sp>
      <p:sp>
        <p:nvSpPr>
          <p:cNvPr id="5" name="Accolade fermante 4"/>
          <p:cNvSpPr/>
          <p:nvPr/>
        </p:nvSpPr>
        <p:spPr>
          <a:xfrm>
            <a:off x="7405550" y="1881664"/>
            <a:ext cx="460948" cy="18325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fr-FR" sz="1350">
              <a:solidFill>
                <a:prstClr val="black"/>
              </a:solidFill>
            </a:endParaRPr>
          </a:p>
        </p:txBody>
      </p:sp>
      <p:sp>
        <p:nvSpPr>
          <p:cNvPr id="6" name="ZoneTexte 5"/>
          <p:cNvSpPr txBox="1"/>
          <p:nvPr/>
        </p:nvSpPr>
        <p:spPr>
          <a:xfrm>
            <a:off x="8289849" y="2613272"/>
            <a:ext cx="2026517" cy="369332"/>
          </a:xfrm>
          <a:prstGeom prst="rect">
            <a:avLst/>
          </a:prstGeom>
          <a:noFill/>
        </p:spPr>
        <p:txBody>
          <a:bodyPr wrap="none" rtlCol="0">
            <a:spAutoFit/>
          </a:bodyPr>
          <a:lstStyle/>
          <a:p>
            <a:pPr defTabSz="457200"/>
            <a:r>
              <a:rPr lang="fr-FR" dirty="0">
                <a:solidFill>
                  <a:prstClr val="black"/>
                </a:solidFill>
              </a:rPr>
              <a:t>Diagnostic positif</a:t>
            </a:r>
          </a:p>
        </p:txBody>
      </p:sp>
    </p:spTree>
    <p:extLst>
      <p:ext uri="{BB962C8B-B14F-4D97-AF65-F5344CB8AC3E}">
        <p14:creationId xmlns:p14="http://schemas.microsoft.com/office/powerpoint/2010/main" val="1617491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répercussions fonctionnelles</a:t>
            </a:r>
          </a:p>
        </p:txBody>
      </p:sp>
      <p:sp>
        <p:nvSpPr>
          <p:cNvPr id="3" name="Espace réservé du contenu 2"/>
          <p:cNvSpPr>
            <a:spLocks noGrp="1"/>
          </p:cNvSpPr>
          <p:nvPr>
            <p:ph idx="1"/>
          </p:nvPr>
        </p:nvSpPr>
        <p:spPr>
          <a:xfrm>
            <a:off x="664633" y="1600201"/>
            <a:ext cx="10075084" cy="4525964"/>
          </a:xfrm>
        </p:spPr>
        <p:txBody>
          <a:bodyPr/>
          <a:lstStyle/>
          <a:p>
            <a:r>
              <a:rPr lang="fr-FR" dirty="0">
                <a:latin typeface="Cambria" panose="02040503050406030204" pitchFamily="18" charset="0"/>
              </a:rPr>
              <a:t>À évaluer dans différents domaines</a:t>
            </a:r>
          </a:p>
          <a:p>
            <a:pPr marL="0" indent="0">
              <a:buNone/>
            </a:pPr>
            <a:r>
              <a:rPr lang="fr-FR" dirty="0">
                <a:latin typeface="Cambria" panose="02040503050406030204" pitchFamily="18" charset="0"/>
              </a:rPr>
              <a:t>la </a:t>
            </a:r>
            <a:r>
              <a:rPr lang="fr-FR" b="1" dirty="0">
                <a:latin typeface="Cambria" panose="02040503050406030204" pitchFamily="18" charset="0"/>
              </a:rPr>
              <a:t>WFIRS-S </a:t>
            </a:r>
            <a:endParaRPr lang="fr-FR" altLang="fr-FR" sz="1400" dirty="0">
              <a:latin typeface="Cambria" panose="02040503050406030204" pitchFamily="18" charset="0"/>
              <a:ea typeface="ＭＳ Ｐゴシック" panose="020B0600070205080204" pitchFamily="34" charset="-128"/>
            </a:endParaRPr>
          </a:p>
          <a:p>
            <a:pPr lvl="1"/>
            <a:r>
              <a:rPr lang="fr-FR" dirty="0">
                <a:latin typeface="Cambria" panose="02040503050406030204" pitchFamily="18" charset="0"/>
              </a:rPr>
              <a:t>Famille</a:t>
            </a:r>
          </a:p>
          <a:p>
            <a:pPr lvl="1"/>
            <a:r>
              <a:rPr lang="fr-FR" dirty="0">
                <a:latin typeface="Cambria" panose="02040503050406030204" pitchFamily="18" charset="0"/>
              </a:rPr>
              <a:t>Travail</a:t>
            </a:r>
          </a:p>
          <a:p>
            <a:pPr lvl="1"/>
            <a:r>
              <a:rPr lang="fr-FR" dirty="0">
                <a:latin typeface="Cambria" panose="02040503050406030204" pitchFamily="18" charset="0"/>
              </a:rPr>
              <a:t>Ecole</a:t>
            </a:r>
          </a:p>
          <a:p>
            <a:pPr lvl="1"/>
            <a:r>
              <a:rPr lang="fr-FR" dirty="0">
                <a:latin typeface="Cambria" panose="02040503050406030204" pitchFamily="18" charset="0"/>
              </a:rPr>
              <a:t>Aptitudes à la vie quotidienne</a:t>
            </a:r>
          </a:p>
          <a:p>
            <a:pPr lvl="1"/>
            <a:r>
              <a:rPr lang="fr-FR" dirty="0">
                <a:latin typeface="Cambria" panose="02040503050406030204" pitchFamily="18" charset="0"/>
              </a:rPr>
              <a:t>Concept de soi</a:t>
            </a:r>
          </a:p>
          <a:p>
            <a:pPr lvl="1"/>
            <a:r>
              <a:rPr lang="fr-FR" dirty="0">
                <a:latin typeface="Cambria" panose="02040503050406030204" pitchFamily="18" charset="0"/>
              </a:rPr>
              <a:t>Fonctionnement social </a:t>
            </a:r>
          </a:p>
          <a:p>
            <a:pPr lvl="1"/>
            <a:r>
              <a:rPr lang="fr-FR" dirty="0">
                <a:latin typeface="Cambria" panose="02040503050406030204" pitchFamily="18" charset="0"/>
              </a:rPr>
              <a:t>Comportements à risque</a:t>
            </a:r>
          </a:p>
          <a:p>
            <a:pPr lvl="1"/>
            <a:endParaRPr lang="fr-FR" dirty="0"/>
          </a:p>
        </p:txBody>
      </p:sp>
      <p:pic>
        <p:nvPicPr>
          <p:cNvPr id="4" name="Image 7" descr="Capture d’écran 2015-01-04 à 23.43.37.png"/>
          <p:cNvPicPr>
            <a:picLocks noChangeAspect="1"/>
          </p:cNvPicPr>
          <p:nvPr/>
        </p:nvPicPr>
        <p:blipFill rotWithShape="1">
          <a:blip r:embed="rId2">
            <a:extLst>
              <a:ext uri="{28A0092B-C50C-407E-A947-70E740481C1C}">
                <a14:useLocalDpi xmlns:a14="http://schemas.microsoft.com/office/drawing/2010/main" val="0"/>
              </a:ext>
            </a:extLst>
          </a:blip>
          <a:srcRect r="5051"/>
          <a:stretch/>
        </p:blipFill>
        <p:spPr bwMode="auto">
          <a:xfrm>
            <a:off x="5544064" y="1214298"/>
            <a:ext cx="4926227" cy="329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e 7"/>
          <p:cNvGrpSpPr/>
          <p:nvPr/>
        </p:nvGrpSpPr>
        <p:grpSpPr>
          <a:xfrm>
            <a:off x="5700584" y="4506009"/>
            <a:ext cx="4604951" cy="2001155"/>
            <a:chOff x="1507729" y="939800"/>
            <a:chExt cx="9160271" cy="5080001"/>
          </a:xfrm>
        </p:grpSpPr>
        <p:pic>
          <p:nvPicPr>
            <p:cNvPr id="5" name="Image 6" descr="Capture d’écran 2015-01-04 à 23.45.0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39800"/>
              <a:ext cx="91440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10" descr="Capture d’écran 2015-01-04 à 23.45.3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736850"/>
              <a:ext cx="914400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1" descr="Capture d’écran 2015-01-04 à 23.46.28.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07729" y="4498975"/>
              <a:ext cx="9144000" cy="152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65736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CAT devant une suspicion de TDA/H </a:t>
            </a:r>
          </a:p>
        </p:txBody>
      </p:sp>
      <p:sp>
        <p:nvSpPr>
          <p:cNvPr id="4" name="Espace réservé du contenu 3"/>
          <p:cNvSpPr>
            <a:spLocks noGrp="1"/>
          </p:cNvSpPr>
          <p:nvPr>
            <p:ph idx="1"/>
          </p:nvPr>
        </p:nvSpPr>
        <p:spPr/>
        <p:txBody>
          <a:bodyPr>
            <a:normAutofit fontScale="77500" lnSpcReduction="20000"/>
          </a:bodyPr>
          <a:lstStyle/>
          <a:p>
            <a:r>
              <a:rPr lang="fr-FR" dirty="0">
                <a:latin typeface="Cambria" panose="02040503050406030204" pitchFamily="18" charset="0"/>
              </a:rPr>
              <a:t>Evaluation transversale : </a:t>
            </a:r>
          </a:p>
          <a:p>
            <a:pPr lvl="1"/>
            <a:r>
              <a:rPr lang="fr-FR" sz="2100" dirty="0">
                <a:latin typeface="Cambria" panose="02040503050406030204" pitchFamily="18" charset="0"/>
              </a:rPr>
              <a:t>Triade </a:t>
            </a:r>
          </a:p>
          <a:p>
            <a:pPr lvl="1"/>
            <a:r>
              <a:rPr lang="fr-FR" sz="2100" dirty="0">
                <a:latin typeface="Cambria" panose="02040503050406030204" pitchFamily="18" charset="0"/>
              </a:rPr>
              <a:t>Signes associés</a:t>
            </a:r>
          </a:p>
          <a:p>
            <a:r>
              <a:rPr lang="fr-FR" dirty="0">
                <a:latin typeface="Cambria" panose="02040503050406030204" pitchFamily="18" charset="0"/>
              </a:rPr>
              <a:t>Evaluation longitudinale </a:t>
            </a:r>
          </a:p>
          <a:p>
            <a:pPr lvl="1"/>
            <a:r>
              <a:rPr lang="fr-FR" dirty="0">
                <a:latin typeface="Cambria" panose="02040503050406030204" pitchFamily="18" charset="0"/>
              </a:rPr>
              <a:t>Dans l’enfance?</a:t>
            </a:r>
          </a:p>
          <a:p>
            <a:pPr lvl="1"/>
            <a:r>
              <a:rPr lang="fr-FR" dirty="0">
                <a:latin typeface="Cambria" panose="02040503050406030204" pitchFamily="18" charset="0"/>
              </a:rPr>
              <a:t>Présence des symptômes de façon continue?</a:t>
            </a:r>
          </a:p>
          <a:p>
            <a:r>
              <a:rPr lang="fr-FR" dirty="0">
                <a:latin typeface="Cambria" panose="02040503050406030204" pitchFamily="18" charset="0"/>
              </a:rPr>
              <a:t>Répercussions fonctionnelles</a:t>
            </a:r>
          </a:p>
          <a:p>
            <a:r>
              <a:rPr lang="fr-FR" b="1" dirty="0">
                <a:latin typeface="Cambria" panose="02040503050406030204" pitchFamily="18" charset="0"/>
              </a:rPr>
              <a:t>Diagnostic différentiel</a:t>
            </a:r>
          </a:p>
          <a:p>
            <a:r>
              <a:rPr lang="fr-FR" dirty="0">
                <a:latin typeface="Cambria" panose="02040503050406030204" pitchFamily="18" charset="0"/>
              </a:rPr>
              <a:t>Présence de comorbidités</a:t>
            </a:r>
          </a:p>
          <a:p>
            <a:r>
              <a:rPr lang="fr-FR" dirty="0">
                <a:latin typeface="Cambria" panose="02040503050406030204" pitchFamily="18" charset="0"/>
              </a:rPr>
              <a:t>Bilan neuropsychologique</a:t>
            </a:r>
          </a:p>
          <a:p>
            <a:r>
              <a:rPr lang="fr-FR" dirty="0">
                <a:latin typeface="Cambria" panose="02040503050406030204" pitchFamily="18" charset="0"/>
              </a:rPr>
              <a:t>Imagerie</a:t>
            </a:r>
          </a:p>
        </p:txBody>
      </p:sp>
      <p:sp>
        <p:nvSpPr>
          <p:cNvPr id="5" name="Accolade fermante 4"/>
          <p:cNvSpPr/>
          <p:nvPr/>
        </p:nvSpPr>
        <p:spPr>
          <a:xfrm>
            <a:off x="7370163" y="2307549"/>
            <a:ext cx="460948" cy="18325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fr-FR" sz="1350">
              <a:solidFill>
                <a:prstClr val="black"/>
              </a:solidFill>
            </a:endParaRPr>
          </a:p>
        </p:txBody>
      </p:sp>
      <p:sp>
        <p:nvSpPr>
          <p:cNvPr id="6" name="ZoneTexte 5"/>
          <p:cNvSpPr txBox="1"/>
          <p:nvPr/>
        </p:nvSpPr>
        <p:spPr>
          <a:xfrm>
            <a:off x="8291180" y="3050697"/>
            <a:ext cx="2026517" cy="369332"/>
          </a:xfrm>
          <a:prstGeom prst="rect">
            <a:avLst/>
          </a:prstGeom>
          <a:noFill/>
        </p:spPr>
        <p:txBody>
          <a:bodyPr wrap="none" rtlCol="0">
            <a:spAutoFit/>
          </a:bodyPr>
          <a:lstStyle/>
          <a:p>
            <a:pPr defTabSz="457200"/>
            <a:r>
              <a:rPr lang="fr-FR">
                <a:solidFill>
                  <a:prstClr val="black"/>
                </a:solidFill>
              </a:rPr>
              <a:t>Diagnostic positif</a:t>
            </a:r>
          </a:p>
        </p:txBody>
      </p:sp>
    </p:spTree>
    <p:extLst>
      <p:ext uri="{BB962C8B-B14F-4D97-AF65-F5344CB8AC3E}">
        <p14:creationId xmlns:p14="http://schemas.microsoft.com/office/powerpoint/2010/main" val="2404799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Diagnostic différentiel :</a:t>
            </a:r>
            <a:br>
              <a:rPr lang="fr-FR" dirty="0"/>
            </a:br>
            <a:r>
              <a:rPr lang="fr-FR" dirty="0"/>
              <a:t>troubles non psychiatriques</a:t>
            </a:r>
          </a:p>
        </p:txBody>
      </p:sp>
      <p:sp>
        <p:nvSpPr>
          <p:cNvPr id="3" name="Espace réservé du contenu 2"/>
          <p:cNvSpPr>
            <a:spLocks noGrp="1"/>
          </p:cNvSpPr>
          <p:nvPr>
            <p:ph sz="half" idx="1"/>
          </p:nvPr>
        </p:nvSpPr>
        <p:spPr>
          <a:xfrm>
            <a:off x="664691" y="2048593"/>
            <a:ext cx="4876800" cy="4140200"/>
          </a:xfrm>
        </p:spPr>
        <p:txBody>
          <a:bodyPr>
            <a:normAutofit/>
          </a:bodyPr>
          <a:lstStyle/>
          <a:p>
            <a:r>
              <a:rPr lang="fr-FR" dirty="0">
                <a:latin typeface="Cambria" panose="02040503050406030204" pitchFamily="18" charset="0"/>
              </a:rPr>
              <a:t>Endocriniennes : </a:t>
            </a:r>
          </a:p>
          <a:p>
            <a:pPr lvl="1"/>
            <a:r>
              <a:rPr lang="fr-FR" dirty="0">
                <a:latin typeface="Cambria" panose="02040503050406030204" pitchFamily="18" charset="0"/>
              </a:rPr>
              <a:t>Anémies</a:t>
            </a:r>
          </a:p>
          <a:p>
            <a:pPr lvl="1"/>
            <a:r>
              <a:rPr lang="fr-FR" dirty="0">
                <a:latin typeface="Cambria" panose="02040503050406030204" pitchFamily="18" charset="0"/>
              </a:rPr>
              <a:t>Dysthyroïdies</a:t>
            </a:r>
          </a:p>
          <a:p>
            <a:r>
              <a:rPr lang="fr-FR" dirty="0">
                <a:latin typeface="Cambria" panose="02040503050406030204" pitchFamily="18" charset="0"/>
              </a:rPr>
              <a:t>Neuro :</a:t>
            </a:r>
          </a:p>
          <a:p>
            <a:pPr lvl="1"/>
            <a:r>
              <a:rPr lang="fr-FR" dirty="0">
                <a:latin typeface="Cambria" panose="02040503050406030204" pitchFamily="18" charset="0"/>
              </a:rPr>
              <a:t>Retard mental</a:t>
            </a:r>
          </a:p>
          <a:p>
            <a:pPr lvl="1"/>
            <a:r>
              <a:rPr lang="fr-FR" dirty="0">
                <a:latin typeface="Cambria" panose="02040503050406030204" pitchFamily="18" charset="0"/>
              </a:rPr>
              <a:t>Épilepsie (absences)</a:t>
            </a:r>
          </a:p>
          <a:p>
            <a:pPr lvl="1"/>
            <a:r>
              <a:rPr lang="fr-FR" dirty="0">
                <a:latin typeface="Cambria" panose="02040503050406030204" pitchFamily="18" charset="0"/>
              </a:rPr>
              <a:t>Syndrome d’alcoolisme fœtal</a:t>
            </a:r>
            <a:r>
              <a:rPr lang="is-IS" dirty="0">
                <a:latin typeface="Cambria" panose="02040503050406030204" pitchFamily="18" charset="0"/>
              </a:rPr>
              <a:t>…..</a:t>
            </a:r>
          </a:p>
          <a:p>
            <a:r>
              <a:rPr lang="fr-FR" dirty="0">
                <a:latin typeface="Cambria" panose="02040503050406030204" pitchFamily="18" charset="0"/>
              </a:rPr>
              <a:t>T</a:t>
            </a:r>
            <a:r>
              <a:rPr lang="is-IS" dirty="0">
                <a:latin typeface="Cambria" panose="02040503050406030204" pitchFamily="18" charset="0"/>
              </a:rPr>
              <a:t>roubles sensoriels</a:t>
            </a:r>
          </a:p>
          <a:p>
            <a:pPr lvl="1"/>
            <a:endParaRPr lang="fr-FR" dirty="0"/>
          </a:p>
        </p:txBody>
      </p:sp>
      <p:sp>
        <p:nvSpPr>
          <p:cNvPr id="4" name="Espace réservé du contenu 3"/>
          <p:cNvSpPr>
            <a:spLocks noGrp="1"/>
          </p:cNvSpPr>
          <p:nvPr>
            <p:ph sz="half" idx="2"/>
          </p:nvPr>
        </p:nvSpPr>
        <p:spPr>
          <a:xfrm>
            <a:off x="5866504" y="2061119"/>
            <a:ext cx="4876800" cy="4140200"/>
          </a:xfrm>
        </p:spPr>
        <p:txBody>
          <a:bodyPr/>
          <a:lstStyle/>
          <a:p>
            <a:r>
              <a:rPr lang="fr-FR" dirty="0">
                <a:latin typeface="Cambria" panose="02040503050406030204" pitchFamily="18" charset="0"/>
              </a:rPr>
              <a:t>T</a:t>
            </a:r>
            <a:r>
              <a:rPr lang="is-IS" dirty="0">
                <a:latin typeface="Cambria" panose="02040503050406030204" pitchFamily="18" charset="0"/>
              </a:rPr>
              <a:t>roubles du sommeil : </a:t>
            </a:r>
          </a:p>
          <a:p>
            <a:pPr lvl="1"/>
            <a:r>
              <a:rPr lang="fr-FR" dirty="0">
                <a:latin typeface="Cambria" panose="02040503050406030204" pitchFamily="18" charset="0"/>
              </a:rPr>
              <a:t>A</a:t>
            </a:r>
            <a:r>
              <a:rPr lang="is-IS" dirty="0">
                <a:latin typeface="Cambria" panose="02040503050406030204" pitchFamily="18" charset="0"/>
              </a:rPr>
              <a:t>pnées</a:t>
            </a:r>
          </a:p>
          <a:p>
            <a:pPr lvl="1"/>
            <a:r>
              <a:rPr lang="fr-FR" dirty="0">
                <a:latin typeface="Cambria" panose="02040503050406030204" pitchFamily="18" charset="0"/>
              </a:rPr>
              <a:t>N</a:t>
            </a:r>
            <a:r>
              <a:rPr lang="is-IS" dirty="0">
                <a:latin typeface="Cambria" panose="02040503050406030204" pitchFamily="18" charset="0"/>
              </a:rPr>
              <a:t>arcolepsie</a:t>
            </a:r>
          </a:p>
          <a:p>
            <a:pPr lvl="1"/>
            <a:r>
              <a:rPr lang="fr-FR" dirty="0">
                <a:latin typeface="Cambria" panose="02040503050406030204" pitchFamily="18" charset="0"/>
              </a:rPr>
              <a:t>P</a:t>
            </a:r>
            <a:r>
              <a:rPr lang="is-IS" dirty="0">
                <a:latin typeface="Cambria" panose="02040503050406030204" pitchFamily="18" charset="0"/>
              </a:rPr>
              <a:t>rivation de sommeil ++++</a:t>
            </a:r>
          </a:p>
          <a:p>
            <a:r>
              <a:rPr lang="fr-FR" dirty="0">
                <a:latin typeface="Cambria" panose="02040503050406030204" pitchFamily="18" charset="0"/>
              </a:rPr>
              <a:t>C</a:t>
            </a:r>
            <a:r>
              <a:rPr lang="is-IS" dirty="0">
                <a:latin typeface="Cambria" panose="02040503050406030204" pitchFamily="18" charset="0"/>
              </a:rPr>
              <a:t>auses iatrogènes :</a:t>
            </a:r>
          </a:p>
          <a:p>
            <a:pPr lvl="1"/>
            <a:r>
              <a:rPr lang="fr-FR" dirty="0">
                <a:latin typeface="Cambria" panose="02040503050406030204" pitchFamily="18" charset="0"/>
              </a:rPr>
              <a:t>C</a:t>
            </a:r>
            <a:r>
              <a:rPr lang="is-IS" dirty="0">
                <a:latin typeface="Cambria" panose="02040503050406030204" pitchFamily="18" charset="0"/>
              </a:rPr>
              <a:t>orticoïdes</a:t>
            </a:r>
          </a:p>
          <a:p>
            <a:pPr lvl="1"/>
            <a:r>
              <a:rPr lang="fr-FR" dirty="0">
                <a:latin typeface="Cambria" panose="02040503050406030204" pitchFamily="18" charset="0"/>
              </a:rPr>
              <a:t>A</a:t>
            </a:r>
            <a:r>
              <a:rPr lang="is-IS" dirty="0">
                <a:latin typeface="Cambria" panose="02040503050406030204" pitchFamily="18" charset="0"/>
              </a:rPr>
              <a:t>ntidépresseurs</a:t>
            </a:r>
          </a:p>
          <a:p>
            <a:pPr lvl="1"/>
            <a:r>
              <a:rPr lang="fr-FR" dirty="0">
                <a:latin typeface="Cambria" panose="02040503050406030204" pitchFamily="18" charset="0"/>
              </a:rPr>
              <a:t>A</a:t>
            </a:r>
            <a:r>
              <a:rPr lang="is-IS" dirty="0">
                <a:latin typeface="Cambria" panose="02040503050406030204" pitchFamily="18" charset="0"/>
              </a:rPr>
              <a:t>ntiépileptiques .......</a:t>
            </a:r>
            <a:endParaRPr lang="fr-FR" dirty="0">
              <a:latin typeface="Cambria" panose="02040503050406030204" pitchFamily="18" charset="0"/>
            </a:endParaRPr>
          </a:p>
          <a:p>
            <a:endParaRPr lang="fr-FR" dirty="0"/>
          </a:p>
        </p:txBody>
      </p:sp>
    </p:spTree>
    <p:extLst>
      <p:ext uri="{BB962C8B-B14F-4D97-AF65-F5344CB8AC3E}">
        <p14:creationId xmlns:p14="http://schemas.microsoft.com/office/powerpoint/2010/main" val="3016181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Diagnostic différentiel :</a:t>
            </a:r>
            <a:br>
              <a:rPr lang="fr-FR" dirty="0"/>
            </a:br>
            <a:r>
              <a:rPr lang="fr-FR" dirty="0"/>
              <a:t>troubles psychiatriques</a:t>
            </a:r>
          </a:p>
        </p:txBody>
      </p:sp>
      <p:sp>
        <p:nvSpPr>
          <p:cNvPr id="4" name="Espace réservé du contenu 3"/>
          <p:cNvSpPr>
            <a:spLocks noGrp="1"/>
          </p:cNvSpPr>
          <p:nvPr>
            <p:ph idx="1"/>
          </p:nvPr>
        </p:nvSpPr>
        <p:spPr/>
        <p:txBody>
          <a:bodyPr/>
          <a:lstStyle/>
          <a:p>
            <a:r>
              <a:rPr lang="fr-FR" dirty="0">
                <a:latin typeface="Cambria" panose="02040503050406030204" pitchFamily="18" charset="0"/>
              </a:rPr>
              <a:t>Schizophrénie et troubles psychotiques :</a:t>
            </a:r>
          </a:p>
          <a:p>
            <a:pPr lvl="1"/>
            <a:r>
              <a:rPr lang="fr-FR" dirty="0">
                <a:latin typeface="Cambria" panose="02040503050406030204" pitchFamily="18" charset="0"/>
              </a:rPr>
              <a:t>Excluent le diagnostic de TDA/H </a:t>
            </a:r>
          </a:p>
          <a:p>
            <a:pPr lvl="1"/>
            <a:r>
              <a:rPr lang="fr-FR" dirty="0">
                <a:latin typeface="Cambria" panose="02040503050406030204" pitchFamily="18" charset="0"/>
              </a:rPr>
              <a:t>Attention aux troubles psychotiques débutant</a:t>
            </a:r>
          </a:p>
          <a:p>
            <a:r>
              <a:rPr lang="fr-FR" dirty="0">
                <a:latin typeface="Cambria" panose="02040503050406030204" pitchFamily="18" charset="0"/>
              </a:rPr>
              <a:t>Troubles thymiques </a:t>
            </a:r>
          </a:p>
          <a:p>
            <a:r>
              <a:rPr lang="fr-FR" dirty="0">
                <a:latin typeface="Cambria" panose="02040503050406030204" pitchFamily="18" charset="0"/>
              </a:rPr>
              <a:t>Troubles anxieux</a:t>
            </a:r>
          </a:p>
          <a:p>
            <a:r>
              <a:rPr lang="fr-FR" dirty="0">
                <a:latin typeface="Cambria" panose="02040503050406030204" pitchFamily="18" charset="0"/>
              </a:rPr>
              <a:t>Alcool et substances</a:t>
            </a:r>
          </a:p>
          <a:p>
            <a:pPr lvl="1"/>
            <a:endParaRPr lang="fr-FR" dirty="0"/>
          </a:p>
        </p:txBody>
      </p:sp>
    </p:spTree>
    <p:extLst>
      <p:ext uri="{BB962C8B-B14F-4D97-AF65-F5344CB8AC3E}">
        <p14:creationId xmlns:p14="http://schemas.microsoft.com/office/powerpoint/2010/main" val="158406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787C197-D418-4282-AD55-321F0BFEFF7F}" type="slidenum">
              <a:rPr lang="fr-FR" altLang="fr-FR" sz="1200">
                <a:solidFill>
                  <a:srgbClr val="898989"/>
                </a:solidFill>
                <a:latin typeface="Calibri" panose="020F0502020204030204" pitchFamily="34" charset="0"/>
              </a:rPr>
              <a:pPr/>
              <a:t>35</a:t>
            </a:fld>
            <a:endParaRPr lang="fr-FR" altLang="fr-FR" sz="1200">
              <a:solidFill>
                <a:srgbClr val="898989"/>
              </a:solidFill>
              <a:latin typeface="Calibri" panose="020F050202020403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2918240926"/>
              </p:ext>
            </p:extLst>
          </p:nvPr>
        </p:nvGraphicFramePr>
        <p:xfrm>
          <a:off x="1045905" y="2092412"/>
          <a:ext cx="8916241" cy="2313164"/>
        </p:xfrm>
        <a:graphic>
          <a:graphicData uri="http://schemas.openxmlformats.org/drawingml/2006/table">
            <a:tbl>
              <a:tblPr/>
              <a:tblGrid>
                <a:gridCol w="4568763">
                  <a:extLst>
                    <a:ext uri="{9D8B030D-6E8A-4147-A177-3AD203B41FA5}">
                      <a16:colId xmlns:a16="http://schemas.microsoft.com/office/drawing/2014/main" val="20000"/>
                    </a:ext>
                  </a:extLst>
                </a:gridCol>
                <a:gridCol w="1981571">
                  <a:extLst>
                    <a:ext uri="{9D8B030D-6E8A-4147-A177-3AD203B41FA5}">
                      <a16:colId xmlns:a16="http://schemas.microsoft.com/office/drawing/2014/main" val="20001"/>
                    </a:ext>
                  </a:extLst>
                </a:gridCol>
                <a:gridCol w="2365907">
                  <a:extLst>
                    <a:ext uri="{9D8B030D-6E8A-4147-A177-3AD203B41FA5}">
                      <a16:colId xmlns:a16="http://schemas.microsoft.com/office/drawing/2014/main" val="20002"/>
                    </a:ext>
                  </a:extLst>
                </a:gridCol>
              </a:tblGrid>
              <a:tr h="37010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a:ln>
                            <a:noFill/>
                          </a:ln>
                          <a:solidFill>
                            <a:srgbClr val="FFFFFF"/>
                          </a:solidFill>
                          <a:effectLst/>
                          <a:latin typeface="Cambria" panose="02040503050406030204" pitchFamily="18" charset="0"/>
                          <a:ea typeface="ＭＳ Ｐゴシック" panose="020B0600070205080204" pitchFamily="34" charset="-128"/>
                        </a:rPr>
                        <a:t>Signes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a:ln>
                            <a:noFill/>
                          </a:ln>
                          <a:solidFill>
                            <a:srgbClr val="FFFFFF"/>
                          </a:solidFill>
                          <a:effectLst/>
                          <a:latin typeface="Cambria" panose="02040503050406030204" pitchFamily="18" charset="0"/>
                          <a:ea typeface="ＭＳ Ｐゴシック" panose="020B0600070205080204" pitchFamily="34" charset="-128"/>
                        </a:rPr>
                        <a:t>Dépression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Cambria" panose="02040503050406030204" pitchFamily="18" charset="0"/>
                          <a:ea typeface="ＭＳ Ｐゴシック" panose="020B0600070205080204" pitchFamily="34" charset="-128"/>
                        </a:rPr>
                        <a:t>TDA/H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4768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rPr>
                        <a:t>Difficulté de concentration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64768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rPr>
                        <a:t>Sentiment de découragement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64768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rPr>
                        <a:t>Impossibilité de mener une tâche à terme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bl>
          </a:graphicData>
        </a:graphic>
      </p:graphicFrame>
      <p:sp>
        <p:nvSpPr>
          <p:cNvPr id="4" name="Titre 1"/>
          <p:cNvSpPr>
            <a:spLocks noGrp="1"/>
          </p:cNvSpPr>
          <p:nvPr>
            <p:ph type="title"/>
          </p:nvPr>
        </p:nvSpPr>
        <p:spPr>
          <a:xfrm>
            <a:off x="878818" y="324614"/>
            <a:ext cx="9418480" cy="1116106"/>
          </a:xfrm>
        </p:spPr>
        <p:txBody>
          <a:bodyPr/>
          <a:lstStyle/>
          <a:p>
            <a:r>
              <a:rPr lang="fr-FR" dirty="0"/>
              <a:t>Diagnostic différentiels :</a:t>
            </a:r>
            <a:br>
              <a:rPr lang="fr-FR" dirty="0"/>
            </a:br>
            <a:r>
              <a:rPr lang="fr-FR" dirty="0"/>
              <a:t>troubles thymiques - dépression</a:t>
            </a:r>
          </a:p>
        </p:txBody>
      </p:sp>
      <p:sp>
        <p:nvSpPr>
          <p:cNvPr id="2" name="Rectangle 1"/>
          <p:cNvSpPr/>
          <p:nvPr/>
        </p:nvSpPr>
        <p:spPr>
          <a:xfrm>
            <a:off x="718686" y="4882762"/>
            <a:ext cx="10254114" cy="1200329"/>
          </a:xfrm>
          <a:prstGeom prst="rect">
            <a:avLst/>
          </a:prstGeom>
        </p:spPr>
        <p:txBody>
          <a:bodyPr wrap="square">
            <a:spAutoFit/>
          </a:bodyPr>
          <a:lstStyle/>
          <a:p>
            <a:pPr lvl="1"/>
            <a:r>
              <a:rPr lang="fr-FR" u="sng" dirty="0">
                <a:latin typeface="Cambria" panose="02040503050406030204" pitchFamily="18" charset="0"/>
              </a:rPr>
              <a:t>NB: </a:t>
            </a:r>
          </a:p>
          <a:p>
            <a:pPr lvl="1"/>
            <a:r>
              <a:rPr lang="fr-FR" dirty="0">
                <a:latin typeface="Cambria" panose="02040503050406030204" pitchFamily="18" charset="0"/>
              </a:rPr>
              <a:t>Incapacité à mener une tâche à terme : </a:t>
            </a:r>
          </a:p>
          <a:p>
            <a:pPr lvl="2"/>
            <a:r>
              <a:rPr lang="fr-FR" dirty="0">
                <a:latin typeface="Cambria" panose="02040503050406030204" pitchFamily="18" charset="0"/>
              </a:rPr>
              <a:t>- asthénie et perte d’énergie dans EDC </a:t>
            </a:r>
          </a:p>
          <a:p>
            <a:pPr lvl="2"/>
            <a:r>
              <a:rPr lang="fr-FR" dirty="0">
                <a:latin typeface="Cambria" panose="02040503050406030204" pitchFamily="18" charset="0"/>
              </a:rPr>
              <a:t>- vs attrait pour la nouveauté dans TDA/H</a:t>
            </a:r>
          </a:p>
        </p:txBody>
      </p:sp>
    </p:spTree>
    <p:extLst>
      <p:ext uri="{BB962C8B-B14F-4D97-AF65-F5344CB8AC3E}">
        <p14:creationId xmlns:p14="http://schemas.microsoft.com/office/powerpoint/2010/main" val="420640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18F622E-5D52-43E7-B7AE-45FA35F389DD}" type="slidenum">
              <a:rPr lang="fr-FR" altLang="fr-FR" sz="1200">
                <a:solidFill>
                  <a:srgbClr val="898989"/>
                </a:solidFill>
                <a:latin typeface="Calibri" panose="020F0502020204030204" pitchFamily="34" charset="0"/>
              </a:rPr>
              <a:pPr/>
              <a:t>36</a:t>
            </a:fld>
            <a:endParaRPr lang="fr-FR" altLang="fr-FR" sz="1200">
              <a:solidFill>
                <a:srgbClr val="898989"/>
              </a:solidFill>
              <a:latin typeface="Calibri" panose="020F050202020403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3538104146"/>
              </p:ext>
            </p:extLst>
          </p:nvPr>
        </p:nvGraphicFramePr>
        <p:xfrm>
          <a:off x="1060903" y="790557"/>
          <a:ext cx="8910870" cy="4635263"/>
        </p:xfrm>
        <a:graphic>
          <a:graphicData uri="http://schemas.openxmlformats.org/drawingml/2006/table">
            <a:tbl>
              <a:tblPr/>
              <a:tblGrid>
                <a:gridCol w="4565861">
                  <a:extLst>
                    <a:ext uri="{9D8B030D-6E8A-4147-A177-3AD203B41FA5}">
                      <a16:colId xmlns:a16="http://schemas.microsoft.com/office/drawing/2014/main" val="20000"/>
                    </a:ext>
                  </a:extLst>
                </a:gridCol>
                <a:gridCol w="1981260">
                  <a:extLst>
                    <a:ext uri="{9D8B030D-6E8A-4147-A177-3AD203B41FA5}">
                      <a16:colId xmlns:a16="http://schemas.microsoft.com/office/drawing/2014/main" val="20001"/>
                    </a:ext>
                  </a:extLst>
                </a:gridCol>
                <a:gridCol w="2363749">
                  <a:extLst>
                    <a:ext uri="{9D8B030D-6E8A-4147-A177-3AD203B41FA5}">
                      <a16:colId xmlns:a16="http://schemas.microsoft.com/office/drawing/2014/main" val="20002"/>
                    </a:ext>
                  </a:extLst>
                </a:gridCol>
              </a:tblGrid>
              <a:tr h="40241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a:ln>
                            <a:noFill/>
                          </a:ln>
                          <a:solidFill>
                            <a:srgbClr val="FFFFFF"/>
                          </a:solidFill>
                          <a:effectLst/>
                          <a:latin typeface="Cambria" panose="02040503050406030204" pitchFamily="18" charset="0"/>
                          <a:ea typeface="ＭＳ Ｐゴシック" panose="020B0600070205080204" pitchFamily="34" charset="-128"/>
                        </a:rPr>
                        <a:t>Signes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a:ln>
                            <a:noFill/>
                          </a:ln>
                          <a:solidFill>
                            <a:srgbClr val="FFFFFF"/>
                          </a:solidFill>
                          <a:effectLst/>
                          <a:latin typeface="Cambria" panose="02040503050406030204" pitchFamily="18" charset="0"/>
                          <a:ea typeface="ＭＳ Ｐゴシック" panose="020B0600070205080204" pitchFamily="34" charset="-128"/>
                        </a:rPr>
                        <a:t>Dépression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Cambria" panose="02040503050406030204" pitchFamily="18" charset="0"/>
                          <a:ea typeface="ＭＳ Ｐゴシック" panose="020B0600070205080204" pitchFamily="34" charset="-128"/>
                        </a:rPr>
                        <a:t>TDA/H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05474">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rPr>
                        <a:t>Difficulté de concentration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705474">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rPr>
                        <a:t>Sentiment de découragement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705474">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rPr>
                        <a:t>Impossibilité de mener une tâche à terme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705474">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FF0000"/>
                          </a:solidFill>
                          <a:effectLst/>
                          <a:latin typeface="Cambria" panose="02040503050406030204" pitchFamily="18" charset="0"/>
                          <a:ea typeface="ＭＳ Ｐゴシック" panose="020B0600070205080204" pitchFamily="34" charset="-128"/>
                        </a:rPr>
                        <a:t>anhédonie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FF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FF0000"/>
                          </a:solidFill>
                          <a:effectLst/>
                          <a:latin typeface="Cambria" panose="02040503050406030204" pitchFamily="18" charset="0"/>
                          <a:ea typeface="ＭＳ Ｐゴシック" panose="020B0600070205080204" pitchFamily="34"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4"/>
                  </a:ext>
                </a:extLst>
              </a:tr>
              <a:tr h="705474">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FF0000"/>
                          </a:solidFill>
                          <a:effectLst/>
                          <a:latin typeface="Cambria" panose="02040503050406030204" pitchFamily="18" charset="0"/>
                          <a:ea typeface="ＭＳ Ｐゴシック" panose="020B0600070205080204" pitchFamily="34" charset="-128"/>
                        </a:rPr>
                        <a:t>ralentissement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FF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FF0000"/>
                          </a:solidFill>
                          <a:effectLst/>
                          <a:latin typeface="Cambria" panose="02040503050406030204" pitchFamily="18" charset="0"/>
                          <a:ea typeface="ＭＳ Ｐゴシック" panose="020B0600070205080204" pitchFamily="34"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5"/>
                  </a:ext>
                </a:extLst>
              </a:tr>
              <a:tr h="705474">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FF0000"/>
                          </a:solidFill>
                          <a:effectLst/>
                          <a:latin typeface="Cambria" panose="02040503050406030204" pitchFamily="18" charset="0"/>
                          <a:ea typeface="ＭＳ Ｐゴシック" panose="020B0600070205080204" pitchFamily="34" charset="-128"/>
                        </a:rPr>
                        <a:t>Rupture avec l’état antérieur</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FF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FF0000"/>
                          </a:solidFill>
                          <a:effectLst/>
                          <a:latin typeface="Cambria" panose="02040503050406030204" pitchFamily="18" charset="0"/>
                          <a:ea typeface="ＭＳ Ｐゴシック" panose="020B0600070205080204" pitchFamily="34"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26880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787C197-D418-4282-AD55-321F0BFEFF7F}" type="slidenum">
              <a:rPr lang="fr-FR" altLang="fr-FR" sz="1200">
                <a:solidFill>
                  <a:srgbClr val="898989"/>
                </a:solidFill>
                <a:latin typeface="Calibri" panose="020F0502020204030204" pitchFamily="34" charset="0"/>
              </a:rPr>
              <a:pPr/>
              <a:t>37</a:t>
            </a:fld>
            <a:endParaRPr lang="fr-FR" altLang="fr-FR" sz="1200">
              <a:solidFill>
                <a:srgbClr val="898989"/>
              </a:solidFill>
              <a:latin typeface="Calibri" panose="020F050202020403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984197225"/>
              </p:ext>
            </p:extLst>
          </p:nvPr>
        </p:nvGraphicFramePr>
        <p:xfrm>
          <a:off x="1045906" y="2092412"/>
          <a:ext cx="9136319" cy="3243108"/>
        </p:xfrm>
        <a:graphic>
          <a:graphicData uri="http://schemas.openxmlformats.org/drawingml/2006/table">
            <a:tbl>
              <a:tblPr/>
              <a:tblGrid>
                <a:gridCol w="4681532">
                  <a:extLst>
                    <a:ext uri="{9D8B030D-6E8A-4147-A177-3AD203B41FA5}">
                      <a16:colId xmlns:a16="http://schemas.microsoft.com/office/drawing/2014/main" val="20000"/>
                    </a:ext>
                  </a:extLst>
                </a:gridCol>
                <a:gridCol w="2030483">
                  <a:extLst>
                    <a:ext uri="{9D8B030D-6E8A-4147-A177-3AD203B41FA5}">
                      <a16:colId xmlns:a16="http://schemas.microsoft.com/office/drawing/2014/main" val="20001"/>
                    </a:ext>
                  </a:extLst>
                </a:gridCol>
                <a:gridCol w="2424304">
                  <a:extLst>
                    <a:ext uri="{9D8B030D-6E8A-4147-A177-3AD203B41FA5}">
                      <a16:colId xmlns:a16="http://schemas.microsoft.com/office/drawing/2014/main" val="20002"/>
                    </a:ext>
                  </a:extLst>
                </a:gridCol>
              </a:tblGrid>
              <a:tr h="371861">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a:ln>
                            <a:noFill/>
                          </a:ln>
                          <a:solidFill>
                            <a:srgbClr val="FFFFFF"/>
                          </a:solidFill>
                          <a:effectLst/>
                          <a:latin typeface="Cambria" panose="02040503050406030204" pitchFamily="18" charset="0"/>
                          <a:ea typeface="ＭＳ Ｐゴシック" panose="020B0600070205080204" pitchFamily="34" charset="-128"/>
                        </a:rPr>
                        <a:t>Signes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a:ln>
                            <a:noFill/>
                          </a:ln>
                          <a:solidFill>
                            <a:srgbClr val="FFFFFF"/>
                          </a:solidFill>
                          <a:effectLst/>
                          <a:latin typeface="Cambria" panose="02040503050406030204" pitchFamily="18" charset="0"/>
                          <a:ea typeface="ＭＳ Ｐゴシック" panose="020B0600070205080204" pitchFamily="34" charset="-128"/>
                        </a:rPr>
                        <a:t>Trouble Bipolaire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Cambria" panose="02040503050406030204" pitchFamily="18" charset="0"/>
                          <a:ea typeface="ＭＳ Ｐゴシック" panose="020B0600070205080204" pitchFamily="34" charset="-128"/>
                        </a:rPr>
                        <a:t>TDA/H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50757">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Agitation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650757">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Distractibilité</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650757">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rPr>
                        <a:t>Irritabilité</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650757">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rPr>
                        <a:t>Impulsivité</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
        <p:nvSpPr>
          <p:cNvPr id="4" name="Titre 1"/>
          <p:cNvSpPr>
            <a:spLocks noGrp="1"/>
          </p:cNvSpPr>
          <p:nvPr>
            <p:ph type="title"/>
          </p:nvPr>
        </p:nvSpPr>
        <p:spPr>
          <a:xfrm>
            <a:off x="878818" y="324614"/>
            <a:ext cx="9418480" cy="1116106"/>
          </a:xfrm>
        </p:spPr>
        <p:txBody>
          <a:bodyPr/>
          <a:lstStyle/>
          <a:p>
            <a:r>
              <a:rPr lang="fr-FR" dirty="0"/>
              <a:t>Diagnostic différentiels :</a:t>
            </a:r>
            <a:br>
              <a:rPr lang="fr-FR" dirty="0"/>
            </a:br>
            <a:r>
              <a:rPr lang="fr-FR" dirty="0"/>
              <a:t>troubles thymiques - bipolarité</a:t>
            </a:r>
          </a:p>
        </p:txBody>
      </p:sp>
    </p:spTree>
    <p:extLst>
      <p:ext uri="{BB962C8B-B14F-4D97-AF65-F5344CB8AC3E}">
        <p14:creationId xmlns:p14="http://schemas.microsoft.com/office/powerpoint/2010/main" val="1232973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18F622E-5D52-43E7-B7AE-45FA35F389DD}" type="slidenum">
              <a:rPr lang="fr-FR" altLang="fr-FR" sz="1200">
                <a:solidFill>
                  <a:srgbClr val="898989"/>
                </a:solidFill>
                <a:latin typeface="Calibri" panose="020F0502020204030204" pitchFamily="34" charset="0"/>
              </a:rPr>
              <a:pPr/>
              <a:t>38</a:t>
            </a:fld>
            <a:endParaRPr lang="fr-FR" altLang="fr-FR" sz="1200">
              <a:solidFill>
                <a:srgbClr val="898989"/>
              </a:solidFill>
              <a:latin typeface="Calibri" panose="020F050202020403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3442416628"/>
              </p:ext>
            </p:extLst>
          </p:nvPr>
        </p:nvGraphicFramePr>
        <p:xfrm>
          <a:off x="930358" y="607360"/>
          <a:ext cx="9261392" cy="5783913"/>
        </p:xfrm>
        <a:graphic>
          <a:graphicData uri="http://schemas.openxmlformats.org/drawingml/2006/table">
            <a:tbl>
              <a:tblPr/>
              <a:tblGrid>
                <a:gridCol w="4745466">
                  <a:extLst>
                    <a:ext uri="{9D8B030D-6E8A-4147-A177-3AD203B41FA5}">
                      <a16:colId xmlns:a16="http://schemas.microsoft.com/office/drawing/2014/main" val="20000"/>
                    </a:ext>
                  </a:extLst>
                </a:gridCol>
                <a:gridCol w="2059196">
                  <a:extLst>
                    <a:ext uri="{9D8B030D-6E8A-4147-A177-3AD203B41FA5}">
                      <a16:colId xmlns:a16="http://schemas.microsoft.com/office/drawing/2014/main" val="20001"/>
                    </a:ext>
                  </a:extLst>
                </a:gridCol>
                <a:gridCol w="2456730">
                  <a:extLst>
                    <a:ext uri="{9D8B030D-6E8A-4147-A177-3AD203B41FA5}">
                      <a16:colId xmlns:a16="http://schemas.microsoft.com/office/drawing/2014/main" val="20002"/>
                    </a:ext>
                  </a:extLst>
                </a:gridCol>
              </a:tblGrid>
              <a:tr h="384961">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a:ln>
                            <a:noFill/>
                          </a:ln>
                          <a:solidFill>
                            <a:srgbClr val="FFFFFF"/>
                          </a:solidFill>
                          <a:effectLst/>
                          <a:latin typeface="Cambria" panose="02040503050406030204" pitchFamily="18" charset="0"/>
                          <a:ea typeface="ＭＳ Ｐゴシック" panose="020B0600070205080204" pitchFamily="34" charset="-128"/>
                        </a:rPr>
                        <a:t>Signes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Cambria" panose="02040503050406030204" pitchFamily="18" charset="0"/>
                          <a:ea typeface="ＭＳ Ｐゴシック" panose="020B0600070205080204" pitchFamily="34" charset="-128"/>
                        </a:rPr>
                        <a:t>Trouble Bipolaire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Cambria" panose="02040503050406030204" pitchFamily="18" charset="0"/>
                          <a:ea typeface="ＭＳ Ｐゴシック" panose="020B0600070205080204" pitchFamily="34" charset="-128"/>
                        </a:rPr>
                        <a:t>TDA/H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7486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Agitation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67486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Distractibilité</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67486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Irritabilité</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67486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Impulsivité</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67486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FF0000"/>
                          </a:solidFill>
                          <a:effectLst/>
                          <a:latin typeface="Cambria" panose="02040503050406030204" pitchFamily="18" charset="0"/>
                          <a:ea typeface="ＭＳ Ｐゴシック" panose="020B0600070205080204" pitchFamily="34" charset="-128"/>
                        </a:rPr>
                        <a:t>Exaltation de l’humeur</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FF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FF0000"/>
                          </a:solidFill>
                          <a:effectLst/>
                          <a:latin typeface="Cambria" panose="02040503050406030204" pitchFamily="18" charset="0"/>
                          <a:ea typeface="ＭＳ Ｐゴシック" panose="020B0600070205080204" pitchFamily="34"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FF0000"/>
                          </a:solidFill>
                          <a:effectLst/>
                          <a:latin typeface="Cambria" panose="02040503050406030204" pitchFamily="18" charset="0"/>
                          <a:ea typeface="ＭＳ Ｐゴシック" panose="020B0600070205080204" pitchFamily="34"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67486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FF0000"/>
                          </a:solidFill>
                          <a:effectLst/>
                          <a:latin typeface="Cambria" panose="02040503050406030204" pitchFamily="18" charset="0"/>
                          <a:ea typeface="ＭＳ Ｐゴシック" panose="020B0600070205080204" pitchFamily="34" charset="-128"/>
                        </a:rPr>
                        <a:t>Fuite des idées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FF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FF0000"/>
                          </a:solidFill>
                          <a:effectLst/>
                          <a:latin typeface="Cambria" panose="02040503050406030204" pitchFamily="18" charset="0"/>
                          <a:ea typeface="ＭＳ Ｐゴシック" panose="020B0600070205080204" pitchFamily="34"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FF0000"/>
                          </a:solidFill>
                          <a:effectLst/>
                          <a:latin typeface="Cambria" panose="02040503050406030204" pitchFamily="18" charset="0"/>
                          <a:ea typeface="ＭＳ Ｐゴシック" panose="020B0600070205080204" pitchFamily="34"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67486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FF0000"/>
                          </a:solidFill>
                          <a:effectLst/>
                          <a:latin typeface="Cambria" panose="02040503050406030204" pitchFamily="18" charset="0"/>
                          <a:ea typeface="ＭＳ Ｐゴシック" panose="020B0600070205080204" pitchFamily="34" charset="-128"/>
                        </a:rPr>
                        <a:t>Réduction du sommeil</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FF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FF0000"/>
                          </a:solidFill>
                          <a:effectLst/>
                          <a:latin typeface="Cambria" panose="02040503050406030204" pitchFamily="18" charset="0"/>
                          <a:ea typeface="ＭＳ Ｐゴシック" panose="020B0600070205080204" pitchFamily="34"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FF0000"/>
                          </a:solidFill>
                          <a:effectLst/>
                          <a:latin typeface="Cambria" panose="02040503050406030204" pitchFamily="18" charset="0"/>
                          <a:ea typeface="ＭＳ Ｐゴシック" panose="020B0600070205080204" pitchFamily="34"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67486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FF0000"/>
                          </a:solidFill>
                          <a:effectLst/>
                          <a:latin typeface="Cambria" panose="02040503050406030204" pitchFamily="18" charset="0"/>
                          <a:ea typeface="ＭＳ Ｐゴシック" panose="020B0600070205080204" pitchFamily="34" charset="-128"/>
                        </a:rPr>
                        <a:t>Hypersexualité</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FF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FF0000"/>
                          </a:solidFill>
                          <a:effectLst/>
                          <a:latin typeface="Cambria" panose="02040503050406030204" pitchFamily="18" charset="0"/>
                          <a:ea typeface="ＭＳ Ｐゴシック" panose="020B0600070205080204" pitchFamily="34"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FF0000"/>
                          </a:solidFill>
                          <a:effectLst/>
                          <a:latin typeface="Cambria" panose="02040503050406030204" pitchFamily="18" charset="0"/>
                          <a:ea typeface="ＭＳ Ｐゴシック" panose="020B0600070205080204" pitchFamily="34"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903454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08EC862-90A4-4742-82A3-815A681B7634}" type="slidenum">
              <a:rPr lang="fr-FR" altLang="fr-FR" sz="1200">
                <a:solidFill>
                  <a:srgbClr val="898989"/>
                </a:solidFill>
                <a:latin typeface="Calibri" panose="020F0502020204030204" pitchFamily="34" charset="0"/>
              </a:rPr>
              <a:pPr/>
              <a:t>39</a:t>
            </a:fld>
            <a:endParaRPr lang="fr-FR" altLang="fr-FR" sz="1200">
              <a:solidFill>
                <a:srgbClr val="898989"/>
              </a:solidFill>
              <a:latin typeface="Calibri" panose="020F050202020403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59772027"/>
              </p:ext>
            </p:extLst>
          </p:nvPr>
        </p:nvGraphicFramePr>
        <p:xfrm>
          <a:off x="788201" y="1981200"/>
          <a:ext cx="9262204" cy="2945584"/>
        </p:xfrm>
        <a:graphic>
          <a:graphicData uri="http://schemas.openxmlformats.org/drawingml/2006/table">
            <a:tbl>
              <a:tblPr/>
              <a:tblGrid>
                <a:gridCol w="4746037">
                  <a:extLst>
                    <a:ext uri="{9D8B030D-6E8A-4147-A177-3AD203B41FA5}">
                      <a16:colId xmlns:a16="http://schemas.microsoft.com/office/drawing/2014/main" val="20000"/>
                    </a:ext>
                  </a:extLst>
                </a:gridCol>
                <a:gridCol w="2058459">
                  <a:extLst>
                    <a:ext uri="{9D8B030D-6E8A-4147-A177-3AD203B41FA5}">
                      <a16:colId xmlns:a16="http://schemas.microsoft.com/office/drawing/2014/main" val="20001"/>
                    </a:ext>
                  </a:extLst>
                </a:gridCol>
                <a:gridCol w="2457708">
                  <a:extLst>
                    <a:ext uri="{9D8B030D-6E8A-4147-A177-3AD203B41FA5}">
                      <a16:colId xmlns:a16="http://schemas.microsoft.com/office/drawing/2014/main" val="20002"/>
                    </a:ext>
                  </a:extLst>
                </a:gridCol>
              </a:tblGrid>
              <a:tr h="3538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a:ln>
                            <a:noFill/>
                          </a:ln>
                          <a:solidFill>
                            <a:srgbClr val="FFFFFF"/>
                          </a:solidFill>
                          <a:effectLst/>
                          <a:latin typeface="Cambria" panose="02040503050406030204" pitchFamily="18" charset="0"/>
                          <a:ea typeface="ＭＳ Ｐゴシック" panose="020B0600070205080204" pitchFamily="34" charset="-128"/>
                        </a:rPr>
                        <a:t>Signes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Cambria" panose="02040503050406030204" pitchFamily="18" charset="0"/>
                          <a:ea typeface="ＭＳ Ｐゴシック" panose="020B0600070205080204" pitchFamily="34" charset="-128"/>
                        </a:rPr>
                        <a:t>Troubles Anxieux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Cambria" panose="02040503050406030204" pitchFamily="18" charset="0"/>
                          <a:ea typeface="ＭＳ Ｐゴシック" panose="020B0600070205080204" pitchFamily="34" charset="-128"/>
                        </a:rPr>
                        <a:t>TDA/H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4495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rPr>
                        <a:t>Agitation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64495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Distractibilité</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64495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Irritabilité</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64495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Impulsivité</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
        <p:nvSpPr>
          <p:cNvPr id="4" name="Titre 1"/>
          <p:cNvSpPr>
            <a:spLocks noGrp="1"/>
          </p:cNvSpPr>
          <p:nvPr>
            <p:ph type="title"/>
          </p:nvPr>
        </p:nvSpPr>
        <p:spPr>
          <a:xfrm>
            <a:off x="788201" y="311099"/>
            <a:ext cx="9451431" cy="1116106"/>
          </a:xfrm>
        </p:spPr>
        <p:txBody>
          <a:bodyPr/>
          <a:lstStyle/>
          <a:p>
            <a:r>
              <a:rPr lang="fr-FR" dirty="0"/>
              <a:t>Diagnostics différentiels : </a:t>
            </a:r>
            <a:br>
              <a:rPr lang="fr-FR" dirty="0"/>
            </a:br>
            <a:r>
              <a:rPr lang="fr-FR" dirty="0"/>
              <a:t>troubles anxieux</a:t>
            </a:r>
          </a:p>
        </p:txBody>
      </p:sp>
    </p:spTree>
    <p:extLst>
      <p:ext uri="{BB962C8B-B14F-4D97-AF65-F5344CB8AC3E}">
        <p14:creationId xmlns:p14="http://schemas.microsoft.com/office/powerpoint/2010/main" val="788591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r 2"/>
          <p:cNvGrpSpPr/>
          <p:nvPr/>
        </p:nvGrpSpPr>
        <p:grpSpPr>
          <a:xfrm>
            <a:off x="2082293" y="2056419"/>
            <a:ext cx="1967676" cy="2217916"/>
            <a:chOff x="251336" y="1163119"/>
            <a:chExt cx="2623568" cy="2957222"/>
          </a:xfrm>
        </p:grpSpPr>
        <p:sp>
          <p:nvSpPr>
            <p:cNvPr id="4" name="ZoneTexte 3"/>
            <p:cNvSpPr txBox="1"/>
            <p:nvPr/>
          </p:nvSpPr>
          <p:spPr>
            <a:xfrm>
              <a:off x="251336" y="1163119"/>
              <a:ext cx="2623568" cy="400109"/>
            </a:xfrm>
            <a:prstGeom prst="rect">
              <a:avLst/>
            </a:prstGeom>
            <a:noFill/>
            <a:ln>
              <a:solidFill>
                <a:schemeClr val="tx1"/>
              </a:solidFill>
            </a:ln>
          </p:spPr>
          <p:txBody>
            <a:bodyPr wrap="square" rtlCol="0">
              <a:spAutoFit/>
            </a:bodyPr>
            <a:lstStyle/>
            <a:p>
              <a:pPr algn="ctr" defTabSz="457200"/>
              <a:r>
                <a:rPr lang="fr-FR" sz="1350" b="1" dirty="0">
                  <a:solidFill>
                    <a:prstClr val="black"/>
                  </a:solidFill>
                </a:rPr>
                <a:t>     Triade initiale</a:t>
              </a:r>
            </a:p>
          </p:txBody>
        </p:sp>
        <p:sp>
          <p:nvSpPr>
            <p:cNvPr id="12" name="Flèche vers le bas 11"/>
            <p:cNvSpPr/>
            <p:nvPr/>
          </p:nvSpPr>
          <p:spPr>
            <a:xfrm>
              <a:off x="1223609" y="1867251"/>
              <a:ext cx="251336" cy="107161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defTabSz="457200"/>
              <a:endParaRPr lang="fr-FR" sz="1350" dirty="0">
                <a:solidFill>
                  <a:prstClr val="white"/>
                </a:solidFill>
              </a:endParaRPr>
            </a:p>
          </p:txBody>
        </p:sp>
        <p:sp>
          <p:nvSpPr>
            <p:cNvPr id="13" name="ZoneTexte 12"/>
            <p:cNvSpPr txBox="1"/>
            <p:nvPr/>
          </p:nvSpPr>
          <p:spPr>
            <a:xfrm>
              <a:off x="251336" y="3166233"/>
              <a:ext cx="2473675" cy="954108"/>
            </a:xfrm>
            <a:prstGeom prst="rect">
              <a:avLst/>
            </a:prstGeom>
            <a:noFill/>
            <a:ln>
              <a:solidFill>
                <a:srgbClr val="000000"/>
              </a:solidFill>
            </a:ln>
          </p:spPr>
          <p:txBody>
            <a:bodyPr wrap="square" rtlCol="0">
              <a:spAutoFit/>
            </a:bodyPr>
            <a:lstStyle/>
            <a:p>
              <a:pPr marL="214313" indent="-214313" defTabSz="457200">
                <a:buFont typeface="Arial"/>
                <a:buChar char="•"/>
              </a:pPr>
              <a:r>
                <a:rPr lang="fr-FR" sz="1350" b="1" dirty="0">
                  <a:solidFill>
                    <a:prstClr val="black"/>
                  </a:solidFill>
                </a:rPr>
                <a:t>Hyperactivité</a:t>
              </a:r>
            </a:p>
            <a:p>
              <a:pPr marL="214313" indent="-214313" defTabSz="457200">
                <a:buFont typeface="Arial"/>
                <a:buChar char="•"/>
              </a:pPr>
              <a:r>
                <a:rPr lang="fr-FR" sz="1350" b="1" dirty="0">
                  <a:solidFill>
                    <a:prstClr val="black"/>
                  </a:solidFill>
                </a:rPr>
                <a:t>Impulsivité</a:t>
              </a:r>
            </a:p>
            <a:p>
              <a:pPr marL="214313" indent="-214313" defTabSz="457200">
                <a:buFont typeface="Arial"/>
                <a:buChar char="•"/>
              </a:pPr>
              <a:r>
                <a:rPr lang="fr-FR" sz="1350" b="1" dirty="0">
                  <a:solidFill>
                    <a:prstClr val="black"/>
                  </a:solidFill>
                </a:rPr>
                <a:t>Inattention</a:t>
              </a:r>
            </a:p>
          </p:txBody>
        </p:sp>
      </p:grpSp>
      <p:grpSp>
        <p:nvGrpSpPr>
          <p:cNvPr id="7" name="Grouper 6"/>
          <p:cNvGrpSpPr/>
          <p:nvPr/>
        </p:nvGrpSpPr>
        <p:grpSpPr>
          <a:xfrm>
            <a:off x="4504030" y="2052760"/>
            <a:ext cx="5843852" cy="3042023"/>
            <a:chOff x="2631261" y="1208697"/>
            <a:chExt cx="7791802" cy="4056030"/>
          </a:xfrm>
        </p:grpSpPr>
        <p:sp>
          <p:nvSpPr>
            <p:cNvPr id="5" name="ZoneTexte 4"/>
            <p:cNvSpPr txBox="1"/>
            <p:nvPr/>
          </p:nvSpPr>
          <p:spPr>
            <a:xfrm>
              <a:off x="2631261" y="1208697"/>
              <a:ext cx="7791800" cy="400109"/>
            </a:xfrm>
            <a:prstGeom prst="rect">
              <a:avLst/>
            </a:prstGeom>
            <a:noFill/>
            <a:ln>
              <a:solidFill>
                <a:srgbClr val="000000"/>
              </a:solidFill>
            </a:ln>
          </p:spPr>
          <p:txBody>
            <a:bodyPr wrap="square" rtlCol="0">
              <a:spAutoFit/>
            </a:bodyPr>
            <a:lstStyle/>
            <a:p>
              <a:pPr algn="ctr" defTabSz="457200"/>
              <a:r>
                <a:rPr lang="fr-FR" sz="1350" dirty="0">
                  <a:solidFill>
                    <a:prstClr val="black"/>
                  </a:solidFill>
                </a:rPr>
                <a:t>Autres signes remarquables à l’âge adulte</a:t>
              </a:r>
            </a:p>
          </p:txBody>
        </p:sp>
        <p:sp>
          <p:nvSpPr>
            <p:cNvPr id="15" name="Flèche vers le bas 14"/>
            <p:cNvSpPr/>
            <p:nvPr/>
          </p:nvSpPr>
          <p:spPr>
            <a:xfrm>
              <a:off x="4586139" y="1867252"/>
              <a:ext cx="251336" cy="107161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sz="1350" dirty="0">
                <a:solidFill>
                  <a:prstClr val="white"/>
                </a:solidFill>
              </a:endParaRPr>
            </a:p>
          </p:txBody>
        </p:sp>
        <p:sp>
          <p:nvSpPr>
            <p:cNvPr id="16" name="ZoneTexte 15"/>
            <p:cNvSpPr txBox="1"/>
            <p:nvPr/>
          </p:nvSpPr>
          <p:spPr>
            <a:xfrm>
              <a:off x="7454812" y="3202625"/>
              <a:ext cx="2968251" cy="2062102"/>
            </a:xfrm>
            <a:prstGeom prst="rect">
              <a:avLst/>
            </a:prstGeom>
            <a:noFill/>
            <a:ln>
              <a:solidFill>
                <a:srgbClr val="000000"/>
              </a:solidFill>
            </a:ln>
          </p:spPr>
          <p:txBody>
            <a:bodyPr wrap="square" rtlCol="0">
              <a:spAutoFit/>
            </a:bodyPr>
            <a:lstStyle/>
            <a:p>
              <a:pPr marL="214313" indent="-214313" defTabSz="457200">
                <a:buFont typeface="Arial"/>
                <a:buChar char="•"/>
              </a:pPr>
              <a:r>
                <a:rPr lang="fr-FR" sz="1350" dirty="0">
                  <a:solidFill>
                    <a:prstClr val="black"/>
                  </a:solidFill>
                </a:rPr>
                <a:t>Difficultés d’organisation et de planification</a:t>
              </a:r>
            </a:p>
            <a:p>
              <a:pPr marL="214313" indent="-214313" defTabSz="457200">
                <a:buFont typeface="Arial"/>
                <a:buChar char="•"/>
              </a:pPr>
              <a:r>
                <a:rPr lang="fr-FR" sz="1350" dirty="0">
                  <a:solidFill>
                    <a:prstClr val="black"/>
                  </a:solidFill>
                </a:rPr>
                <a:t>Attrait pour la nouveauté</a:t>
              </a:r>
            </a:p>
            <a:p>
              <a:pPr marL="214313" indent="-214313" defTabSz="457200">
                <a:buFont typeface="Arial"/>
                <a:buChar char="•"/>
              </a:pPr>
              <a:r>
                <a:rPr lang="fr-FR" sz="1350" dirty="0">
                  <a:solidFill>
                    <a:prstClr val="black"/>
                  </a:solidFill>
                </a:rPr>
                <a:t>Alimentation et sommeil</a:t>
              </a:r>
            </a:p>
          </p:txBody>
        </p:sp>
      </p:grpSp>
      <p:grpSp>
        <p:nvGrpSpPr>
          <p:cNvPr id="8" name="Grouper 7"/>
          <p:cNvGrpSpPr/>
          <p:nvPr/>
        </p:nvGrpSpPr>
        <p:grpSpPr>
          <a:xfrm>
            <a:off x="4458426" y="2584519"/>
            <a:ext cx="4905716" cy="1509361"/>
            <a:chOff x="1493207" y="1940339"/>
            <a:chExt cx="6540955" cy="2012482"/>
          </a:xfrm>
        </p:grpSpPr>
        <p:sp>
          <p:nvSpPr>
            <p:cNvPr id="6" name="ZoneTexte 5"/>
            <p:cNvSpPr txBox="1"/>
            <p:nvPr/>
          </p:nvSpPr>
          <p:spPr>
            <a:xfrm>
              <a:off x="1493207" y="3275713"/>
              <a:ext cx="3283558" cy="677108"/>
            </a:xfrm>
            <a:prstGeom prst="rect">
              <a:avLst/>
            </a:prstGeom>
            <a:noFill/>
            <a:ln>
              <a:solidFill>
                <a:srgbClr val="000000"/>
              </a:solidFill>
            </a:ln>
          </p:spPr>
          <p:txBody>
            <a:bodyPr wrap="square" rtlCol="0">
              <a:spAutoFit/>
            </a:bodyPr>
            <a:lstStyle/>
            <a:p>
              <a:pPr algn="ctr" defTabSz="457200"/>
              <a:r>
                <a:rPr lang="fr-FR" sz="1350" dirty="0">
                  <a:solidFill>
                    <a:prstClr val="black"/>
                  </a:solidFill>
                </a:rPr>
                <a:t>Symptomatologie émotionnelle</a:t>
              </a:r>
            </a:p>
          </p:txBody>
        </p:sp>
        <p:sp>
          <p:nvSpPr>
            <p:cNvPr id="14" name="Flèche vers le bas 13"/>
            <p:cNvSpPr/>
            <p:nvPr/>
          </p:nvSpPr>
          <p:spPr>
            <a:xfrm>
              <a:off x="7755301" y="1940339"/>
              <a:ext cx="278861" cy="107161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sz="1350" dirty="0">
                <a:solidFill>
                  <a:prstClr val="white"/>
                </a:solidFill>
              </a:endParaRPr>
            </a:p>
          </p:txBody>
        </p:sp>
      </p:grpSp>
      <p:sp>
        <p:nvSpPr>
          <p:cNvPr id="18" name="Titre 17"/>
          <p:cNvSpPr>
            <a:spLocks noGrp="1"/>
          </p:cNvSpPr>
          <p:nvPr>
            <p:ph type="title"/>
          </p:nvPr>
        </p:nvSpPr>
        <p:spPr>
          <a:xfrm>
            <a:off x="1427921" y="611965"/>
            <a:ext cx="8838523" cy="994172"/>
          </a:xfrm>
        </p:spPr>
        <p:txBody>
          <a:bodyPr>
            <a:normAutofit/>
          </a:bodyPr>
          <a:lstStyle/>
          <a:p>
            <a:r>
              <a:rPr lang="fr-FR" dirty="0"/>
              <a:t>Sémiologie du TDA/H de l’adulte</a:t>
            </a:r>
          </a:p>
        </p:txBody>
      </p:sp>
      <p:grpSp>
        <p:nvGrpSpPr>
          <p:cNvPr id="9" name="Grouper 8"/>
          <p:cNvGrpSpPr/>
          <p:nvPr/>
        </p:nvGrpSpPr>
        <p:grpSpPr>
          <a:xfrm>
            <a:off x="2795404" y="4980787"/>
            <a:ext cx="6538073" cy="1316248"/>
            <a:chOff x="-2356" y="4786182"/>
            <a:chExt cx="8717430" cy="1754996"/>
          </a:xfrm>
        </p:grpSpPr>
        <p:sp>
          <p:nvSpPr>
            <p:cNvPr id="22" name="Flèche à angle droit 21"/>
            <p:cNvSpPr/>
            <p:nvPr/>
          </p:nvSpPr>
          <p:spPr>
            <a:xfrm rot="16200000" flipH="1" flipV="1">
              <a:off x="-32080" y="5414256"/>
              <a:ext cx="959075" cy="899627"/>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sz="1350">
                <a:solidFill>
                  <a:prstClr val="white"/>
                </a:solidFill>
              </a:endParaRPr>
            </a:p>
          </p:txBody>
        </p:sp>
        <p:sp>
          <p:nvSpPr>
            <p:cNvPr id="23" name="Flèche à angle droit 22"/>
            <p:cNvSpPr/>
            <p:nvPr/>
          </p:nvSpPr>
          <p:spPr>
            <a:xfrm rot="5400000" flipV="1">
              <a:off x="7785723" y="5414257"/>
              <a:ext cx="959075" cy="899627"/>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sz="1350">
                <a:solidFill>
                  <a:prstClr val="white"/>
                </a:solidFill>
              </a:endParaRPr>
            </a:p>
          </p:txBody>
        </p:sp>
        <p:sp>
          <p:nvSpPr>
            <p:cNvPr id="25" name="Flèche vers le bas 24"/>
            <p:cNvSpPr/>
            <p:nvPr/>
          </p:nvSpPr>
          <p:spPr>
            <a:xfrm>
              <a:off x="4066682" y="4786182"/>
              <a:ext cx="462987" cy="9260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sz="1350">
                <a:solidFill>
                  <a:prstClr val="white"/>
                </a:solidFill>
              </a:endParaRPr>
            </a:p>
          </p:txBody>
        </p:sp>
        <p:sp>
          <p:nvSpPr>
            <p:cNvPr id="2" name="ZoneTexte 1"/>
            <p:cNvSpPr txBox="1"/>
            <p:nvPr/>
          </p:nvSpPr>
          <p:spPr>
            <a:xfrm>
              <a:off x="2193546" y="5864070"/>
              <a:ext cx="4325624" cy="677108"/>
            </a:xfrm>
            <a:prstGeom prst="rect">
              <a:avLst/>
            </a:prstGeom>
            <a:noFill/>
            <a:ln>
              <a:solidFill>
                <a:srgbClr val="000000"/>
              </a:solidFill>
            </a:ln>
          </p:spPr>
          <p:txBody>
            <a:bodyPr wrap="square" rtlCol="0">
              <a:spAutoFit/>
            </a:bodyPr>
            <a:lstStyle/>
            <a:p>
              <a:pPr marL="214313" indent="-214313" algn="ctr" defTabSz="457200">
                <a:buFont typeface="Arial"/>
                <a:buChar char="•"/>
              </a:pPr>
              <a:r>
                <a:rPr lang="fr-FR" sz="1350" dirty="0">
                  <a:solidFill>
                    <a:prstClr val="black"/>
                  </a:solidFill>
                </a:rPr>
                <a:t>Difficultés relationnelles</a:t>
              </a:r>
            </a:p>
            <a:p>
              <a:pPr marL="214313" indent="-214313" algn="ctr" defTabSz="457200">
                <a:buFont typeface="Arial"/>
                <a:buChar char="•"/>
              </a:pPr>
              <a:r>
                <a:rPr lang="fr-FR" sz="1350" dirty="0">
                  <a:solidFill>
                    <a:prstClr val="black"/>
                  </a:solidFill>
                </a:rPr>
                <a:t>Processus d’adaptation</a:t>
              </a:r>
            </a:p>
          </p:txBody>
        </p:sp>
      </p:grpSp>
    </p:spTree>
    <p:extLst>
      <p:ext uri="{BB962C8B-B14F-4D97-AF65-F5344CB8AC3E}">
        <p14:creationId xmlns:p14="http://schemas.microsoft.com/office/powerpoint/2010/main" val="78599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2B729EB-0238-46DC-A3E6-37D0405BBDCB}" type="slidenum">
              <a:rPr lang="fr-FR" altLang="fr-FR" sz="1200">
                <a:solidFill>
                  <a:srgbClr val="898989"/>
                </a:solidFill>
                <a:latin typeface="Calibri" panose="020F0502020204030204" pitchFamily="34" charset="0"/>
              </a:rPr>
              <a:pPr/>
              <a:t>40</a:t>
            </a:fld>
            <a:endParaRPr lang="fr-FR" altLang="fr-FR" sz="1200">
              <a:solidFill>
                <a:srgbClr val="898989"/>
              </a:solidFill>
              <a:latin typeface="Calibri" panose="020F050202020403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167325139"/>
              </p:ext>
            </p:extLst>
          </p:nvPr>
        </p:nvGraphicFramePr>
        <p:xfrm>
          <a:off x="992360" y="607360"/>
          <a:ext cx="9218440" cy="5714999"/>
        </p:xfrm>
        <a:graphic>
          <a:graphicData uri="http://schemas.openxmlformats.org/drawingml/2006/table">
            <a:tbl>
              <a:tblPr/>
              <a:tblGrid>
                <a:gridCol w="4723612">
                  <a:extLst>
                    <a:ext uri="{9D8B030D-6E8A-4147-A177-3AD203B41FA5}">
                      <a16:colId xmlns:a16="http://schemas.microsoft.com/office/drawing/2014/main" val="20000"/>
                    </a:ext>
                  </a:extLst>
                </a:gridCol>
                <a:gridCol w="2048733">
                  <a:extLst>
                    <a:ext uri="{9D8B030D-6E8A-4147-A177-3AD203B41FA5}">
                      <a16:colId xmlns:a16="http://schemas.microsoft.com/office/drawing/2014/main" val="20001"/>
                    </a:ext>
                  </a:extLst>
                </a:gridCol>
                <a:gridCol w="2446095">
                  <a:extLst>
                    <a:ext uri="{9D8B030D-6E8A-4147-A177-3AD203B41FA5}">
                      <a16:colId xmlns:a16="http://schemas.microsoft.com/office/drawing/2014/main" val="20002"/>
                    </a:ext>
                  </a:extLst>
                </a:gridCol>
              </a:tblGrid>
              <a:tr h="38155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a:ln>
                            <a:noFill/>
                          </a:ln>
                          <a:solidFill>
                            <a:srgbClr val="FFFFFF"/>
                          </a:solidFill>
                          <a:effectLst/>
                          <a:latin typeface="Cambria" panose="02040503050406030204" pitchFamily="18" charset="0"/>
                          <a:ea typeface="ＭＳ Ｐゴシック" panose="020B0600070205080204" pitchFamily="34" charset="-128"/>
                        </a:rPr>
                        <a:t>Signes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a:ln>
                            <a:noFill/>
                          </a:ln>
                          <a:solidFill>
                            <a:srgbClr val="FFFFFF"/>
                          </a:solidFill>
                          <a:effectLst/>
                          <a:latin typeface="Cambria" panose="02040503050406030204" pitchFamily="18" charset="0"/>
                          <a:ea typeface="ＭＳ Ｐゴシック" panose="020B0600070205080204" pitchFamily="34" charset="-128"/>
                        </a:rPr>
                        <a:t>Troubles Anxieux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Cambria" panose="02040503050406030204" pitchFamily="18" charset="0"/>
                          <a:ea typeface="ＭＳ Ｐゴシック" panose="020B0600070205080204" pitchFamily="34" charset="-128"/>
                        </a:rPr>
                        <a:t>TDA/H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6668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Agitation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66668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Distractibilité</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66668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Irritabilité</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66668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Impulsivité</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66668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FF0000"/>
                          </a:solidFill>
                          <a:effectLst/>
                          <a:latin typeface="Cambria" panose="02040503050406030204" pitchFamily="18" charset="0"/>
                          <a:ea typeface="ＭＳ Ｐゴシック" panose="020B0600070205080204" pitchFamily="34" charset="-128"/>
                        </a:rPr>
                        <a:t>Ruminations et soucis excessifs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FF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FF0000"/>
                          </a:solidFill>
                          <a:effectLst/>
                          <a:latin typeface="Cambria" panose="02040503050406030204" pitchFamily="18" charset="0"/>
                          <a:ea typeface="ＭＳ Ｐゴシック" panose="020B0600070205080204" pitchFamily="34"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FF0000"/>
                          </a:solidFill>
                          <a:effectLst/>
                          <a:latin typeface="Cambria" panose="02040503050406030204" pitchFamily="18" charset="0"/>
                          <a:ea typeface="ＭＳ Ｐゴシック" panose="020B0600070205080204" pitchFamily="34"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66668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FF0000"/>
                          </a:solidFill>
                          <a:effectLst/>
                          <a:latin typeface="Cambria" panose="02040503050406030204" pitchFamily="18" charset="0"/>
                          <a:ea typeface="ＭＳ Ｐゴシック" panose="020B0600070205080204" pitchFamily="34" charset="-128"/>
                        </a:rPr>
                        <a:t>Contrôle / ponctualité/ perfectionnisme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FF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FF0000"/>
                          </a:solidFill>
                          <a:effectLst/>
                          <a:latin typeface="Cambria" panose="02040503050406030204" pitchFamily="18" charset="0"/>
                          <a:ea typeface="ＭＳ Ｐゴシック" panose="020B0600070205080204" pitchFamily="34"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FF0000"/>
                          </a:solidFill>
                          <a:effectLst/>
                          <a:latin typeface="Cambria" panose="02040503050406030204" pitchFamily="18" charset="0"/>
                          <a:ea typeface="ＭＳ Ｐゴシック" panose="020B0600070205080204" pitchFamily="34"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66668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FF0000"/>
                          </a:solidFill>
                          <a:effectLst/>
                          <a:latin typeface="Cambria" panose="02040503050406030204" pitchFamily="18" charset="0"/>
                          <a:ea typeface="ＭＳ Ｐゴシック" panose="020B0600070205080204" pitchFamily="34" charset="-128"/>
                        </a:rPr>
                        <a:t>conformisme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FF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FF0000"/>
                          </a:solidFill>
                          <a:effectLst/>
                          <a:latin typeface="Cambria" panose="02040503050406030204" pitchFamily="18" charset="0"/>
                          <a:ea typeface="ＭＳ Ｐゴシック" panose="020B0600070205080204" pitchFamily="34"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FF0000"/>
                          </a:solidFill>
                          <a:effectLst/>
                          <a:latin typeface="Cambria" panose="02040503050406030204" pitchFamily="18" charset="0"/>
                          <a:ea typeface="ＭＳ Ｐゴシック" panose="020B0600070205080204" pitchFamily="34"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66668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FF0000"/>
                          </a:solidFill>
                          <a:effectLst/>
                          <a:latin typeface="Cambria" panose="02040503050406030204" pitchFamily="18" charset="0"/>
                          <a:ea typeface="ＭＳ Ｐゴシック" panose="020B0600070205080204" pitchFamily="34" charset="-128"/>
                        </a:rPr>
                        <a:t>Approbation et réassurance excessive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FF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FF0000"/>
                          </a:solidFill>
                          <a:effectLst/>
                          <a:latin typeface="Cambria" panose="02040503050406030204" pitchFamily="18" charset="0"/>
                          <a:ea typeface="ＭＳ Ｐゴシック" panose="020B0600070205080204" pitchFamily="34"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FF0000"/>
                          </a:solidFill>
                          <a:effectLst/>
                          <a:latin typeface="Cambria" panose="02040503050406030204" pitchFamily="18" charset="0"/>
                          <a:ea typeface="ＭＳ Ｐゴシック" panose="020B0600070205080204" pitchFamily="34"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89735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Diagnostics différentiels : </a:t>
            </a:r>
            <a:br>
              <a:rPr lang="fr-FR" dirty="0"/>
            </a:br>
            <a:r>
              <a:rPr lang="fr-FR" dirty="0"/>
              <a:t>alcool et substances</a:t>
            </a:r>
          </a:p>
        </p:txBody>
      </p:sp>
      <p:sp>
        <p:nvSpPr>
          <p:cNvPr id="3" name="Espace réservé du contenu 2"/>
          <p:cNvSpPr>
            <a:spLocks noGrp="1"/>
          </p:cNvSpPr>
          <p:nvPr>
            <p:ph idx="1"/>
          </p:nvPr>
        </p:nvSpPr>
        <p:spPr>
          <a:xfrm>
            <a:off x="664633" y="2294352"/>
            <a:ext cx="10521109" cy="4394547"/>
          </a:xfrm>
        </p:spPr>
        <p:txBody>
          <a:bodyPr/>
          <a:lstStyle/>
          <a:p>
            <a:r>
              <a:rPr lang="fr-FR" dirty="0">
                <a:latin typeface="Cambria" panose="02040503050406030204" pitchFamily="18" charset="0"/>
              </a:rPr>
              <a:t>Intoxication ou sevrage OH : désinhibition, impulsivité, troubles du sommeil, irritabilité, </a:t>
            </a:r>
            <a:r>
              <a:rPr lang="is-IS" dirty="0">
                <a:latin typeface="Cambria" panose="02040503050406030204" pitchFamily="18" charset="0"/>
              </a:rPr>
              <a:t>…</a:t>
            </a:r>
          </a:p>
          <a:p>
            <a:r>
              <a:rPr lang="fr-FR" dirty="0">
                <a:latin typeface="Cambria" panose="02040503050406030204" pitchFamily="18" charset="0"/>
              </a:rPr>
              <a:t>S</a:t>
            </a:r>
            <a:r>
              <a:rPr lang="is-IS" dirty="0">
                <a:latin typeface="Cambria" panose="02040503050406030204" pitchFamily="18" charset="0"/>
              </a:rPr>
              <a:t>ubstances stimulantes: caféine, tabac</a:t>
            </a:r>
          </a:p>
          <a:p>
            <a:r>
              <a:rPr lang="fr-FR" dirty="0">
                <a:latin typeface="Cambria" panose="02040503050406030204" pitchFamily="18" charset="0"/>
              </a:rPr>
              <a:t>C</a:t>
            </a:r>
            <a:r>
              <a:rPr lang="is-IS" dirty="0">
                <a:latin typeface="Cambria" panose="02040503050406030204" pitchFamily="18" charset="0"/>
              </a:rPr>
              <a:t>ocaine : hyperactivité acquise? </a:t>
            </a:r>
          </a:p>
          <a:p>
            <a:endParaRPr lang="is-IS" dirty="0"/>
          </a:p>
        </p:txBody>
      </p:sp>
    </p:spTree>
    <p:extLst>
      <p:ext uri="{BB962C8B-B14F-4D97-AF65-F5344CB8AC3E}">
        <p14:creationId xmlns:p14="http://schemas.microsoft.com/office/powerpoint/2010/main" val="33731054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re 1"/>
          <p:cNvSpPr txBox="1">
            <a:spLocks/>
          </p:cNvSpPr>
          <p:nvPr/>
        </p:nvSpPr>
        <p:spPr bwMode="auto">
          <a:xfrm>
            <a:off x="2667000" y="2276476"/>
            <a:ext cx="74676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r-FR" altLang="fr-FR" sz="4000">
              <a:latin typeface="Cambria" panose="02040503050406030204" pitchFamily="18" charset="0"/>
            </a:endParaRPr>
          </a:p>
        </p:txBody>
      </p:sp>
      <p:sp>
        <p:nvSpPr>
          <p:cNvPr id="70659" name="Espace réservé du numéro de diapositive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2ADAD95-AFB4-4C51-BAAE-465A2F899E06}" type="slidenum">
              <a:rPr lang="fr-FR" altLang="fr-FR" sz="1200">
                <a:solidFill>
                  <a:srgbClr val="898989"/>
                </a:solidFill>
                <a:latin typeface="Calibri" panose="020F0502020204030204" pitchFamily="34" charset="0"/>
              </a:rPr>
              <a:pPr/>
              <a:t>42</a:t>
            </a:fld>
            <a:endParaRPr lang="fr-FR" altLang="fr-FR" sz="1200">
              <a:solidFill>
                <a:srgbClr val="898989"/>
              </a:solidFill>
              <a:latin typeface="Calibri" panose="020F050202020403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1086628424"/>
              </p:ext>
            </p:extLst>
          </p:nvPr>
        </p:nvGraphicFramePr>
        <p:xfrm>
          <a:off x="265927" y="1155768"/>
          <a:ext cx="10230624" cy="5181599"/>
        </p:xfrm>
        <a:graphic>
          <a:graphicData uri="http://schemas.openxmlformats.org/drawingml/2006/table">
            <a:tbl>
              <a:tblPr/>
              <a:tblGrid>
                <a:gridCol w="5115312">
                  <a:extLst>
                    <a:ext uri="{9D8B030D-6E8A-4147-A177-3AD203B41FA5}">
                      <a16:colId xmlns:a16="http://schemas.microsoft.com/office/drawing/2014/main" val="20000"/>
                    </a:ext>
                  </a:extLst>
                </a:gridCol>
                <a:gridCol w="5115312">
                  <a:extLst>
                    <a:ext uri="{9D8B030D-6E8A-4147-A177-3AD203B41FA5}">
                      <a16:colId xmlns:a16="http://schemas.microsoft.com/office/drawing/2014/main" val="20001"/>
                    </a:ext>
                  </a:extLst>
                </a:gridCol>
              </a:tblGrid>
              <a:tr h="42671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rPr>
                        <a:t>Comportements associés au TDAH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rPr>
                        <a:t>Comportements associés au HPI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0"/>
                  </a:ext>
                </a:extLst>
              </a:tr>
              <a:tr h="3735511">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rPr>
                        <a:t> Difficultés de concentration dans une grande majorité de situations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rPr>
                        <a:t> Pauvre persistance sur des tâches qui n’ont pas de gratification immédiate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rPr>
                        <a:t> Impulsivité – aversion pour le délai</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rPr>
                        <a:t> Difficultés à inhiber ou réguler des comportements dans des contextes sociaux</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rPr>
                        <a:t> Activité accrue, besoin de moins de sommeil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rPr>
                        <a:t>- Difficultés à adhérer aux règles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rPr>
                        <a:t> Attention pauvre, ennuis, rêveries dans des situations spécifiques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rPr>
                        <a:t> Tolérance réduite à persister dans des tâches qui ne semblent pas pertinentes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rPr>
                        <a:t> Intensité qui peut entrainer des conflits avec l’autorité</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rPr>
                        <a:t> Capacités de jugement et tact dans des situations sociales décalées par rapport à l’intellect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rPr>
                        <a:t>Niveau d’activité élevé – besoin de moins de sommeil</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rPr>
                        <a:t> Questionne et met en doute les règles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bl>
          </a:graphicData>
        </a:graphic>
      </p:graphicFrame>
      <p:sp>
        <p:nvSpPr>
          <p:cNvPr id="6" name="Titre 1"/>
          <p:cNvSpPr>
            <a:spLocks noGrp="1"/>
          </p:cNvSpPr>
          <p:nvPr>
            <p:ph type="title"/>
          </p:nvPr>
        </p:nvSpPr>
        <p:spPr>
          <a:xfrm>
            <a:off x="788201" y="311099"/>
            <a:ext cx="9517334" cy="875150"/>
          </a:xfrm>
        </p:spPr>
        <p:txBody>
          <a:bodyPr/>
          <a:lstStyle/>
          <a:p>
            <a:r>
              <a:rPr lang="fr-FR" dirty="0"/>
              <a:t>Particularités de fonctionnement : HPI</a:t>
            </a:r>
          </a:p>
        </p:txBody>
      </p:sp>
      <p:sp>
        <p:nvSpPr>
          <p:cNvPr id="2" name="Rectangle 1"/>
          <p:cNvSpPr/>
          <p:nvPr/>
        </p:nvSpPr>
        <p:spPr>
          <a:xfrm>
            <a:off x="180037" y="6446520"/>
            <a:ext cx="3372787" cy="369332"/>
          </a:xfrm>
          <a:prstGeom prst="rect">
            <a:avLst/>
          </a:prstGeom>
        </p:spPr>
        <p:txBody>
          <a:bodyPr wrap="square">
            <a:spAutoFit/>
          </a:bodyPr>
          <a:lstStyle/>
          <a:p>
            <a:pPr lvl="0" defTabSz="457200" fontAlgn="base">
              <a:spcBef>
                <a:spcPct val="0"/>
              </a:spcBef>
              <a:spcAft>
                <a:spcPct val="0"/>
              </a:spcAft>
            </a:pPr>
            <a:r>
              <a:rPr lang="fr-FR" altLang="fr-FR" b="1" dirty="0">
                <a:solidFill>
                  <a:srgbClr val="000000"/>
                </a:solidFill>
                <a:latin typeface="Calibri" panose="020F0502020204030204" pitchFamily="34" charset="0"/>
                <a:ea typeface="ＭＳ Ｐゴシック" panose="020B0600070205080204" pitchFamily="34" charset="-128"/>
              </a:rPr>
              <a:t>* </a:t>
            </a:r>
            <a:r>
              <a:rPr lang="fr-FR" altLang="fr-FR" sz="1600" dirty="0">
                <a:solidFill>
                  <a:srgbClr val="000000"/>
                </a:solidFill>
                <a:latin typeface="Cambria" panose="02040503050406030204" pitchFamily="18" charset="0"/>
                <a:ea typeface="ＭＳ Ｐゴシック" panose="020B0600070205080204" pitchFamily="34" charset="-128"/>
              </a:rPr>
              <a:t>cité dans Webb et al., 2005 </a:t>
            </a:r>
          </a:p>
        </p:txBody>
      </p:sp>
    </p:spTree>
    <p:extLst>
      <p:ext uri="{BB962C8B-B14F-4D97-AF65-F5344CB8AC3E}">
        <p14:creationId xmlns:p14="http://schemas.microsoft.com/office/powerpoint/2010/main" val="5809098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CAT devant une suspicion de TDA/H </a:t>
            </a:r>
          </a:p>
        </p:txBody>
      </p:sp>
      <p:sp>
        <p:nvSpPr>
          <p:cNvPr id="4" name="Espace réservé du contenu 3"/>
          <p:cNvSpPr>
            <a:spLocks noGrp="1"/>
          </p:cNvSpPr>
          <p:nvPr>
            <p:ph idx="1"/>
          </p:nvPr>
        </p:nvSpPr>
        <p:spPr/>
        <p:txBody>
          <a:bodyPr>
            <a:normAutofit fontScale="77500" lnSpcReduction="20000"/>
          </a:bodyPr>
          <a:lstStyle/>
          <a:p>
            <a:r>
              <a:rPr lang="fr-FR" dirty="0">
                <a:latin typeface="Cambria" panose="02040503050406030204" pitchFamily="18" charset="0"/>
              </a:rPr>
              <a:t>Evaluation transversale : </a:t>
            </a:r>
          </a:p>
          <a:p>
            <a:pPr lvl="1"/>
            <a:r>
              <a:rPr lang="fr-FR" sz="2100" dirty="0">
                <a:latin typeface="Cambria" panose="02040503050406030204" pitchFamily="18" charset="0"/>
              </a:rPr>
              <a:t>Triade </a:t>
            </a:r>
          </a:p>
          <a:p>
            <a:pPr lvl="1"/>
            <a:r>
              <a:rPr lang="fr-FR" sz="2100" dirty="0">
                <a:latin typeface="Cambria" panose="02040503050406030204" pitchFamily="18" charset="0"/>
              </a:rPr>
              <a:t>Signes associés</a:t>
            </a:r>
          </a:p>
          <a:p>
            <a:r>
              <a:rPr lang="fr-FR" dirty="0">
                <a:latin typeface="Cambria" panose="02040503050406030204" pitchFamily="18" charset="0"/>
              </a:rPr>
              <a:t>Evaluation longitudinale </a:t>
            </a:r>
          </a:p>
          <a:p>
            <a:pPr lvl="1"/>
            <a:r>
              <a:rPr lang="fr-FR" dirty="0">
                <a:latin typeface="Cambria" panose="02040503050406030204" pitchFamily="18" charset="0"/>
              </a:rPr>
              <a:t>Dans l’enfance?</a:t>
            </a:r>
          </a:p>
          <a:p>
            <a:pPr lvl="1"/>
            <a:r>
              <a:rPr lang="fr-FR" dirty="0">
                <a:latin typeface="Cambria" panose="02040503050406030204" pitchFamily="18" charset="0"/>
              </a:rPr>
              <a:t>Présence des symptômes de façon continue?</a:t>
            </a:r>
          </a:p>
          <a:p>
            <a:r>
              <a:rPr lang="fr-FR" dirty="0">
                <a:latin typeface="Cambria" panose="02040503050406030204" pitchFamily="18" charset="0"/>
              </a:rPr>
              <a:t>Répercussions fonctionnelles</a:t>
            </a:r>
          </a:p>
          <a:p>
            <a:r>
              <a:rPr lang="fr-FR" dirty="0">
                <a:latin typeface="Cambria" panose="02040503050406030204" pitchFamily="18" charset="0"/>
              </a:rPr>
              <a:t>Diagnostic différentiel</a:t>
            </a:r>
          </a:p>
          <a:p>
            <a:r>
              <a:rPr lang="fr-FR" b="1" dirty="0">
                <a:latin typeface="Cambria" panose="02040503050406030204" pitchFamily="18" charset="0"/>
              </a:rPr>
              <a:t>Présence de comorbidités</a:t>
            </a:r>
          </a:p>
          <a:p>
            <a:r>
              <a:rPr lang="fr-FR" dirty="0">
                <a:latin typeface="Cambria" panose="02040503050406030204" pitchFamily="18" charset="0"/>
              </a:rPr>
              <a:t>Bilan neuropsychologique </a:t>
            </a:r>
          </a:p>
          <a:p>
            <a:r>
              <a:rPr lang="fr-FR" dirty="0">
                <a:latin typeface="Cambria" panose="02040503050406030204" pitchFamily="18" charset="0"/>
              </a:rPr>
              <a:t>Imagerie</a:t>
            </a:r>
          </a:p>
        </p:txBody>
      </p:sp>
      <p:sp>
        <p:nvSpPr>
          <p:cNvPr id="5" name="Accolade fermante 4"/>
          <p:cNvSpPr/>
          <p:nvPr/>
        </p:nvSpPr>
        <p:spPr>
          <a:xfrm>
            <a:off x="7370163" y="2307549"/>
            <a:ext cx="460948" cy="18325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fr-FR" sz="1350">
              <a:solidFill>
                <a:prstClr val="black"/>
              </a:solidFill>
            </a:endParaRPr>
          </a:p>
        </p:txBody>
      </p:sp>
      <p:sp>
        <p:nvSpPr>
          <p:cNvPr id="6" name="ZoneTexte 5"/>
          <p:cNvSpPr txBox="1"/>
          <p:nvPr/>
        </p:nvSpPr>
        <p:spPr>
          <a:xfrm>
            <a:off x="8291180" y="3050697"/>
            <a:ext cx="2026517" cy="369332"/>
          </a:xfrm>
          <a:prstGeom prst="rect">
            <a:avLst/>
          </a:prstGeom>
          <a:noFill/>
        </p:spPr>
        <p:txBody>
          <a:bodyPr wrap="none" rtlCol="0">
            <a:spAutoFit/>
          </a:bodyPr>
          <a:lstStyle/>
          <a:p>
            <a:pPr defTabSz="457200"/>
            <a:r>
              <a:rPr lang="fr-FR">
                <a:solidFill>
                  <a:prstClr val="black"/>
                </a:solidFill>
              </a:rPr>
              <a:t>Diagnostic positif</a:t>
            </a:r>
          </a:p>
        </p:txBody>
      </p:sp>
    </p:spTree>
    <p:extLst>
      <p:ext uri="{BB962C8B-B14F-4D97-AF65-F5344CB8AC3E}">
        <p14:creationId xmlns:p14="http://schemas.microsoft.com/office/powerpoint/2010/main" val="2728434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re 1"/>
          <p:cNvSpPr txBox="1">
            <a:spLocks/>
          </p:cNvSpPr>
          <p:nvPr/>
        </p:nvSpPr>
        <p:spPr bwMode="auto">
          <a:xfrm>
            <a:off x="-939452" y="242235"/>
            <a:ext cx="746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fr-FR" sz="3600" dirty="0">
                <a:solidFill>
                  <a:schemeClr val="accent1"/>
                </a:solidFill>
                <a:latin typeface="+mj-lt"/>
                <a:ea typeface="+mj-ea"/>
                <a:cs typeface="+mj-cs"/>
              </a:rPr>
              <a:t>Comorbidités</a:t>
            </a:r>
          </a:p>
        </p:txBody>
      </p:sp>
      <p:sp>
        <p:nvSpPr>
          <p:cNvPr id="64516" name="Espace réservé du numéro de diapositive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788BDED-F127-4159-A12C-9B1D0E17C4AD}" type="slidenum">
              <a:rPr lang="fr-FR" altLang="fr-FR" sz="1200">
                <a:solidFill>
                  <a:srgbClr val="898989"/>
                </a:solidFill>
                <a:latin typeface="Calibri" panose="020F0502020204030204" pitchFamily="34" charset="0"/>
              </a:rPr>
              <a:pPr/>
              <a:t>44</a:t>
            </a:fld>
            <a:endParaRPr lang="fr-FR" altLang="fr-FR" sz="1200">
              <a:solidFill>
                <a:srgbClr val="898989"/>
              </a:solidFill>
              <a:latin typeface="Calibri" panose="020F0502020204030204" pitchFamily="34" charset="0"/>
            </a:endParaRPr>
          </a:p>
        </p:txBody>
      </p:sp>
      <p:sp>
        <p:nvSpPr>
          <p:cNvPr id="64517" name="ZoneTexte 7"/>
          <p:cNvSpPr txBox="1">
            <a:spLocks noChangeArrowheads="1"/>
          </p:cNvSpPr>
          <p:nvPr/>
        </p:nvSpPr>
        <p:spPr bwMode="auto">
          <a:xfrm>
            <a:off x="749642" y="1258330"/>
            <a:ext cx="981126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sz="2800" dirty="0">
              <a:latin typeface="Cambria" panose="02040503050406030204" pitchFamily="18" charset="0"/>
            </a:endParaRPr>
          </a:p>
          <a:p>
            <a:pPr eaLnBrk="1" hangingPunct="1"/>
            <a:r>
              <a:rPr lang="fr-FR" altLang="fr-FR" sz="2800" dirty="0">
                <a:latin typeface="Cambria" panose="02040503050406030204" pitchFamily="18" charset="0"/>
              </a:rPr>
              <a:t>75% des adultes TDA/H présentent un trouble psychiatrique concomitant</a:t>
            </a:r>
          </a:p>
          <a:p>
            <a:pPr eaLnBrk="1" hangingPunct="1"/>
            <a:endParaRPr lang="fr-FR" altLang="fr-FR" sz="2800" dirty="0">
              <a:latin typeface="Cambria" panose="02040503050406030204" pitchFamily="18" charset="0"/>
            </a:endParaRPr>
          </a:p>
          <a:p>
            <a:pPr eaLnBrk="1" hangingPunct="1"/>
            <a:r>
              <a:rPr lang="fr-FR" altLang="fr-FR" sz="2800" dirty="0">
                <a:latin typeface="Cambria" panose="02040503050406030204" pitchFamily="18" charset="0"/>
              </a:rPr>
              <a:t>56% au moins deux troubles</a:t>
            </a:r>
          </a:p>
          <a:p>
            <a:pPr eaLnBrk="1" hangingPunct="1"/>
            <a:endParaRPr lang="fr-FR" altLang="fr-FR" dirty="0">
              <a:latin typeface="Cambria" panose="02040503050406030204" pitchFamily="18" charset="0"/>
            </a:endParaRPr>
          </a:p>
        </p:txBody>
      </p:sp>
    </p:spTree>
    <p:extLst>
      <p:ext uri="{BB962C8B-B14F-4D97-AF65-F5344CB8AC3E}">
        <p14:creationId xmlns:p14="http://schemas.microsoft.com/office/powerpoint/2010/main" val="41635041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u numéro de diapositive 3"/>
          <p:cNvSpPr>
            <a:spLocks noGrp="1"/>
          </p:cNvSpPr>
          <p:nvPr>
            <p:ph type="sldNum" sz="quarter" idx="12"/>
          </p:nvPr>
        </p:nvSpPr>
        <p:spPr bwMode="auto">
          <a:xfrm>
            <a:off x="10992020" y="293687"/>
            <a:ext cx="73871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6E58A7E-5C94-4080-AA4D-5A84E9DF97FF}" type="slidenum">
              <a:rPr lang="fr-FR" altLang="fr-FR" sz="1200">
                <a:solidFill>
                  <a:srgbClr val="898989"/>
                </a:solidFill>
                <a:latin typeface="Calibri" panose="020F0502020204030204" pitchFamily="34" charset="0"/>
              </a:rPr>
              <a:pPr/>
              <a:t>45</a:t>
            </a:fld>
            <a:endParaRPr lang="fr-FR" altLang="fr-FR" sz="1200" dirty="0">
              <a:solidFill>
                <a:srgbClr val="898989"/>
              </a:solidFill>
              <a:latin typeface="Calibri" panose="020F0502020204030204" pitchFamily="34" charset="0"/>
            </a:endParaRPr>
          </a:p>
        </p:txBody>
      </p:sp>
      <p:sp>
        <p:nvSpPr>
          <p:cNvPr id="6" name="Rectangle 5"/>
          <p:cNvSpPr>
            <a:spLocks noChangeArrowheads="1"/>
          </p:cNvSpPr>
          <p:nvPr/>
        </p:nvSpPr>
        <p:spPr bwMode="auto">
          <a:xfrm>
            <a:off x="4010881" y="3033714"/>
            <a:ext cx="2808288" cy="358775"/>
          </a:xfrm>
          <a:prstGeom prst="rect">
            <a:avLst/>
          </a:prstGeom>
          <a:solidFill>
            <a:schemeClr val="bg1">
              <a:lumMod val="65000"/>
            </a:schemeClr>
          </a:solidFill>
          <a:ln w="9525">
            <a:solidFill>
              <a:srgbClr val="4A7EBB"/>
            </a:solidFill>
            <a:miter lim="800000"/>
            <a:headEnd/>
            <a:tailEnd/>
          </a:ln>
          <a:effectLst>
            <a:outerShdw blurRad="63500" dist="23000" dir="5400000" rotWithShape="0">
              <a:srgbClr val="000000">
                <a:alpha val="34998"/>
              </a:srgbClr>
            </a:outerShdw>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fr-FR" b="1">
                <a:latin typeface="Calibri" panose="020F0502020204030204" pitchFamily="34" charset="0"/>
              </a:rPr>
              <a:t>TDA/H    75%</a:t>
            </a:r>
          </a:p>
        </p:txBody>
      </p:sp>
      <p:sp>
        <p:nvSpPr>
          <p:cNvPr id="7" name="Ellipse 6"/>
          <p:cNvSpPr>
            <a:spLocks noChangeArrowheads="1"/>
          </p:cNvSpPr>
          <p:nvPr/>
        </p:nvSpPr>
        <p:spPr bwMode="auto">
          <a:xfrm>
            <a:off x="3723544" y="476250"/>
            <a:ext cx="2303462" cy="1081088"/>
          </a:xfrm>
          <a:prstGeom prst="ellipse">
            <a:avLst/>
          </a:prstGeom>
          <a:gradFill rotWithShape="1">
            <a:gsLst>
              <a:gs pos="0">
                <a:srgbClr val="3F80CD"/>
              </a:gs>
              <a:gs pos="100000">
                <a:srgbClr val="9BC1FF"/>
              </a:gs>
            </a:gsLst>
            <a:lin ang="16200000"/>
          </a:gradFill>
          <a:ln w="9525">
            <a:solidFill>
              <a:srgbClr val="4A7EBB"/>
            </a:solidFill>
            <a:round/>
            <a:headEnd/>
            <a:tailEnd/>
          </a:ln>
          <a:effectLst>
            <a:outerShdw blurRad="63500" dist="23000" dir="5400000" rotWithShape="0">
              <a:srgbClr val="000000">
                <a:alpha val="34998"/>
              </a:srgbClr>
            </a:outerShdw>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fr-FR" sz="2000">
                <a:latin typeface="Calibri" panose="020F0502020204030204" pitchFamily="34" charset="0"/>
              </a:rPr>
              <a:t>Troubles Anxieux</a:t>
            </a:r>
          </a:p>
          <a:p>
            <a:pPr algn="ctr" eaLnBrk="1" hangingPunct="1"/>
            <a:r>
              <a:rPr lang="fr-FR" altLang="fr-FR" sz="2000">
                <a:latin typeface="Calibri" panose="020F0502020204030204" pitchFamily="34" charset="0"/>
              </a:rPr>
              <a:t>20-30%</a:t>
            </a:r>
          </a:p>
        </p:txBody>
      </p:sp>
      <p:sp>
        <p:nvSpPr>
          <p:cNvPr id="8" name="Ellipse 7"/>
          <p:cNvSpPr>
            <a:spLocks noChangeArrowheads="1"/>
          </p:cNvSpPr>
          <p:nvPr/>
        </p:nvSpPr>
        <p:spPr bwMode="auto">
          <a:xfrm>
            <a:off x="6100032" y="836614"/>
            <a:ext cx="2303463" cy="936625"/>
          </a:xfrm>
          <a:prstGeom prst="ellipse">
            <a:avLst/>
          </a:prstGeom>
          <a:gradFill rotWithShape="1">
            <a:gsLst>
              <a:gs pos="0">
                <a:srgbClr val="3F80CD"/>
              </a:gs>
              <a:gs pos="100000">
                <a:srgbClr val="9BC1FF"/>
              </a:gs>
            </a:gsLst>
            <a:lin ang="16200000"/>
          </a:gradFill>
          <a:ln w="9525">
            <a:solidFill>
              <a:srgbClr val="4A7EBB"/>
            </a:solidFill>
            <a:round/>
            <a:headEnd/>
            <a:tailEnd/>
          </a:ln>
          <a:effectLst>
            <a:outerShdw blurRad="63500" dist="23000" dir="5400000" rotWithShape="0">
              <a:srgbClr val="000000">
                <a:alpha val="34998"/>
              </a:srgbClr>
            </a:outerShdw>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fr-FR" sz="1800">
                <a:latin typeface="Calibri" panose="020F0502020204030204" pitchFamily="34" charset="0"/>
              </a:rPr>
              <a:t>Troubles des apprentissages</a:t>
            </a:r>
          </a:p>
          <a:p>
            <a:pPr algn="ctr" eaLnBrk="1" hangingPunct="1"/>
            <a:r>
              <a:rPr lang="fr-FR" altLang="fr-FR" sz="1800">
                <a:latin typeface="Calibri" panose="020F0502020204030204" pitchFamily="34" charset="0"/>
              </a:rPr>
              <a:t>20%</a:t>
            </a:r>
            <a:endParaRPr lang="fr-FR" altLang="fr-FR" sz="1400">
              <a:latin typeface="Calibri" panose="020F0502020204030204" pitchFamily="34" charset="0"/>
            </a:endParaRPr>
          </a:p>
        </p:txBody>
      </p:sp>
      <p:sp>
        <p:nvSpPr>
          <p:cNvPr id="9" name="Ellipse 8"/>
          <p:cNvSpPr>
            <a:spLocks noChangeArrowheads="1"/>
          </p:cNvSpPr>
          <p:nvPr/>
        </p:nvSpPr>
        <p:spPr bwMode="auto">
          <a:xfrm>
            <a:off x="7612124" y="1772444"/>
            <a:ext cx="2303463" cy="792162"/>
          </a:xfrm>
          <a:prstGeom prst="ellipse">
            <a:avLst/>
          </a:prstGeom>
          <a:gradFill rotWithShape="1">
            <a:gsLst>
              <a:gs pos="0">
                <a:srgbClr val="3F80CD"/>
              </a:gs>
              <a:gs pos="100000">
                <a:srgbClr val="9BC1FF"/>
              </a:gs>
            </a:gsLst>
            <a:lin ang="16200000"/>
          </a:gradFill>
          <a:ln w="9525">
            <a:solidFill>
              <a:srgbClr val="4A7EBB"/>
            </a:solidFill>
            <a:round/>
            <a:headEnd/>
            <a:tailEnd/>
          </a:ln>
          <a:effectLst>
            <a:outerShdw blurRad="63500" dist="23000" dir="5400000" rotWithShape="0">
              <a:srgbClr val="000000">
                <a:alpha val="34998"/>
              </a:srgbClr>
            </a:outerShdw>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fr-FR" sz="2000">
                <a:latin typeface="Calibri" panose="020F0502020204030204" pitchFamily="34" charset="0"/>
              </a:rPr>
              <a:t>Dépression</a:t>
            </a:r>
          </a:p>
          <a:p>
            <a:pPr algn="ctr" eaLnBrk="1" hangingPunct="1"/>
            <a:r>
              <a:rPr lang="fr-FR" altLang="fr-FR" sz="2000">
                <a:latin typeface="Calibri" panose="020F0502020204030204" pitchFamily="34" charset="0"/>
              </a:rPr>
              <a:t>20-30%</a:t>
            </a:r>
          </a:p>
        </p:txBody>
      </p:sp>
      <p:sp>
        <p:nvSpPr>
          <p:cNvPr id="10" name="Ellipse 9"/>
          <p:cNvSpPr>
            <a:spLocks noChangeArrowheads="1"/>
          </p:cNvSpPr>
          <p:nvPr/>
        </p:nvSpPr>
        <p:spPr bwMode="auto">
          <a:xfrm>
            <a:off x="1778856" y="4296184"/>
            <a:ext cx="2305050" cy="792163"/>
          </a:xfrm>
          <a:prstGeom prst="ellipse">
            <a:avLst/>
          </a:prstGeom>
          <a:gradFill rotWithShape="1">
            <a:gsLst>
              <a:gs pos="0">
                <a:srgbClr val="3F80CD"/>
              </a:gs>
              <a:gs pos="100000">
                <a:srgbClr val="9BC1FF"/>
              </a:gs>
            </a:gsLst>
            <a:lin ang="16200000"/>
          </a:gradFill>
          <a:ln w="9525">
            <a:solidFill>
              <a:srgbClr val="4A7EBB"/>
            </a:solidFill>
            <a:round/>
            <a:headEnd/>
            <a:tailEnd/>
          </a:ln>
          <a:effectLst>
            <a:outerShdw blurRad="63500" dist="23000" dir="5400000" rotWithShape="0">
              <a:srgbClr val="000000">
                <a:alpha val="34998"/>
              </a:srgbClr>
            </a:outerShdw>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fr-FR" sz="1800">
                <a:latin typeface="Calibri" panose="020F0502020204030204" pitchFamily="34" charset="0"/>
              </a:rPr>
              <a:t>TOCS</a:t>
            </a:r>
          </a:p>
        </p:txBody>
      </p:sp>
      <p:sp>
        <p:nvSpPr>
          <p:cNvPr id="11" name="Ellipse 10"/>
          <p:cNvSpPr>
            <a:spLocks noChangeArrowheads="1"/>
          </p:cNvSpPr>
          <p:nvPr/>
        </p:nvSpPr>
        <p:spPr bwMode="auto">
          <a:xfrm>
            <a:off x="1418494" y="3392488"/>
            <a:ext cx="2305050" cy="792162"/>
          </a:xfrm>
          <a:prstGeom prst="ellipse">
            <a:avLst/>
          </a:prstGeom>
          <a:gradFill rotWithShape="1">
            <a:gsLst>
              <a:gs pos="0">
                <a:srgbClr val="3F80CD"/>
              </a:gs>
              <a:gs pos="100000">
                <a:srgbClr val="9BC1FF"/>
              </a:gs>
            </a:gsLst>
            <a:lin ang="16200000"/>
          </a:gradFill>
          <a:ln w="9525">
            <a:solidFill>
              <a:srgbClr val="4A7EBB"/>
            </a:solidFill>
            <a:round/>
            <a:headEnd/>
            <a:tailEnd/>
          </a:ln>
          <a:effectLst>
            <a:outerShdw blurRad="63500" dist="23000" dir="5400000" rotWithShape="0">
              <a:srgbClr val="000000">
                <a:alpha val="34998"/>
              </a:srgbClr>
            </a:outerShdw>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fr-FR" sz="2000">
                <a:latin typeface="Calibri" panose="020F0502020204030204" pitchFamily="34" charset="0"/>
              </a:rPr>
              <a:t>TOP/TDC</a:t>
            </a:r>
          </a:p>
          <a:p>
            <a:pPr algn="ctr" eaLnBrk="1" hangingPunct="1"/>
            <a:r>
              <a:rPr lang="fr-FR" altLang="fr-FR" sz="2000">
                <a:latin typeface="Calibri" panose="020F0502020204030204" pitchFamily="34" charset="0"/>
              </a:rPr>
              <a:t>40-60%</a:t>
            </a:r>
          </a:p>
        </p:txBody>
      </p:sp>
      <p:sp>
        <p:nvSpPr>
          <p:cNvPr id="12" name="Ellipse 11"/>
          <p:cNvSpPr>
            <a:spLocks noChangeArrowheads="1"/>
          </p:cNvSpPr>
          <p:nvPr/>
        </p:nvSpPr>
        <p:spPr bwMode="auto">
          <a:xfrm>
            <a:off x="1418494" y="2276476"/>
            <a:ext cx="2305050" cy="792163"/>
          </a:xfrm>
          <a:prstGeom prst="ellipse">
            <a:avLst/>
          </a:prstGeom>
          <a:gradFill rotWithShape="1">
            <a:gsLst>
              <a:gs pos="0">
                <a:srgbClr val="3F80CD"/>
              </a:gs>
              <a:gs pos="100000">
                <a:srgbClr val="9BC1FF"/>
              </a:gs>
            </a:gsLst>
            <a:lin ang="16200000"/>
          </a:gradFill>
          <a:ln w="9525">
            <a:solidFill>
              <a:srgbClr val="4A7EBB"/>
            </a:solidFill>
            <a:round/>
            <a:headEnd/>
            <a:tailEnd/>
          </a:ln>
          <a:effectLst>
            <a:outerShdw blurRad="63500" dist="23000" dir="5400000" rotWithShape="0">
              <a:srgbClr val="000000">
                <a:alpha val="34998"/>
              </a:srgbClr>
            </a:outerShdw>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fr-FR">
                <a:latin typeface="Calibri" panose="020F0502020204030204" pitchFamily="34" charset="0"/>
              </a:rPr>
              <a:t>TSA</a:t>
            </a:r>
            <a:endParaRPr lang="fr-FR" altLang="fr-FR" sz="1800">
              <a:latin typeface="Calibri" panose="020F0502020204030204" pitchFamily="34" charset="0"/>
            </a:endParaRPr>
          </a:p>
        </p:txBody>
      </p:sp>
      <p:sp>
        <p:nvSpPr>
          <p:cNvPr id="13" name="Ellipse 12"/>
          <p:cNvSpPr>
            <a:spLocks noChangeArrowheads="1"/>
          </p:cNvSpPr>
          <p:nvPr/>
        </p:nvSpPr>
        <p:spPr bwMode="auto">
          <a:xfrm>
            <a:off x="5667437" y="4767286"/>
            <a:ext cx="2303463" cy="792163"/>
          </a:xfrm>
          <a:prstGeom prst="ellipse">
            <a:avLst/>
          </a:prstGeom>
          <a:gradFill rotWithShape="1">
            <a:gsLst>
              <a:gs pos="0">
                <a:srgbClr val="3F80CD"/>
              </a:gs>
              <a:gs pos="100000">
                <a:srgbClr val="9BC1FF"/>
              </a:gs>
            </a:gsLst>
            <a:lin ang="16200000"/>
          </a:gradFill>
          <a:ln w="9525">
            <a:solidFill>
              <a:srgbClr val="4A7EBB"/>
            </a:solidFill>
            <a:round/>
            <a:headEnd/>
            <a:tailEnd/>
          </a:ln>
          <a:effectLst>
            <a:outerShdw blurRad="63500" dist="23000" dir="5400000" rotWithShape="0">
              <a:srgbClr val="000000">
                <a:alpha val="34998"/>
              </a:srgbClr>
            </a:outerShdw>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fr-FR" sz="1800" dirty="0">
                <a:latin typeface="Calibri" panose="020F0502020204030204" pitchFamily="34" charset="0"/>
              </a:rPr>
              <a:t>Troubles du sommeil</a:t>
            </a:r>
          </a:p>
        </p:txBody>
      </p:sp>
      <p:sp>
        <p:nvSpPr>
          <p:cNvPr id="14" name="Ellipse 13"/>
          <p:cNvSpPr>
            <a:spLocks noChangeArrowheads="1"/>
          </p:cNvSpPr>
          <p:nvPr/>
        </p:nvSpPr>
        <p:spPr bwMode="auto">
          <a:xfrm>
            <a:off x="6911527" y="3720715"/>
            <a:ext cx="2305050" cy="971550"/>
          </a:xfrm>
          <a:prstGeom prst="ellipse">
            <a:avLst/>
          </a:prstGeom>
          <a:gradFill rotWithShape="1">
            <a:gsLst>
              <a:gs pos="0">
                <a:srgbClr val="3F80CD"/>
              </a:gs>
              <a:gs pos="100000">
                <a:srgbClr val="9BC1FF"/>
              </a:gs>
            </a:gsLst>
            <a:lin ang="16200000"/>
          </a:gradFill>
          <a:ln w="9525">
            <a:solidFill>
              <a:srgbClr val="4A7EBB"/>
            </a:solidFill>
            <a:round/>
            <a:headEnd/>
            <a:tailEnd/>
          </a:ln>
          <a:effectLst>
            <a:outerShdw blurRad="63500" dist="23000" dir="5400000" rotWithShape="0">
              <a:srgbClr val="000000">
                <a:alpha val="34998"/>
              </a:srgbClr>
            </a:outerShdw>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fr-FR" sz="2000">
                <a:latin typeface="Calibri" panose="020F0502020204030204" pitchFamily="34" charset="0"/>
              </a:rPr>
              <a:t>Abus de substances 25-50%</a:t>
            </a:r>
          </a:p>
        </p:txBody>
      </p:sp>
      <p:sp>
        <p:nvSpPr>
          <p:cNvPr id="15" name="Ellipse 14"/>
          <p:cNvSpPr>
            <a:spLocks noChangeArrowheads="1"/>
          </p:cNvSpPr>
          <p:nvPr/>
        </p:nvSpPr>
        <p:spPr bwMode="auto">
          <a:xfrm>
            <a:off x="8064052" y="2709069"/>
            <a:ext cx="2303463" cy="936625"/>
          </a:xfrm>
          <a:prstGeom prst="ellipse">
            <a:avLst/>
          </a:prstGeom>
          <a:gradFill rotWithShape="1">
            <a:gsLst>
              <a:gs pos="0">
                <a:srgbClr val="3F80CD"/>
              </a:gs>
              <a:gs pos="100000">
                <a:srgbClr val="9BC1FF"/>
              </a:gs>
            </a:gsLst>
            <a:lin ang="16200000"/>
          </a:gradFill>
          <a:ln w="9525">
            <a:solidFill>
              <a:srgbClr val="4A7EBB"/>
            </a:solidFill>
            <a:round/>
            <a:headEnd/>
            <a:tailEnd/>
          </a:ln>
          <a:effectLst>
            <a:outerShdw blurRad="63500" dist="23000" dir="5400000" rotWithShape="0">
              <a:srgbClr val="000000">
                <a:alpha val="34998"/>
              </a:srgbClr>
            </a:outerShdw>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fr-FR" sz="2000">
                <a:latin typeface="Calibri" panose="020F0502020204030204" pitchFamily="34" charset="0"/>
              </a:rPr>
              <a:t>Trouble bipolaire </a:t>
            </a:r>
          </a:p>
          <a:p>
            <a:pPr algn="ctr" eaLnBrk="1" hangingPunct="1"/>
            <a:r>
              <a:rPr lang="fr-FR" altLang="fr-FR" sz="2000">
                <a:latin typeface="Calibri" panose="020F0502020204030204" pitchFamily="34" charset="0"/>
              </a:rPr>
              <a:t>10%</a:t>
            </a:r>
          </a:p>
        </p:txBody>
      </p:sp>
      <p:sp>
        <p:nvSpPr>
          <p:cNvPr id="16" name="Ellipse 15"/>
          <p:cNvSpPr>
            <a:spLocks noChangeArrowheads="1"/>
          </p:cNvSpPr>
          <p:nvPr/>
        </p:nvSpPr>
        <p:spPr bwMode="auto">
          <a:xfrm>
            <a:off x="1778856" y="1376363"/>
            <a:ext cx="2305050" cy="792162"/>
          </a:xfrm>
          <a:prstGeom prst="ellipse">
            <a:avLst/>
          </a:prstGeom>
          <a:solidFill>
            <a:schemeClr val="accent1">
              <a:lumMod val="60000"/>
              <a:lumOff val="40000"/>
            </a:schemeClr>
          </a:solidFill>
          <a:ln w="9525">
            <a:solidFill>
              <a:schemeClr val="accent2">
                <a:lumMod val="50000"/>
                <a:lumOff val="50000"/>
              </a:schemeClr>
            </a:solidFill>
            <a:round/>
            <a:headEnd/>
            <a:tailEnd/>
          </a:ln>
          <a:effectLst>
            <a:outerShdw blurRad="63500" dist="23000" dir="5400000" rotWithShape="0">
              <a:srgbClr val="000000">
                <a:alpha val="34998"/>
              </a:srgbClr>
            </a:outerShdw>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fr-FR">
                <a:latin typeface="Calibri" panose="020F0502020204030204" pitchFamily="34" charset="0"/>
              </a:rPr>
              <a:t>HPI</a:t>
            </a:r>
            <a:endParaRPr lang="fr-FR" altLang="fr-FR" sz="1800">
              <a:latin typeface="Calibri" panose="020F0502020204030204" pitchFamily="34" charset="0"/>
            </a:endParaRPr>
          </a:p>
        </p:txBody>
      </p:sp>
      <p:sp>
        <p:nvSpPr>
          <p:cNvPr id="17" name="Ellipse 16"/>
          <p:cNvSpPr>
            <a:spLocks noChangeArrowheads="1"/>
          </p:cNvSpPr>
          <p:nvPr/>
        </p:nvSpPr>
        <p:spPr bwMode="auto">
          <a:xfrm>
            <a:off x="3109975" y="5054644"/>
            <a:ext cx="2305050" cy="792163"/>
          </a:xfrm>
          <a:prstGeom prst="ellipse">
            <a:avLst/>
          </a:prstGeom>
          <a:gradFill rotWithShape="1">
            <a:gsLst>
              <a:gs pos="0">
                <a:srgbClr val="3F80CD"/>
              </a:gs>
              <a:gs pos="100000">
                <a:srgbClr val="9BC1FF"/>
              </a:gs>
            </a:gsLst>
            <a:lin ang="16200000"/>
          </a:gradFill>
          <a:ln w="9525">
            <a:solidFill>
              <a:srgbClr val="4A7EBB"/>
            </a:solidFill>
            <a:round/>
            <a:headEnd/>
            <a:tailEnd/>
          </a:ln>
          <a:effectLst>
            <a:outerShdw blurRad="63500" dist="23000" dir="5400000" rotWithShape="0">
              <a:srgbClr val="000000">
                <a:alpha val="34998"/>
              </a:srgbClr>
            </a:outerShdw>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fr-FR" sz="1800" dirty="0">
                <a:latin typeface="Calibri" panose="020F0502020204030204" pitchFamily="34" charset="0"/>
              </a:rPr>
              <a:t>TCA</a:t>
            </a:r>
          </a:p>
        </p:txBody>
      </p:sp>
    </p:spTree>
    <p:extLst>
      <p:ext uri="{BB962C8B-B14F-4D97-AF65-F5344CB8AC3E}">
        <p14:creationId xmlns:p14="http://schemas.microsoft.com/office/powerpoint/2010/main" val="18199523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Comorbidités </a:t>
            </a:r>
          </a:p>
        </p:txBody>
      </p:sp>
      <p:sp>
        <p:nvSpPr>
          <p:cNvPr id="3" name="Espace réservé du contenu 2"/>
          <p:cNvSpPr>
            <a:spLocks noGrp="1"/>
          </p:cNvSpPr>
          <p:nvPr>
            <p:ph idx="1"/>
          </p:nvPr>
        </p:nvSpPr>
        <p:spPr/>
        <p:txBody>
          <a:bodyPr>
            <a:normAutofit lnSpcReduction="10000"/>
          </a:bodyPr>
          <a:lstStyle/>
          <a:p>
            <a:r>
              <a:rPr lang="fr-FR" dirty="0"/>
              <a:t>Troubles de l’humeur</a:t>
            </a:r>
          </a:p>
          <a:p>
            <a:pPr lvl="1"/>
            <a:r>
              <a:rPr lang="fr-FR" dirty="0"/>
              <a:t>EDC : </a:t>
            </a:r>
          </a:p>
          <a:p>
            <a:pPr lvl="2"/>
            <a:r>
              <a:rPr lang="fr-FR" dirty="0"/>
              <a:t>24 à 31% des adultes TDA/H ; + de risque d’EDC, de dysthymie et de dépressions saisonnières</a:t>
            </a:r>
          </a:p>
          <a:p>
            <a:pPr lvl="2"/>
            <a:r>
              <a:rPr lang="fr-FR" dirty="0"/>
              <a:t>Plus fréquent si TOP associé</a:t>
            </a:r>
          </a:p>
          <a:p>
            <a:pPr lvl="2"/>
            <a:r>
              <a:rPr lang="fr-FR" dirty="0"/>
              <a:t>Troubles dépressifs plus sévères chez les hyperactifs</a:t>
            </a:r>
          </a:p>
          <a:p>
            <a:pPr lvl="1"/>
            <a:r>
              <a:rPr lang="fr-FR" dirty="0"/>
              <a:t>Trouble bipolaire : </a:t>
            </a:r>
          </a:p>
          <a:p>
            <a:pPr lvl="2"/>
            <a:r>
              <a:rPr lang="x-none" altLang="x-none" dirty="0"/>
              <a:t>14 à 20% des sujets bipolaires pourraient souffrir de TDA/H</a:t>
            </a:r>
            <a:endParaRPr lang="fr-FR" altLang="x-none" dirty="0"/>
          </a:p>
          <a:p>
            <a:pPr lvl="2"/>
            <a:r>
              <a:rPr lang="x-none" altLang="x-none" dirty="0"/>
              <a:t>10 à 20% des patients TDA/H présenteraient un trouble bipolaire</a:t>
            </a:r>
            <a:endParaRPr lang="fr-FR" altLang="x-none" dirty="0"/>
          </a:p>
          <a:p>
            <a:pPr lvl="2"/>
            <a:r>
              <a:rPr lang="x-none" altLang="x-none" dirty="0"/>
              <a:t>Le trouble bipolaire serait plus précoce et d’évolution plus sévère</a:t>
            </a:r>
            <a:r>
              <a:rPr lang="fr-FR" altLang="x-none" dirty="0"/>
              <a:t> </a:t>
            </a:r>
            <a:r>
              <a:rPr lang="x-none" altLang="x-none" dirty="0"/>
              <a:t>en cas TDA/H associé</a:t>
            </a:r>
            <a:endParaRPr lang="fr-FR" altLang="x-none" dirty="0"/>
          </a:p>
          <a:p>
            <a:pPr lvl="2"/>
            <a:r>
              <a:rPr lang="x-none" altLang="x-none" dirty="0"/>
              <a:t>Les TDA/H au double diagnostic présenteraient eux une plus grande proportion de la dimension hyperactivité/impulsivité</a:t>
            </a:r>
            <a:endParaRPr lang="fr-FR" altLang="x-none" dirty="0"/>
          </a:p>
          <a:p>
            <a:endParaRPr lang="fr-FR" dirty="0"/>
          </a:p>
        </p:txBody>
      </p:sp>
    </p:spTree>
    <p:extLst>
      <p:ext uri="{BB962C8B-B14F-4D97-AF65-F5344CB8AC3E}">
        <p14:creationId xmlns:p14="http://schemas.microsoft.com/office/powerpoint/2010/main" val="6627586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Comorbidités</a:t>
            </a:r>
          </a:p>
        </p:txBody>
      </p:sp>
      <p:sp>
        <p:nvSpPr>
          <p:cNvPr id="3" name="Espace réservé du contenu 2"/>
          <p:cNvSpPr>
            <a:spLocks noGrp="1"/>
          </p:cNvSpPr>
          <p:nvPr>
            <p:ph idx="1"/>
          </p:nvPr>
        </p:nvSpPr>
        <p:spPr/>
        <p:txBody>
          <a:bodyPr/>
          <a:lstStyle/>
          <a:p>
            <a:r>
              <a:rPr lang="fr-FR" dirty="0">
                <a:latin typeface="+mj-lt"/>
              </a:rPr>
              <a:t>Trouble anxieux : 1 TDA/H / 2</a:t>
            </a:r>
          </a:p>
          <a:p>
            <a:pPr lvl="1"/>
            <a:r>
              <a:rPr lang="fr-FR" dirty="0">
                <a:latin typeface="+mj-lt"/>
              </a:rPr>
              <a:t>Et TDA/H à rechercher chez les anxieux !! </a:t>
            </a:r>
          </a:p>
          <a:p>
            <a:pPr lvl="2"/>
            <a:r>
              <a:rPr lang="fr-FR" dirty="0">
                <a:latin typeface="+mj-lt"/>
              </a:rPr>
              <a:t>(Mancini, 1999 ; </a:t>
            </a:r>
            <a:r>
              <a:rPr lang="fr-FR" dirty="0" err="1">
                <a:latin typeface="+mj-lt"/>
              </a:rPr>
              <a:t>Fones</a:t>
            </a:r>
            <a:r>
              <a:rPr lang="fr-FR" dirty="0">
                <a:latin typeface="+mj-lt"/>
              </a:rPr>
              <a:t>, 2000) : ATCD de TDA/H dans 9 à 15 % des anxieux</a:t>
            </a:r>
          </a:p>
          <a:p>
            <a:endParaRPr lang="fr-FR" dirty="0"/>
          </a:p>
          <a:p>
            <a:r>
              <a:rPr lang="fr-FR" dirty="0"/>
              <a:t>TOP et TC</a:t>
            </a:r>
          </a:p>
          <a:p>
            <a:pPr lvl="1"/>
            <a:r>
              <a:rPr lang="fr-FR" dirty="0" err="1"/>
              <a:t>Biedermann</a:t>
            </a:r>
            <a:r>
              <a:rPr lang="fr-FR" dirty="0"/>
              <a:t> (2008) : TOP seul à l’adolescence n’est pas un précurseur de TC à l’âge adulte</a:t>
            </a:r>
          </a:p>
          <a:p>
            <a:pPr lvl="1"/>
            <a:r>
              <a:rPr lang="fr-FR" dirty="0"/>
              <a:t>Le TC alourdit le pronostic : substances psychoactives, trouble bipolaire et personnalité antisociale</a:t>
            </a:r>
          </a:p>
          <a:p>
            <a:pPr lvl="1"/>
            <a:endParaRPr lang="fr-FR" dirty="0"/>
          </a:p>
        </p:txBody>
      </p:sp>
    </p:spTree>
    <p:extLst>
      <p:ext uri="{BB962C8B-B14F-4D97-AF65-F5344CB8AC3E}">
        <p14:creationId xmlns:p14="http://schemas.microsoft.com/office/powerpoint/2010/main" val="10053990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Comorbidités</a:t>
            </a:r>
          </a:p>
        </p:txBody>
      </p:sp>
      <p:sp>
        <p:nvSpPr>
          <p:cNvPr id="3" name="Espace réservé du contenu 2"/>
          <p:cNvSpPr>
            <a:spLocks noGrp="1"/>
          </p:cNvSpPr>
          <p:nvPr>
            <p:ph idx="1"/>
          </p:nvPr>
        </p:nvSpPr>
        <p:spPr>
          <a:xfrm>
            <a:off x="664633" y="1414535"/>
            <a:ext cx="9875030" cy="4803386"/>
          </a:xfrm>
        </p:spPr>
        <p:txBody>
          <a:bodyPr>
            <a:normAutofit lnSpcReduction="10000"/>
          </a:bodyPr>
          <a:lstStyle/>
          <a:p>
            <a:r>
              <a:rPr lang="fr-FR" dirty="0"/>
              <a:t>Personnalité antisociale</a:t>
            </a:r>
          </a:p>
          <a:p>
            <a:pPr lvl="1"/>
            <a:r>
              <a:rPr lang="fr-FR" dirty="0"/>
              <a:t>5 à 10 x plus que chez les témoins</a:t>
            </a:r>
          </a:p>
          <a:p>
            <a:pPr lvl="1"/>
            <a:r>
              <a:rPr lang="fr-FR" dirty="0"/>
              <a:t>Proportion élevée de TDA/H chez les incarcérés (25 à 45%)</a:t>
            </a:r>
          </a:p>
          <a:p>
            <a:pPr lvl="1"/>
            <a:r>
              <a:rPr lang="fr-FR" dirty="0"/>
              <a:t>Risque plus élevé quand ATCD de </a:t>
            </a:r>
            <a:r>
              <a:rPr lang="fr-FR" b="1" dirty="0"/>
              <a:t>TC</a:t>
            </a:r>
            <a:r>
              <a:rPr lang="fr-FR" dirty="0"/>
              <a:t> (impulsivité)</a:t>
            </a:r>
          </a:p>
          <a:p>
            <a:pPr lvl="1"/>
            <a:r>
              <a:rPr lang="fr-FR" dirty="0" err="1"/>
              <a:t>Millstein</a:t>
            </a:r>
            <a:r>
              <a:rPr lang="fr-FR" dirty="0"/>
              <a:t>, 1997 : Actes antisociaux : </a:t>
            </a:r>
            <a:r>
              <a:rPr lang="fr-FR" b="1" dirty="0"/>
              <a:t>sous-types mixtes </a:t>
            </a:r>
            <a:r>
              <a:rPr lang="fr-FR" dirty="0"/>
              <a:t>++ </a:t>
            </a:r>
          </a:p>
          <a:p>
            <a:pPr lvl="1"/>
            <a:r>
              <a:rPr lang="fr-FR" dirty="0"/>
              <a:t>Babinski, 1999 : Sous-type inattention n’est pas un facteur de risque de participation à des délits ou des crimes </a:t>
            </a:r>
          </a:p>
          <a:p>
            <a:pPr lvl="1"/>
            <a:r>
              <a:rPr lang="fr-FR" dirty="0" err="1"/>
              <a:t>Satterfield</a:t>
            </a:r>
            <a:r>
              <a:rPr lang="fr-FR" dirty="0"/>
              <a:t>, 2007 : risque d’évolution vers la criminalité sur 30 ans </a:t>
            </a:r>
          </a:p>
          <a:p>
            <a:pPr lvl="2"/>
            <a:r>
              <a:rPr lang="fr-FR" dirty="0"/>
              <a:t>Cohortes de 179 Hyperactifs : 7 fois plus d’arrestations, condamnations, et incarcérations que les témoins </a:t>
            </a:r>
          </a:p>
          <a:p>
            <a:pPr lvl="2"/>
            <a:r>
              <a:rPr lang="fr-FR" dirty="0"/>
              <a:t>3 </a:t>
            </a:r>
            <a:r>
              <a:rPr lang="fr-FR" b="1" dirty="0"/>
              <a:t>Facteurs péjoratifs </a:t>
            </a:r>
            <a:r>
              <a:rPr lang="fr-FR" dirty="0"/>
              <a:t>: faible niveau socio-éco, faible QI, existence TC dans l’enfance </a:t>
            </a:r>
          </a:p>
          <a:p>
            <a:pPr lvl="2"/>
            <a:r>
              <a:rPr lang="fr-FR" dirty="0"/>
              <a:t>Meilleur pronostic à l’adolescence en cas de </a:t>
            </a:r>
            <a:r>
              <a:rPr lang="fr-FR" b="1" dirty="0"/>
              <a:t>traitement multimodal </a:t>
            </a:r>
            <a:r>
              <a:rPr lang="fr-FR" dirty="0"/>
              <a:t>intensif</a:t>
            </a:r>
            <a:r>
              <a:rPr lang="fr-FR" b="1" dirty="0"/>
              <a:t> </a:t>
            </a:r>
            <a:r>
              <a:rPr lang="fr-FR" dirty="0"/>
              <a:t>dans l’enfance : meilleures performances scolaires et académiques et moins de comportements antisociaux. </a:t>
            </a:r>
          </a:p>
          <a:p>
            <a:pPr lvl="3"/>
            <a:r>
              <a:rPr lang="fr-FR" dirty="0"/>
              <a:t>Mais aucun bénéfice dans la prévention de la délinquance à l’âge adulte. </a:t>
            </a:r>
          </a:p>
        </p:txBody>
      </p:sp>
    </p:spTree>
    <p:extLst>
      <p:ext uri="{BB962C8B-B14F-4D97-AF65-F5344CB8AC3E}">
        <p14:creationId xmlns:p14="http://schemas.microsoft.com/office/powerpoint/2010/main" val="24794003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Comorbidités</a:t>
            </a:r>
          </a:p>
        </p:txBody>
      </p:sp>
      <p:sp>
        <p:nvSpPr>
          <p:cNvPr id="3" name="Espace réservé du contenu 2"/>
          <p:cNvSpPr>
            <a:spLocks noGrp="1"/>
          </p:cNvSpPr>
          <p:nvPr>
            <p:ph idx="1"/>
          </p:nvPr>
        </p:nvSpPr>
        <p:spPr>
          <a:xfrm>
            <a:off x="664633" y="1386324"/>
            <a:ext cx="9855780" cy="4879721"/>
          </a:xfrm>
        </p:spPr>
        <p:txBody>
          <a:bodyPr>
            <a:normAutofit/>
          </a:bodyPr>
          <a:lstStyle/>
          <a:p>
            <a:r>
              <a:rPr lang="fr-FR" dirty="0"/>
              <a:t>Tabagisme </a:t>
            </a:r>
          </a:p>
          <a:p>
            <a:pPr lvl="1"/>
            <a:r>
              <a:rPr lang="fr-FR" dirty="0"/>
              <a:t>40% des TDA/H fument </a:t>
            </a:r>
          </a:p>
          <a:p>
            <a:pPr lvl="1"/>
            <a:r>
              <a:rPr lang="fr-FR" dirty="0"/>
              <a:t>Quelque soit le sous-type du TDA/H ; mais risque plus fort via les symptômes d’hyperactivité-impulsivité</a:t>
            </a:r>
          </a:p>
          <a:p>
            <a:pPr lvl="1"/>
            <a:r>
              <a:rPr lang="fr-FR" dirty="0"/>
              <a:t>Plus grande fréquence du syndrome de sevrage, même quand l’hyperactivité a disparu après l’enfance</a:t>
            </a:r>
          </a:p>
          <a:p>
            <a:pPr lvl="1"/>
            <a:r>
              <a:rPr lang="fr-FR" dirty="0"/>
              <a:t>Augmentation des symptômes </a:t>
            </a:r>
            <a:r>
              <a:rPr lang="fr-FR" dirty="0">
                <a:sym typeface="Wingdings" panose="05000000000000000000" pitchFamily="2" charset="2"/>
              </a:rPr>
              <a:t> âge plus précoce d’initiation au tabac et consommation quotidienne plus élevée </a:t>
            </a:r>
          </a:p>
          <a:p>
            <a:pPr lvl="1"/>
            <a:r>
              <a:rPr lang="fr-FR" dirty="0">
                <a:sym typeface="Wingdings" panose="05000000000000000000" pitchFamily="2" charset="2"/>
              </a:rPr>
              <a:t>Substance d’automédication !! Nicotine </a:t>
            </a:r>
            <a:r>
              <a:rPr lang="fr-FR" dirty="0" err="1">
                <a:sym typeface="Wingdings" panose="05000000000000000000" pitchFamily="2" charset="2"/>
              </a:rPr>
              <a:t>transdermale</a:t>
            </a:r>
            <a:r>
              <a:rPr lang="fr-FR" dirty="0">
                <a:sym typeface="Wingdings" panose="05000000000000000000" pitchFamily="2" charset="2"/>
              </a:rPr>
              <a:t> ou en gomme : augmentation attention et diminution distractibilité</a:t>
            </a:r>
          </a:p>
          <a:p>
            <a:r>
              <a:rPr lang="fr-FR" dirty="0">
                <a:sym typeface="Wingdings" panose="05000000000000000000" pitchFamily="2" charset="2"/>
              </a:rPr>
              <a:t>Alcool </a:t>
            </a:r>
          </a:p>
          <a:p>
            <a:pPr lvl="1"/>
            <a:r>
              <a:rPr lang="fr-FR" dirty="0" err="1"/>
              <a:t>Bcp</a:t>
            </a:r>
            <a:r>
              <a:rPr lang="fr-FR" dirty="0"/>
              <a:t> plus de TDA/H dans pop OH (33%) que dans pop G</a:t>
            </a:r>
          </a:p>
          <a:p>
            <a:pPr lvl="1"/>
            <a:r>
              <a:rPr lang="fr-FR" dirty="0"/>
              <a:t>Accélération de la maladie alcoolique quand TDA/H : plus tôt, abus plus rapide, dépendance plus précoce, rémission plus courte</a:t>
            </a:r>
          </a:p>
          <a:p>
            <a:pPr lvl="1"/>
            <a:endParaRPr lang="fr-FR" dirty="0"/>
          </a:p>
        </p:txBody>
      </p:sp>
    </p:spTree>
    <p:extLst>
      <p:ext uri="{BB962C8B-B14F-4D97-AF65-F5344CB8AC3E}">
        <p14:creationId xmlns:p14="http://schemas.microsoft.com/office/powerpoint/2010/main" val="869120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triade :	inattention</a:t>
            </a:r>
          </a:p>
        </p:txBody>
      </p:sp>
      <p:sp>
        <p:nvSpPr>
          <p:cNvPr id="3" name="Espace réservé du contenu 2"/>
          <p:cNvSpPr>
            <a:spLocks noGrp="1"/>
          </p:cNvSpPr>
          <p:nvPr>
            <p:ph idx="1"/>
          </p:nvPr>
        </p:nvSpPr>
        <p:spPr>
          <a:xfrm>
            <a:off x="664632" y="1981201"/>
            <a:ext cx="11072255" cy="4494755"/>
          </a:xfrm>
        </p:spPr>
        <p:txBody>
          <a:bodyPr>
            <a:noAutofit/>
          </a:bodyPr>
          <a:lstStyle/>
          <a:p>
            <a:r>
              <a:rPr lang="fr-FR" dirty="0">
                <a:latin typeface="Cambria" panose="02040503050406030204" pitchFamily="18" charset="0"/>
              </a:rPr>
              <a:t>Dans la lune, rêves éveillés, regard dans le vide</a:t>
            </a:r>
            <a:r>
              <a:rPr lang="is-IS" dirty="0">
                <a:latin typeface="Cambria" panose="02040503050406030204" pitchFamily="18" charset="0"/>
              </a:rPr>
              <a:t>…</a:t>
            </a:r>
          </a:p>
          <a:p>
            <a:r>
              <a:rPr lang="fr-FR" dirty="0">
                <a:latin typeface="Cambria" panose="02040503050406030204" pitchFamily="18" charset="0"/>
              </a:rPr>
              <a:t>D</a:t>
            </a:r>
            <a:r>
              <a:rPr lang="is-IS" dirty="0">
                <a:latin typeface="Cambria" panose="02040503050406030204" pitchFamily="18" charset="0"/>
              </a:rPr>
              <a:t>istractibilité, oublis objets vie quotidienne, oublis RDV </a:t>
            </a:r>
          </a:p>
          <a:p>
            <a:r>
              <a:rPr lang="fr-FR" dirty="0">
                <a:latin typeface="Cambria" panose="02040503050406030204" pitchFamily="18" charset="0"/>
              </a:rPr>
              <a:t>A</a:t>
            </a:r>
            <a:r>
              <a:rPr lang="is-IS" dirty="0">
                <a:latin typeface="Cambria" panose="02040503050406030204" pitchFamily="18" charset="0"/>
              </a:rPr>
              <a:t>ttention focalisée difficile ++ : distrait par pensées et environnements</a:t>
            </a:r>
          </a:p>
          <a:p>
            <a:r>
              <a:rPr lang="fr-FR" dirty="0">
                <a:latin typeface="Cambria" panose="02040503050406030204" pitchFamily="18" charset="0"/>
              </a:rPr>
              <a:t>F</a:t>
            </a:r>
            <a:r>
              <a:rPr lang="is-IS" dirty="0">
                <a:latin typeface="Cambria" panose="02040503050406030204" pitchFamily="18" charset="0"/>
              </a:rPr>
              <a:t>autes d’étourderie</a:t>
            </a:r>
          </a:p>
          <a:p>
            <a:r>
              <a:rPr lang="fr-FR" dirty="0">
                <a:latin typeface="Cambria" panose="02040503050406030204" pitchFamily="18" charset="0"/>
              </a:rPr>
              <a:t>L</a:t>
            </a:r>
            <a:r>
              <a:rPr lang="is-IS" dirty="0">
                <a:latin typeface="Cambria" panose="02040503050406030204" pitchFamily="18" charset="0"/>
              </a:rPr>
              <a:t>ecture difficile ++</a:t>
            </a:r>
          </a:p>
          <a:p>
            <a:r>
              <a:rPr lang="fr-FR" dirty="0">
                <a:latin typeface="Cambria" panose="02040503050406030204" pitchFamily="18" charset="0"/>
              </a:rPr>
              <a:t>S</a:t>
            </a:r>
            <a:r>
              <a:rPr lang="is-IS" dirty="0">
                <a:latin typeface="Cambria" panose="02040503050406030204" pitchFamily="18" charset="0"/>
              </a:rPr>
              <a:t>emblent ne pas écouter, changement de sujets de conversation</a:t>
            </a:r>
          </a:p>
          <a:p>
            <a:r>
              <a:rPr lang="fr-FR" dirty="0">
                <a:latin typeface="Cambria" panose="02040503050406030204" pitchFamily="18" charset="0"/>
              </a:rPr>
              <a:t>C</a:t>
            </a:r>
            <a:r>
              <a:rPr lang="is-IS" dirty="0">
                <a:latin typeface="Cambria" panose="02040503050406030204" pitchFamily="18" charset="0"/>
              </a:rPr>
              <a:t>aractère labile ++ :</a:t>
            </a:r>
          </a:p>
          <a:p>
            <a:pPr lvl="1"/>
            <a:r>
              <a:rPr lang="fr-FR" sz="2000" dirty="0">
                <a:latin typeface="Cambria" panose="02040503050406030204" pitchFamily="18" charset="0"/>
              </a:rPr>
              <a:t>A</a:t>
            </a:r>
            <a:r>
              <a:rPr lang="is-IS" sz="2000" dirty="0">
                <a:latin typeface="Cambria" panose="02040503050406030204" pitchFamily="18" charset="0"/>
              </a:rPr>
              <a:t>ggravation par la monotonie ; peuvent disparaitre dans des environnements nouveaux  ; </a:t>
            </a:r>
          </a:p>
          <a:p>
            <a:pPr lvl="1"/>
            <a:r>
              <a:rPr lang="fr-FR" sz="2000" dirty="0">
                <a:latin typeface="Cambria" panose="02040503050406030204" pitchFamily="18" charset="0"/>
              </a:rPr>
              <a:t>F</a:t>
            </a:r>
            <a:r>
              <a:rPr lang="is-IS" sz="2000" dirty="0">
                <a:latin typeface="Cambria" panose="02040503050406030204" pitchFamily="18" charset="0"/>
              </a:rPr>
              <a:t>luctuations imprévisibles</a:t>
            </a:r>
            <a:endParaRPr lang="fr-FR" sz="2000" dirty="0">
              <a:latin typeface="Cambria" panose="02040503050406030204" pitchFamily="18" charset="0"/>
            </a:endParaRPr>
          </a:p>
        </p:txBody>
      </p:sp>
    </p:spTree>
    <p:extLst>
      <p:ext uri="{BB962C8B-B14F-4D97-AF65-F5344CB8AC3E}">
        <p14:creationId xmlns:p14="http://schemas.microsoft.com/office/powerpoint/2010/main" val="35038312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Comorbidités</a:t>
            </a:r>
          </a:p>
        </p:txBody>
      </p:sp>
      <p:sp>
        <p:nvSpPr>
          <p:cNvPr id="3" name="Espace réservé du contenu 2"/>
          <p:cNvSpPr>
            <a:spLocks noGrp="1"/>
          </p:cNvSpPr>
          <p:nvPr>
            <p:ph idx="1"/>
          </p:nvPr>
        </p:nvSpPr>
        <p:spPr/>
        <p:txBody>
          <a:bodyPr/>
          <a:lstStyle/>
          <a:p>
            <a:r>
              <a:rPr lang="fr-FR" dirty="0"/>
              <a:t>THC</a:t>
            </a:r>
          </a:p>
          <a:p>
            <a:pPr lvl="1"/>
            <a:r>
              <a:rPr lang="fr-FR" dirty="0"/>
              <a:t>Propriétés sédatives calmant l’agitation</a:t>
            </a:r>
          </a:p>
          <a:p>
            <a:r>
              <a:rPr lang="fr-FR" dirty="0"/>
              <a:t>Opiacés </a:t>
            </a:r>
          </a:p>
          <a:p>
            <a:pPr lvl="1"/>
            <a:r>
              <a:rPr lang="fr-FR" dirty="0"/>
              <a:t>Plus de TDA/H chez les consommateurs que dans la pop G</a:t>
            </a:r>
          </a:p>
          <a:p>
            <a:r>
              <a:rPr lang="fr-FR" dirty="0"/>
              <a:t>Cocaïne </a:t>
            </a:r>
          </a:p>
          <a:p>
            <a:pPr lvl="1"/>
            <a:r>
              <a:rPr lang="fr-FR" dirty="0" err="1"/>
              <a:t>Caroll</a:t>
            </a:r>
            <a:r>
              <a:rPr lang="fr-FR" dirty="0"/>
              <a:t> et </a:t>
            </a:r>
            <a:r>
              <a:rPr lang="fr-FR" dirty="0" err="1"/>
              <a:t>Rounsaville</a:t>
            </a:r>
            <a:r>
              <a:rPr lang="fr-FR" dirty="0"/>
              <a:t>, 1993 : 33% d’adultes suivis </a:t>
            </a:r>
            <a:r>
              <a:rPr lang="fr-FR" dirty="0" err="1"/>
              <a:t>pr</a:t>
            </a:r>
            <a:r>
              <a:rPr lang="fr-FR" dirty="0"/>
              <a:t> </a:t>
            </a:r>
            <a:r>
              <a:rPr lang="fr-FR" dirty="0" err="1"/>
              <a:t>cocaine</a:t>
            </a:r>
            <a:r>
              <a:rPr lang="fr-FR" dirty="0"/>
              <a:t> souffraient de TDA/H dans l’enfance </a:t>
            </a:r>
          </a:p>
          <a:p>
            <a:pPr lvl="1"/>
            <a:r>
              <a:rPr lang="fr-FR" dirty="0"/>
              <a:t>Symptômes hyperactivité/impulsivité plus sévères dans l’enfance et sans s’atténuer à l’âge adulte</a:t>
            </a:r>
          </a:p>
          <a:p>
            <a:endParaRPr lang="fr-FR" dirty="0"/>
          </a:p>
        </p:txBody>
      </p:sp>
    </p:spTree>
    <p:extLst>
      <p:ext uri="{BB962C8B-B14F-4D97-AF65-F5344CB8AC3E}">
        <p14:creationId xmlns:p14="http://schemas.microsoft.com/office/powerpoint/2010/main" val="2208442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Comorbidités</a:t>
            </a:r>
          </a:p>
        </p:txBody>
      </p:sp>
      <p:sp>
        <p:nvSpPr>
          <p:cNvPr id="3" name="Espace réservé du contenu 2"/>
          <p:cNvSpPr>
            <a:spLocks noGrp="1"/>
          </p:cNvSpPr>
          <p:nvPr>
            <p:ph idx="1"/>
          </p:nvPr>
        </p:nvSpPr>
        <p:spPr/>
        <p:txBody>
          <a:bodyPr/>
          <a:lstStyle/>
          <a:p>
            <a:r>
              <a:rPr lang="fr-FR" dirty="0"/>
              <a:t>TICS</a:t>
            </a:r>
          </a:p>
          <a:p>
            <a:pPr lvl="1"/>
            <a:r>
              <a:rPr lang="fr-FR" dirty="0"/>
              <a:t>50 à 80 % des Gilles de la </a:t>
            </a:r>
            <a:r>
              <a:rPr lang="fr-FR" dirty="0" err="1"/>
              <a:t>Tourette</a:t>
            </a:r>
            <a:r>
              <a:rPr lang="fr-FR" dirty="0"/>
              <a:t> ont un TDA/H</a:t>
            </a:r>
          </a:p>
          <a:p>
            <a:pPr lvl="1"/>
            <a:r>
              <a:rPr lang="fr-FR" dirty="0"/>
              <a:t>20% des hyperactifs ont des tics</a:t>
            </a:r>
          </a:p>
          <a:p>
            <a:r>
              <a:rPr lang="fr-FR" dirty="0"/>
              <a:t>Trouble des apprentissages</a:t>
            </a:r>
          </a:p>
          <a:p>
            <a:pPr lvl="1"/>
            <a:r>
              <a:rPr lang="fr-FR" dirty="0"/>
              <a:t>Comorbidité la plus fréquente chez l’enfant</a:t>
            </a:r>
          </a:p>
          <a:p>
            <a:pPr lvl="1"/>
            <a:r>
              <a:rPr lang="fr-FR" dirty="0"/>
              <a:t>Chez l’adulte ? Peu d’études ; plutôt persistance … et associés à une atteinte plus sévère</a:t>
            </a:r>
          </a:p>
          <a:p>
            <a:pPr lvl="1"/>
            <a:endParaRPr lang="fr-FR" dirty="0"/>
          </a:p>
        </p:txBody>
      </p:sp>
    </p:spTree>
    <p:extLst>
      <p:ext uri="{BB962C8B-B14F-4D97-AF65-F5344CB8AC3E}">
        <p14:creationId xmlns:p14="http://schemas.microsoft.com/office/powerpoint/2010/main" val="22782995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Comorbidités </a:t>
            </a:r>
          </a:p>
        </p:txBody>
      </p:sp>
      <p:sp>
        <p:nvSpPr>
          <p:cNvPr id="3" name="Espace réservé du contenu 2"/>
          <p:cNvSpPr>
            <a:spLocks noGrp="1"/>
          </p:cNvSpPr>
          <p:nvPr>
            <p:ph idx="1"/>
          </p:nvPr>
        </p:nvSpPr>
        <p:spPr/>
        <p:txBody>
          <a:bodyPr/>
          <a:lstStyle/>
          <a:p>
            <a:r>
              <a:rPr lang="fr-FR" dirty="0"/>
              <a:t>Trouble du comportement alimentaire</a:t>
            </a:r>
          </a:p>
          <a:p>
            <a:pPr lvl="1"/>
            <a:r>
              <a:rPr lang="fr-FR" dirty="0"/>
              <a:t>Susan et coll. (2006) : augmentation prévalence de la boulimie</a:t>
            </a:r>
          </a:p>
          <a:p>
            <a:pPr lvl="1"/>
            <a:r>
              <a:rPr lang="fr-FR" dirty="0"/>
              <a:t>Risque presque 4 x plus élevé de TCA</a:t>
            </a:r>
          </a:p>
          <a:p>
            <a:pPr lvl="1"/>
            <a:r>
              <a:rPr lang="fr-FR" dirty="0"/>
              <a:t>Association TDA/H et obésité : 3 hypothèses (</a:t>
            </a:r>
            <a:r>
              <a:rPr lang="fr-FR" dirty="0" err="1"/>
              <a:t>Cortese</a:t>
            </a:r>
            <a:r>
              <a:rPr lang="fr-FR" dirty="0"/>
              <a:t>, 2008) : </a:t>
            </a:r>
          </a:p>
          <a:p>
            <a:pPr lvl="2"/>
            <a:r>
              <a:rPr lang="fr-FR" dirty="0"/>
              <a:t>Obésité et facteurs associés à l’obésité (troubles du sommeil) favorisent le TDA/H</a:t>
            </a:r>
          </a:p>
          <a:p>
            <a:pPr lvl="2"/>
            <a:r>
              <a:rPr lang="fr-FR" dirty="0"/>
              <a:t>Obésité et TDA/H sont l’expression d’un substrat commun de déficience de récompense</a:t>
            </a:r>
          </a:p>
          <a:p>
            <a:pPr lvl="2"/>
            <a:r>
              <a:rPr lang="fr-FR" dirty="0"/>
              <a:t>TDA/H favorise conduites alimentaires impulsives et désorganisées conduisant à l’obésité</a:t>
            </a:r>
          </a:p>
        </p:txBody>
      </p:sp>
    </p:spTree>
    <p:extLst>
      <p:ext uri="{BB962C8B-B14F-4D97-AF65-F5344CB8AC3E}">
        <p14:creationId xmlns:p14="http://schemas.microsoft.com/office/powerpoint/2010/main" val="31455156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Comorbidités</a:t>
            </a:r>
          </a:p>
        </p:txBody>
      </p:sp>
      <p:sp>
        <p:nvSpPr>
          <p:cNvPr id="3" name="Espace réservé du contenu 2"/>
          <p:cNvSpPr>
            <a:spLocks noGrp="1"/>
          </p:cNvSpPr>
          <p:nvPr>
            <p:ph idx="1"/>
          </p:nvPr>
        </p:nvSpPr>
        <p:spPr>
          <a:xfrm>
            <a:off x="664633" y="1737233"/>
            <a:ext cx="9961658" cy="3864669"/>
          </a:xfrm>
        </p:spPr>
        <p:txBody>
          <a:bodyPr/>
          <a:lstStyle/>
          <a:p>
            <a:r>
              <a:rPr lang="fr-FR" dirty="0"/>
              <a:t>Troubles du sommeil</a:t>
            </a:r>
          </a:p>
          <a:p>
            <a:pPr lvl="1"/>
            <a:r>
              <a:rPr lang="fr-FR" dirty="0"/>
              <a:t>Allongement des latences d’endormissement, éveils nocturnes, faible proportion de sommeil paradoxal, plus de mouvements périodiques des jambes</a:t>
            </a:r>
          </a:p>
          <a:p>
            <a:pPr lvl="1"/>
            <a:r>
              <a:rPr lang="fr-FR" dirty="0"/>
              <a:t>Plainte concernant le sommeil chez 80% des TDA/H</a:t>
            </a:r>
          </a:p>
        </p:txBody>
      </p:sp>
    </p:spTree>
    <p:extLst>
      <p:ext uri="{BB962C8B-B14F-4D97-AF65-F5344CB8AC3E}">
        <p14:creationId xmlns:p14="http://schemas.microsoft.com/office/powerpoint/2010/main" val="38876939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CAT devant une suspicion de TDA/H </a:t>
            </a:r>
          </a:p>
        </p:txBody>
      </p:sp>
      <p:sp>
        <p:nvSpPr>
          <p:cNvPr id="4" name="Espace réservé du contenu 3"/>
          <p:cNvSpPr>
            <a:spLocks noGrp="1"/>
          </p:cNvSpPr>
          <p:nvPr>
            <p:ph idx="1"/>
          </p:nvPr>
        </p:nvSpPr>
        <p:spPr/>
        <p:txBody>
          <a:bodyPr>
            <a:normAutofit fontScale="77500" lnSpcReduction="20000"/>
          </a:bodyPr>
          <a:lstStyle/>
          <a:p>
            <a:r>
              <a:rPr lang="fr-FR" dirty="0">
                <a:latin typeface="Cambria" panose="02040503050406030204" pitchFamily="18" charset="0"/>
              </a:rPr>
              <a:t>Evaluation transversale : </a:t>
            </a:r>
          </a:p>
          <a:p>
            <a:pPr lvl="1"/>
            <a:r>
              <a:rPr lang="fr-FR" sz="2100" dirty="0">
                <a:latin typeface="Cambria" panose="02040503050406030204" pitchFamily="18" charset="0"/>
              </a:rPr>
              <a:t>Triade </a:t>
            </a:r>
          </a:p>
          <a:p>
            <a:pPr lvl="1"/>
            <a:r>
              <a:rPr lang="fr-FR" sz="2100" dirty="0">
                <a:latin typeface="Cambria" panose="02040503050406030204" pitchFamily="18" charset="0"/>
              </a:rPr>
              <a:t>Signes associés</a:t>
            </a:r>
          </a:p>
          <a:p>
            <a:r>
              <a:rPr lang="fr-FR" dirty="0">
                <a:latin typeface="Cambria" panose="02040503050406030204" pitchFamily="18" charset="0"/>
              </a:rPr>
              <a:t>Evaluation longitudinale </a:t>
            </a:r>
          </a:p>
          <a:p>
            <a:pPr lvl="1"/>
            <a:r>
              <a:rPr lang="fr-FR" dirty="0">
                <a:latin typeface="Cambria" panose="02040503050406030204" pitchFamily="18" charset="0"/>
              </a:rPr>
              <a:t>Dans l’enfance?</a:t>
            </a:r>
          </a:p>
          <a:p>
            <a:pPr lvl="1"/>
            <a:r>
              <a:rPr lang="fr-FR" dirty="0">
                <a:latin typeface="Cambria" panose="02040503050406030204" pitchFamily="18" charset="0"/>
              </a:rPr>
              <a:t>Présence des symptômes de façon continue?</a:t>
            </a:r>
          </a:p>
          <a:p>
            <a:r>
              <a:rPr lang="fr-FR" dirty="0">
                <a:latin typeface="Cambria" panose="02040503050406030204" pitchFamily="18" charset="0"/>
              </a:rPr>
              <a:t>Répercussions fonctionnelles</a:t>
            </a:r>
          </a:p>
          <a:p>
            <a:r>
              <a:rPr lang="fr-FR" dirty="0">
                <a:latin typeface="Cambria" panose="02040503050406030204" pitchFamily="18" charset="0"/>
              </a:rPr>
              <a:t>Diagnostic différentiel</a:t>
            </a:r>
          </a:p>
          <a:p>
            <a:r>
              <a:rPr lang="fr-FR" dirty="0">
                <a:latin typeface="Cambria" panose="02040503050406030204" pitchFamily="18" charset="0"/>
              </a:rPr>
              <a:t>Présence de comorbidités</a:t>
            </a:r>
          </a:p>
          <a:p>
            <a:r>
              <a:rPr lang="fr-FR" sz="2100" b="1" dirty="0">
                <a:latin typeface="Cambria" panose="02040503050406030204" pitchFamily="18" charset="0"/>
              </a:rPr>
              <a:t>Bilan neuropsychologique </a:t>
            </a:r>
          </a:p>
          <a:p>
            <a:r>
              <a:rPr lang="fr-FR" dirty="0">
                <a:latin typeface="Cambria" panose="02040503050406030204" pitchFamily="18" charset="0"/>
              </a:rPr>
              <a:t>Imagerie</a:t>
            </a:r>
          </a:p>
        </p:txBody>
      </p:sp>
      <p:sp>
        <p:nvSpPr>
          <p:cNvPr id="5" name="Accolade fermante 4"/>
          <p:cNvSpPr/>
          <p:nvPr/>
        </p:nvSpPr>
        <p:spPr>
          <a:xfrm>
            <a:off x="7370163" y="2307549"/>
            <a:ext cx="460948" cy="18325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fr-FR" sz="1350">
              <a:solidFill>
                <a:prstClr val="black"/>
              </a:solidFill>
            </a:endParaRPr>
          </a:p>
        </p:txBody>
      </p:sp>
      <p:sp>
        <p:nvSpPr>
          <p:cNvPr id="6" name="ZoneTexte 5"/>
          <p:cNvSpPr txBox="1"/>
          <p:nvPr/>
        </p:nvSpPr>
        <p:spPr>
          <a:xfrm>
            <a:off x="8291180" y="3050697"/>
            <a:ext cx="2026517" cy="369332"/>
          </a:xfrm>
          <a:prstGeom prst="rect">
            <a:avLst/>
          </a:prstGeom>
          <a:noFill/>
        </p:spPr>
        <p:txBody>
          <a:bodyPr wrap="none" rtlCol="0">
            <a:spAutoFit/>
          </a:bodyPr>
          <a:lstStyle/>
          <a:p>
            <a:pPr defTabSz="457200"/>
            <a:r>
              <a:rPr lang="fr-FR">
                <a:solidFill>
                  <a:prstClr val="black"/>
                </a:solidFill>
              </a:rPr>
              <a:t>Diagnostic positif</a:t>
            </a:r>
          </a:p>
        </p:txBody>
      </p:sp>
    </p:spTree>
    <p:extLst>
      <p:ext uri="{BB962C8B-B14F-4D97-AF65-F5344CB8AC3E}">
        <p14:creationId xmlns:p14="http://schemas.microsoft.com/office/powerpoint/2010/main" val="7401881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842085" y="283471"/>
            <a:ext cx="10075084" cy="111610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fr-FR" dirty="0"/>
              <a:t>Evaluation cognitive</a:t>
            </a:r>
          </a:p>
        </p:txBody>
      </p:sp>
      <p:sp>
        <p:nvSpPr>
          <p:cNvPr id="2" name="Espace réservé du contenu 1"/>
          <p:cNvSpPr>
            <a:spLocks noGrp="1"/>
          </p:cNvSpPr>
          <p:nvPr>
            <p:ph idx="1"/>
          </p:nvPr>
        </p:nvSpPr>
        <p:spPr/>
        <p:txBody>
          <a:bodyPr>
            <a:normAutofit/>
          </a:bodyPr>
          <a:lstStyle/>
          <a:p>
            <a:r>
              <a:rPr lang="fr-FR" dirty="0">
                <a:latin typeface="Cambria" panose="02040503050406030204" pitchFamily="18" charset="0"/>
              </a:rPr>
              <a:t>Difficultés sur l’ensemble des sphères cognitives : </a:t>
            </a:r>
            <a:r>
              <a:rPr lang="fr-FR" i="1" dirty="0">
                <a:latin typeface="Cambria" panose="02040503050406030204" pitchFamily="18" charset="0"/>
              </a:rPr>
              <a:t>revue dans </a:t>
            </a:r>
            <a:r>
              <a:rPr lang="fr-FR" i="1" dirty="0" err="1">
                <a:latin typeface="Cambria" panose="02040503050406030204" pitchFamily="18" charset="0"/>
              </a:rPr>
              <a:t>Fuermaier</a:t>
            </a:r>
            <a:r>
              <a:rPr lang="fr-FR" i="1" dirty="0">
                <a:latin typeface="Cambria" panose="02040503050406030204" pitchFamily="18" charset="0"/>
              </a:rPr>
              <a:t> (2018)</a:t>
            </a:r>
          </a:p>
          <a:p>
            <a:pPr lvl="1"/>
            <a:r>
              <a:rPr lang="fr-FR" sz="2000" dirty="0">
                <a:latin typeface="Cambria" panose="02040503050406030204" pitchFamily="18" charset="0"/>
              </a:rPr>
              <a:t>Attention sélective, divisée, soutenue</a:t>
            </a:r>
          </a:p>
          <a:p>
            <a:pPr lvl="1"/>
            <a:r>
              <a:rPr lang="fr-FR" sz="2000" dirty="0">
                <a:latin typeface="Cambria" panose="02040503050406030204" pitchFamily="18" charset="0"/>
              </a:rPr>
              <a:t>Fonctionnement exécutif: mémoire de travail, flexibilité cognitive, résolution de problème, planification, contrôle inhibiteur</a:t>
            </a:r>
          </a:p>
          <a:p>
            <a:pPr lvl="1"/>
            <a:r>
              <a:rPr lang="fr-FR" sz="2000" dirty="0">
                <a:latin typeface="Cambria" panose="02040503050406030204" pitchFamily="18" charset="0"/>
              </a:rPr>
              <a:t>Apprentissage et mémoire</a:t>
            </a:r>
          </a:p>
          <a:p>
            <a:pPr lvl="1"/>
            <a:endParaRPr lang="fr-FR" sz="2000" dirty="0">
              <a:latin typeface="Cambria" panose="02040503050406030204" pitchFamily="18" charset="0"/>
            </a:endParaRPr>
          </a:p>
          <a:p>
            <a:r>
              <a:rPr lang="fr-FR" sz="2200" dirty="0">
                <a:latin typeface="Cambria" panose="02040503050406030204" pitchFamily="18" charset="0"/>
              </a:rPr>
              <a:t>Variabilité considérable chez l’adulte =&gt; profil neuropsychologique unique</a:t>
            </a:r>
          </a:p>
        </p:txBody>
      </p:sp>
    </p:spTree>
    <p:extLst>
      <p:ext uri="{BB962C8B-B14F-4D97-AF65-F5344CB8AC3E}">
        <p14:creationId xmlns:p14="http://schemas.microsoft.com/office/powerpoint/2010/main" val="27783982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Espace réservé du contenu 4"/>
          <p:cNvSpPr>
            <a:spLocks noGrp="1"/>
          </p:cNvSpPr>
          <p:nvPr>
            <p:ph sz="quarter" idx="1"/>
          </p:nvPr>
        </p:nvSpPr>
        <p:spPr>
          <a:xfrm>
            <a:off x="200416" y="1102290"/>
            <a:ext cx="10622071" cy="5131203"/>
          </a:xfrm>
        </p:spPr>
        <p:txBody>
          <a:bodyPr>
            <a:normAutofit/>
          </a:bodyPr>
          <a:lstStyle/>
          <a:p>
            <a:pPr marL="0" indent="0">
              <a:lnSpc>
                <a:spcPct val="80000"/>
              </a:lnSpc>
              <a:buNone/>
            </a:pPr>
            <a:r>
              <a:rPr lang="fr-FR" altLang="fr-FR" sz="2200" i="1" dirty="0" err="1">
                <a:latin typeface="Cambria" panose="02040503050406030204" pitchFamily="18" charset="0"/>
                <a:ea typeface="ＭＳ Ｐゴシック" panose="020B0600070205080204" pitchFamily="34" charset="-128"/>
              </a:rPr>
              <a:t>Fuermaier</a:t>
            </a:r>
            <a:r>
              <a:rPr lang="fr-FR" altLang="fr-FR" sz="2200" i="1" dirty="0">
                <a:latin typeface="Cambria" panose="02040503050406030204" pitchFamily="18" charset="0"/>
                <a:ea typeface="ＭＳ Ｐゴシック" panose="020B0600070205080204" pitchFamily="34" charset="-128"/>
              </a:rPr>
              <a:t> et al. (2018) - </a:t>
            </a:r>
            <a:r>
              <a:rPr lang="fr-FR" sz="2200" dirty="0">
                <a:latin typeface="Cambria" panose="02040503050406030204" pitchFamily="18" charset="0"/>
              </a:rPr>
              <a:t>Beaucoup de tests sont disponibles pour évaluer les troubles cognitifs mais pas de véritable consensus – composition d’une </a:t>
            </a:r>
            <a:r>
              <a:rPr lang="fr-FR" sz="2200" dirty="0" err="1">
                <a:latin typeface="Cambria" panose="02040503050406030204" pitchFamily="18" charset="0"/>
              </a:rPr>
              <a:t>baterie</a:t>
            </a:r>
            <a:r>
              <a:rPr lang="fr-FR" sz="2200" dirty="0">
                <a:latin typeface="Cambria" panose="02040503050406030204" pitchFamily="18" charset="0"/>
              </a:rPr>
              <a:t> de tests neuropsychologiques </a:t>
            </a:r>
          </a:p>
          <a:p>
            <a:pPr marL="0" indent="0">
              <a:lnSpc>
                <a:spcPct val="80000"/>
              </a:lnSpc>
              <a:buNone/>
            </a:pPr>
            <a:endParaRPr lang="fr-FR" altLang="fr-FR" sz="2600" dirty="0">
              <a:latin typeface="Cambria" panose="02040503050406030204" pitchFamily="18" charset="0"/>
              <a:ea typeface="ＭＳ Ｐゴシック" panose="020B0600070205080204" pitchFamily="34" charset="-128"/>
            </a:endParaRPr>
          </a:p>
          <a:p>
            <a:pPr marL="0" indent="0">
              <a:lnSpc>
                <a:spcPct val="80000"/>
              </a:lnSpc>
              <a:buNone/>
            </a:pPr>
            <a:endParaRPr lang="fr-FR" altLang="fr-FR" sz="2600" dirty="0">
              <a:latin typeface="Cambria" panose="02040503050406030204" pitchFamily="18" charset="0"/>
              <a:ea typeface="ＭＳ Ｐゴシック" panose="020B0600070205080204" pitchFamily="34" charset="-128"/>
            </a:endParaRPr>
          </a:p>
          <a:p>
            <a:pPr marL="0" indent="0">
              <a:lnSpc>
                <a:spcPct val="80000"/>
              </a:lnSpc>
            </a:pPr>
            <a:endParaRPr lang="fr-FR" altLang="fr-FR" sz="2500" dirty="0">
              <a:latin typeface="Cambria" panose="02040503050406030204" pitchFamily="18" charset="0"/>
              <a:ea typeface="ＭＳ Ｐゴシック" panose="020B0600070205080204" pitchFamily="34" charset="-128"/>
            </a:endParaRPr>
          </a:p>
          <a:p>
            <a:pPr marL="0" indent="0">
              <a:lnSpc>
                <a:spcPct val="80000"/>
              </a:lnSpc>
              <a:buNone/>
            </a:pPr>
            <a:endParaRPr lang="fr-FR" altLang="fr-FR" dirty="0">
              <a:latin typeface="Cambria" panose="02040503050406030204" pitchFamily="18" charset="0"/>
              <a:ea typeface="ＭＳ Ｐゴシック" panose="020B0600070205080204" pitchFamily="34" charset="-128"/>
            </a:endParaRPr>
          </a:p>
        </p:txBody>
      </p:sp>
      <p:sp>
        <p:nvSpPr>
          <p:cNvPr id="6" name="Titre 1"/>
          <p:cNvSpPr txBox="1">
            <a:spLocks/>
          </p:cNvSpPr>
          <p:nvPr/>
        </p:nvSpPr>
        <p:spPr>
          <a:xfrm>
            <a:off x="842085" y="283471"/>
            <a:ext cx="10075084" cy="111610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fr-FR" dirty="0"/>
              <a:t>Evaluation cognitive</a:t>
            </a:r>
          </a:p>
        </p:txBody>
      </p:sp>
      <p:pic>
        <p:nvPicPr>
          <p:cNvPr id="2" name="Image 1"/>
          <p:cNvPicPr>
            <a:picLocks noChangeAspect="1"/>
          </p:cNvPicPr>
          <p:nvPr/>
        </p:nvPicPr>
        <p:blipFill>
          <a:blip r:embed="rId2"/>
          <a:stretch>
            <a:fillRect/>
          </a:stretch>
        </p:blipFill>
        <p:spPr>
          <a:xfrm>
            <a:off x="200416" y="2158004"/>
            <a:ext cx="11173216" cy="4588333"/>
          </a:xfrm>
          <a:prstGeom prst="rect">
            <a:avLst/>
          </a:prstGeom>
        </p:spPr>
      </p:pic>
    </p:spTree>
    <p:extLst>
      <p:ext uri="{BB962C8B-B14F-4D97-AF65-F5344CB8AC3E}">
        <p14:creationId xmlns:p14="http://schemas.microsoft.com/office/powerpoint/2010/main" val="27783982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Espace réservé du contenu 4"/>
          <p:cNvSpPr>
            <a:spLocks noGrp="1"/>
          </p:cNvSpPr>
          <p:nvPr>
            <p:ph sz="quarter" idx="1"/>
          </p:nvPr>
        </p:nvSpPr>
        <p:spPr>
          <a:xfrm>
            <a:off x="613775" y="1654566"/>
            <a:ext cx="10020821" cy="4833916"/>
          </a:xfrm>
        </p:spPr>
        <p:txBody>
          <a:bodyPr>
            <a:normAutofit/>
          </a:bodyPr>
          <a:lstStyle/>
          <a:p>
            <a:pPr marL="0" indent="0">
              <a:lnSpc>
                <a:spcPct val="80000"/>
              </a:lnSpc>
              <a:buNone/>
            </a:pPr>
            <a:r>
              <a:rPr lang="fr-FR" altLang="fr-FR" sz="2595" i="1" dirty="0" err="1">
                <a:latin typeface="Cambria" panose="02040503050406030204" pitchFamily="18" charset="0"/>
                <a:ea typeface="ＭＳ Ｐゴシック" panose="020B0600070205080204" pitchFamily="34" charset="-128"/>
              </a:rPr>
              <a:t>Schoechling</a:t>
            </a:r>
            <a:r>
              <a:rPr lang="fr-FR" altLang="fr-FR" sz="2595" i="1" dirty="0">
                <a:latin typeface="Cambria" panose="02040503050406030204" pitchFamily="18" charset="0"/>
                <a:ea typeface="ＭＳ Ｐゴシック" panose="020B0600070205080204" pitchFamily="34" charset="-128"/>
              </a:rPr>
              <a:t> &amp; Engel (2005) – méta-analyse : </a:t>
            </a:r>
          </a:p>
          <a:p>
            <a:pPr marL="0" indent="0">
              <a:lnSpc>
                <a:spcPct val="80000"/>
              </a:lnSpc>
              <a:buNone/>
            </a:pPr>
            <a:endParaRPr lang="fr-FR" altLang="fr-FR" sz="2595" dirty="0">
              <a:latin typeface="Cambria" panose="02040503050406030204" pitchFamily="18" charset="0"/>
              <a:ea typeface="ＭＳ Ｐゴシック" panose="020B0600070205080204" pitchFamily="34" charset="-128"/>
            </a:endParaRPr>
          </a:p>
          <a:p>
            <a:pPr marL="0" indent="0">
              <a:lnSpc>
                <a:spcPct val="80000"/>
              </a:lnSpc>
              <a:buFont typeface="Wingdings" panose="05000000000000000000" pitchFamily="2" charset="2"/>
              <a:buChar char="ü"/>
            </a:pPr>
            <a:r>
              <a:rPr lang="fr-FR" altLang="fr-FR" sz="2595" dirty="0">
                <a:latin typeface="Cambria" panose="02040503050406030204" pitchFamily="18" charset="0"/>
                <a:ea typeface="ＭＳ Ｐゴシック" panose="020B0600070205080204" pitchFamily="34" charset="-128"/>
              </a:rPr>
              <a:t> L’attention focalisée et soutenue ainsi que la mémoire verbale sont les variables qui sont les plus discriminantes entre TDAH et contrôle.</a:t>
            </a:r>
          </a:p>
          <a:p>
            <a:pPr marL="0" indent="0">
              <a:lnSpc>
                <a:spcPct val="80000"/>
              </a:lnSpc>
              <a:buFont typeface="Wingdings" panose="05000000000000000000" pitchFamily="2" charset="2"/>
              <a:buChar char="ü"/>
            </a:pPr>
            <a:r>
              <a:rPr lang="fr-FR" altLang="fr-FR" sz="2595" dirty="0">
                <a:latin typeface="Cambria" panose="02040503050406030204" pitchFamily="18" charset="0"/>
                <a:ea typeface="ＭＳ Ｐゴシック" panose="020B0600070205080204" pitchFamily="34" charset="-128"/>
              </a:rPr>
              <a:t>Absence de déficits exécutifs chez l’adulte contrairement à ce qui est observé chez l’enfant</a:t>
            </a:r>
          </a:p>
          <a:p>
            <a:pPr marL="0" indent="0">
              <a:lnSpc>
                <a:spcPct val="80000"/>
              </a:lnSpc>
              <a:buFont typeface="Wingdings" panose="05000000000000000000" pitchFamily="2" charset="2"/>
              <a:buChar char="ü"/>
            </a:pPr>
            <a:r>
              <a:rPr lang="fr-FR" altLang="fr-FR" sz="2595" dirty="0">
                <a:latin typeface="Cambria" panose="02040503050406030204" pitchFamily="18" charset="0"/>
                <a:ea typeface="ＭＳ Ｐゴシック" panose="020B0600070205080204" pitchFamily="34" charset="-128"/>
              </a:rPr>
              <a:t> corrélation entre type de TDAH et dysfonctions neuropsychologiques ? </a:t>
            </a:r>
          </a:p>
          <a:p>
            <a:pPr marL="0" indent="0">
              <a:lnSpc>
                <a:spcPct val="80000"/>
              </a:lnSpc>
              <a:buFontTx/>
              <a:buChar char="-"/>
            </a:pPr>
            <a:endParaRPr lang="fr-FR" altLang="fr-FR" sz="2600" dirty="0">
              <a:latin typeface="Cambria" panose="02040503050406030204" pitchFamily="18" charset="0"/>
              <a:ea typeface="ＭＳ Ｐゴシック" panose="020B0600070205080204" pitchFamily="34" charset="-128"/>
            </a:endParaRPr>
          </a:p>
          <a:p>
            <a:pPr marL="0" indent="0">
              <a:lnSpc>
                <a:spcPct val="80000"/>
              </a:lnSpc>
              <a:buNone/>
            </a:pPr>
            <a:endParaRPr lang="fr-FR" altLang="fr-FR" sz="2600" dirty="0">
              <a:latin typeface="Cambria" panose="02040503050406030204" pitchFamily="18" charset="0"/>
              <a:ea typeface="ＭＳ Ｐゴシック" panose="020B0600070205080204" pitchFamily="34" charset="-128"/>
            </a:endParaRPr>
          </a:p>
          <a:p>
            <a:pPr marL="0" indent="0">
              <a:lnSpc>
                <a:spcPct val="80000"/>
              </a:lnSpc>
            </a:pPr>
            <a:endParaRPr lang="fr-FR" altLang="fr-FR" sz="2500" dirty="0">
              <a:latin typeface="Cambria" panose="02040503050406030204" pitchFamily="18" charset="0"/>
              <a:ea typeface="ＭＳ Ｐゴシック" panose="020B0600070205080204" pitchFamily="34" charset="-128"/>
            </a:endParaRPr>
          </a:p>
          <a:p>
            <a:pPr marL="0" indent="0">
              <a:lnSpc>
                <a:spcPct val="80000"/>
              </a:lnSpc>
              <a:buNone/>
            </a:pPr>
            <a:endParaRPr lang="fr-FR" altLang="fr-FR" dirty="0">
              <a:latin typeface="Cambria" panose="02040503050406030204" pitchFamily="18" charset="0"/>
              <a:ea typeface="ＭＳ Ｐゴシック" panose="020B0600070205080204" pitchFamily="34" charset="-128"/>
            </a:endParaRPr>
          </a:p>
        </p:txBody>
      </p:sp>
      <p:sp>
        <p:nvSpPr>
          <p:cNvPr id="6" name="Titre 1"/>
          <p:cNvSpPr txBox="1">
            <a:spLocks/>
          </p:cNvSpPr>
          <p:nvPr/>
        </p:nvSpPr>
        <p:spPr>
          <a:xfrm>
            <a:off x="842085" y="283471"/>
            <a:ext cx="10075084" cy="111610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fr-FR" dirty="0"/>
              <a:t>Evaluation cognitive</a:t>
            </a:r>
          </a:p>
        </p:txBody>
      </p:sp>
    </p:spTree>
    <p:extLst>
      <p:ext uri="{BB962C8B-B14F-4D97-AF65-F5344CB8AC3E}">
        <p14:creationId xmlns:p14="http://schemas.microsoft.com/office/powerpoint/2010/main" val="27783982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Espace réservé du contenu 4"/>
          <p:cNvSpPr>
            <a:spLocks noGrp="1"/>
          </p:cNvSpPr>
          <p:nvPr>
            <p:ph idx="1"/>
          </p:nvPr>
        </p:nvSpPr>
        <p:spPr>
          <a:xfrm>
            <a:off x="664633" y="1434651"/>
            <a:ext cx="10896890" cy="4507281"/>
          </a:xfrm>
        </p:spPr>
        <p:txBody>
          <a:bodyPr>
            <a:normAutofit/>
          </a:bodyPr>
          <a:lstStyle/>
          <a:p>
            <a:pPr>
              <a:buNone/>
            </a:pPr>
            <a:r>
              <a:rPr lang="fr-FR" altLang="fr-FR" sz="2400" i="1" dirty="0" err="1">
                <a:latin typeface="Cambria" panose="02040503050406030204" pitchFamily="18" charset="0"/>
                <a:ea typeface="ＭＳ Ｐゴシック" panose="020B0600070205080204" pitchFamily="34" charset="-128"/>
              </a:rPr>
              <a:t>Seidman</a:t>
            </a:r>
            <a:r>
              <a:rPr lang="fr-FR" altLang="fr-FR" sz="2400" i="1" dirty="0">
                <a:latin typeface="Cambria" panose="02040503050406030204" pitchFamily="18" charset="0"/>
                <a:ea typeface="ＭＳ Ｐゴシック" panose="020B0600070205080204" pitchFamily="34" charset="-128"/>
              </a:rPr>
              <a:t> (2006) – revue</a:t>
            </a:r>
          </a:p>
          <a:p>
            <a:pPr>
              <a:buFont typeface="Arial" panose="020B0604020202020204" pitchFamily="34" charset="0"/>
              <a:buNone/>
            </a:pPr>
            <a:endParaRPr lang="fr-FR" altLang="fr-FR" dirty="0">
              <a:latin typeface="Cambria" panose="02040503050406030204" pitchFamily="18" charset="0"/>
              <a:ea typeface="ＭＳ Ｐゴシック" panose="020B0600070205080204" pitchFamily="34" charset="-128"/>
            </a:endParaRPr>
          </a:p>
          <a:p>
            <a:pPr>
              <a:lnSpc>
                <a:spcPct val="80000"/>
              </a:lnSpc>
              <a:buFont typeface="Wingdings" panose="05000000000000000000" pitchFamily="2" charset="2"/>
              <a:buChar char="ü"/>
            </a:pPr>
            <a:r>
              <a:rPr lang="fr-FR" altLang="fr-FR" sz="2400" dirty="0">
                <a:latin typeface="Cambria" panose="02040503050406030204" pitchFamily="18" charset="0"/>
                <a:ea typeface="ＭＳ Ｐゴシック" panose="020B0600070205080204" pitchFamily="34" charset="-128"/>
              </a:rPr>
              <a:t>Les déficits exécutifs sont des corrélats du TDAH</a:t>
            </a:r>
          </a:p>
          <a:p>
            <a:pPr>
              <a:lnSpc>
                <a:spcPct val="80000"/>
              </a:lnSpc>
              <a:buFont typeface="Wingdings" panose="05000000000000000000" pitchFamily="2" charset="2"/>
              <a:buChar char="ü"/>
            </a:pPr>
            <a:r>
              <a:rPr lang="fr-FR" altLang="fr-FR" sz="2400" dirty="0">
                <a:latin typeface="Cambria" panose="02040503050406030204" pitchFamily="18" charset="0"/>
                <a:ea typeface="ＭＳ Ｐゴシック" panose="020B0600070205080204" pitchFamily="34" charset="-128"/>
              </a:rPr>
              <a:t> Dysfonctions majorées si comorbidités</a:t>
            </a:r>
          </a:p>
          <a:p>
            <a:pPr>
              <a:lnSpc>
                <a:spcPct val="80000"/>
              </a:lnSpc>
              <a:buFont typeface="Wingdings" panose="05000000000000000000" pitchFamily="2" charset="2"/>
              <a:buChar char="ü"/>
            </a:pPr>
            <a:r>
              <a:rPr lang="fr-FR" altLang="fr-FR" sz="2400" dirty="0">
                <a:latin typeface="Cambria" panose="02040503050406030204" pitchFamily="18" charset="0"/>
                <a:ea typeface="ＭＳ Ｐゴシック" panose="020B0600070205080204" pitchFamily="34" charset="-128"/>
              </a:rPr>
              <a:t> Forte hétérogénéité des dysfonctions du FE </a:t>
            </a:r>
          </a:p>
          <a:p>
            <a:pPr>
              <a:lnSpc>
                <a:spcPct val="80000"/>
              </a:lnSpc>
              <a:buFont typeface="Wingdings" panose="05000000000000000000" pitchFamily="2" charset="2"/>
              <a:buChar char="ü"/>
            </a:pPr>
            <a:r>
              <a:rPr lang="fr-FR" altLang="fr-FR" sz="2400" dirty="0">
                <a:latin typeface="Cambria" panose="02040503050406030204" pitchFamily="18" charset="0"/>
                <a:ea typeface="ＭＳ Ｐゴシック" panose="020B0600070205080204" pitchFamily="34" charset="-128"/>
              </a:rPr>
              <a:t>Interroge la pertinence du bilan neuropsychologique pour le diagnostic clinique chez l’adulte</a:t>
            </a:r>
          </a:p>
          <a:p>
            <a:pPr>
              <a:lnSpc>
                <a:spcPct val="80000"/>
              </a:lnSpc>
              <a:buFont typeface="Wingdings" panose="05000000000000000000" pitchFamily="2" charset="2"/>
              <a:buChar char="ü"/>
            </a:pPr>
            <a:r>
              <a:rPr lang="fr-FR" altLang="fr-FR" sz="2400" dirty="0">
                <a:latin typeface="Cambria" panose="02040503050406030204" pitchFamily="18" charset="0"/>
                <a:ea typeface="ＭＳ Ｐゴシック" panose="020B0600070205080204" pitchFamily="34" charset="-128"/>
              </a:rPr>
              <a:t>Les dysfonctions du système de récompense et donc du fonctionnement motivationnel, non dépendant du FE, sont souvent en cause</a:t>
            </a:r>
          </a:p>
          <a:p>
            <a:endParaRPr lang="fr-FR" altLang="fr-FR" dirty="0">
              <a:ea typeface="ＭＳ Ｐゴシック" panose="020B0600070205080204" pitchFamily="34" charset="-128"/>
            </a:endParaRPr>
          </a:p>
        </p:txBody>
      </p:sp>
      <p:sp>
        <p:nvSpPr>
          <p:cNvPr id="6" name="Titre 1"/>
          <p:cNvSpPr txBox="1">
            <a:spLocks/>
          </p:cNvSpPr>
          <p:nvPr/>
        </p:nvSpPr>
        <p:spPr>
          <a:xfrm>
            <a:off x="842085" y="283471"/>
            <a:ext cx="10075084" cy="111610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fr-FR" dirty="0"/>
              <a:t>Evaluation cognitive</a:t>
            </a:r>
          </a:p>
        </p:txBody>
      </p:sp>
    </p:spTree>
    <p:extLst>
      <p:ext uri="{BB962C8B-B14F-4D97-AF65-F5344CB8AC3E}">
        <p14:creationId xmlns:p14="http://schemas.microsoft.com/office/powerpoint/2010/main" val="3703349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817033" y="496413"/>
            <a:ext cx="10075084" cy="111610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fr-FR" dirty="0"/>
              <a:t>Evaluation cognitive</a:t>
            </a:r>
          </a:p>
        </p:txBody>
      </p:sp>
      <p:sp>
        <p:nvSpPr>
          <p:cNvPr id="2" name="Espace réservé du contenu 1"/>
          <p:cNvSpPr>
            <a:spLocks noGrp="1"/>
          </p:cNvSpPr>
          <p:nvPr>
            <p:ph idx="1"/>
          </p:nvPr>
        </p:nvSpPr>
        <p:spPr/>
        <p:txBody>
          <a:bodyPr>
            <a:normAutofit/>
          </a:bodyPr>
          <a:lstStyle/>
          <a:p>
            <a:r>
              <a:rPr lang="fr-FR" sz="2400" dirty="0">
                <a:latin typeface="Cambria" panose="02040503050406030204" pitchFamily="18" charset="0"/>
              </a:rPr>
              <a:t>But du bilan: </a:t>
            </a:r>
          </a:p>
          <a:p>
            <a:pPr lvl="1"/>
            <a:r>
              <a:rPr lang="fr-FR" sz="2400" dirty="0">
                <a:latin typeface="Cambria" panose="02040503050406030204" pitchFamily="18" charset="0"/>
              </a:rPr>
              <a:t>Pas de sensibilité diagnostic</a:t>
            </a:r>
          </a:p>
          <a:p>
            <a:pPr lvl="1"/>
            <a:r>
              <a:rPr lang="fr-FR" sz="2400" dirty="0">
                <a:latin typeface="Cambria" panose="02040503050406030204" pitchFamily="18" charset="0"/>
              </a:rPr>
              <a:t>Etablir un profil neuropsychologique</a:t>
            </a:r>
          </a:p>
          <a:p>
            <a:pPr lvl="1"/>
            <a:r>
              <a:rPr lang="fr-FR" sz="2400" dirty="0">
                <a:latin typeface="Cambria" panose="02040503050406030204" pitchFamily="18" charset="0"/>
              </a:rPr>
              <a:t>Faire des propositions thérapeutiques en prenant en compte les plaintes objectives, subjectives et les troubles </a:t>
            </a:r>
            <a:r>
              <a:rPr lang="fr-FR" sz="2400" dirty="0" err="1">
                <a:latin typeface="Cambria" panose="02040503050406030204" pitchFamily="18" charset="0"/>
              </a:rPr>
              <a:t>comorbides</a:t>
            </a:r>
            <a:endParaRPr lang="fr-FR" sz="2400" dirty="0">
              <a:latin typeface="Cambria" panose="02040503050406030204" pitchFamily="18" charset="0"/>
            </a:endParaRPr>
          </a:p>
          <a:p>
            <a:pPr lvl="1"/>
            <a:r>
              <a:rPr lang="fr-FR" sz="2400" dirty="0">
                <a:latin typeface="Cambria" panose="02040503050406030204" pitchFamily="18" charset="0"/>
              </a:rPr>
              <a:t> Prise en compte des impacts fonctionnels</a:t>
            </a:r>
          </a:p>
          <a:p>
            <a:pPr lvl="1"/>
            <a:r>
              <a:rPr lang="fr-FR" sz="2400" dirty="0">
                <a:latin typeface="Cambria" panose="02040503050406030204" pitchFamily="18" charset="0"/>
              </a:rPr>
              <a:t>Faire des propositions compensatoires </a:t>
            </a:r>
          </a:p>
        </p:txBody>
      </p:sp>
    </p:spTree>
    <p:extLst>
      <p:ext uri="{BB962C8B-B14F-4D97-AF65-F5344CB8AC3E}">
        <p14:creationId xmlns:p14="http://schemas.microsoft.com/office/powerpoint/2010/main" val="1034827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triade :	 hyperactivité</a:t>
            </a:r>
          </a:p>
        </p:txBody>
      </p:sp>
      <p:sp>
        <p:nvSpPr>
          <p:cNvPr id="3" name="Espace réservé du contenu 2"/>
          <p:cNvSpPr>
            <a:spLocks noGrp="1"/>
          </p:cNvSpPr>
          <p:nvPr>
            <p:ph idx="1"/>
          </p:nvPr>
        </p:nvSpPr>
        <p:spPr>
          <a:xfrm>
            <a:off x="664633" y="1981201"/>
            <a:ext cx="10946994" cy="4569911"/>
          </a:xfrm>
        </p:spPr>
        <p:txBody>
          <a:bodyPr>
            <a:normAutofit/>
          </a:bodyPr>
          <a:lstStyle/>
          <a:p>
            <a:r>
              <a:rPr lang="fr-FR" dirty="0">
                <a:latin typeface="Cambria" panose="02040503050406030204" pitchFamily="18" charset="0"/>
              </a:rPr>
              <a:t>Pas forcément extériorisée </a:t>
            </a:r>
          </a:p>
          <a:p>
            <a:r>
              <a:rPr lang="fr-FR" dirty="0">
                <a:latin typeface="Cambria" panose="02040503050406030204" pitchFamily="18" charset="0"/>
              </a:rPr>
              <a:t>« bougeotte » , changement de position, tripotent des objets</a:t>
            </a:r>
          </a:p>
          <a:p>
            <a:r>
              <a:rPr lang="fr-FR" dirty="0">
                <a:latin typeface="Cambria" panose="02040503050406030204" pitchFamily="18" charset="0"/>
              </a:rPr>
              <a:t>Difficultés ++ à tolérer réunions, repas assis, conférences, </a:t>
            </a:r>
            <a:r>
              <a:rPr lang="is-IS" dirty="0">
                <a:latin typeface="Cambria" panose="02040503050406030204" pitchFamily="18" charset="0"/>
              </a:rPr>
              <a:t>…</a:t>
            </a:r>
          </a:p>
          <a:p>
            <a:r>
              <a:rPr lang="fr-FR" dirty="0">
                <a:latin typeface="Cambria" panose="02040503050406030204" pitchFamily="18" charset="0"/>
              </a:rPr>
              <a:t>P</a:t>
            </a:r>
            <a:r>
              <a:rPr lang="is-IS" dirty="0">
                <a:latin typeface="Cambria" panose="02040503050406030204" pitchFamily="18" charset="0"/>
              </a:rPr>
              <a:t>arfois uniquement signes subjectifs :  nervosité, difficulté à se détendre</a:t>
            </a:r>
          </a:p>
          <a:p>
            <a:r>
              <a:rPr lang="fr-FR" dirty="0" err="1">
                <a:latin typeface="Cambria" panose="02040503050406030204" pitchFamily="18" charset="0"/>
              </a:rPr>
              <a:t>É</a:t>
            </a:r>
            <a:r>
              <a:rPr lang="is-IS" dirty="0">
                <a:latin typeface="Cambria" panose="02040503050406030204" pitchFamily="18" charset="0"/>
              </a:rPr>
              <a:t>vitement des professions sédentaires</a:t>
            </a:r>
          </a:p>
          <a:p>
            <a:r>
              <a:rPr lang="fr-FR" dirty="0">
                <a:latin typeface="Cambria" panose="02040503050406030204" pitchFamily="18" charset="0"/>
              </a:rPr>
              <a:t>Multiplication des activités</a:t>
            </a:r>
          </a:p>
        </p:txBody>
      </p:sp>
    </p:spTree>
    <p:extLst>
      <p:ext uri="{BB962C8B-B14F-4D97-AF65-F5344CB8AC3E}">
        <p14:creationId xmlns:p14="http://schemas.microsoft.com/office/powerpoint/2010/main" val="13809489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CAT devant une suspicion de TDA/H </a:t>
            </a:r>
          </a:p>
        </p:txBody>
      </p:sp>
      <p:sp>
        <p:nvSpPr>
          <p:cNvPr id="4" name="Espace réservé du contenu 3"/>
          <p:cNvSpPr>
            <a:spLocks noGrp="1"/>
          </p:cNvSpPr>
          <p:nvPr>
            <p:ph idx="1"/>
          </p:nvPr>
        </p:nvSpPr>
        <p:spPr/>
        <p:txBody>
          <a:bodyPr>
            <a:normAutofit fontScale="77500" lnSpcReduction="20000"/>
          </a:bodyPr>
          <a:lstStyle/>
          <a:p>
            <a:r>
              <a:rPr lang="fr-FR" dirty="0">
                <a:latin typeface="Cambria" panose="02040503050406030204" pitchFamily="18" charset="0"/>
              </a:rPr>
              <a:t>Evaluation transversale : </a:t>
            </a:r>
          </a:p>
          <a:p>
            <a:pPr lvl="1"/>
            <a:r>
              <a:rPr lang="fr-FR" sz="2100" dirty="0">
                <a:latin typeface="Cambria" panose="02040503050406030204" pitchFamily="18" charset="0"/>
              </a:rPr>
              <a:t>Triade </a:t>
            </a:r>
          </a:p>
          <a:p>
            <a:pPr lvl="1"/>
            <a:r>
              <a:rPr lang="fr-FR" sz="2100" dirty="0">
                <a:latin typeface="Cambria" panose="02040503050406030204" pitchFamily="18" charset="0"/>
              </a:rPr>
              <a:t>Signes associés</a:t>
            </a:r>
          </a:p>
          <a:p>
            <a:r>
              <a:rPr lang="fr-FR" dirty="0">
                <a:latin typeface="Cambria" panose="02040503050406030204" pitchFamily="18" charset="0"/>
              </a:rPr>
              <a:t>Evaluation longitudinale </a:t>
            </a:r>
          </a:p>
          <a:p>
            <a:pPr lvl="1"/>
            <a:r>
              <a:rPr lang="fr-FR" dirty="0">
                <a:latin typeface="Cambria" panose="02040503050406030204" pitchFamily="18" charset="0"/>
              </a:rPr>
              <a:t>Dans l’enfance?</a:t>
            </a:r>
          </a:p>
          <a:p>
            <a:pPr lvl="1"/>
            <a:r>
              <a:rPr lang="fr-FR" dirty="0">
                <a:latin typeface="Cambria" panose="02040503050406030204" pitchFamily="18" charset="0"/>
              </a:rPr>
              <a:t>Présence des symptômes de façon continue?</a:t>
            </a:r>
          </a:p>
          <a:p>
            <a:r>
              <a:rPr lang="fr-FR" dirty="0">
                <a:latin typeface="Cambria" panose="02040503050406030204" pitchFamily="18" charset="0"/>
              </a:rPr>
              <a:t>Répercussions fonctionnelles</a:t>
            </a:r>
          </a:p>
          <a:p>
            <a:r>
              <a:rPr lang="fr-FR" dirty="0">
                <a:latin typeface="Cambria" panose="02040503050406030204" pitchFamily="18" charset="0"/>
              </a:rPr>
              <a:t>Diagnostic différentiel</a:t>
            </a:r>
          </a:p>
          <a:p>
            <a:r>
              <a:rPr lang="fr-FR" dirty="0">
                <a:latin typeface="Cambria" panose="02040503050406030204" pitchFamily="18" charset="0"/>
              </a:rPr>
              <a:t>Présence de comorbidités</a:t>
            </a:r>
          </a:p>
          <a:p>
            <a:r>
              <a:rPr lang="fr-FR" sz="2100" dirty="0">
                <a:latin typeface="Cambria" panose="02040503050406030204" pitchFamily="18" charset="0"/>
              </a:rPr>
              <a:t>Bilan neuropsychologique </a:t>
            </a:r>
          </a:p>
          <a:p>
            <a:r>
              <a:rPr lang="fr-FR" b="1" dirty="0">
                <a:latin typeface="Cambria" panose="02040503050406030204" pitchFamily="18" charset="0"/>
              </a:rPr>
              <a:t>Imagerie / modèles</a:t>
            </a:r>
          </a:p>
        </p:txBody>
      </p:sp>
      <p:sp>
        <p:nvSpPr>
          <p:cNvPr id="5" name="Accolade fermante 4"/>
          <p:cNvSpPr/>
          <p:nvPr/>
        </p:nvSpPr>
        <p:spPr>
          <a:xfrm>
            <a:off x="7370163" y="2307549"/>
            <a:ext cx="460948" cy="18325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fr-FR" sz="1350">
              <a:solidFill>
                <a:prstClr val="black"/>
              </a:solidFill>
            </a:endParaRPr>
          </a:p>
        </p:txBody>
      </p:sp>
      <p:sp>
        <p:nvSpPr>
          <p:cNvPr id="6" name="ZoneTexte 5"/>
          <p:cNvSpPr txBox="1"/>
          <p:nvPr/>
        </p:nvSpPr>
        <p:spPr>
          <a:xfrm>
            <a:off x="8291180" y="3050697"/>
            <a:ext cx="2026517" cy="369332"/>
          </a:xfrm>
          <a:prstGeom prst="rect">
            <a:avLst/>
          </a:prstGeom>
          <a:noFill/>
        </p:spPr>
        <p:txBody>
          <a:bodyPr wrap="none" rtlCol="0">
            <a:spAutoFit/>
          </a:bodyPr>
          <a:lstStyle/>
          <a:p>
            <a:pPr defTabSz="457200"/>
            <a:r>
              <a:rPr lang="fr-FR">
                <a:solidFill>
                  <a:prstClr val="black"/>
                </a:solidFill>
              </a:rPr>
              <a:t>Diagnostic positif</a:t>
            </a:r>
          </a:p>
        </p:txBody>
      </p:sp>
    </p:spTree>
    <p:extLst>
      <p:ext uri="{BB962C8B-B14F-4D97-AF65-F5344CB8AC3E}">
        <p14:creationId xmlns:p14="http://schemas.microsoft.com/office/powerpoint/2010/main" val="40666629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re 1"/>
          <p:cNvSpPr txBox="1">
            <a:spLocks/>
          </p:cNvSpPr>
          <p:nvPr/>
        </p:nvSpPr>
        <p:spPr bwMode="auto">
          <a:xfrm>
            <a:off x="1013292" y="242235"/>
            <a:ext cx="746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sz="3600" dirty="0">
                <a:solidFill>
                  <a:schemeClr val="accent1"/>
                </a:solidFill>
                <a:latin typeface="+mj-lt"/>
                <a:ea typeface="+mj-ea"/>
                <a:cs typeface="+mj-cs"/>
              </a:rPr>
              <a:t>Imagerie</a:t>
            </a:r>
          </a:p>
        </p:txBody>
      </p:sp>
      <p:sp>
        <p:nvSpPr>
          <p:cNvPr id="63492" name="Espace réservé du numéro de diapositive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2BB8683-A09A-4CE8-94E9-C53C53006718}" type="slidenum">
              <a:rPr lang="fr-FR" altLang="fr-FR" sz="1200">
                <a:solidFill>
                  <a:srgbClr val="898989"/>
                </a:solidFill>
                <a:latin typeface="Calibri" panose="020F0502020204030204" pitchFamily="34" charset="0"/>
              </a:rPr>
              <a:pPr/>
              <a:t>61</a:t>
            </a:fld>
            <a:endParaRPr lang="fr-FR" altLang="fr-FR" sz="1200">
              <a:solidFill>
                <a:srgbClr val="898989"/>
              </a:solidFill>
              <a:latin typeface="Calibri" panose="020F0502020204030204" pitchFamily="34" charset="0"/>
            </a:endParaRPr>
          </a:p>
        </p:txBody>
      </p:sp>
      <p:sp>
        <p:nvSpPr>
          <p:cNvPr id="63493" name="Espace réservé du contenu 2"/>
          <p:cNvSpPr>
            <a:spLocks noGrp="1"/>
          </p:cNvSpPr>
          <p:nvPr>
            <p:ph sz="quarter" idx="1"/>
          </p:nvPr>
        </p:nvSpPr>
        <p:spPr>
          <a:xfrm>
            <a:off x="745096" y="1498344"/>
            <a:ext cx="10465699" cy="4989513"/>
          </a:xfrm>
        </p:spPr>
        <p:txBody>
          <a:bodyPr/>
          <a:lstStyle/>
          <a:p>
            <a:pPr>
              <a:lnSpc>
                <a:spcPct val="90000"/>
              </a:lnSpc>
            </a:pPr>
            <a:r>
              <a:rPr lang="fr-FR" altLang="fr-FR" sz="2800" b="1" dirty="0">
                <a:latin typeface="Cambria" panose="02040503050406030204" pitchFamily="18" charset="0"/>
                <a:ea typeface="ＭＳ Ｐゴシック" panose="020B0600070205080204" pitchFamily="34" charset="-128"/>
              </a:rPr>
              <a:t>EEG</a:t>
            </a:r>
          </a:p>
          <a:p>
            <a:pPr lvl="1">
              <a:lnSpc>
                <a:spcPct val="90000"/>
              </a:lnSpc>
            </a:pPr>
            <a:r>
              <a:rPr lang="fr-FR" altLang="fr-FR" dirty="0">
                <a:latin typeface="Cambria" panose="02040503050406030204" pitchFamily="18" charset="0"/>
                <a:ea typeface="ＭＳ Ｐゴシック" panose="020B0600070205080204" pitchFamily="34" charset="-128"/>
              </a:rPr>
              <a:t>Recherche d’épilepsie </a:t>
            </a:r>
          </a:p>
          <a:p>
            <a:pPr marL="228600" lvl="1" indent="0">
              <a:lnSpc>
                <a:spcPct val="90000"/>
              </a:lnSpc>
              <a:buNone/>
            </a:pPr>
            <a:endParaRPr lang="fr-FR" altLang="fr-FR" sz="2800" b="1" dirty="0">
              <a:latin typeface="Cambria" panose="02040503050406030204" pitchFamily="18" charset="0"/>
              <a:ea typeface="ＭＳ Ｐゴシック" panose="020B0600070205080204" pitchFamily="34" charset="-128"/>
            </a:endParaRPr>
          </a:p>
          <a:p>
            <a:pPr eaLnBrk="1" hangingPunct="1">
              <a:lnSpc>
                <a:spcPct val="90000"/>
              </a:lnSpc>
            </a:pPr>
            <a:r>
              <a:rPr lang="fr-FR" altLang="fr-FR" sz="2800" b="1" dirty="0" err="1">
                <a:latin typeface="Cambria" panose="02040503050406030204" pitchFamily="18" charset="0"/>
                <a:ea typeface="ＭＳ Ｐゴシック" panose="020B0600070205080204" pitchFamily="34" charset="-128"/>
              </a:rPr>
              <a:t>IRM-a</a:t>
            </a:r>
            <a:endParaRPr lang="fr-FR" altLang="fr-FR" sz="2800" b="1" dirty="0">
              <a:latin typeface="Cambria" panose="02040503050406030204" pitchFamily="18" charset="0"/>
              <a:ea typeface="ＭＳ Ｐゴシック" panose="020B0600070205080204" pitchFamily="34" charset="-128"/>
            </a:endParaRPr>
          </a:p>
          <a:p>
            <a:pPr lvl="1" eaLnBrk="1" hangingPunct="1">
              <a:lnSpc>
                <a:spcPct val="90000"/>
              </a:lnSpc>
            </a:pPr>
            <a:r>
              <a:rPr lang="fr-FR" altLang="fr-FR" dirty="0">
                <a:latin typeface="Cambria" panose="02040503050406030204" pitchFamily="18" charset="0"/>
                <a:ea typeface="ＭＳ Ｐゴシック" panose="020B0600070205080204" pitchFamily="34" charset="-128"/>
              </a:rPr>
              <a:t>Absence de lésions anatomiques</a:t>
            </a:r>
          </a:p>
          <a:p>
            <a:pPr lvl="1" eaLnBrk="1" hangingPunct="1">
              <a:lnSpc>
                <a:spcPct val="90000"/>
              </a:lnSpc>
              <a:buFont typeface="Arial" panose="020B0604020202020204" pitchFamily="34" charset="0"/>
              <a:buNone/>
            </a:pPr>
            <a:endParaRPr lang="fr-FR" altLang="fr-FR" sz="2800" b="1" dirty="0">
              <a:latin typeface="Cambria" panose="02040503050406030204" pitchFamily="18" charset="0"/>
              <a:ea typeface="ＭＳ Ｐゴシック" panose="020B0600070205080204" pitchFamily="34" charset="-128"/>
            </a:endParaRPr>
          </a:p>
          <a:p>
            <a:pPr eaLnBrk="1" hangingPunct="1">
              <a:lnSpc>
                <a:spcPct val="90000"/>
              </a:lnSpc>
            </a:pPr>
            <a:r>
              <a:rPr lang="fr-FR" altLang="fr-FR" sz="2800" b="1" dirty="0">
                <a:latin typeface="Cambria" panose="02040503050406030204" pitchFamily="18" charset="0"/>
                <a:ea typeface="ＭＳ Ｐゴシック" panose="020B0600070205080204" pitchFamily="34" charset="-128"/>
              </a:rPr>
              <a:t>SPECT : débit sanguin cérébral</a:t>
            </a:r>
          </a:p>
          <a:p>
            <a:pPr lvl="1" eaLnBrk="1" hangingPunct="1">
              <a:lnSpc>
                <a:spcPct val="90000"/>
              </a:lnSpc>
            </a:pPr>
            <a:r>
              <a:rPr lang="fr-FR" altLang="fr-FR" dirty="0">
                <a:latin typeface="Cambria" panose="02040503050406030204" pitchFamily="18" charset="0"/>
                <a:ea typeface="ＭＳ Ｐゴシック" panose="020B0600070205080204" pitchFamily="34" charset="-128"/>
              </a:rPr>
              <a:t>Possibles hypo et </a:t>
            </a:r>
            <a:r>
              <a:rPr lang="fr-FR" altLang="fr-FR" dirty="0" err="1">
                <a:latin typeface="Cambria" panose="02040503050406030204" pitchFamily="18" charset="0"/>
                <a:ea typeface="ＭＳ Ｐゴシック" panose="020B0600070205080204" pitchFamily="34" charset="-128"/>
              </a:rPr>
              <a:t>hyperperfusions</a:t>
            </a:r>
            <a:r>
              <a:rPr lang="fr-FR" altLang="fr-FR" dirty="0">
                <a:latin typeface="Cambria" panose="02040503050406030204" pitchFamily="18" charset="0"/>
                <a:ea typeface="ＭＳ Ｐゴシック" panose="020B0600070205080204" pitchFamily="34" charset="-128"/>
              </a:rPr>
              <a:t> frontales et préfrontales</a:t>
            </a:r>
          </a:p>
          <a:p>
            <a:pPr lvl="1" eaLnBrk="1" hangingPunct="1">
              <a:lnSpc>
                <a:spcPct val="90000"/>
              </a:lnSpc>
              <a:buFont typeface="Arial" panose="020B0604020202020204" pitchFamily="34" charset="0"/>
              <a:buNone/>
            </a:pPr>
            <a:endParaRPr lang="fr-FR" altLang="fr-FR" dirty="0">
              <a:latin typeface="Cambria" panose="02040503050406030204" pitchFamily="18" charset="0"/>
              <a:ea typeface="ＭＳ Ｐゴシック" panose="020B0600070205080204" pitchFamily="34" charset="-128"/>
            </a:endParaRPr>
          </a:p>
          <a:p>
            <a:pPr eaLnBrk="1" hangingPunct="1">
              <a:lnSpc>
                <a:spcPct val="90000"/>
              </a:lnSpc>
              <a:buFont typeface="Arial" panose="020B0604020202020204" pitchFamily="34" charset="0"/>
              <a:buNone/>
            </a:pPr>
            <a:endParaRPr lang="fr-FR" altLang="fr-FR" dirty="0">
              <a:latin typeface="Cambria" panose="02040503050406030204" pitchFamily="18" charset="0"/>
              <a:ea typeface="ＭＳ Ｐゴシック" panose="020B0600070205080204" pitchFamily="34" charset="-128"/>
            </a:endParaRPr>
          </a:p>
          <a:p>
            <a:pPr eaLnBrk="1" hangingPunct="1">
              <a:lnSpc>
                <a:spcPct val="90000"/>
              </a:lnSpc>
              <a:buFont typeface="Arial" panose="020B0604020202020204" pitchFamily="34" charset="0"/>
              <a:buNone/>
            </a:pPr>
            <a:endParaRPr lang="fr-FR" altLang="fr-FR" sz="1700" dirty="0">
              <a:ea typeface="ＭＳ Ｐゴシック" panose="020B0600070205080204" pitchFamily="34" charset="-128"/>
            </a:endParaRPr>
          </a:p>
        </p:txBody>
      </p:sp>
    </p:spTree>
    <p:extLst>
      <p:ext uri="{BB962C8B-B14F-4D97-AF65-F5344CB8AC3E}">
        <p14:creationId xmlns:p14="http://schemas.microsoft.com/office/powerpoint/2010/main" val="11215750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351692" y="1814945"/>
            <a:ext cx="10038496" cy="4728732"/>
          </a:xfrm>
        </p:spPr>
        <p:txBody>
          <a:bodyPr/>
          <a:lstStyle/>
          <a:p>
            <a:pPr lvl="1" eaLnBrk="1" hangingPunct="1">
              <a:lnSpc>
                <a:spcPct val="80000"/>
              </a:lnSpc>
              <a:defRPr/>
            </a:pPr>
            <a:endParaRPr lang="fr-FR" altLang="fr-FR" sz="2400" dirty="0">
              <a:latin typeface="Cambria" panose="02040503050406030204" pitchFamily="18" charset="0"/>
              <a:ea typeface="ＭＳ Ｐゴシック" panose="020B0600070205080204" pitchFamily="34" charset="-128"/>
            </a:endParaRPr>
          </a:p>
          <a:p>
            <a:pPr lvl="1" eaLnBrk="1" hangingPunct="1">
              <a:lnSpc>
                <a:spcPct val="80000"/>
              </a:lnSpc>
              <a:defRPr/>
            </a:pPr>
            <a:endParaRPr lang="fr-FR" altLang="fr-FR" sz="2400" dirty="0">
              <a:latin typeface="Cambria" panose="02040503050406030204" pitchFamily="18" charset="0"/>
              <a:ea typeface="ＭＳ Ｐゴシック" panose="020B0600070205080204" pitchFamily="34" charset="-128"/>
            </a:endParaRPr>
          </a:p>
          <a:p>
            <a:pPr lvl="1" eaLnBrk="1" hangingPunct="1">
              <a:lnSpc>
                <a:spcPct val="80000"/>
              </a:lnSpc>
              <a:defRPr/>
            </a:pPr>
            <a:r>
              <a:rPr lang="fr-FR" altLang="fr-FR" sz="2400" dirty="0">
                <a:latin typeface="Cambria" panose="02040503050406030204" pitchFamily="18" charset="0"/>
                <a:ea typeface="ＭＳ Ｐゴシック" panose="020B0600070205080204" pitchFamily="34" charset="-128"/>
              </a:rPr>
              <a:t>Implication de la </a:t>
            </a:r>
            <a:r>
              <a:rPr lang="fr-FR" altLang="fr-FR" sz="2400" b="1" dirty="0">
                <a:latin typeface="Cambria" panose="02040503050406030204" pitchFamily="18" charset="0"/>
                <a:ea typeface="ＭＳ Ｐゴシック" panose="020B0600070205080204" pitchFamily="34" charset="-128"/>
              </a:rPr>
              <a:t>DA et de la NA </a:t>
            </a:r>
            <a:r>
              <a:rPr lang="fr-FR" altLang="fr-FR" sz="2400" dirty="0">
                <a:latin typeface="Cambria" panose="02040503050406030204" pitchFamily="18" charset="0"/>
                <a:ea typeface="ＭＳ Ｐゴシック" panose="020B0600070205080204" pitchFamily="34" charset="-128"/>
              </a:rPr>
              <a:t>impliquant des dysfonctionnements des régions sous corticales et des connexions avec le lobe frontal</a:t>
            </a:r>
          </a:p>
          <a:p>
            <a:pPr lvl="1" indent="0">
              <a:lnSpc>
                <a:spcPct val="80000"/>
              </a:lnSpc>
              <a:buNone/>
              <a:defRPr/>
            </a:pPr>
            <a:endParaRPr lang="fr-FR" altLang="fr-FR" sz="2400" dirty="0">
              <a:latin typeface="Cambria" panose="02040503050406030204" pitchFamily="18" charset="0"/>
              <a:ea typeface="ＭＳ Ｐゴシック" panose="020B0600070205080204" pitchFamily="34" charset="-128"/>
            </a:endParaRPr>
          </a:p>
          <a:p>
            <a:pPr lvl="1" eaLnBrk="1" hangingPunct="1">
              <a:lnSpc>
                <a:spcPct val="80000"/>
              </a:lnSpc>
              <a:defRPr/>
            </a:pPr>
            <a:r>
              <a:rPr lang="fr-FR" sz="2400" dirty="0" err="1">
                <a:latin typeface="Cambria" panose="02040503050406030204" pitchFamily="18" charset="0"/>
              </a:rPr>
              <a:t>Dysrégulation</a:t>
            </a:r>
            <a:r>
              <a:rPr lang="fr-FR" sz="2400" dirty="0">
                <a:latin typeface="Cambria" panose="02040503050406030204" pitchFamily="18" charset="0"/>
              </a:rPr>
              <a:t> </a:t>
            </a:r>
            <a:r>
              <a:rPr lang="fr-FR" sz="2400" dirty="0" err="1">
                <a:latin typeface="Cambria" panose="02040503050406030204" pitchFamily="18" charset="0"/>
              </a:rPr>
              <a:t>catécholaminergique</a:t>
            </a:r>
            <a:r>
              <a:rPr lang="fr-FR" sz="2400" dirty="0">
                <a:latin typeface="Cambria" panose="02040503050406030204" pitchFamily="18" charset="0"/>
              </a:rPr>
              <a:t> : </a:t>
            </a:r>
          </a:p>
          <a:p>
            <a:pPr>
              <a:buFontTx/>
              <a:buChar char="-"/>
              <a:defRPr/>
            </a:pPr>
            <a:r>
              <a:rPr lang="fr-FR" sz="2400" dirty="0">
                <a:latin typeface="Cambria" panose="02040503050406030204" pitchFamily="18" charset="0"/>
              </a:rPr>
              <a:t>Système dopaminergique est impliqué dans les processus de motivation et de renforcement</a:t>
            </a:r>
          </a:p>
          <a:p>
            <a:pPr>
              <a:buFontTx/>
              <a:buChar char="-"/>
              <a:defRPr/>
            </a:pPr>
            <a:r>
              <a:rPr lang="fr-FR" sz="2400" dirty="0">
                <a:latin typeface="Cambria" panose="02040503050406030204" pitchFamily="18" charset="0"/>
              </a:rPr>
              <a:t>La noradrénaline joue un rôle dans les processus d’apprentissage, de mémoire et de vigilance</a:t>
            </a:r>
          </a:p>
          <a:p>
            <a:pPr lvl="1" eaLnBrk="1" hangingPunct="1">
              <a:lnSpc>
                <a:spcPct val="80000"/>
              </a:lnSpc>
              <a:defRPr/>
            </a:pPr>
            <a:endParaRPr lang="fr-FR" altLang="fr-FR" dirty="0">
              <a:latin typeface="Cambria" panose="02040503050406030204" pitchFamily="18" charset="0"/>
              <a:ea typeface="ＭＳ Ｐゴシック" panose="020B0600070205080204" pitchFamily="34" charset="-128"/>
            </a:endParaRPr>
          </a:p>
        </p:txBody>
      </p:sp>
      <p:sp>
        <p:nvSpPr>
          <p:cNvPr id="30726" name="Espace réservé du numéro de diapositive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91452B3A-D705-4B17-A4AA-5CED81B29844}" type="slidenum">
              <a:rPr lang="fr-FR" altLang="fr-FR" sz="1200">
                <a:solidFill>
                  <a:srgbClr val="898989"/>
                </a:solidFill>
              </a:rPr>
              <a:pPr>
                <a:spcBef>
                  <a:spcPct val="0"/>
                </a:spcBef>
                <a:buFontTx/>
                <a:buNone/>
              </a:pPr>
              <a:t>62</a:t>
            </a:fld>
            <a:endParaRPr lang="fr-FR" altLang="fr-FR" sz="1200">
              <a:solidFill>
                <a:srgbClr val="898989"/>
              </a:solidFill>
            </a:endParaRPr>
          </a:p>
        </p:txBody>
      </p:sp>
      <p:sp>
        <p:nvSpPr>
          <p:cNvPr id="8" name="Titre 1"/>
          <p:cNvSpPr txBox="1">
            <a:spLocks/>
          </p:cNvSpPr>
          <p:nvPr/>
        </p:nvSpPr>
        <p:spPr bwMode="auto">
          <a:xfrm>
            <a:off x="1013292" y="242235"/>
            <a:ext cx="7467600" cy="157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sz="3600" dirty="0">
                <a:solidFill>
                  <a:schemeClr val="accent1"/>
                </a:solidFill>
                <a:latin typeface="+mj-lt"/>
                <a:ea typeface="+mj-ea"/>
                <a:cs typeface="+mj-cs"/>
              </a:rPr>
              <a:t>Modèles : le TDAH est un trouble </a:t>
            </a:r>
            <a:r>
              <a:rPr lang="fr-FR" altLang="fr-FR" sz="3600" dirty="0" err="1">
                <a:solidFill>
                  <a:schemeClr val="accent1"/>
                </a:solidFill>
                <a:latin typeface="+mj-lt"/>
                <a:ea typeface="+mj-ea"/>
                <a:cs typeface="+mj-cs"/>
              </a:rPr>
              <a:t>neurodéveloppemental</a:t>
            </a:r>
            <a:r>
              <a:rPr lang="fr-FR" altLang="fr-FR" sz="3600" dirty="0">
                <a:solidFill>
                  <a:schemeClr val="accent1"/>
                </a:solidFill>
                <a:latin typeface="+mj-lt"/>
                <a:ea typeface="+mj-ea"/>
                <a:cs typeface="+mj-cs"/>
              </a:rPr>
              <a:t> d’origine génétique </a:t>
            </a:r>
          </a:p>
        </p:txBody>
      </p:sp>
    </p:spTree>
    <p:extLst>
      <p:ext uri="{BB962C8B-B14F-4D97-AF65-F5344CB8AC3E}">
        <p14:creationId xmlns:p14="http://schemas.microsoft.com/office/powerpoint/2010/main" val="104764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age 1" descr="SYNAPSE.jpg"/>
          <p:cNvPicPr>
            <a:picLocks noChangeAspect="1"/>
          </p:cNvPicPr>
          <p:nvPr/>
        </p:nvPicPr>
        <p:blipFill>
          <a:blip r:embed="rId2">
            <a:extLst>
              <a:ext uri="{28A0092B-C50C-407E-A947-70E740481C1C}">
                <a14:useLocalDpi xmlns:a14="http://schemas.microsoft.com/office/drawing/2010/main" val="0"/>
              </a:ext>
            </a:extLst>
          </a:blip>
          <a:srcRect t="13208"/>
          <a:stretch>
            <a:fillRect/>
          </a:stretch>
        </p:blipFill>
        <p:spPr bwMode="auto">
          <a:xfrm>
            <a:off x="2590800" y="2895600"/>
            <a:ext cx="74549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Espace réservé du contenu 3"/>
          <p:cNvSpPr>
            <a:spLocks noGrp="1"/>
          </p:cNvSpPr>
          <p:nvPr>
            <p:ph idx="4294967295"/>
          </p:nvPr>
        </p:nvSpPr>
        <p:spPr>
          <a:xfrm>
            <a:off x="1981200" y="1446214"/>
            <a:ext cx="8686800" cy="3201987"/>
          </a:xfrm>
        </p:spPr>
        <p:txBody>
          <a:bodyPr/>
          <a:lstStyle/>
          <a:p>
            <a:pPr eaLnBrk="1" hangingPunct="1"/>
            <a:r>
              <a:rPr lang="fr-FR" altLang="fr-FR" sz="2800">
                <a:latin typeface="Cambria" panose="02040503050406030204" pitchFamily="18" charset="0"/>
                <a:ea typeface="ＭＳ Ｐゴシック" panose="020B0600070205080204" pitchFamily="34" charset="-128"/>
              </a:rPr>
              <a:t>Pas de lésions anatomiques</a:t>
            </a:r>
          </a:p>
          <a:p>
            <a:pPr eaLnBrk="1" hangingPunct="1"/>
            <a:r>
              <a:rPr lang="fr-FR" altLang="fr-FR" sz="2800">
                <a:latin typeface="Cambria" panose="02040503050406030204" pitchFamily="18" charset="0"/>
                <a:ea typeface="ＭＳ Ｐゴシック" panose="020B0600070205080204" pitchFamily="34" charset="-128"/>
              </a:rPr>
              <a:t>Altération dans la transmission de l’information</a:t>
            </a:r>
          </a:p>
        </p:txBody>
      </p:sp>
      <p:sp>
        <p:nvSpPr>
          <p:cNvPr id="32772" name="Titre 2"/>
          <p:cNvSpPr txBox="1">
            <a:spLocks/>
          </p:cNvSpPr>
          <p:nvPr/>
        </p:nvSpPr>
        <p:spPr bwMode="auto">
          <a:xfrm>
            <a:off x="1981200" y="1524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fr-FR" altLang="fr-FR" sz="4000">
                <a:latin typeface="Cambria" panose="02040503050406030204" pitchFamily="18" charset="0"/>
              </a:rPr>
              <a:t>Au niveau synaptique</a:t>
            </a:r>
          </a:p>
        </p:txBody>
      </p:sp>
      <p:cxnSp>
        <p:nvCxnSpPr>
          <p:cNvPr id="70661" name="Connecteur droit 4"/>
          <p:cNvCxnSpPr>
            <a:cxnSpLocks noChangeShapeType="1"/>
          </p:cNvCxnSpPr>
          <p:nvPr/>
        </p:nvCxnSpPr>
        <p:spPr bwMode="auto">
          <a:xfrm>
            <a:off x="2971800" y="1143000"/>
            <a:ext cx="6553200" cy="1588"/>
          </a:xfrm>
          <a:prstGeom prst="line">
            <a:avLst/>
          </a:prstGeom>
          <a:noFill/>
          <a:ln w="25400">
            <a:solidFill>
              <a:schemeClr val="accent1"/>
            </a:solidFill>
            <a:round/>
            <a:headEnd/>
            <a:tailEnd/>
          </a:ln>
          <a:effectLst>
            <a:outerShdw blurRad="63500" dist="20000" dir="5400000" rotWithShape="0">
              <a:srgbClr val="000000">
                <a:alpha val="37999"/>
              </a:srgbClr>
            </a:outerShdw>
          </a:effectLst>
        </p:spPr>
      </p:cxnSp>
    </p:spTree>
    <p:extLst>
      <p:ext uri="{BB962C8B-B14F-4D97-AF65-F5344CB8AC3E}">
        <p14:creationId xmlns:p14="http://schemas.microsoft.com/office/powerpoint/2010/main" val="868206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175B3A24-994E-4AEA-BE76-6BF9B2BAB5CC}" type="slidenum">
              <a:rPr lang="fr-FR" altLang="fr-FR" sz="1200">
                <a:solidFill>
                  <a:srgbClr val="898989"/>
                </a:solidFill>
              </a:rPr>
              <a:pPr>
                <a:spcBef>
                  <a:spcPct val="0"/>
                </a:spcBef>
                <a:buFontTx/>
                <a:buNone/>
              </a:pPr>
              <a:t>64</a:t>
            </a:fld>
            <a:endParaRPr lang="fr-FR" altLang="fr-FR" sz="1200">
              <a:solidFill>
                <a:srgbClr val="898989"/>
              </a:solidFill>
            </a:endParaRPr>
          </a:p>
        </p:txBody>
      </p:sp>
      <p:pic>
        <p:nvPicPr>
          <p:cNvPr id="33795"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5325" y="0"/>
            <a:ext cx="8261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8450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2"/>
          <p:cNvSpPr>
            <a:spLocks noGrp="1"/>
          </p:cNvSpPr>
          <p:nvPr>
            <p:ph type="title"/>
          </p:nvPr>
        </p:nvSpPr>
        <p:spPr>
          <a:xfrm>
            <a:off x="1981200" y="228600"/>
            <a:ext cx="8229600" cy="838200"/>
          </a:xfrm>
        </p:spPr>
        <p:txBody>
          <a:bodyPr/>
          <a:lstStyle/>
          <a:p>
            <a:pPr eaLnBrk="1" hangingPunct="1"/>
            <a:r>
              <a:rPr lang="fr-FR" altLang="fr-FR" sz="4000">
                <a:latin typeface="Cambria" panose="02040503050406030204" pitchFamily="18" charset="0"/>
                <a:ea typeface="ＭＳ Ｐゴシック" panose="020B0600070205080204" pitchFamily="34" charset="-128"/>
              </a:rPr>
              <a:t>Voies dopaminergiques</a:t>
            </a:r>
          </a:p>
        </p:txBody>
      </p:sp>
      <p:cxnSp>
        <p:nvCxnSpPr>
          <p:cNvPr id="68612" name="Connecteur droit 3"/>
          <p:cNvCxnSpPr>
            <a:cxnSpLocks noChangeShapeType="1"/>
          </p:cNvCxnSpPr>
          <p:nvPr/>
        </p:nvCxnSpPr>
        <p:spPr bwMode="auto">
          <a:xfrm>
            <a:off x="2798763" y="1268414"/>
            <a:ext cx="6553200" cy="1587"/>
          </a:xfrm>
          <a:prstGeom prst="line">
            <a:avLst/>
          </a:prstGeom>
          <a:noFill/>
          <a:ln w="25400">
            <a:solidFill>
              <a:schemeClr val="accent1"/>
            </a:solidFill>
            <a:round/>
            <a:headEnd/>
            <a:tailEnd/>
          </a:ln>
          <a:effectLst>
            <a:outerShdw blurRad="63500" dist="20000" dir="5400000" rotWithShape="0">
              <a:srgbClr val="000000">
                <a:alpha val="37999"/>
              </a:srgbClr>
            </a:outerShdw>
          </a:effectLst>
        </p:spPr>
      </p:cxnSp>
      <p:sp>
        <p:nvSpPr>
          <p:cNvPr id="34820" name="ZoneTexte 4"/>
          <p:cNvSpPr txBox="1">
            <a:spLocks noChangeArrowheads="1"/>
          </p:cNvSpPr>
          <p:nvPr/>
        </p:nvSpPr>
        <p:spPr bwMode="auto">
          <a:xfrm>
            <a:off x="2208213" y="1773239"/>
            <a:ext cx="7734300"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r>
              <a:rPr lang="fr-FR" altLang="fr-FR" sz="2200" b="1">
                <a:latin typeface="Cambria" panose="02040503050406030204" pitchFamily="18" charset="0"/>
              </a:rPr>
              <a:t> La voie méso-limbique </a:t>
            </a:r>
          </a:p>
          <a:p>
            <a:pPr eaLnBrk="1" hangingPunct="1">
              <a:spcBef>
                <a:spcPct val="0"/>
              </a:spcBef>
              <a:buFontTx/>
              <a:buNone/>
            </a:pPr>
            <a:r>
              <a:rPr lang="fr-FR" altLang="fr-FR" sz="2200" i="1">
                <a:latin typeface="Cambria" panose="02040503050406030204" pitchFamily="18" charset="0"/>
              </a:rPr>
              <a:t>(noyau accumbens + septum + amygdale + hippocampe)</a:t>
            </a:r>
          </a:p>
          <a:p>
            <a:pPr eaLnBrk="1" hangingPunct="1">
              <a:spcBef>
                <a:spcPct val="0"/>
              </a:spcBef>
              <a:buFont typeface="Symbol" panose="05050102010706020507" pitchFamily="18" charset="2"/>
              <a:buChar char="Þ"/>
            </a:pPr>
            <a:r>
              <a:rPr lang="fr-FR" altLang="fr-FR" sz="2200">
                <a:latin typeface="Cambria" panose="02040503050406030204" pitchFamily="18" charset="0"/>
              </a:rPr>
              <a:t>joue un rôle dans le contrôle des processus motivationnels et de récompense</a:t>
            </a:r>
          </a:p>
          <a:p>
            <a:pPr eaLnBrk="1" hangingPunct="1">
              <a:spcBef>
                <a:spcPct val="0"/>
              </a:spcBef>
              <a:buFontTx/>
              <a:buNone/>
            </a:pPr>
            <a:endParaRPr lang="fr-FR" altLang="fr-FR" sz="2200">
              <a:latin typeface="Cambria" panose="02040503050406030204" pitchFamily="18" charset="0"/>
            </a:endParaRPr>
          </a:p>
          <a:p>
            <a:pPr eaLnBrk="1" hangingPunct="1">
              <a:spcBef>
                <a:spcPct val="0"/>
              </a:spcBef>
            </a:pPr>
            <a:r>
              <a:rPr lang="fr-FR" altLang="fr-FR" sz="2200">
                <a:latin typeface="Cambria" panose="02040503050406030204" pitchFamily="18" charset="0"/>
              </a:rPr>
              <a:t> </a:t>
            </a:r>
            <a:r>
              <a:rPr lang="fr-FR" altLang="fr-FR" sz="2200" b="1">
                <a:latin typeface="Cambria" panose="02040503050406030204" pitchFamily="18" charset="0"/>
              </a:rPr>
              <a:t>La voie méso-corticale </a:t>
            </a:r>
          </a:p>
          <a:p>
            <a:pPr eaLnBrk="1" hangingPunct="1">
              <a:spcBef>
                <a:spcPct val="0"/>
              </a:spcBef>
              <a:buFontTx/>
              <a:buNone/>
            </a:pPr>
            <a:r>
              <a:rPr lang="fr-FR" altLang="fr-FR" sz="2200" i="1">
                <a:latin typeface="Cambria" panose="02040503050406030204" pitchFamily="18" charset="0"/>
              </a:rPr>
              <a:t>(cx frontal + temporal)</a:t>
            </a:r>
          </a:p>
          <a:p>
            <a:pPr eaLnBrk="1" hangingPunct="1">
              <a:spcBef>
                <a:spcPct val="0"/>
              </a:spcBef>
              <a:buFontTx/>
              <a:buNone/>
            </a:pPr>
            <a:r>
              <a:rPr lang="fr-FR" altLang="fr-FR" sz="2200">
                <a:latin typeface="Cambria" panose="02040503050406030204" pitchFamily="18" charset="0"/>
              </a:rPr>
              <a:t>=&gt; joue un rôle dans la concentration et des fonctions exécutives</a:t>
            </a:r>
          </a:p>
        </p:txBody>
      </p:sp>
    </p:spTree>
    <p:extLst>
      <p:ext uri="{BB962C8B-B14F-4D97-AF65-F5344CB8AC3E}">
        <p14:creationId xmlns:p14="http://schemas.microsoft.com/office/powerpoint/2010/main" val="15339849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BC0DC10A-6D88-465E-B402-81A9C54EB264}" type="slidenum">
              <a:rPr lang="fr-FR" altLang="fr-FR" sz="1200">
                <a:solidFill>
                  <a:srgbClr val="898989"/>
                </a:solidFill>
              </a:rPr>
              <a:pPr>
                <a:spcBef>
                  <a:spcPct val="0"/>
                </a:spcBef>
                <a:buFontTx/>
                <a:buNone/>
              </a:pPr>
              <a:t>66</a:t>
            </a:fld>
            <a:endParaRPr lang="fr-FR" altLang="fr-FR" sz="1200">
              <a:solidFill>
                <a:srgbClr val="898989"/>
              </a:solidFill>
            </a:endParaRPr>
          </a:p>
        </p:txBody>
      </p:sp>
      <p:pic>
        <p:nvPicPr>
          <p:cNvPr id="36867"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8913"/>
            <a:ext cx="9144000"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4788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AAC1892D-4DC1-4C1A-B5A1-55D45FFF859D}" type="slidenum">
              <a:rPr lang="fr-FR" altLang="fr-FR" sz="1200">
                <a:solidFill>
                  <a:srgbClr val="898989"/>
                </a:solidFill>
              </a:rPr>
              <a:pPr>
                <a:spcBef>
                  <a:spcPct val="0"/>
                </a:spcBef>
                <a:buFontTx/>
                <a:buNone/>
              </a:pPr>
              <a:t>67</a:t>
            </a:fld>
            <a:endParaRPr lang="fr-FR" altLang="fr-FR" sz="1200">
              <a:solidFill>
                <a:srgbClr val="898989"/>
              </a:solidFill>
            </a:endParaRPr>
          </a:p>
        </p:txBody>
      </p:sp>
      <p:pic>
        <p:nvPicPr>
          <p:cNvPr id="37891"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8913"/>
            <a:ext cx="9144000"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1638" y="115888"/>
            <a:ext cx="8945562" cy="667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14699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11114"/>
            <a:ext cx="9105900" cy="647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ZoneTexte 6"/>
          <p:cNvSpPr txBox="1">
            <a:spLocks noChangeArrowheads="1"/>
          </p:cNvSpPr>
          <p:nvPr/>
        </p:nvSpPr>
        <p:spPr bwMode="auto">
          <a:xfrm>
            <a:off x="1524000" y="6608764"/>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fr-FR" altLang="fr-FR" sz="1200">
                <a:latin typeface="Cambria" panose="02040503050406030204" pitchFamily="18" charset="0"/>
              </a:rPr>
              <a:t>Figure : Illustration des relations entre les différents niveaux d’organisation (du gêne au comportement) – tiré de Tripp &amp; Wickens (2009)</a:t>
            </a:r>
          </a:p>
        </p:txBody>
      </p:sp>
    </p:spTree>
    <p:extLst>
      <p:ext uri="{BB962C8B-B14F-4D97-AF65-F5344CB8AC3E}">
        <p14:creationId xmlns:p14="http://schemas.microsoft.com/office/powerpoint/2010/main" val="2476892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triade :	impulsivité</a:t>
            </a:r>
          </a:p>
        </p:txBody>
      </p:sp>
      <p:sp>
        <p:nvSpPr>
          <p:cNvPr id="3" name="Espace réservé du contenu 2"/>
          <p:cNvSpPr>
            <a:spLocks noGrp="1"/>
          </p:cNvSpPr>
          <p:nvPr>
            <p:ph idx="1"/>
          </p:nvPr>
        </p:nvSpPr>
        <p:spPr/>
        <p:txBody>
          <a:bodyPr>
            <a:normAutofit/>
          </a:bodyPr>
          <a:lstStyle/>
          <a:p>
            <a:r>
              <a:rPr lang="fr-FR" dirty="0">
                <a:latin typeface="Cambria" panose="02040503050406030204" pitchFamily="18" charset="0"/>
              </a:rPr>
              <a:t>Verbale, motrice, ou cognitive</a:t>
            </a:r>
          </a:p>
          <a:p>
            <a:r>
              <a:rPr lang="fr-FR" dirty="0">
                <a:latin typeface="Cambria" panose="02040503050406030204" pitchFamily="18" charset="0"/>
              </a:rPr>
              <a:t>Parler sans réfléchir (et regretter immédiatement), urgence à dire, répondre à une question avant la fin, couper la parole, interrompre les autres, </a:t>
            </a:r>
            <a:r>
              <a:rPr lang="is-IS" dirty="0">
                <a:latin typeface="Cambria" panose="02040503050406030204" pitchFamily="18" charset="0"/>
              </a:rPr>
              <a:t>discours profus, logorrhéique, digressions ++ --&gt; conscience immédiate chez le TDAH </a:t>
            </a:r>
          </a:p>
          <a:p>
            <a:r>
              <a:rPr lang="fr-FR" dirty="0">
                <a:latin typeface="Cambria" panose="02040503050406030204" pitchFamily="18" charset="0"/>
              </a:rPr>
              <a:t>I</a:t>
            </a:r>
            <a:r>
              <a:rPr lang="is-IS" dirty="0">
                <a:latin typeface="Cambria" panose="02040503050406030204" pitchFamily="18" charset="0"/>
              </a:rPr>
              <a:t>mpatience, action entreprise sans être réfléchie</a:t>
            </a:r>
          </a:p>
          <a:p>
            <a:r>
              <a:rPr lang="fr-FR" dirty="0">
                <a:latin typeface="Cambria" panose="02040503050406030204" pitchFamily="18" charset="0"/>
              </a:rPr>
              <a:t>P</a:t>
            </a:r>
            <a:r>
              <a:rPr lang="is-IS" dirty="0">
                <a:latin typeface="Cambria" panose="02040503050406030204" pitchFamily="18" charset="0"/>
              </a:rPr>
              <a:t>rise de décision hâtive </a:t>
            </a:r>
          </a:p>
          <a:p>
            <a:r>
              <a:rPr lang="fr-FR" dirty="0">
                <a:latin typeface="Cambria" panose="02040503050406030204" pitchFamily="18" charset="0"/>
              </a:rPr>
              <a:t>Symptôme très important +++ : A</a:t>
            </a:r>
            <a:r>
              <a:rPr lang="is-IS" dirty="0">
                <a:latin typeface="Cambria" panose="02040503050406030204" pitchFamily="18" charset="0"/>
              </a:rPr>
              <a:t>ccident domestique, AVP ...</a:t>
            </a:r>
          </a:p>
          <a:p>
            <a:r>
              <a:rPr lang="fr-FR" dirty="0">
                <a:latin typeface="Cambria" panose="02040503050406030204" pitchFamily="18" charset="0"/>
              </a:rPr>
              <a:t>M</a:t>
            </a:r>
            <a:r>
              <a:rPr lang="is-IS" dirty="0">
                <a:latin typeface="Cambria" panose="02040503050406030204" pitchFamily="18" charset="0"/>
              </a:rPr>
              <a:t>auvais contrôle émotionnel aggravé</a:t>
            </a:r>
            <a:endParaRPr lang="fr-FR" dirty="0">
              <a:latin typeface="Cambria" panose="02040503050406030204" pitchFamily="18" charset="0"/>
            </a:endParaRPr>
          </a:p>
        </p:txBody>
      </p:sp>
    </p:spTree>
    <p:extLst>
      <p:ext uri="{BB962C8B-B14F-4D97-AF65-F5344CB8AC3E}">
        <p14:creationId xmlns:p14="http://schemas.microsoft.com/office/powerpoint/2010/main" val="3941558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r 2"/>
          <p:cNvGrpSpPr/>
          <p:nvPr/>
        </p:nvGrpSpPr>
        <p:grpSpPr>
          <a:xfrm>
            <a:off x="2082293" y="2056419"/>
            <a:ext cx="1967676" cy="2217916"/>
            <a:chOff x="251336" y="1163119"/>
            <a:chExt cx="2623568" cy="2957222"/>
          </a:xfrm>
        </p:grpSpPr>
        <p:sp>
          <p:nvSpPr>
            <p:cNvPr id="4" name="ZoneTexte 3"/>
            <p:cNvSpPr txBox="1"/>
            <p:nvPr/>
          </p:nvSpPr>
          <p:spPr>
            <a:xfrm>
              <a:off x="251336" y="1163119"/>
              <a:ext cx="2623568" cy="400109"/>
            </a:xfrm>
            <a:prstGeom prst="rect">
              <a:avLst/>
            </a:prstGeom>
            <a:noFill/>
            <a:ln>
              <a:solidFill>
                <a:schemeClr val="tx1"/>
              </a:solidFill>
            </a:ln>
          </p:spPr>
          <p:txBody>
            <a:bodyPr wrap="square" rtlCol="0">
              <a:spAutoFit/>
            </a:bodyPr>
            <a:lstStyle/>
            <a:p>
              <a:pPr algn="ctr" defTabSz="457200"/>
              <a:r>
                <a:rPr lang="fr-FR" sz="1350" dirty="0">
                  <a:solidFill>
                    <a:prstClr val="black"/>
                  </a:solidFill>
                </a:rPr>
                <a:t>     Triade initiale</a:t>
              </a:r>
            </a:p>
          </p:txBody>
        </p:sp>
        <p:sp>
          <p:nvSpPr>
            <p:cNvPr id="12" name="Flèche vers le bas 11"/>
            <p:cNvSpPr/>
            <p:nvPr/>
          </p:nvSpPr>
          <p:spPr>
            <a:xfrm>
              <a:off x="1223609" y="1867251"/>
              <a:ext cx="251336" cy="107161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defTabSz="457200"/>
              <a:endParaRPr lang="fr-FR" sz="1350" dirty="0">
                <a:solidFill>
                  <a:prstClr val="white"/>
                </a:solidFill>
              </a:endParaRPr>
            </a:p>
          </p:txBody>
        </p:sp>
        <p:sp>
          <p:nvSpPr>
            <p:cNvPr id="13" name="ZoneTexte 12"/>
            <p:cNvSpPr txBox="1"/>
            <p:nvPr/>
          </p:nvSpPr>
          <p:spPr>
            <a:xfrm>
              <a:off x="251336" y="3166233"/>
              <a:ext cx="2473675" cy="954108"/>
            </a:xfrm>
            <a:prstGeom prst="rect">
              <a:avLst/>
            </a:prstGeom>
            <a:noFill/>
            <a:ln>
              <a:solidFill>
                <a:srgbClr val="000000"/>
              </a:solidFill>
            </a:ln>
          </p:spPr>
          <p:txBody>
            <a:bodyPr wrap="square" rtlCol="0">
              <a:spAutoFit/>
            </a:bodyPr>
            <a:lstStyle/>
            <a:p>
              <a:pPr marL="214313" indent="-214313" defTabSz="457200">
                <a:buFont typeface="Arial"/>
                <a:buChar char="•"/>
              </a:pPr>
              <a:r>
                <a:rPr lang="fr-FR" sz="1350" dirty="0">
                  <a:solidFill>
                    <a:prstClr val="black"/>
                  </a:solidFill>
                </a:rPr>
                <a:t>Hyperactivité</a:t>
              </a:r>
            </a:p>
            <a:p>
              <a:pPr marL="214313" indent="-214313" defTabSz="457200">
                <a:buFont typeface="Arial"/>
                <a:buChar char="•"/>
              </a:pPr>
              <a:r>
                <a:rPr lang="fr-FR" sz="1350" dirty="0">
                  <a:solidFill>
                    <a:prstClr val="black"/>
                  </a:solidFill>
                </a:rPr>
                <a:t>Impulsivité</a:t>
              </a:r>
            </a:p>
            <a:p>
              <a:pPr marL="214313" indent="-214313" defTabSz="457200">
                <a:buFont typeface="Arial"/>
                <a:buChar char="•"/>
              </a:pPr>
              <a:r>
                <a:rPr lang="fr-FR" sz="1350" dirty="0">
                  <a:solidFill>
                    <a:prstClr val="black"/>
                  </a:solidFill>
                </a:rPr>
                <a:t>Inattention</a:t>
              </a:r>
            </a:p>
          </p:txBody>
        </p:sp>
      </p:grpSp>
      <p:grpSp>
        <p:nvGrpSpPr>
          <p:cNvPr id="7" name="Grouper 6"/>
          <p:cNvGrpSpPr/>
          <p:nvPr/>
        </p:nvGrpSpPr>
        <p:grpSpPr>
          <a:xfrm>
            <a:off x="4504030" y="2052760"/>
            <a:ext cx="5843852" cy="3042023"/>
            <a:chOff x="2631261" y="1208697"/>
            <a:chExt cx="7791802" cy="4056030"/>
          </a:xfrm>
        </p:grpSpPr>
        <p:sp>
          <p:nvSpPr>
            <p:cNvPr id="5" name="ZoneTexte 4"/>
            <p:cNvSpPr txBox="1"/>
            <p:nvPr/>
          </p:nvSpPr>
          <p:spPr>
            <a:xfrm>
              <a:off x="2631261" y="1208697"/>
              <a:ext cx="7791800" cy="400109"/>
            </a:xfrm>
            <a:prstGeom prst="rect">
              <a:avLst/>
            </a:prstGeom>
            <a:noFill/>
            <a:ln>
              <a:solidFill>
                <a:srgbClr val="000000"/>
              </a:solidFill>
            </a:ln>
          </p:spPr>
          <p:txBody>
            <a:bodyPr wrap="square" rtlCol="0">
              <a:spAutoFit/>
            </a:bodyPr>
            <a:lstStyle/>
            <a:p>
              <a:pPr algn="ctr" defTabSz="457200"/>
              <a:r>
                <a:rPr lang="fr-FR" sz="1350" b="1" dirty="0">
                  <a:solidFill>
                    <a:prstClr val="black"/>
                  </a:solidFill>
                </a:rPr>
                <a:t>Autres signes remarquables à l’âge adulte</a:t>
              </a:r>
            </a:p>
          </p:txBody>
        </p:sp>
        <p:sp>
          <p:nvSpPr>
            <p:cNvPr id="15" name="Flèche vers le bas 14"/>
            <p:cNvSpPr/>
            <p:nvPr/>
          </p:nvSpPr>
          <p:spPr>
            <a:xfrm>
              <a:off x="4586139" y="1867252"/>
              <a:ext cx="251336" cy="107161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sz="1350" dirty="0">
                <a:solidFill>
                  <a:prstClr val="white"/>
                </a:solidFill>
              </a:endParaRPr>
            </a:p>
          </p:txBody>
        </p:sp>
        <p:sp>
          <p:nvSpPr>
            <p:cNvPr id="16" name="ZoneTexte 15"/>
            <p:cNvSpPr txBox="1"/>
            <p:nvPr/>
          </p:nvSpPr>
          <p:spPr>
            <a:xfrm>
              <a:off x="7454812" y="3202625"/>
              <a:ext cx="2968251" cy="2062102"/>
            </a:xfrm>
            <a:prstGeom prst="rect">
              <a:avLst/>
            </a:prstGeom>
            <a:noFill/>
            <a:ln>
              <a:solidFill>
                <a:srgbClr val="000000"/>
              </a:solidFill>
            </a:ln>
          </p:spPr>
          <p:txBody>
            <a:bodyPr wrap="square" rtlCol="0">
              <a:spAutoFit/>
            </a:bodyPr>
            <a:lstStyle/>
            <a:p>
              <a:pPr marL="214313" indent="-214313" defTabSz="457200">
                <a:buFont typeface="Arial"/>
                <a:buChar char="•"/>
              </a:pPr>
              <a:r>
                <a:rPr lang="fr-FR" sz="1350" dirty="0">
                  <a:solidFill>
                    <a:prstClr val="black"/>
                  </a:solidFill>
                </a:rPr>
                <a:t>Difficultés d’organisation et de planification</a:t>
              </a:r>
            </a:p>
            <a:p>
              <a:pPr marL="214313" indent="-214313" defTabSz="457200">
                <a:buFont typeface="Arial"/>
                <a:buChar char="•"/>
              </a:pPr>
              <a:r>
                <a:rPr lang="fr-FR" sz="1350" dirty="0">
                  <a:solidFill>
                    <a:prstClr val="black"/>
                  </a:solidFill>
                </a:rPr>
                <a:t>Attrait pour la nouveauté</a:t>
              </a:r>
            </a:p>
            <a:p>
              <a:pPr marL="214313" indent="-214313" defTabSz="457200">
                <a:buFont typeface="Arial"/>
                <a:buChar char="•"/>
              </a:pPr>
              <a:r>
                <a:rPr lang="fr-FR" sz="1350" dirty="0">
                  <a:solidFill>
                    <a:prstClr val="black"/>
                  </a:solidFill>
                </a:rPr>
                <a:t>Alimentation et sommeil</a:t>
              </a:r>
            </a:p>
          </p:txBody>
        </p:sp>
      </p:grpSp>
      <p:grpSp>
        <p:nvGrpSpPr>
          <p:cNvPr id="8" name="Grouper 7"/>
          <p:cNvGrpSpPr/>
          <p:nvPr/>
        </p:nvGrpSpPr>
        <p:grpSpPr>
          <a:xfrm>
            <a:off x="4458426" y="2584519"/>
            <a:ext cx="4905716" cy="1509361"/>
            <a:chOff x="1493207" y="1940339"/>
            <a:chExt cx="6540955" cy="2012482"/>
          </a:xfrm>
        </p:grpSpPr>
        <p:sp>
          <p:nvSpPr>
            <p:cNvPr id="6" name="ZoneTexte 5"/>
            <p:cNvSpPr txBox="1"/>
            <p:nvPr/>
          </p:nvSpPr>
          <p:spPr>
            <a:xfrm>
              <a:off x="1493207" y="3275713"/>
              <a:ext cx="3283558" cy="677108"/>
            </a:xfrm>
            <a:prstGeom prst="rect">
              <a:avLst/>
            </a:prstGeom>
            <a:noFill/>
            <a:ln>
              <a:solidFill>
                <a:srgbClr val="000000"/>
              </a:solidFill>
            </a:ln>
          </p:spPr>
          <p:txBody>
            <a:bodyPr wrap="square" rtlCol="0">
              <a:spAutoFit/>
            </a:bodyPr>
            <a:lstStyle/>
            <a:p>
              <a:pPr algn="ctr" defTabSz="457200"/>
              <a:r>
                <a:rPr lang="fr-FR" sz="1350" dirty="0">
                  <a:solidFill>
                    <a:prstClr val="black"/>
                  </a:solidFill>
                </a:rPr>
                <a:t>Symptomatologie émotionnelle</a:t>
              </a:r>
            </a:p>
          </p:txBody>
        </p:sp>
        <p:sp>
          <p:nvSpPr>
            <p:cNvPr id="14" name="Flèche vers le bas 13"/>
            <p:cNvSpPr/>
            <p:nvPr/>
          </p:nvSpPr>
          <p:spPr>
            <a:xfrm>
              <a:off x="7755301" y="1940339"/>
              <a:ext cx="278861" cy="107161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sz="1350" dirty="0">
                <a:solidFill>
                  <a:prstClr val="white"/>
                </a:solidFill>
              </a:endParaRPr>
            </a:p>
          </p:txBody>
        </p:sp>
      </p:grpSp>
      <p:sp>
        <p:nvSpPr>
          <p:cNvPr id="18" name="Titre 17"/>
          <p:cNvSpPr>
            <a:spLocks noGrp="1"/>
          </p:cNvSpPr>
          <p:nvPr>
            <p:ph type="title"/>
          </p:nvPr>
        </p:nvSpPr>
        <p:spPr>
          <a:xfrm>
            <a:off x="1092738" y="649807"/>
            <a:ext cx="8838523" cy="994172"/>
          </a:xfrm>
        </p:spPr>
        <p:txBody>
          <a:bodyPr>
            <a:normAutofit/>
          </a:bodyPr>
          <a:lstStyle/>
          <a:p>
            <a:r>
              <a:rPr lang="fr-FR" dirty="0"/>
              <a:t>Sémiologie du TDA/H</a:t>
            </a:r>
          </a:p>
        </p:txBody>
      </p:sp>
      <p:grpSp>
        <p:nvGrpSpPr>
          <p:cNvPr id="9" name="Grouper 8"/>
          <p:cNvGrpSpPr/>
          <p:nvPr/>
        </p:nvGrpSpPr>
        <p:grpSpPr>
          <a:xfrm>
            <a:off x="2795404" y="4980787"/>
            <a:ext cx="6538073" cy="1316248"/>
            <a:chOff x="-2356" y="4786182"/>
            <a:chExt cx="8717430" cy="1754996"/>
          </a:xfrm>
        </p:grpSpPr>
        <p:sp>
          <p:nvSpPr>
            <p:cNvPr id="22" name="Flèche à angle droit 21"/>
            <p:cNvSpPr/>
            <p:nvPr/>
          </p:nvSpPr>
          <p:spPr>
            <a:xfrm rot="16200000" flipH="1" flipV="1">
              <a:off x="-32080" y="5414256"/>
              <a:ext cx="959075" cy="899627"/>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sz="1350">
                <a:solidFill>
                  <a:prstClr val="white"/>
                </a:solidFill>
              </a:endParaRPr>
            </a:p>
          </p:txBody>
        </p:sp>
        <p:sp>
          <p:nvSpPr>
            <p:cNvPr id="23" name="Flèche à angle droit 22"/>
            <p:cNvSpPr/>
            <p:nvPr/>
          </p:nvSpPr>
          <p:spPr>
            <a:xfrm rot="5400000" flipV="1">
              <a:off x="7785723" y="5414257"/>
              <a:ext cx="959075" cy="899627"/>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sz="1350">
                <a:solidFill>
                  <a:prstClr val="white"/>
                </a:solidFill>
              </a:endParaRPr>
            </a:p>
          </p:txBody>
        </p:sp>
        <p:sp>
          <p:nvSpPr>
            <p:cNvPr id="25" name="Flèche vers le bas 24"/>
            <p:cNvSpPr/>
            <p:nvPr/>
          </p:nvSpPr>
          <p:spPr>
            <a:xfrm>
              <a:off x="4066682" y="4786182"/>
              <a:ext cx="462987" cy="9260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sz="1350">
                <a:solidFill>
                  <a:prstClr val="white"/>
                </a:solidFill>
              </a:endParaRPr>
            </a:p>
          </p:txBody>
        </p:sp>
        <p:sp>
          <p:nvSpPr>
            <p:cNvPr id="2" name="ZoneTexte 1"/>
            <p:cNvSpPr txBox="1"/>
            <p:nvPr/>
          </p:nvSpPr>
          <p:spPr>
            <a:xfrm>
              <a:off x="2193546" y="5864070"/>
              <a:ext cx="4325624" cy="677108"/>
            </a:xfrm>
            <a:prstGeom prst="rect">
              <a:avLst/>
            </a:prstGeom>
            <a:noFill/>
            <a:ln>
              <a:solidFill>
                <a:srgbClr val="000000"/>
              </a:solidFill>
            </a:ln>
          </p:spPr>
          <p:txBody>
            <a:bodyPr wrap="square" rtlCol="0">
              <a:spAutoFit/>
            </a:bodyPr>
            <a:lstStyle/>
            <a:p>
              <a:pPr marL="214313" indent="-214313" algn="ctr" defTabSz="457200">
                <a:buFont typeface="Arial"/>
                <a:buChar char="•"/>
              </a:pPr>
              <a:r>
                <a:rPr lang="fr-FR" sz="1350" dirty="0">
                  <a:solidFill>
                    <a:prstClr val="black"/>
                  </a:solidFill>
                </a:rPr>
                <a:t>Difficultés relationnelles</a:t>
              </a:r>
            </a:p>
            <a:p>
              <a:pPr marL="214313" indent="-214313" algn="ctr" defTabSz="457200">
                <a:buFont typeface="Arial"/>
                <a:buChar char="•"/>
              </a:pPr>
              <a:r>
                <a:rPr lang="fr-FR" sz="1350" dirty="0">
                  <a:solidFill>
                    <a:prstClr val="black"/>
                  </a:solidFill>
                </a:rPr>
                <a:t>Processus d’adaptation</a:t>
              </a:r>
            </a:p>
          </p:txBody>
        </p:sp>
      </p:grpSp>
    </p:spTree>
    <p:extLst>
      <p:ext uri="{BB962C8B-B14F-4D97-AF65-F5344CB8AC3E}">
        <p14:creationId xmlns:p14="http://schemas.microsoft.com/office/powerpoint/2010/main" val="78309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4632" y="333782"/>
            <a:ext cx="10075084" cy="1116106"/>
          </a:xfrm>
        </p:spPr>
        <p:txBody>
          <a:bodyPr/>
          <a:lstStyle/>
          <a:p>
            <a:r>
              <a:rPr lang="fr-FR" dirty="0"/>
              <a:t>Autres signes : difficultés d’organisation et de planification</a:t>
            </a:r>
          </a:p>
        </p:txBody>
      </p:sp>
      <p:sp>
        <p:nvSpPr>
          <p:cNvPr id="3" name="Espace réservé du contenu 2"/>
          <p:cNvSpPr>
            <a:spLocks noGrp="1"/>
          </p:cNvSpPr>
          <p:nvPr>
            <p:ph idx="1"/>
          </p:nvPr>
        </p:nvSpPr>
        <p:spPr>
          <a:xfrm>
            <a:off x="664632" y="1830889"/>
            <a:ext cx="11159937" cy="4144963"/>
          </a:xfrm>
        </p:spPr>
        <p:txBody>
          <a:bodyPr>
            <a:noAutofit/>
          </a:bodyPr>
          <a:lstStyle/>
          <a:p>
            <a:r>
              <a:rPr lang="fr-FR" dirty="0">
                <a:latin typeface="Cambria" panose="02040503050406030204" pitchFamily="18" charset="0"/>
              </a:rPr>
              <a:t>Chez l’adulte +++</a:t>
            </a:r>
          </a:p>
          <a:p>
            <a:r>
              <a:rPr lang="fr-FR" dirty="0">
                <a:latin typeface="Cambria" panose="02040503050406030204" pitchFamily="18" charset="0"/>
              </a:rPr>
              <a:t>Difficultés à hiérarchiser les tâches ; empêtrés par les détails</a:t>
            </a:r>
          </a:p>
          <a:p>
            <a:r>
              <a:rPr lang="fr-FR" dirty="0">
                <a:latin typeface="Cambria" panose="02040503050406030204" pitchFamily="18" charset="0"/>
              </a:rPr>
              <a:t>Suivre des instructions</a:t>
            </a:r>
          </a:p>
          <a:p>
            <a:r>
              <a:rPr lang="fr-FR" dirty="0">
                <a:latin typeface="Cambria" panose="02040503050406030204" pitchFamily="18" charset="0"/>
              </a:rPr>
              <a:t>Difficulté mise en route et achèvement des tâches : procrastination puis maintien difficile du même objectif </a:t>
            </a:r>
          </a:p>
          <a:p>
            <a:r>
              <a:rPr lang="fr-FR" dirty="0">
                <a:latin typeface="Cambria" panose="02040503050406030204" pitchFamily="18" charset="0"/>
              </a:rPr>
              <a:t>Procrastination entraine accumulation de retard et anxiété alimentant la procrastination </a:t>
            </a:r>
            <a:r>
              <a:rPr lang="is-IS" dirty="0">
                <a:latin typeface="Cambria" panose="02040503050406030204" pitchFamily="18" charset="0"/>
              </a:rPr>
              <a:t>… alternant avec un mode d’action parfois impulsif !</a:t>
            </a:r>
          </a:p>
          <a:p>
            <a:r>
              <a:rPr lang="fr-FR" dirty="0">
                <a:latin typeface="Cambria" panose="02040503050406030204" pitchFamily="18" charset="0"/>
              </a:rPr>
              <a:t>M</a:t>
            </a:r>
            <a:r>
              <a:rPr lang="is-IS" dirty="0">
                <a:latin typeface="Cambria" panose="02040503050406030204" pitchFamily="18" charset="0"/>
              </a:rPr>
              <a:t>ultiplication d’initiatives et de projets non finis, parfois entrepris par impulsivité</a:t>
            </a:r>
          </a:p>
          <a:p>
            <a:r>
              <a:rPr lang="fr-FR" dirty="0">
                <a:latin typeface="Cambria" panose="02040503050406030204" pitchFamily="18" charset="0"/>
              </a:rPr>
              <a:t>D</a:t>
            </a:r>
            <a:r>
              <a:rPr lang="is-IS" dirty="0">
                <a:latin typeface="Cambria" panose="02040503050406030204" pitchFamily="18" charset="0"/>
              </a:rPr>
              <a:t>ifficulté d’évaluation des durées</a:t>
            </a:r>
          </a:p>
          <a:p>
            <a:r>
              <a:rPr lang="fr-FR" dirty="0">
                <a:latin typeface="Cambria" panose="02040503050406030204" pitchFamily="18" charset="0"/>
              </a:rPr>
              <a:t>Source de tension et d’auto dévalorisation</a:t>
            </a:r>
            <a:r>
              <a:rPr lang="is-IS" dirty="0">
                <a:latin typeface="Cambria" panose="02040503050406030204" pitchFamily="18" charset="0"/>
              </a:rPr>
              <a:t>, dépendance à autrui</a:t>
            </a:r>
            <a:endParaRPr lang="fr-FR" dirty="0">
              <a:latin typeface="Cambria" panose="02040503050406030204" pitchFamily="18" charset="0"/>
            </a:endParaRPr>
          </a:p>
        </p:txBody>
      </p:sp>
    </p:spTree>
    <p:extLst>
      <p:ext uri="{BB962C8B-B14F-4D97-AF65-F5344CB8AC3E}">
        <p14:creationId xmlns:p14="http://schemas.microsoft.com/office/powerpoint/2010/main" val="535130452"/>
      </p:ext>
    </p:extLst>
  </p:cSld>
  <p:clrMapOvr>
    <a:masterClrMapping/>
  </p:clrMapOvr>
</p:sld>
</file>

<file path=ppt/theme/theme1.xml><?xml version="1.0" encoding="utf-8"?>
<a:theme xmlns:a="http://schemas.openxmlformats.org/drawingml/2006/main" name="Avantage">
  <a:themeElements>
    <a:clrScheme name="A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vantage">
      <a:majorFont>
        <a:latin typeface="Rockwell"/>
        <a:ea typeface=""/>
        <a:cs typeface=""/>
        <a:font script="Jpan" typeface="ＭＳ ゴシック"/>
      </a:majorFont>
      <a:minorFont>
        <a:latin typeface="Rockwell"/>
        <a:ea typeface=""/>
        <a:cs typeface=""/>
        <a:font script="Jpan" typeface="ＭＳ ゴシック"/>
      </a:minorFont>
    </a:fontScheme>
    <a:fmtScheme name="A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vantage">
  <a:themeElements>
    <a:clrScheme name="A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vantage">
      <a:majorFont>
        <a:latin typeface="Rockwell"/>
        <a:ea typeface=""/>
        <a:cs typeface=""/>
        <a:font script="Jpan" typeface="ＭＳ ゴシック"/>
      </a:majorFont>
      <a:minorFont>
        <a:latin typeface="Rockwell"/>
        <a:ea typeface=""/>
        <a:cs typeface=""/>
        <a:font script="Jpan" typeface="ＭＳ ゴシック"/>
      </a:minorFont>
    </a:fontScheme>
    <a:fmtScheme name="A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919</TotalTime>
  <Words>4431</Words>
  <Application>Microsoft Macintosh PowerPoint</Application>
  <PresentationFormat>Grand écran</PresentationFormat>
  <Paragraphs>708</Paragraphs>
  <Slides>68</Slides>
  <Notes>9</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68</vt:i4>
      </vt:variant>
    </vt:vector>
  </HeadingPairs>
  <TitlesOfParts>
    <vt:vector size="78" baseType="lpstr">
      <vt:lpstr>Arial</vt:lpstr>
      <vt:lpstr>Calibri</vt:lpstr>
      <vt:lpstr>Cambria</vt:lpstr>
      <vt:lpstr>Century Schoolbook</vt:lpstr>
      <vt:lpstr>Rockwell</vt:lpstr>
      <vt:lpstr>Symbol</vt:lpstr>
      <vt:lpstr>Times New Roman</vt:lpstr>
      <vt:lpstr>Wingdings</vt:lpstr>
      <vt:lpstr>Avantage</vt:lpstr>
      <vt:lpstr>1_Avantage</vt:lpstr>
      <vt:lpstr>Le TDA/H de l’adulte</vt:lpstr>
      <vt:lpstr>TDAH origine</vt:lpstr>
      <vt:lpstr>Sémiologie du TDA/H de l’adulte</vt:lpstr>
      <vt:lpstr>Sémiologie du TDA/H de l’adulte</vt:lpstr>
      <vt:lpstr>La triade : inattention</vt:lpstr>
      <vt:lpstr>La triade :  hyperactivité</vt:lpstr>
      <vt:lpstr>La triade : impulsivité</vt:lpstr>
      <vt:lpstr>Sémiologie du TDA/H</vt:lpstr>
      <vt:lpstr>Autres signes : difficultés d’organisation et de planification</vt:lpstr>
      <vt:lpstr>Autres signes : attrait pour la nouveauté</vt:lpstr>
      <vt:lpstr>Autres signes : le sommeil/Alimentation </vt:lpstr>
      <vt:lpstr>La symptomatologie émotionnelle</vt:lpstr>
      <vt:lpstr>Sémiologie du TDA/H</vt:lpstr>
      <vt:lpstr>Les difficultés relationnelles</vt:lpstr>
      <vt:lpstr>Les processus d’adaptation </vt:lpstr>
      <vt:lpstr>CAT devant une suspicion de TDA/H </vt:lpstr>
      <vt:lpstr>Le diagnostic positif</vt:lpstr>
      <vt:lpstr>Le diagnostic positif</vt:lpstr>
      <vt:lpstr>Critères DSM</vt:lpstr>
      <vt:lpstr>Critères DSM</vt:lpstr>
      <vt:lpstr>Critères DSM</vt:lpstr>
      <vt:lpstr>Critères DSM</vt:lpstr>
      <vt:lpstr>Evaluation transversale : la DIVA</vt:lpstr>
      <vt:lpstr>Présentation PowerPoint</vt:lpstr>
      <vt:lpstr>Présentation PowerPoint</vt:lpstr>
      <vt:lpstr>Evaluation transversale :  Adult ADHD Self-Report Scale (ASRS)</vt:lpstr>
      <vt:lpstr>Evaluation rétrospective</vt:lpstr>
      <vt:lpstr>Évaluation rétrospective : la WURS</vt:lpstr>
      <vt:lpstr>Evaluation transversale : échelles de Conners</vt:lpstr>
      <vt:lpstr>CAT devant une suspicion de TDA/H </vt:lpstr>
      <vt:lpstr>Les répercussions fonctionnelles</vt:lpstr>
      <vt:lpstr>CAT devant une suspicion de TDA/H </vt:lpstr>
      <vt:lpstr>Diagnostic différentiel : troubles non psychiatriques</vt:lpstr>
      <vt:lpstr>Diagnostic différentiel : troubles psychiatriques</vt:lpstr>
      <vt:lpstr>Diagnostic différentiels : troubles thymiques - dépression</vt:lpstr>
      <vt:lpstr>Présentation PowerPoint</vt:lpstr>
      <vt:lpstr>Diagnostic différentiels : troubles thymiques - bipolarité</vt:lpstr>
      <vt:lpstr>Présentation PowerPoint</vt:lpstr>
      <vt:lpstr>Diagnostics différentiels :  troubles anxieux</vt:lpstr>
      <vt:lpstr>Présentation PowerPoint</vt:lpstr>
      <vt:lpstr>Diagnostics différentiels :  alcool et substances</vt:lpstr>
      <vt:lpstr>Particularités de fonctionnement : HPI</vt:lpstr>
      <vt:lpstr>CAT devant une suspicion de TDA/H </vt:lpstr>
      <vt:lpstr>Présentation PowerPoint</vt:lpstr>
      <vt:lpstr>Présentation PowerPoint</vt:lpstr>
      <vt:lpstr>Comorbidités </vt:lpstr>
      <vt:lpstr>Comorbidités</vt:lpstr>
      <vt:lpstr>Comorbidités</vt:lpstr>
      <vt:lpstr>Comorbidités</vt:lpstr>
      <vt:lpstr>Comorbidités</vt:lpstr>
      <vt:lpstr>Comorbidités</vt:lpstr>
      <vt:lpstr>Comorbidités </vt:lpstr>
      <vt:lpstr>Comorbidités</vt:lpstr>
      <vt:lpstr>CAT devant une suspicion de TDA/H </vt:lpstr>
      <vt:lpstr>Présentation PowerPoint</vt:lpstr>
      <vt:lpstr>Présentation PowerPoint</vt:lpstr>
      <vt:lpstr>Présentation PowerPoint</vt:lpstr>
      <vt:lpstr>Présentation PowerPoint</vt:lpstr>
      <vt:lpstr>Présentation PowerPoint</vt:lpstr>
      <vt:lpstr>CAT devant une suspicion de TDA/H </vt:lpstr>
      <vt:lpstr>Présentation PowerPoint</vt:lpstr>
      <vt:lpstr>Présentation PowerPoint</vt:lpstr>
      <vt:lpstr>Présentation PowerPoint</vt:lpstr>
      <vt:lpstr>Présentation PowerPoint</vt:lpstr>
      <vt:lpstr>Voies dopaminergiques</vt:lpstr>
      <vt:lpstr>Présentation PowerPoint</vt:lpstr>
      <vt:lpstr>Présentation PowerPoint</vt:lpstr>
      <vt:lpstr>Présentation PowerPoint</vt:lpstr>
    </vt:vector>
  </TitlesOfParts>
  <Company>APHM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TDA/H de l’adulte</dc:title>
  <dc:creator>Administrateur</dc:creator>
  <cp:lastModifiedBy>Chloé de Stoppeleire</cp:lastModifiedBy>
  <cp:revision>53</cp:revision>
  <dcterms:created xsi:type="dcterms:W3CDTF">2019-03-12T10:35:51Z</dcterms:created>
  <dcterms:modified xsi:type="dcterms:W3CDTF">2022-01-25T08:13:04Z</dcterms:modified>
</cp:coreProperties>
</file>