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 id="2147483689" r:id="rId3"/>
    <p:sldMasterId id="2147483693" r:id="rId4"/>
  </p:sldMasterIdLst>
  <p:notesMasterIdLst>
    <p:notesMasterId r:id="rId32"/>
  </p:notesMasterIdLst>
  <p:sldIdLst>
    <p:sldId id="257" r:id="rId5"/>
    <p:sldId id="264" r:id="rId6"/>
    <p:sldId id="265" r:id="rId7"/>
    <p:sldId id="298" r:id="rId8"/>
    <p:sldId id="280" r:id="rId9"/>
    <p:sldId id="281" r:id="rId10"/>
    <p:sldId id="282" r:id="rId11"/>
    <p:sldId id="286" r:id="rId12"/>
    <p:sldId id="283" r:id="rId13"/>
    <p:sldId id="266" r:id="rId14"/>
    <p:sldId id="276" r:id="rId15"/>
    <p:sldId id="277" r:id="rId16"/>
    <p:sldId id="278" r:id="rId17"/>
    <p:sldId id="295" r:id="rId18"/>
    <p:sldId id="284" r:id="rId19"/>
    <p:sldId id="289" r:id="rId20"/>
    <p:sldId id="291" r:id="rId21"/>
    <p:sldId id="288" r:id="rId22"/>
    <p:sldId id="296" r:id="rId23"/>
    <p:sldId id="292" r:id="rId24"/>
    <p:sldId id="297" r:id="rId25"/>
    <p:sldId id="293" r:id="rId26"/>
    <p:sldId id="272" r:id="rId27"/>
    <p:sldId id="275" r:id="rId28"/>
    <p:sldId id="287" r:id="rId29"/>
    <p:sldId id="274" r:id="rId30"/>
    <p:sldId id="268"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nfig" initials="C" lastIdx="11" clrIdx="0"/>
  <p:cmAuthor id="1" name="*"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152" autoAdjust="0"/>
  </p:normalViewPr>
  <p:slideViewPr>
    <p:cSldViewPr>
      <p:cViewPr varScale="1">
        <p:scale>
          <a:sx n="102" d="100"/>
          <a:sy n="102" d="100"/>
        </p:scale>
        <p:origin x="-1164" y="-96"/>
      </p:cViewPr>
      <p:guideLst>
        <p:guide orient="horz" pos="2160"/>
        <p:guide pos="2880"/>
      </p:guideLst>
    </p:cSldViewPr>
  </p:slideViewPr>
  <p:outlineViewPr>
    <p:cViewPr>
      <p:scale>
        <a:sx n="33" d="100"/>
        <a:sy n="33" d="100"/>
      </p:scale>
      <p:origin x="0" y="62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11-16T11:14:08.364" idx="10">
    <p:pos x="1294" y="3995"/>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6D84FE-F2D3-4AB0-8B83-4F075DDACDB1}" type="datetimeFigureOut">
              <a:rPr lang="fr-FR" smtClean="0"/>
              <a:t>17/11/2020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94015B-D5F9-429F-A301-767707C84459}" type="slidenum">
              <a:rPr lang="fr-FR" smtClean="0"/>
              <a:t>‹N°›</a:t>
            </a:fld>
            <a:endParaRPr lang="fr-FR"/>
          </a:p>
        </p:txBody>
      </p:sp>
    </p:spTree>
    <p:extLst>
      <p:ext uri="{BB962C8B-B14F-4D97-AF65-F5344CB8AC3E}">
        <p14:creationId xmlns:p14="http://schemas.microsoft.com/office/powerpoint/2010/main" val="80503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E5AC9FA-9DB2-48FB-B76A-EB55F6C2D38A}" type="slidenum">
              <a:rPr lang="fr-FR" smtClean="0">
                <a:solidFill>
                  <a:prstClr val="black"/>
                </a:solidFill>
              </a:rPr>
              <a:pPr/>
              <a:t>27</a:t>
            </a:fld>
            <a:endParaRPr lang="fr-FR">
              <a:solidFill>
                <a:prstClr val="black"/>
              </a:solidFill>
            </a:endParaRPr>
          </a:p>
        </p:txBody>
      </p:sp>
    </p:spTree>
    <p:extLst>
      <p:ext uri="{BB962C8B-B14F-4D97-AF65-F5344CB8AC3E}">
        <p14:creationId xmlns:p14="http://schemas.microsoft.com/office/powerpoint/2010/main" val="2819478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0403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5160"/>
          </a:xfrm>
          <a:prstGeom prst="rect">
            <a:avLst/>
          </a:prstGeom>
        </p:spPr>
        <p:txBody>
          <a:bodyPr/>
          <a:lstStyle/>
          <a:p>
            <a:endParaRPr/>
          </a:p>
        </p:txBody>
      </p:sp>
      <p:sp>
        <p:nvSpPr>
          <p:cNvPr id="26" name="PlaceHolder 2"/>
          <p:cNvSpPr>
            <a:spLocks noGrp="1"/>
          </p:cNvSpPr>
          <p:nvPr>
            <p:ph type="body"/>
          </p:nvPr>
        </p:nvSpPr>
        <p:spPr>
          <a:xfrm>
            <a:off x="457200" y="1604522"/>
            <a:ext cx="8046360" cy="1896840"/>
          </a:xfrm>
          <a:prstGeom prst="rect">
            <a:avLst/>
          </a:prstGeom>
        </p:spPr>
        <p:txBody>
          <a:bodyPr/>
          <a:lstStyle/>
          <a:p>
            <a:endParaRPr/>
          </a:p>
        </p:txBody>
      </p:sp>
      <p:sp>
        <p:nvSpPr>
          <p:cNvPr id="27" name="PlaceHolder 3"/>
          <p:cNvSpPr>
            <a:spLocks noGrp="1"/>
          </p:cNvSpPr>
          <p:nvPr>
            <p:ph type="body"/>
          </p:nvPr>
        </p:nvSpPr>
        <p:spPr>
          <a:xfrm>
            <a:off x="457200" y="3681722"/>
            <a:ext cx="8046360" cy="1896840"/>
          </a:xfrm>
          <a:prstGeom prst="rect">
            <a:avLst/>
          </a:prstGeom>
        </p:spPr>
        <p:txBody>
          <a:bodyPr/>
          <a:lstStyle/>
          <a:p>
            <a:endParaRPr/>
          </a:p>
        </p:txBody>
      </p:sp>
    </p:spTree>
    <p:extLst>
      <p:ext uri="{BB962C8B-B14F-4D97-AF65-F5344CB8AC3E}">
        <p14:creationId xmlns:p14="http://schemas.microsoft.com/office/powerpoint/2010/main" val="2480510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5160"/>
          </a:xfrm>
          <a:prstGeom prst="rect">
            <a:avLst/>
          </a:prstGeom>
        </p:spPr>
        <p:txBody>
          <a:bodyPr/>
          <a:lstStyle/>
          <a:p>
            <a:endParaRPr/>
          </a:p>
        </p:txBody>
      </p:sp>
      <p:sp>
        <p:nvSpPr>
          <p:cNvPr id="29" name="PlaceHolder 2"/>
          <p:cNvSpPr>
            <a:spLocks noGrp="1"/>
          </p:cNvSpPr>
          <p:nvPr>
            <p:ph type="body"/>
          </p:nvPr>
        </p:nvSpPr>
        <p:spPr>
          <a:xfrm>
            <a:off x="457200" y="1604522"/>
            <a:ext cx="3926160" cy="1896840"/>
          </a:xfrm>
          <a:prstGeom prst="rect">
            <a:avLst/>
          </a:prstGeom>
        </p:spPr>
        <p:txBody>
          <a:bodyPr/>
          <a:lstStyle/>
          <a:p>
            <a:endParaRPr/>
          </a:p>
        </p:txBody>
      </p:sp>
      <p:sp>
        <p:nvSpPr>
          <p:cNvPr id="30" name="PlaceHolder 3"/>
          <p:cNvSpPr>
            <a:spLocks noGrp="1"/>
          </p:cNvSpPr>
          <p:nvPr>
            <p:ph type="body"/>
          </p:nvPr>
        </p:nvSpPr>
        <p:spPr>
          <a:xfrm>
            <a:off x="4579920" y="1604522"/>
            <a:ext cx="3926160" cy="1896840"/>
          </a:xfrm>
          <a:prstGeom prst="rect">
            <a:avLst/>
          </a:prstGeom>
        </p:spPr>
        <p:txBody>
          <a:bodyPr/>
          <a:lstStyle/>
          <a:p>
            <a:endParaRPr/>
          </a:p>
        </p:txBody>
      </p:sp>
      <p:sp>
        <p:nvSpPr>
          <p:cNvPr id="31" name="PlaceHolder 4"/>
          <p:cNvSpPr>
            <a:spLocks noGrp="1"/>
          </p:cNvSpPr>
          <p:nvPr>
            <p:ph type="body"/>
          </p:nvPr>
        </p:nvSpPr>
        <p:spPr>
          <a:xfrm>
            <a:off x="4579920" y="3681722"/>
            <a:ext cx="3926160" cy="1896840"/>
          </a:xfrm>
          <a:prstGeom prst="rect">
            <a:avLst/>
          </a:prstGeom>
        </p:spPr>
        <p:txBody>
          <a:bodyPr/>
          <a:lstStyle/>
          <a:p>
            <a:endParaRPr/>
          </a:p>
        </p:txBody>
      </p:sp>
      <p:sp>
        <p:nvSpPr>
          <p:cNvPr id="32" name="PlaceHolder 5"/>
          <p:cNvSpPr>
            <a:spLocks noGrp="1"/>
          </p:cNvSpPr>
          <p:nvPr>
            <p:ph type="body"/>
          </p:nvPr>
        </p:nvSpPr>
        <p:spPr>
          <a:xfrm>
            <a:off x="457200" y="3681722"/>
            <a:ext cx="3926160" cy="1896840"/>
          </a:xfrm>
          <a:prstGeom prst="rect">
            <a:avLst/>
          </a:prstGeom>
        </p:spPr>
        <p:txBody>
          <a:bodyPr/>
          <a:lstStyle/>
          <a:p>
            <a:endParaRPr/>
          </a:p>
        </p:txBody>
      </p:sp>
    </p:spTree>
    <p:extLst>
      <p:ext uri="{BB962C8B-B14F-4D97-AF65-F5344CB8AC3E}">
        <p14:creationId xmlns:p14="http://schemas.microsoft.com/office/powerpoint/2010/main" val="1252976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5160"/>
          </a:xfrm>
          <a:prstGeom prst="rect">
            <a:avLst/>
          </a:prstGeom>
        </p:spPr>
        <p:txBody>
          <a:bodyPr/>
          <a:lstStyle/>
          <a:p>
            <a:endParaRPr/>
          </a:p>
        </p:txBody>
      </p:sp>
      <p:sp>
        <p:nvSpPr>
          <p:cNvPr id="34" name="PlaceHolder 2"/>
          <p:cNvSpPr>
            <a:spLocks noGrp="1"/>
          </p:cNvSpPr>
          <p:nvPr>
            <p:ph type="body"/>
          </p:nvPr>
        </p:nvSpPr>
        <p:spPr>
          <a:xfrm>
            <a:off x="457200" y="1604522"/>
            <a:ext cx="3926160" cy="1896840"/>
          </a:xfrm>
          <a:prstGeom prst="rect">
            <a:avLst/>
          </a:prstGeom>
        </p:spPr>
        <p:txBody>
          <a:bodyPr/>
          <a:lstStyle/>
          <a:p>
            <a:endParaRPr/>
          </a:p>
        </p:txBody>
      </p:sp>
      <p:sp>
        <p:nvSpPr>
          <p:cNvPr id="35" name="PlaceHolder 3"/>
          <p:cNvSpPr>
            <a:spLocks noGrp="1"/>
          </p:cNvSpPr>
          <p:nvPr>
            <p:ph type="body"/>
          </p:nvPr>
        </p:nvSpPr>
        <p:spPr>
          <a:xfrm>
            <a:off x="4579920" y="1604522"/>
            <a:ext cx="3926160" cy="1896840"/>
          </a:xfrm>
          <a:prstGeom prst="rect">
            <a:avLst/>
          </a:prstGeom>
        </p:spPr>
        <p:txBody>
          <a:bodyPr/>
          <a:lstStyle/>
          <a:p>
            <a:endParaRPr/>
          </a:p>
        </p:txBody>
      </p:sp>
    </p:spTree>
    <p:extLst>
      <p:ext uri="{BB962C8B-B14F-4D97-AF65-F5344CB8AC3E}">
        <p14:creationId xmlns:p14="http://schemas.microsoft.com/office/powerpoint/2010/main" val="3187489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37"/>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1" indent="0" algn="ctr">
              <a:buNone/>
              <a:defRPr>
                <a:solidFill>
                  <a:schemeClr val="tx1">
                    <a:tint val="75000"/>
                  </a:schemeClr>
                </a:solidFill>
              </a:defRPr>
            </a:lvl2pPr>
            <a:lvl3pPr marL="914284" indent="0" algn="ctr">
              <a:buNone/>
              <a:defRPr>
                <a:solidFill>
                  <a:schemeClr val="tx1">
                    <a:tint val="75000"/>
                  </a:schemeClr>
                </a:solidFill>
              </a:defRPr>
            </a:lvl3pPr>
            <a:lvl4pPr marL="1371425" indent="0" algn="ctr">
              <a:buNone/>
              <a:defRPr>
                <a:solidFill>
                  <a:schemeClr val="tx1">
                    <a:tint val="75000"/>
                  </a:schemeClr>
                </a:solidFill>
              </a:defRPr>
            </a:lvl4pPr>
            <a:lvl5pPr marL="1828566" indent="0" algn="ctr">
              <a:buNone/>
              <a:defRPr>
                <a:solidFill>
                  <a:schemeClr val="tx1">
                    <a:tint val="75000"/>
                  </a:schemeClr>
                </a:solidFill>
              </a:defRPr>
            </a:lvl5pPr>
            <a:lvl6pPr marL="2285706" indent="0" algn="ctr">
              <a:buNone/>
              <a:defRPr>
                <a:solidFill>
                  <a:schemeClr val="tx1">
                    <a:tint val="75000"/>
                  </a:schemeClr>
                </a:solidFill>
              </a:defRPr>
            </a:lvl6pPr>
            <a:lvl7pPr marL="2742849" indent="0" algn="ctr">
              <a:buNone/>
              <a:defRPr>
                <a:solidFill>
                  <a:schemeClr val="tx1">
                    <a:tint val="75000"/>
                  </a:schemeClr>
                </a:solidFill>
              </a:defRPr>
            </a:lvl7pPr>
            <a:lvl8pPr marL="3199990" indent="0" algn="ctr">
              <a:buNone/>
              <a:defRPr>
                <a:solidFill>
                  <a:schemeClr val="tx1">
                    <a:tint val="75000"/>
                  </a:schemeClr>
                </a:solidFill>
              </a:defRPr>
            </a:lvl8pPr>
            <a:lvl9pPr marL="3657132"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a:xfrm>
            <a:off x="457200" y="6356360"/>
            <a:ext cx="2133600" cy="365125"/>
          </a:xfrm>
          <a:prstGeom prst="rect">
            <a:avLst/>
          </a:prstGeom>
        </p:spPr>
        <p:txBody>
          <a:bodyPr lIns="91406" tIns="45704" rIns="91406" bIns="45704"/>
          <a:lstStyle>
            <a:lvl1pPr fontAlgn="auto">
              <a:spcBef>
                <a:spcPts val="0"/>
              </a:spcBef>
              <a:spcAft>
                <a:spcPts val="0"/>
              </a:spcAft>
              <a:defRPr>
                <a:solidFill>
                  <a:prstClr val="black"/>
                </a:solidFill>
                <a:latin typeface="+mn-lt"/>
                <a:ea typeface="+mn-ea"/>
                <a:cs typeface="+mn-cs"/>
              </a:defRPr>
            </a:lvl1pPr>
          </a:lstStyle>
          <a:p>
            <a:pPr defTabSz="914284"/>
            <a:fld id="{3F23CC10-2D23-4459-BDAC-40D80E6A22A7}" type="datetimeFigureOut">
              <a:rPr lang="fr-FR" smtClean="0"/>
              <a:pPr defTabSz="914284"/>
              <a:t>17/11/2020</a:t>
            </a:fld>
            <a:endParaRPr lang="fr-FR"/>
          </a:p>
        </p:txBody>
      </p:sp>
      <p:sp>
        <p:nvSpPr>
          <p:cNvPr id="5" name="Espace réservé du pied de page 4"/>
          <p:cNvSpPr>
            <a:spLocks noGrp="1"/>
          </p:cNvSpPr>
          <p:nvPr>
            <p:ph type="ftr" sz="quarter" idx="11"/>
          </p:nvPr>
        </p:nvSpPr>
        <p:spPr>
          <a:xfrm>
            <a:off x="3124200" y="6356360"/>
            <a:ext cx="2895600" cy="365125"/>
          </a:xfrm>
          <a:prstGeom prst="rect">
            <a:avLst/>
          </a:prstGeom>
        </p:spPr>
        <p:txBody>
          <a:bodyPr lIns="91406" tIns="45704" rIns="91406" bIns="45704"/>
          <a:lstStyle>
            <a:lvl1pPr fontAlgn="auto">
              <a:spcBef>
                <a:spcPts val="0"/>
              </a:spcBef>
              <a:spcAft>
                <a:spcPts val="0"/>
              </a:spcAft>
              <a:defRPr>
                <a:solidFill>
                  <a:prstClr val="black"/>
                </a:solidFill>
                <a:latin typeface="+mn-lt"/>
                <a:ea typeface="+mn-ea"/>
                <a:cs typeface="+mn-cs"/>
              </a:defRPr>
            </a:lvl1pPr>
          </a:lstStyle>
          <a:p>
            <a:pPr defTabSz="914284"/>
            <a:endParaRPr lang="fr-FR"/>
          </a:p>
        </p:txBody>
      </p:sp>
      <p:sp>
        <p:nvSpPr>
          <p:cNvPr id="6" name="Espace réservé du numéro de diapositive 5"/>
          <p:cNvSpPr>
            <a:spLocks noGrp="1"/>
          </p:cNvSpPr>
          <p:nvPr>
            <p:ph type="sldNum" sz="quarter" idx="12"/>
          </p:nvPr>
        </p:nvSpPr>
        <p:spPr>
          <a:xfrm>
            <a:off x="6553200" y="6356360"/>
            <a:ext cx="2133600" cy="365125"/>
          </a:xfrm>
          <a:prstGeom prst="rect">
            <a:avLst/>
          </a:prstGeom>
        </p:spPr>
        <p:txBody>
          <a:bodyPr vert="horz" wrap="square" lIns="91406" tIns="45704" rIns="91406" bIns="45704" numCol="1" anchor="t" anchorCtr="0" compatLnSpc="1">
            <a:prstTxWarp prst="textNoShape">
              <a:avLst/>
            </a:prstTxWarp>
          </a:bodyPr>
          <a:lstStyle>
            <a:lvl1pPr>
              <a:defRPr>
                <a:solidFill>
                  <a:srgbClr val="000000"/>
                </a:solidFill>
              </a:defRPr>
            </a:lvl1pPr>
          </a:lstStyle>
          <a:p>
            <a:pPr defTabSz="914284"/>
            <a:fld id="{C0BDFE9E-9F11-4F2E-BC6F-1B2A118780A9}" type="slidenum">
              <a:rPr lang="fr-FR" smtClean="0"/>
              <a:pPr defTabSz="914284"/>
              <a:t>‹N°›</a:t>
            </a:fld>
            <a:endParaRPr lang="fr-FR"/>
          </a:p>
        </p:txBody>
      </p:sp>
    </p:spTree>
    <p:extLst>
      <p:ext uri="{BB962C8B-B14F-4D97-AF65-F5344CB8AC3E}">
        <p14:creationId xmlns:p14="http://schemas.microsoft.com/office/powerpoint/2010/main" val="2043498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Texte">
    <p:spTree>
      <p:nvGrpSpPr>
        <p:cNvPr id="1" name=""/>
        <p:cNvGrpSpPr/>
        <p:nvPr/>
      </p:nvGrpSpPr>
      <p:grpSpPr>
        <a:xfrm>
          <a:off x="0" y="0"/>
          <a:ext cx="0" cy="0"/>
          <a:chOff x="0" y="0"/>
          <a:chExt cx="0" cy="0"/>
        </a:xfrm>
      </p:grpSpPr>
      <p:sp>
        <p:nvSpPr>
          <p:cNvPr id="8" name="Espace réservé du texte 7"/>
          <p:cNvSpPr>
            <a:spLocks noGrp="1"/>
          </p:cNvSpPr>
          <p:nvPr>
            <p:ph type="body" sz="quarter" idx="12"/>
          </p:nvPr>
        </p:nvSpPr>
        <p:spPr>
          <a:xfrm>
            <a:off x="1692300" y="2276518"/>
            <a:ext cx="7254211" cy="39608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521443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9360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5160"/>
          </a:xfrm>
          <a:prstGeom prst="rect">
            <a:avLst/>
          </a:prstGeom>
        </p:spPr>
        <p:txBody>
          <a:bodyPr/>
          <a:lstStyle/>
          <a:p>
            <a:endParaRPr/>
          </a:p>
        </p:txBody>
      </p:sp>
      <p:sp>
        <p:nvSpPr>
          <p:cNvPr id="5" name="PlaceHolder 2"/>
          <p:cNvSpPr>
            <a:spLocks noGrp="1"/>
          </p:cNvSpPr>
          <p:nvPr>
            <p:ph type="subTitle"/>
          </p:nvPr>
        </p:nvSpPr>
        <p:spPr>
          <a:xfrm>
            <a:off x="457200" y="1604523"/>
            <a:ext cx="8046360" cy="3977640"/>
          </a:xfrm>
          <a:prstGeom prst="rect">
            <a:avLst/>
          </a:prstGeom>
        </p:spPr>
        <p:txBody>
          <a:bodyPr anchor="ctr"/>
          <a:lstStyle/>
          <a:p>
            <a:endParaRPr/>
          </a:p>
        </p:txBody>
      </p:sp>
    </p:spTree>
    <p:extLst>
      <p:ext uri="{BB962C8B-B14F-4D97-AF65-F5344CB8AC3E}">
        <p14:creationId xmlns:p14="http://schemas.microsoft.com/office/powerpoint/2010/main" val="42052123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5160"/>
          </a:xfrm>
          <a:prstGeom prst="rect">
            <a:avLst/>
          </a:prstGeom>
        </p:spPr>
        <p:txBody>
          <a:bodyPr/>
          <a:lstStyle/>
          <a:p>
            <a:endParaRPr/>
          </a:p>
        </p:txBody>
      </p:sp>
      <p:sp>
        <p:nvSpPr>
          <p:cNvPr id="7" name="PlaceHolder 2"/>
          <p:cNvSpPr>
            <a:spLocks noGrp="1"/>
          </p:cNvSpPr>
          <p:nvPr>
            <p:ph type="body"/>
          </p:nvPr>
        </p:nvSpPr>
        <p:spPr>
          <a:xfrm>
            <a:off x="457200" y="1604523"/>
            <a:ext cx="8046360" cy="3977280"/>
          </a:xfrm>
          <a:prstGeom prst="rect">
            <a:avLst/>
          </a:prstGeom>
        </p:spPr>
        <p:txBody>
          <a:bodyPr/>
          <a:lstStyle/>
          <a:p>
            <a:endParaRPr/>
          </a:p>
        </p:txBody>
      </p:sp>
    </p:spTree>
    <p:extLst>
      <p:ext uri="{BB962C8B-B14F-4D97-AF65-F5344CB8AC3E}">
        <p14:creationId xmlns:p14="http://schemas.microsoft.com/office/powerpoint/2010/main" val="35420088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5160"/>
          </a:xfrm>
          <a:prstGeom prst="rect">
            <a:avLst/>
          </a:prstGeom>
        </p:spPr>
        <p:txBody>
          <a:bodyPr/>
          <a:lstStyle/>
          <a:p>
            <a:endParaRPr/>
          </a:p>
        </p:txBody>
      </p:sp>
      <p:sp>
        <p:nvSpPr>
          <p:cNvPr id="9" name="PlaceHolder 2"/>
          <p:cNvSpPr>
            <a:spLocks noGrp="1"/>
          </p:cNvSpPr>
          <p:nvPr>
            <p:ph type="body"/>
          </p:nvPr>
        </p:nvSpPr>
        <p:spPr>
          <a:xfrm>
            <a:off x="457200" y="1604523"/>
            <a:ext cx="3926160" cy="3977280"/>
          </a:xfrm>
          <a:prstGeom prst="rect">
            <a:avLst/>
          </a:prstGeom>
        </p:spPr>
        <p:txBody>
          <a:bodyPr/>
          <a:lstStyle/>
          <a:p>
            <a:endParaRPr/>
          </a:p>
        </p:txBody>
      </p:sp>
      <p:sp>
        <p:nvSpPr>
          <p:cNvPr id="10" name="PlaceHolder 3"/>
          <p:cNvSpPr>
            <a:spLocks noGrp="1"/>
          </p:cNvSpPr>
          <p:nvPr>
            <p:ph type="body"/>
          </p:nvPr>
        </p:nvSpPr>
        <p:spPr>
          <a:xfrm>
            <a:off x="4579922" y="1604523"/>
            <a:ext cx="3926160" cy="3977280"/>
          </a:xfrm>
          <a:prstGeom prst="rect">
            <a:avLst/>
          </a:prstGeom>
        </p:spPr>
        <p:txBody>
          <a:bodyPr/>
          <a:lstStyle/>
          <a:p>
            <a:endParaRPr/>
          </a:p>
        </p:txBody>
      </p:sp>
    </p:spTree>
    <p:extLst>
      <p:ext uri="{BB962C8B-B14F-4D97-AF65-F5344CB8AC3E}">
        <p14:creationId xmlns:p14="http://schemas.microsoft.com/office/powerpoint/2010/main" val="3663358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5160"/>
          </a:xfrm>
          <a:prstGeom prst="rect">
            <a:avLst/>
          </a:prstGeom>
        </p:spPr>
        <p:txBody>
          <a:bodyPr/>
          <a:lstStyle/>
          <a:p>
            <a:endParaRPr/>
          </a:p>
        </p:txBody>
      </p:sp>
    </p:spTree>
    <p:extLst>
      <p:ext uri="{BB962C8B-B14F-4D97-AF65-F5344CB8AC3E}">
        <p14:creationId xmlns:p14="http://schemas.microsoft.com/office/powerpoint/2010/main" val="1867635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5160"/>
          </a:xfrm>
          <a:prstGeom prst="rect">
            <a:avLst/>
          </a:prstGeom>
        </p:spPr>
        <p:txBody>
          <a:bodyPr/>
          <a:lstStyle/>
          <a:p>
            <a:endParaRPr/>
          </a:p>
        </p:txBody>
      </p:sp>
      <p:sp>
        <p:nvSpPr>
          <p:cNvPr id="5" name="PlaceHolder 2"/>
          <p:cNvSpPr>
            <a:spLocks noGrp="1"/>
          </p:cNvSpPr>
          <p:nvPr>
            <p:ph type="subTitle"/>
          </p:nvPr>
        </p:nvSpPr>
        <p:spPr>
          <a:xfrm>
            <a:off x="457200" y="1604522"/>
            <a:ext cx="8046360" cy="3977640"/>
          </a:xfrm>
          <a:prstGeom prst="rect">
            <a:avLst/>
          </a:prstGeom>
        </p:spPr>
        <p:txBody>
          <a:bodyPr anchor="ctr"/>
          <a:lstStyle/>
          <a:p>
            <a:endParaRPr/>
          </a:p>
        </p:txBody>
      </p:sp>
    </p:spTree>
    <p:extLst>
      <p:ext uri="{BB962C8B-B14F-4D97-AF65-F5344CB8AC3E}">
        <p14:creationId xmlns:p14="http://schemas.microsoft.com/office/powerpoint/2010/main" val="41412062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457200" y="273600"/>
            <a:ext cx="8229240" cy="5308200"/>
          </a:xfrm>
          <a:prstGeom prst="rect">
            <a:avLst/>
          </a:prstGeom>
        </p:spPr>
        <p:txBody>
          <a:bodyPr anchor="ctr"/>
          <a:lstStyle/>
          <a:p>
            <a:endParaRPr/>
          </a:p>
        </p:txBody>
      </p:sp>
    </p:spTree>
    <p:extLst>
      <p:ext uri="{BB962C8B-B14F-4D97-AF65-F5344CB8AC3E}">
        <p14:creationId xmlns:p14="http://schemas.microsoft.com/office/powerpoint/2010/main" val="229914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5160"/>
          </a:xfrm>
          <a:prstGeom prst="rect">
            <a:avLst/>
          </a:prstGeom>
        </p:spPr>
        <p:txBody>
          <a:bodyPr/>
          <a:lstStyle/>
          <a:p>
            <a:endParaRPr/>
          </a:p>
        </p:txBody>
      </p:sp>
      <p:sp>
        <p:nvSpPr>
          <p:cNvPr id="14" name="PlaceHolder 2"/>
          <p:cNvSpPr>
            <a:spLocks noGrp="1"/>
          </p:cNvSpPr>
          <p:nvPr>
            <p:ph type="body"/>
          </p:nvPr>
        </p:nvSpPr>
        <p:spPr>
          <a:xfrm>
            <a:off x="457200" y="1604523"/>
            <a:ext cx="3926160" cy="1896840"/>
          </a:xfrm>
          <a:prstGeom prst="rect">
            <a:avLst/>
          </a:prstGeom>
        </p:spPr>
        <p:txBody>
          <a:bodyPr/>
          <a:lstStyle/>
          <a:p>
            <a:endParaRPr/>
          </a:p>
        </p:txBody>
      </p:sp>
      <p:sp>
        <p:nvSpPr>
          <p:cNvPr id="15" name="PlaceHolder 3"/>
          <p:cNvSpPr>
            <a:spLocks noGrp="1"/>
          </p:cNvSpPr>
          <p:nvPr>
            <p:ph type="body"/>
          </p:nvPr>
        </p:nvSpPr>
        <p:spPr>
          <a:xfrm>
            <a:off x="457200" y="3681723"/>
            <a:ext cx="3926160" cy="1896840"/>
          </a:xfrm>
          <a:prstGeom prst="rect">
            <a:avLst/>
          </a:prstGeom>
        </p:spPr>
        <p:txBody>
          <a:bodyPr/>
          <a:lstStyle/>
          <a:p>
            <a:endParaRPr/>
          </a:p>
        </p:txBody>
      </p:sp>
      <p:sp>
        <p:nvSpPr>
          <p:cNvPr id="16" name="PlaceHolder 4"/>
          <p:cNvSpPr>
            <a:spLocks noGrp="1"/>
          </p:cNvSpPr>
          <p:nvPr>
            <p:ph type="body"/>
          </p:nvPr>
        </p:nvSpPr>
        <p:spPr>
          <a:xfrm>
            <a:off x="4579922" y="1604523"/>
            <a:ext cx="3926160" cy="3977280"/>
          </a:xfrm>
          <a:prstGeom prst="rect">
            <a:avLst/>
          </a:prstGeom>
        </p:spPr>
        <p:txBody>
          <a:bodyPr/>
          <a:lstStyle/>
          <a:p>
            <a:endParaRPr/>
          </a:p>
        </p:txBody>
      </p:sp>
    </p:spTree>
    <p:extLst>
      <p:ext uri="{BB962C8B-B14F-4D97-AF65-F5344CB8AC3E}">
        <p14:creationId xmlns:p14="http://schemas.microsoft.com/office/powerpoint/2010/main" val="34982907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5160"/>
          </a:xfrm>
          <a:prstGeom prst="rect">
            <a:avLst/>
          </a:prstGeom>
        </p:spPr>
        <p:txBody>
          <a:bodyPr/>
          <a:lstStyle/>
          <a:p>
            <a:endParaRPr/>
          </a:p>
        </p:txBody>
      </p:sp>
      <p:sp>
        <p:nvSpPr>
          <p:cNvPr id="18" name="PlaceHolder 2"/>
          <p:cNvSpPr>
            <a:spLocks noGrp="1"/>
          </p:cNvSpPr>
          <p:nvPr>
            <p:ph type="body"/>
          </p:nvPr>
        </p:nvSpPr>
        <p:spPr>
          <a:xfrm>
            <a:off x="457200" y="1604523"/>
            <a:ext cx="3926160" cy="3977280"/>
          </a:xfrm>
          <a:prstGeom prst="rect">
            <a:avLst/>
          </a:prstGeom>
        </p:spPr>
        <p:txBody>
          <a:bodyPr/>
          <a:lstStyle/>
          <a:p>
            <a:endParaRPr/>
          </a:p>
        </p:txBody>
      </p:sp>
      <p:sp>
        <p:nvSpPr>
          <p:cNvPr id="19" name="PlaceHolder 3"/>
          <p:cNvSpPr>
            <a:spLocks noGrp="1"/>
          </p:cNvSpPr>
          <p:nvPr>
            <p:ph type="body"/>
          </p:nvPr>
        </p:nvSpPr>
        <p:spPr>
          <a:xfrm>
            <a:off x="4579922" y="1604523"/>
            <a:ext cx="3926160" cy="1896840"/>
          </a:xfrm>
          <a:prstGeom prst="rect">
            <a:avLst/>
          </a:prstGeom>
        </p:spPr>
        <p:txBody>
          <a:bodyPr/>
          <a:lstStyle/>
          <a:p>
            <a:endParaRPr/>
          </a:p>
        </p:txBody>
      </p:sp>
      <p:sp>
        <p:nvSpPr>
          <p:cNvPr id="20" name="PlaceHolder 4"/>
          <p:cNvSpPr>
            <a:spLocks noGrp="1"/>
          </p:cNvSpPr>
          <p:nvPr>
            <p:ph type="body"/>
          </p:nvPr>
        </p:nvSpPr>
        <p:spPr>
          <a:xfrm>
            <a:off x="4579922" y="3681723"/>
            <a:ext cx="3926160" cy="1896840"/>
          </a:xfrm>
          <a:prstGeom prst="rect">
            <a:avLst/>
          </a:prstGeom>
        </p:spPr>
        <p:txBody>
          <a:bodyPr/>
          <a:lstStyle/>
          <a:p>
            <a:endParaRPr/>
          </a:p>
        </p:txBody>
      </p:sp>
    </p:spTree>
    <p:extLst>
      <p:ext uri="{BB962C8B-B14F-4D97-AF65-F5344CB8AC3E}">
        <p14:creationId xmlns:p14="http://schemas.microsoft.com/office/powerpoint/2010/main" val="33027183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5160"/>
          </a:xfrm>
          <a:prstGeom prst="rect">
            <a:avLst/>
          </a:prstGeom>
        </p:spPr>
        <p:txBody>
          <a:bodyPr/>
          <a:lstStyle/>
          <a:p>
            <a:endParaRPr/>
          </a:p>
        </p:txBody>
      </p:sp>
      <p:sp>
        <p:nvSpPr>
          <p:cNvPr id="22" name="PlaceHolder 2"/>
          <p:cNvSpPr>
            <a:spLocks noGrp="1"/>
          </p:cNvSpPr>
          <p:nvPr>
            <p:ph type="body"/>
          </p:nvPr>
        </p:nvSpPr>
        <p:spPr>
          <a:xfrm>
            <a:off x="457200" y="1604523"/>
            <a:ext cx="3926160" cy="1896840"/>
          </a:xfrm>
          <a:prstGeom prst="rect">
            <a:avLst/>
          </a:prstGeom>
        </p:spPr>
        <p:txBody>
          <a:bodyPr/>
          <a:lstStyle/>
          <a:p>
            <a:endParaRPr/>
          </a:p>
        </p:txBody>
      </p:sp>
      <p:sp>
        <p:nvSpPr>
          <p:cNvPr id="23" name="PlaceHolder 3"/>
          <p:cNvSpPr>
            <a:spLocks noGrp="1"/>
          </p:cNvSpPr>
          <p:nvPr>
            <p:ph type="body"/>
          </p:nvPr>
        </p:nvSpPr>
        <p:spPr>
          <a:xfrm>
            <a:off x="4579922" y="1604523"/>
            <a:ext cx="3926160" cy="1896840"/>
          </a:xfrm>
          <a:prstGeom prst="rect">
            <a:avLst/>
          </a:prstGeom>
        </p:spPr>
        <p:txBody>
          <a:bodyPr/>
          <a:lstStyle/>
          <a:p>
            <a:endParaRPr/>
          </a:p>
        </p:txBody>
      </p:sp>
      <p:sp>
        <p:nvSpPr>
          <p:cNvPr id="24" name="PlaceHolder 4"/>
          <p:cNvSpPr>
            <a:spLocks noGrp="1"/>
          </p:cNvSpPr>
          <p:nvPr>
            <p:ph type="body"/>
          </p:nvPr>
        </p:nvSpPr>
        <p:spPr>
          <a:xfrm>
            <a:off x="457200" y="3681723"/>
            <a:ext cx="8045640" cy="1896840"/>
          </a:xfrm>
          <a:prstGeom prst="rect">
            <a:avLst/>
          </a:prstGeom>
        </p:spPr>
        <p:txBody>
          <a:bodyPr/>
          <a:lstStyle/>
          <a:p>
            <a:endParaRPr/>
          </a:p>
        </p:txBody>
      </p:sp>
    </p:spTree>
    <p:extLst>
      <p:ext uri="{BB962C8B-B14F-4D97-AF65-F5344CB8AC3E}">
        <p14:creationId xmlns:p14="http://schemas.microsoft.com/office/powerpoint/2010/main" val="10393064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5160"/>
          </a:xfrm>
          <a:prstGeom prst="rect">
            <a:avLst/>
          </a:prstGeom>
        </p:spPr>
        <p:txBody>
          <a:bodyPr/>
          <a:lstStyle/>
          <a:p>
            <a:endParaRPr/>
          </a:p>
        </p:txBody>
      </p:sp>
      <p:sp>
        <p:nvSpPr>
          <p:cNvPr id="26" name="PlaceHolder 2"/>
          <p:cNvSpPr>
            <a:spLocks noGrp="1"/>
          </p:cNvSpPr>
          <p:nvPr>
            <p:ph type="body"/>
          </p:nvPr>
        </p:nvSpPr>
        <p:spPr>
          <a:xfrm>
            <a:off x="457200" y="1604523"/>
            <a:ext cx="8046360" cy="1896840"/>
          </a:xfrm>
          <a:prstGeom prst="rect">
            <a:avLst/>
          </a:prstGeom>
        </p:spPr>
        <p:txBody>
          <a:bodyPr/>
          <a:lstStyle/>
          <a:p>
            <a:endParaRPr/>
          </a:p>
        </p:txBody>
      </p:sp>
      <p:sp>
        <p:nvSpPr>
          <p:cNvPr id="27" name="PlaceHolder 3"/>
          <p:cNvSpPr>
            <a:spLocks noGrp="1"/>
          </p:cNvSpPr>
          <p:nvPr>
            <p:ph type="body"/>
          </p:nvPr>
        </p:nvSpPr>
        <p:spPr>
          <a:xfrm>
            <a:off x="457200" y="3681723"/>
            <a:ext cx="8046360" cy="1896840"/>
          </a:xfrm>
          <a:prstGeom prst="rect">
            <a:avLst/>
          </a:prstGeom>
        </p:spPr>
        <p:txBody>
          <a:bodyPr/>
          <a:lstStyle/>
          <a:p>
            <a:endParaRPr/>
          </a:p>
        </p:txBody>
      </p:sp>
    </p:spTree>
    <p:extLst>
      <p:ext uri="{BB962C8B-B14F-4D97-AF65-F5344CB8AC3E}">
        <p14:creationId xmlns:p14="http://schemas.microsoft.com/office/powerpoint/2010/main" val="1752627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5160"/>
          </a:xfrm>
          <a:prstGeom prst="rect">
            <a:avLst/>
          </a:prstGeom>
        </p:spPr>
        <p:txBody>
          <a:bodyPr/>
          <a:lstStyle/>
          <a:p>
            <a:endParaRPr/>
          </a:p>
        </p:txBody>
      </p:sp>
      <p:sp>
        <p:nvSpPr>
          <p:cNvPr id="29" name="PlaceHolder 2"/>
          <p:cNvSpPr>
            <a:spLocks noGrp="1"/>
          </p:cNvSpPr>
          <p:nvPr>
            <p:ph type="body"/>
          </p:nvPr>
        </p:nvSpPr>
        <p:spPr>
          <a:xfrm>
            <a:off x="457200" y="1604523"/>
            <a:ext cx="3926160" cy="1896840"/>
          </a:xfrm>
          <a:prstGeom prst="rect">
            <a:avLst/>
          </a:prstGeom>
        </p:spPr>
        <p:txBody>
          <a:bodyPr/>
          <a:lstStyle/>
          <a:p>
            <a:endParaRPr/>
          </a:p>
        </p:txBody>
      </p:sp>
      <p:sp>
        <p:nvSpPr>
          <p:cNvPr id="30" name="PlaceHolder 3"/>
          <p:cNvSpPr>
            <a:spLocks noGrp="1"/>
          </p:cNvSpPr>
          <p:nvPr>
            <p:ph type="body"/>
          </p:nvPr>
        </p:nvSpPr>
        <p:spPr>
          <a:xfrm>
            <a:off x="4579922" y="1604523"/>
            <a:ext cx="3926160" cy="1896840"/>
          </a:xfrm>
          <a:prstGeom prst="rect">
            <a:avLst/>
          </a:prstGeom>
        </p:spPr>
        <p:txBody>
          <a:bodyPr/>
          <a:lstStyle/>
          <a:p>
            <a:endParaRPr/>
          </a:p>
        </p:txBody>
      </p:sp>
      <p:sp>
        <p:nvSpPr>
          <p:cNvPr id="31" name="PlaceHolder 4"/>
          <p:cNvSpPr>
            <a:spLocks noGrp="1"/>
          </p:cNvSpPr>
          <p:nvPr>
            <p:ph type="body"/>
          </p:nvPr>
        </p:nvSpPr>
        <p:spPr>
          <a:xfrm>
            <a:off x="4579922" y="3681723"/>
            <a:ext cx="3926160" cy="1896840"/>
          </a:xfrm>
          <a:prstGeom prst="rect">
            <a:avLst/>
          </a:prstGeom>
        </p:spPr>
        <p:txBody>
          <a:bodyPr/>
          <a:lstStyle/>
          <a:p>
            <a:endParaRPr/>
          </a:p>
        </p:txBody>
      </p:sp>
      <p:sp>
        <p:nvSpPr>
          <p:cNvPr id="32" name="PlaceHolder 5"/>
          <p:cNvSpPr>
            <a:spLocks noGrp="1"/>
          </p:cNvSpPr>
          <p:nvPr>
            <p:ph type="body"/>
          </p:nvPr>
        </p:nvSpPr>
        <p:spPr>
          <a:xfrm>
            <a:off x="457200" y="3681723"/>
            <a:ext cx="3926160" cy="1896840"/>
          </a:xfrm>
          <a:prstGeom prst="rect">
            <a:avLst/>
          </a:prstGeom>
        </p:spPr>
        <p:txBody>
          <a:bodyPr/>
          <a:lstStyle/>
          <a:p>
            <a:endParaRPr/>
          </a:p>
        </p:txBody>
      </p:sp>
    </p:spTree>
    <p:extLst>
      <p:ext uri="{BB962C8B-B14F-4D97-AF65-F5344CB8AC3E}">
        <p14:creationId xmlns:p14="http://schemas.microsoft.com/office/powerpoint/2010/main" val="38225169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5160"/>
          </a:xfrm>
          <a:prstGeom prst="rect">
            <a:avLst/>
          </a:prstGeom>
        </p:spPr>
        <p:txBody>
          <a:bodyPr/>
          <a:lstStyle/>
          <a:p>
            <a:endParaRPr/>
          </a:p>
        </p:txBody>
      </p:sp>
      <p:sp>
        <p:nvSpPr>
          <p:cNvPr id="34" name="PlaceHolder 2"/>
          <p:cNvSpPr>
            <a:spLocks noGrp="1"/>
          </p:cNvSpPr>
          <p:nvPr>
            <p:ph type="body"/>
          </p:nvPr>
        </p:nvSpPr>
        <p:spPr>
          <a:xfrm>
            <a:off x="457200" y="1604523"/>
            <a:ext cx="3926160" cy="1896840"/>
          </a:xfrm>
          <a:prstGeom prst="rect">
            <a:avLst/>
          </a:prstGeom>
        </p:spPr>
        <p:txBody>
          <a:bodyPr/>
          <a:lstStyle/>
          <a:p>
            <a:endParaRPr/>
          </a:p>
        </p:txBody>
      </p:sp>
      <p:sp>
        <p:nvSpPr>
          <p:cNvPr id="35" name="PlaceHolder 3"/>
          <p:cNvSpPr>
            <a:spLocks noGrp="1"/>
          </p:cNvSpPr>
          <p:nvPr>
            <p:ph type="body"/>
          </p:nvPr>
        </p:nvSpPr>
        <p:spPr>
          <a:xfrm>
            <a:off x="4579922" y="1604523"/>
            <a:ext cx="3926160" cy="1896840"/>
          </a:xfrm>
          <a:prstGeom prst="rect">
            <a:avLst/>
          </a:prstGeom>
        </p:spPr>
        <p:txBody>
          <a:bodyPr/>
          <a:lstStyle/>
          <a:p>
            <a:endParaRPr/>
          </a:p>
        </p:txBody>
      </p:sp>
    </p:spTree>
    <p:extLst>
      <p:ext uri="{BB962C8B-B14F-4D97-AF65-F5344CB8AC3E}">
        <p14:creationId xmlns:p14="http://schemas.microsoft.com/office/powerpoint/2010/main" val="42925729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2" y="2130437"/>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2" y="3886200"/>
            <a:ext cx="6400800" cy="1752600"/>
          </a:xfrm>
        </p:spPr>
        <p:txBody>
          <a:bodyPr/>
          <a:lstStyle>
            <a:lvl1pPr marL="0" indent="0" algn="ctr">
              <a:buNone/>
              <a:defRPr>
                <a:solidFill>
                  <a:schemeClr val="tx1">
                    <a:tint val="75000"/>
                  </a:schemeClr>
                </a:solidFill>
              </a:defRPr>
            </a:lvl1pPr>
            <a:lvl2pPr marL="544216" indent="0" algn="ctr">
              <a:buNone/>
              <a:defRPr>
                <a:solidFill>
                  <a:schemeClr val="tx1">
                    <a:tint val="75000"/>
                  </a:schemeClr>
                </a:solidFill>
              </a:defRPr>
            </a:lvl2pPr>
            <a:lvl3pPr marL="1088433" indent="0" algn="ctr">
              <a:buNone/>
              <a:defRPr>
                <a:solidFill>
                  <a:schemeClr val="tx1">
                    <a:tint val="75000"/>
                  </a:schemeClr>
                </a:solidFill>
              </a:defRPr>
            </a:lvl3pPr>
            <a:lvl4pPr marL="1632649" indent="0" algn="ctr">
              <a:buNone/>
              <a:defRPr>
                <a:solidFill>
                  <a:schemeClr val="tx1">
                    <a:tint val="75000"/>
                  </a:schemeClr>
                </a:solidFill>
              </a:defRPr>
            </a:lvl4pPr>
            <a:lvl5pPr marL="2176864" indent="0" algn="ctr">
              <a:buNone/>
              <a:defRPr>
                <a:solidFill>
                  <a:schemeClr val="tx1">
                    <a:tint val="75000"/>
                  </a:schemeClr>
                </a:solidFill>
              </a:defRPr>
            </a:lvl5pPr>
            <a:lvl6pPr marL="2721079" indent="0" algn="ctr">
              <a:buNone/>
              <a:defRPr>
                <a:solidFill>
                  <a:schemeClr val="tx1">
                    <a:tint val="75000"/>
                  </a:schemeClr>
                </a:solidFill>
              </a:defRPr>
            </a:lvl6pPr>
            <a:lvl7pPr marL="3265296" indent="0" algn="ctr">
              <a:buNone/>
              <a:defRPr>
                <a:solidFill>
                  <a:schemeClr val="tx1">
                    <a:tint val="75000"/>
                  </a:schemeClr>
                </a:solidFill>
              </a:defRPr>
            </a:lvl7pPr>
            <a:lvl8pPr marL="3809512" indent="0" algn="ctr">
              <a:buNone/>
              <a:defRPr>
                <a:solidFill>
                  <a:schemeClr val="tx1">
                    <a:tint val="75000"/>
                  </a:schemeClr>
                </a:solidFill>
              </a:defRPr>
            </a:lvl8pPr>
            <a:lvl9pPr marL="4353728"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a:xfrm>
            <a:off x="457201" y="6356359"/>
            <a:ext cx="2133600" cy="365125"/>
          </a:xfrm>
          <a:prstGeom prst="rect">
            <a:avLst/>
          </a:prstGeom>
        </p:spPr>
        <p:txBody>
          <a:bodyPr lIns="108830" tIns="54416" rIns="108830" bIns="54416"/>
          <a:lstStyle>
            <a:lvl1pPr fontAlgn="auto">
              <a:spcBef>
                <a:spcPts val="0"/>
              </a:spcBef>
              <a:spcAft>
                <a:spcPts val="0"/>
              </a:spcAft>
              <a:defRPr>
                <a:solidFill>
                  <a:prstClr val="black"/>
                </a:solidFill>
                <a:latin typeface="+mn-lt"/>
                <a:ea typeface="+mn-ea"/>
                <a:cs typeface="+mn-cs"/>
              </a:defRPr>
            </a:lvl1pPr>
          </a:lstStyle>
          <a:p>
            <a:pPr defTabSz="1088433"/>
            <a:fld id="{3F23CC10-2D23-4459-BDAC-40D80E6A22A7}" type="datetimeFigureOut">
              <a:rPr lang="fr-FR" sz="2100" smtClean="0"/>
              <a:pPr defTabSz="1088433"/>
              <a:t>17/11/2020</a:t>
            </a:fld>
            <a:endParaRPr lang="fr-FR" sz="2100"/>
          </a:p>
        </p:txBody>
      </p:sp>
      <p:sp>
        <p:nvSpPr>
          <p:cNvPr id="5" name="Espace réservé du pied de page 4"/>
          <p:cNvSpPr>
            <a:spLocks noGrp="1"/>
          </p:cNvSpPr>
          <p:nvPr>
            <p:ph type="ftr" sz="quarter" idx="11"/>
          </p:nvPr>
        </p:nvSpPr>
        <p:spPr>
          <a:xfrm>
            <a:off x="3124202" y="6356359"/>
            <a:ext cx="2895600" cy="365125"/>
          </a:xfrm>
          <a:prstGeom prst="rect">
            <a:avLst/>
          </a:prstGeom>
        </p:spPr>
        <p:txBody>
          <a:bodyPr lIns="108830" tIns="54416" rIns="108830" bIns="54416"/>
          <a:lstStyle>
            <a:lvl1pPr fontAlgn="auto">
              <a:spcBef>
                <a:spcPts val="0"/>
              </a:spcBef>
              <a:spcAft>
                <a:spcPts val="0"/>
              </a:spcAft>
              <a:defRPr>
                <a:solidFill>
                  <a:prstClr val="black"/>
                </a:solidFill>
                <a:latin typeface="+mn-lt"/>
                <a:ea typeface="+mn-ea"/>
                <a:cs typeface="+mn-cs"/>
              </a:defRPr>
            </a:lvl1pPr>
          </a:lstStyle>
          <a:p>
            <a:pPr defTabSz="1088433"/>
            <a:endParaRPr lang="fr-FR" sz="2100"/>
          </a:p>
        </p:txBody>
      </p:sp>
      <p:sp>
        <p:nvSpPr>
          <p:cNvPr id="6" name="Espace réservé du numéro de diapositive 5"/>
          <p:cNvSpPr>
            <a:spLocks noGrp="1"/>
          </p:cNvSpPr>
          <p:nvPr>
            <p:ph type="sldNum" sz="quarter" idx="12"/>
          </p:nvPr>
        </p:nvSpPr>
        <p:spPr>
          <a:xfrm>
            <a:off x="6553201" y="6356359"/>
            <a:ext cx="2133600" cy="365125"/>
          </a:xfrm>
          <a:prstGeom prst="rect">
            <a:avLst/>
          </a:prstGeom>
        </p:spPr>
        <p:txBody>
          <a:bodyPr vert="horz" wrap="square" lIns="108830" tIns="54416" rIns="108830" bIns="54416" numCol="1" anchor="t" anchorCtr="0" compatLnSpc="1">
            <a:prstTxWarp prst="textNoShape">
              <a:avLst/>
            </a:prstTxWarp>
          </a:bodyPr>
          <a:lstStyle>
            <a:lvl1pPr>
              <a:defRPr>
                <a:solidFill>
                  <a:srgbClr val="000000"/>
                </a:solidFill>
              </a:defRPr>
            </a:lvl1pPr>
          </a:lstStyle>
          <a:p>
            <a:pPr defTabSz="1088433"/>
            <a:fld id="{C0BDFE9E-9F11-4F2E-BC6F-1B2A118780A9}" type="slidenum">
              <a:rPr lang="fr-FR" sz="2100" smtClean="0"/>
              <a:pPr defTabSz="1088433"/>
              <a:t>‹N°›</a:t>
            </a:fld>
            <a:endParaRPr lang="fr-FR" sz="2100"/>
          </a:p>
        </p:txBody>
      </p:sp>
    </p:spTree>
    <p:extLst>
      <p:ext uri="{BB962C8B-B14F-4D97-AF65-F5344CB8AC3E}">
        <p14:creationId xmlns:p14="http://schemas.microsoft.com/office/powerpoint/2010/main" val="14120546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Ouverture">
    <p:spTree>
      <p:nvGrpSpPr>
        <p:cNvPr id="1" name=""/>
        <p:cNvGrpSpPr/>
        <p:nvPr/>
      </p:nvGrpSpPr>
      <p:grpSpPr>
        <a:xfrm>
          <a:off x="0" y="0"/>
          <a:ext cx="0" cy="0"/>
          <a:chOff x="0" y="0"/>
          <a:chExt cx="0" cy="0"/>
        </a:xfrm>
      </p:grpSpPr>
      <p:sp>
        <p:nvSpPr>
          <p:cNvPr id="2" name="Titre 1"/>
          <p:cNvSpPr>
            <a:spLocks noGrp="1"/>
          </p:cNvSpPr>
          <p:nvPr>
            <p:ph type="ctrTitle"/>
          </p:nvPr>
        </p:nvSpPr>
        <p:spPr>
          <a:xfrm>
            <a:off x="251524" y="2195749"/>
            <a:ext cx="8510219" cy="2450703"/>
          </a:xfrm>
          <a:prstGeom prst="rect">
            <a:avLst/>
          </a:prstGeom>
        </p:spPr>
        <p:txBody>
          <a:bodyPr anchor="b"/>
          <a:lstStyle>
            <a:lvl1pPr algn="r">
              <a:defRPr sz="3000" u="sng" baseline="0">
                <a:solidFill>
                  <a:schemeClr val="accent4"/>
                </a:solidFill>
              </a:defRPr>
            </a:lvl1pPr>
          </a:lstStyle>
          <a:p>
            <a:r>
              <a:rPr lang="fr-FR" smtClean="0"/>
              <a:t>Modifiez le style du titre</a:t>
            </a:r>
            <a:endParaRPr lang="fr-FR" dirty="0"/>
          </a:p>
        </p:txBody>
      </p:sp>
      <p:sp>
        <p:nvSpPr>
          <p:cNvPr id="3" name="Sous-titre 2"/>
          <p:cNvSpPr>
            <a:spLocks noGrp="1"/>
          </p:cNvSpPr>
          <p:nvPr>
            <p:ph type="subTitle" idx="1"/>
          </p:nvPr>
        </p:nvSpPr>
        <p:spPr>
          <a:xfrm>
            <a:off x="256899" y="4897625"/>
            <a:ext cx="8478485" cy="936104"/>
          </a:xfrm>
        </p:spPr>
        <p:txBody>
          <a:bodyPr/>
          <a:lstStyle>
            <a:lvl1pPr marL="0" indent="0" algn="r">
              <a:buNone/>
              <a:defRPr sz="1800" b="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dirty="0"/>
          </a:p>
        </p:txBody>
      </p:sp>
    </p:spTree>
    <p:extLst>
      <p:ext uri="{BB962C8B-B14F-4D97-AF65-F5344CB8AC3E}">
        <p14:creationId xmlns:p14="http://schemas.microsoft.com/office/powerpoint/2010/main" val="22040632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Partie">
    <p:spTree>
      <p:nvGrpSpPr>
        <p:cNvPr id="1" name=""/>
        <p:cNvGrpSpPr/>
        <p:nvPr/>
      </p:nvGrpSpPr>
      <p:grpSpPr>
        <a:xfrm>
          <a:off x="0" y="0"/>
          <a:ext cx="0" cy="0"/>
          <a:chOff x="0" y="0"/>
          <a:chExt cx="0" cy="0"/>
        </a:xfrm>
      </p:grpSpPr>
      <p:sp>
        <p:nvSpPr>
          <p:cNvPr id="2" name="Titre 1"/>
          <p:cNvSpPr>
            <a:spLocks noGrp="1"/>
          </p:cNvSpPr>
          <p:nvPr>
            <p:ph type="title"/>
          </p:nvPr>
        </p:nvSpPr>
        <p:spPr>
          <a:xfrm>
            <a:off x="1522331" y="3429004"/>
            <a:ext cx="7208135" cy="1296145"/>
          </a:xfrm>
          <a:prstGeom prst="rect">
            <a:avLst/>
          </a:prstGeom>
        </p:spPr>
        <p:txBody>
          <a:bodyPr anchor="b"/>
          <a:lstStyle>
            <a:lvl1pPr algn="r">
              <a:lnSpc>
                <a:spcPct val="100000"/>
              </a:lnSpc>
              <a:spcBef>
                <a:spcPts val="0"/>
              </a:spcBef>
              <a:defRPr sz="2600" b="1" cap="all">
                <a:solidFill>
                  <a:schemeClr val="tx2"/>
                </a:solidFill>
              </a:defRPr>
            </a:lvl1pPr>
          </a:lstStyle>
          <a:p>
            <a:r>
              <a:rPr lang="fr-FR" smtClean="0"/>
              <a:t>Modifiez le style du titre</a:t>
            </a:r>
            <a:endParaRPr lang="fr-FR" dirty="0"/>
          </a:p>
        </p:txBody>
      </p:sp>
      <p:sp>
        <p:nvSpPr>
          <p:cNvPr id="3" name="Espace réservé du texte 2"/>
          <p:cNvSpPr>
            <a:spLocks noGrp="1"/>
          </p:cNvSpPr>
          <p:nvPr>
            <p:ph type="body" idx="1"/>
          </p:nvPr>
        </p:nvSpPr>
        <p:spPr>
          <a:xfrm>
            <a:off x="1522331" y="4869160"/>
            <a:ext cx="7208135" cy="1368128"/>
          </a:xfrm>
        </p:spPr>
        <p:txBody>
          <a:bodyPr anchor="t"/>
          <a:lstStyle>
            <a:lvl1pPr marL="0" indent="0" algn="r">
              <a:lnSpc>
                <a:spcPct val="110000"/>
              </a:lnSpc>
              <a:spcBef>
                <a:spcPts val="0"/>
              </a:spcBef>
              <a:buNone/>
              <a:defRPr sz="1300" b="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5" name="Espace réservé du texte 4"/>
          <p:cNvSpPr>
            <a:spLocks noGrp="1"/>
          </p:cNvSpPr>
          <p:nvPr>
            <p:ph type="body" sz="quarter" idx="10" hasCustomPrompt="1"/>
          </p:nvPr>
        </p:nvSpPr>
        <p:spPr>
          <a:xfrm>
            <a:off x="5801849" y="2798506"/>
            <a:ext cx="2928615" cy="576064"/>
          </a:xfrm>
        </p:spPr>
        <p:txBody>
          <a:bodyPr anchor="b"/>
          <a:lstStyle>
            <a:lvl1pPr marL="0" algn="r">
              <a:lnSpc>
                <a:spcPct val="100000"/>
              </a:lnSpc>
              <a:spcBef>
                <a:spcPts val="0"/>
              </a:spcBef>
              <a:buFontTx/>
              <a:buNone/>
              <a:defRPr sz="3000" u="sng">
                <a:solidFill>
                  <a:schemeClr val="accent4"/>
                </a:solidFill>
              </a:defRPr>
            </a:lvl1pPr>
            <a:lvl2pPr marL="0">
              <a:lnSpc>
                <a:spcPct val="100000"/>
              </a:lnSpc>
              <a:spcBef>
                <a:spcPts val="0"/>
              </a:spcBef>
              <a:buFontTx/>
              <a:buNone/>
              <a:defRPr>
                <a:solidFill>
                  <a:schemeClr val="accent2"/>
                </a:solidFill>
              </a:defRPr>
            </a:lvl2pPr>
            <a:lvl3pPr marL="0" indent="0">
              <a:lnSpc>
                <a:spcPct val="100000"/>
              </a:lnSpc>
              <a:spcBef>
                <a:spcPts val="0"/>
              </a:spcBef>
              <a:buFontTx/>
              <a:buNone/>
              <a:defRPr>
                <a:solidFill>
                  <a:schemeClr val="accent2"/>
                </a:solidFill>
              </a:defRPr>
            </a:lvl3pPr>
            <a:lvl4pPr marL="0" indent="0">
              <a:lnSpc>
                <a:spcPct val="100000"/>
              </a:lnSpc>
              <a:spcBef>
                <a:spcPts val="0"/>
              </a:spcBef>
              <a:buFontTx/>
              <a:buNone/>
              <a:defRPr>
                <a:solidFill>
                  <a:schemeClr val="accent2"/>
                </a:solidFill>
              </a:defRPr>
            </a:lvl4pPr>
            <a:lvl5pPr marL="0" indent="0">
              <a:lnSpc>
                <a:spcPct val="100000"/>
              </a:lnSpc>
              <a:spcBef>
                <a:spcPts val="0"/>
              </a:spcBef>
              <a:buFontTx/>
              <a:buNone/>
              <a:defRPr>
                <a:solidFill>
                  <a:schemeClr val="accent2"/>
                </a:solidFill>
              </a:defRPr>
            </a:lvl5pPr>
          </a:lstStyle>
          <a:p>
            <a:pPr lvl="0"/>
            <a:r>
              <a:rPr lang="fr-FR" dirty="0" smtClean="0"/>
              <a:t>Partie #</a:t>
            </a:r>
            <a:endParaRPr lang="fr-FR" dirty="0"/>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95032" y="332656"/>
            <a:ext cx="1435433" cy="1080120"/>
          </a:xfrm>
          <a:prstGeom prst="rect">
            <a:avLst/>
          </a:prstGeom>
        </p:spPr>
      </p:pic>
    </p:spTree>
    <p:extLst>
      <p:ext uri="{BB962C8B-B14F-4D97-AF65-F5344CB8AC3E}">
        <p14:creationId xmlns:p14="http://schemas.microsoft.com/office/powerpoint/2010/main" val="418646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5160"/>
          </a:xfrm>
          <a:prstGeom prst="rect">
            <a:avLst/>
          </a:prstGeom>
        </p:spPr>
        <p:txBody>
          <a:bodyPr/>
          <a:lstStyle/>
          <a:p>
            <a:endParaRPr/>
          </a:p>
        </p:txBody>
      </p:sp>
      <p:sp>
        <p:nvSpPr>
          <p:cNvPr id="7" name="PlaceHolder 2"/>
          <p:cNvSpPr>
            <a:spLocks noGrp="1"/>
          </p:cNvSpPr>
          <p:nvPr>
            <p:ph type="body"/>
          </p:nvPr>
        </p:nvSpPr>
        <p:spPr>
          <a:xfrm>
            <a:off x="457200" y="1604522"/>
            <a:ext cx="8046360" cy="3977280"/>
          </a:xfrm>
          <a:prstGeom prst="rect">
            <a:avLst/>
          </a:prstGeom>
        </p:spPr>
        <p:txBody>
          <a:bodyPr/>
          <a:lstStyle/>
          <a:p>
            <a:endParaRPr/>
          </a:p>
        </p:txBody>
      </p:sp>
    </p:spTree>
    <p:extLst>
      <p:ext uri="{BB962C8B-B14F-4D97-AF65-F5344CB8AC3E}">
        <p14:creationId xmlns:p14="http://schemas.microsoft.com/office/powerpoint/2010/main" val="7924206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exte">
    <p:spTree>
      <p:nvGrpSpPr>
        <p:cNvPr id="1" name=""/>
        <p:cNvGrpSpPr/>
        <p:nvPr/>
      </p:nvGrpSpPr>
      <p:grpSpPr>
        <a:xfrm>
          <a:off x="0" y="0"/>
          <a:ext cx="0" cy="0"/>
          <a:chOff x="0" y="0"/>
          <a:chExt cx="0" cy="0"/>
        </a:xfrm>
      </p:grpSpPr>
      <p:sp>
        <p:nvSpPr>
          <p:cNvPr id="8" name="Espace réservé du texte 7"/>
          <p:cNvSpPr>
            <a:spLocks noGrp="1"/>
          </p:cNvSpPr>
          <p:nvPr>
            <p:ph type="body" sz="quarter" idx="12"/>
          </p:nvPr>
        </p:nvSpPr>
        <p:spPr>
          <a:xfrm>
            <a:off x="1692279" y="2276483"/>
            <a:ext cx="7254211" cy="396083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2890306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46432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5160"/>
          </a:xfrm>
          <a:prstGeom prst="rect">
            <a:avLst/>
          </a:prstGeom>
        </p:spPr>
        <p:txBody>
          <a:bodyPr/>
          <a:lstStyle/>
          <a:p>
            <a:endParaRPr/>
          </a:p>
        </p:txBody>
      </p:sp>
      <p:sp>
        <p:nvSpPr>
          <p:cNvPr id="5" name="PlaceHolder 2"/>
          <p:cNvSpPr>
            <a:spLocks noGrp="1"/>
          </p:cNvSpPr>
          <p:nvPr>
            <p:ph type="subTitle"/>
          </p:nvPr>
        </p:nvSpPr>
        <p:spPr>
          <a:xfrm>
            <a:off x="457200" y="1604523"/>
            <a:ext cx="8046360" cy="3977640"/>
          </a:xfrm>
          <a:prstGeom prst="rect">
            <a:avLst/>
          </a:prstGeom>
        </p:spPr>
        <p:txBody>
          <a:bodyPr anchor="ctr"/>
          <a:lstStyle/>
          <a:p>
            <a:endParaRPr/>
          </a:p>
        </p:txBody>
      </p:sp>
    </p:spTree>
    <p:extLst>
      <p:ext uri="{BB962C8B-B14F-4D97-AF65-F5344CB8AC3E}">
        <p14:creationId xmlns:p14="http://schemas.microsoft.com/office/powerpoint/2010/main" val="19846544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5160"/>
          </a:xfrm>
          <a:prstGeom prst="rect">
            <a:avLst/>
          </a:prstGeom>
        </p:spPr>
        <p:txBody>
          <a:bodyPr/>
          <a:lstStyle/>
          <a:p>
            <a:endParaRPr/>
          </a:p>
        </p:txBody>
      </p:sp>
      <p:sp>
        <p:nvSpPr>
          <p:cNvPr id="7" name="PlaceHolder 2"/>
          <p:cNvSpPr>
            <a:spLocks noGrp="1"/>
          </p:cNvSpPr>
          <p:nvPr>
            <p:ph type="body"/>
          </p:nvPr>
        </p:nvSpPr>
        <p:spPr>
          <a:xfrm>
            <a:off x="457200" y="1604523"/>
            <a:ext cx="8046360" cy="3977280"/>
          </a:xfrm>
          <a:prstGeom prst="rect">
            <a:avLst/>
          </a:prstGeom>
        </p:spPr>
        <p:txBody>
          <a:bodyPr/>
          <a:lstStyle/>
          <a:p>
            <a:endParaRPr/>
          </a:p>
        </p:txBody>
      </p:sp>
    </p:spTree>
    <p:extLst>
      <p:ext uri="{BB962C8B-B14F-4D97-AF65-F5344CB8AC3E}">
        <p14:creationId xmlns:p14="http://schemas.microsoft.com/office/powerpoint/2010/main" val="11628876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5160"/>
          </a:xfrm>
          <a:prstGeom prst="rect">
            <a:avLst/>
          </a:prstGeom>
        </p:spPr>
        <p:txBody>
          <a:bodyPr/>
          <a:lstStyle/>
          <a:p>
            <a:endParaRPr/>
          </a:p>
        </p:txBody>
      </p:sp>
      <p:sp>
        <p:nvSpPr>
          <p:cNvPr id="9" name="PlaceHolder 2"/>
          <p:cNvSpPr>
            <a:spLocks noGrp="1"/>
          </p:cNvSpPr>
          <p:nvPr>
            <p:ph type="body"/>
          </p:nvPr>
        </p:nvSpPr>
        <p:spPr>
          <a:xfrm>
            <a:off x="457200" y="1604523"/>
            <a:ext cx="3926160" cy="3977280"/>
          </a:xfrm>
          <a:prstGeom prst="rect">
            <a:avLst/>
          </a:prstGeom>
        </p:spPr>
        <p:txBody>
          <a:bodyPr/>
          <a:lstStyle/>
          <a:p>
            <a:endParaRPr/>
          </a:p>
        </p:txBody>
      </p:sp>
      <p:sp>
        <p:nvSpPr>
          <p:cNvPr id="10" name="PlaceHolder 3"/>
          <p:cNvSpPr>
            <a:spLocks noGrp="1"/>
          </p:cNvSpPr>
          <p:nvPr>
            <p:ph type="body"/>
          </p:nvPr>
        </p:nvSpPr>
        <p:spPr>
          <a:xfrm>
            <a:off x="4579922" y="1604523"/>
            <a:ext cx="3926160" cy="3977280"/>
          </a:xfrm>
          <a:prstGeom prst="rect">
            <a:avLst/>
          </a:prstGeom>
        </p:spPr>
        <p:txBody>
          <a:bodyPr/>
          <a:lstStyle/>
          <a:p>
            <a:endParaRPr/>
          </a:p>
        </p:txBody>
      </p:sp>
    </p:spTree>
    <p:extLst>
      <p:ext uri="{BB962C8B-B14F-4D97-AF65-F5344CB8AC3E}">
        <p14:creationId xmlns:p14="http://schemas.microsoft.com/office/powerpoint/2010/main" val="31260301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5160"/>
          </a:xfrm>
          <a:prstGeom prst="rect">
            <a:avLst/>
          </a:prstGeom>
        </p:spPr>
        <p:txBody>
          <a:bodyPr/>
          <a:lstStyle/>
          <a:p>
            <a:endParaRPr/>
          </a:p>
        </p:txBody>
      </p:sp>
    </p:spTree>
    <p:extLst>
      <p:ext uri="{BB962C8B-B14F-4D97-AF65-F5344CB8AC3E}">
        <p14:creationId xmlns:p14="http://schemas.microsoft.com/office/powerpoint/2010/main" val="33556017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457200" y="273600"/>
            <a:ext cx="8229240" cy="5308200"/>
          </a:xfrm>
          <a:prstGeom prst="rect">
            <a:avLst/>
          </a:prstGeom>
        </p:spPr>
        <p:txBody>
          <a:bodyPr anchor="ctr"/>
          <a:lstStyle/>
          <a:p>
            <a:endParaRPr/>
          </a:p>
        </p:txBody>
      </p:sp>
    </p:spTree>
    <p:extLst>
      <p:ext uri="{BB962C8B-B14F-4D97-AF65-F5344CB8AC3E}">
        <p14:creationId xmlns:p14="http://schemas.microsoft.com/office/powerpoint/2010/main" val="2164273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5160"/>
          </a:xfrm>
          <a:prstGeom prst="rect">
            <a:avLst/>
          </a:prstGeom>
        </p:spPr>
        <p:txBody>
          <a:bodyPr/>
          <a:lstStyle/>
          <a:p>
            <a:endParaRPr/>
          </a:p>
        </p:txBody>
      </p:sp>
      <p:sp>
        <p:nvSpPr>
          <p:cNvPr id="14" name="PlaceHolder 2"/>
          <p:cNvSpPr>
            <a:spLocks noGrp="1"/>
          </p:cNvSpPr>
          <p:nvPr>
            <p:ph type="body"/>
          </p:nvPr>
        </p:nvSpPr>
        <p:spPr>
          <a:xfrm>
            <a:off x="457200" y="1604523"/>
            <a:ext cx="3926160" cy="1896840"/>
          </a:xfrm>
          <a:prstGeom prst="rect">
            <a:avLst/>
          </a:prstGeom>
        </p:spPr>
        <p:txBody>
          <a:bodyPr/>
          <a:lstStyle/>
          <a:p>
            <a:endParaRPr/>
          </a:p>
        </p:txBody>
      </p:sp>
      <p:sp>
        <p:nvSpPr>
          <p:cNvPr id="15" name="PlaceHolder 3"/>
          <p:cNvSpPr>
            <a:spLocks noGrp="1"/>
          </p:cNvSpPr>
          <p:nvPr>
            <p:ph type="body"/>
          </p:nvPr>
        </p:nvSpPr>
        <p:spPr>
          <a:xfrm>
            <a:off x="457200" y="3681723"/>
            <a:ext cx="3926160" cy="1896840"/>
          </a:xfrm>
          <a:prstGeom prst="rect">
            <a:avLst/>
          </a:prstGeom>
        </p:spPr>
        <p:txBody>
          <a:bodyPr/>
          <a:lstStyle/>
          <a:p>
            <a:endParaRPr/>
          </a:p>
        </p:txBody>
      </p:sp>
      <p:sp>
        <p:nvSpPr>
          <p:cNvPr id="16" name="PlaceHolder 4"/>
          <p:cNvSpPr>
            <a:spLocks noGrp="1"/>
          </p:cNvSpPr>
          <p:nvPr>
            <p:ph type="body"/>
          </p:nvPr>
        </p:nvSpPr>
        <p:spPr>
          <a:xfrm>
            <a:off x="4579922" y="1604523"/>
            <a:ext cx="3926160" cy="3977280"/>
          </a:xfrm>
          <a:prstGeom prst="rect">
            <a:avLst/>
          </a:prstGeom>
        </p:spPr>
        <p:txBody>
          <a:bodyPr/>
          <a:lstStyle/>
          <a:p>
            <a:endParaRPr/>
          </a:p>
        </p:txBody>
      </p:sp>
    </p:spTree>
    <p:extLst>
      <p:ext uri="{BB962C8B-B14F-4D97-AF65-F5344CB8AC3E}">
        <p14:creationId xmlns:p14="http://schemas.microsoft.com/office/powerpoint/2010/main" val="39604371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5160"/>
          </a:xfrm>
          <a:prstGeom prst="rect">
            <a:avLst/>
          </a:prstGeom>
        </p:spPr>
        <p:txBody>
          <a:bodyPr/>
          <a:lstStyle/>
          <a:p>
            <a:endParaRPr/>
          </a:p>
        </p:txBody>
      </p:sp>
      <p:sp>
        <p:nvSpPr>
          <p:cNvPr id="18" name="PlaceHolder 2"/>
          <p:cNvSpPr>
            <a:spLocks noGrp="1"/>
          </p:cNvSpPr>
          <p:nvPr>
            <p:ph type="body"/>
          </p:nvPr>
        </p:nvSpPr>
        <p:spPr>
          <a:xfrm>
            <a:off x="457200" y="1604523"/>
            <a:ext cx="3926160" cy="3977280"/>
          </a:xfrm>
          <a:prstGeom prst="rect">
            <a:avLst/>
          </a:prstGeom>
        </p:spPr>
        <p:txBody>
          <a:bodyPr/>
          <a:lstStyle/>
          <a:p>
            <a:endParaRPr/>
          </a:p>
        </p:txBody>
      </p:sp>
      <p:sp>
        <p:nvSpPr>
          <p:cNvPr id="19" name="PlaceHolder 3"/>
          <p:cNvSpPr>
            <a:spLocks noGrp="1"/>
          </p:cNvSpPr>
          <p:nvPr>
            <p:ph type="body"/>
          </p:nvPr>
        </p:nvSpPr>
        <p:spPr>
          <a:xfrm>
            <a:off x="4579922" y="1604523"/>
            <a:ext cx="3926160" cy="1896840"/>
          </a:xfrm>
          <a:prstGeom prst="rect">
            <a:avLst/>
          </a:prstGeom>
        </p:spPr>
        <p:txBody>
          <a:bodyPr/>
          <a:lstStyle/>
          <a:p>
            <a:endParaRPr/>
          </a:p>
        </p:txBody>
      </p:sp>
      <p:sp>
        <p:nvSpPr>
          <p:cNvPr id="20" name="PlaceHolder 4"/>
          <p:cNvSpPr>
            <a:spLocks noGrp="1"/>
          </p:cNvSpPr>
          <p:nvPr>
            <p:ph type="body"/>
          </p:nvPr>
        </p:nvSpPr>
        <p:spPr>
          <a:xfrm>
            <a:off x="4579922" y="3681723"/>
            <a:ext cx="3926160" cy="1896840"/>
          </a:xfrm>
          <a:prstGeom prst="rect">
            <a:avLst/>
          </a:prstGeom>
        </p:spPr>
        <p:txBody>
          <a:bodyPr/>
          <a:lstStyle/>
          <a:p>
            <a:endParaRPr/>
          </a:p>
        </p:txBody>
      </p:sp>
    </p:spTree>
    <p:extLst>
      <p:ext uri="{BB962C8B-B14F-4D97-AF65-F5344CB8AC3E}">
        <p14:creationId xmlns:p14="http://schemas.microsoft.com/office/powerpoint/2010/main" val="40286642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5160"/>
          </a:xfrm>
          <a:prstGeom prst="rect">
            <a:avLst/>
          </a:prstGeom>
        </p:spPr>
        <p:txBody>
          <a:bodyPr/>
          <a:lstStyle/>
          <a:p>
            <a:endParaRPr/>
          </a:p>
        </p:txBody>
      </p:sp>
      <p:sp>
        <p:nvSpPr>
          <p:cNvPr id="22" name="PlaceHolder 2"/>
          <p:cNvSpPr>
            <a:spLocks noGrp="1"/>
          </p:cNvSpPr>
          <p:nvPr>
            <p:ph type="body"/>
          </p:nvPr>
        </p:nvSpPr>
        <p:spPr>
          <a:xfrm>
            <a:off x="457200" y="1604523"/>
            <a:ext cx="3926160" cy="1896840"/>
          </a:xfrm>
          <a:prstGeom prst="rect">
            <a:avLst/>
          </a:prstGeom>
        </p:spPr>
        <p:txBody>
          <a:bodyPr/>
          <a:lstStyle/>
          <a:p>
            <a:endParaRPr/>
          </a:p>
        </p:txBody>
      </p:sp>
      <p:sp>
        <p:nvSpPr>
          <p:cNvPr id="23" name="PlaceHolder 3"/>
          <p:cNvSpPr>
            <a:spLocks noGrp="1"/>
          </p:cNvSpPr>
          <p:nvPr>
            <p:ph type="body"/>
          </p:nvPr>
        </p:nvSpPr>
        <p:spPr>
          <a:xfrm>
            <a:off x="4579922" y="1604523"/>
            <a:ext cx="3926160" cy="1896840"/>
          </a:xfrm>
          <a:prstGeom prst="rect">
            <a:avLst/>
          </a:prstGeom>
        </p:spPr>
        <p:txBody>
          <a:bodyPr/>
          <a:lstStyle/>
          <a:p>
            <a:endParaRPr/>
          </a:p>
        </p:txBody>
      </p:sp>
      <p:sp>
        <p:nvSpPr>
          <p:cNvPr id="24" name="PlaceHolder 4"/>
          <p:cNvSpPr>
            <a:spLocks noGrp="1"/>
          </p:cNvSpPr>
          <p:nvPr>
            <p:ph type="body"/>
          </p:nvPr>
        </p:nvSpPr>
        <p:spPr>
          <a:xfrm>
            <a:off x="457200" y="3681723"/>
            <a:ext cx="8045640" cy="1896840"/>
          </a:xfrm>
          <a:prstGeom prst="rect">
            <a:avLst/>
          </a:prstGeom>
        </p:spPr>
        <p:txBody>
          <a:bodyPr/>
          <a:lstStyle/>
          <a:p>
            <a:endParaRPr/>
          </a:p>
        </p:txBody>
      </p:sp>
    </p:spTree>
    <p:extLst>
      <p:ext uri="{BB962C8B-B14F-4D97-AF65-F5344CB8AC3E}">
        <p14:creationId xmlns:p14="http://schemas.microsoft.com/office/powerpoint/2010/main" val="3370792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5160"/>
          </a:xfrm>
          <a:prstGeom prst="rect">
            <a:avLst/>
          </a:prstGeom>
        </p:spPr>
        <p:txBody>
          <a:bodyPr/>
          <a:lstStyle/>
          <a:p>
            <a:endParaRPr/>
          </a:p>
        </p:txBody>
      </p:sp>
      <p:sp>
        <p:nvSpPr>
          <p:cNvPr id="9" name="PlaceHolder 2"/>
          <p:cNvSpPr>
            <a:spLocks noGrp="1"/>
          </p:cNvSpPr>
          <p:nvPr>
            <p:ph type="body"/>
          </p:nvPr>
        </p:nvSpPr>
        <p:spPr>
          <a:xfrm>
            <a:off x="457200" y="1604522"/>
            <a:ext cx="3926160" cy="3977280"/>
          </a:xfrm>
          <a:prstGeom prst="rect">
            <a:avLst/>
          </a:prstGeom>
        </p:spPr>
        <p:txBody>
          <a:bodyPr/>
          <a:lstStyle/>
          <a:p>
            <a:endParaRPr/>
          </a:p>
        </p:txBody>
      </p:sp>
      <p:sp>
        <p:nvSpPr>
          <p:cNvPr id="10" name="PlaceHolder 3"/>
          <p:cNvSpPr>
            <a:spLocks noGrp="1"/>
          </p:cNvSpPr>
          <p:nvPr>
            <p:ph type="body"/>
          </p:nvPr>
        </p:nvSpPr>
        <p:spPr>
          <a:xfrm>
            <a:off x="4579920" y="1604522"/>
            <a:ext cx="3926160" cy="3977280"/>
          </a:xfrm>
          <a:prstGeom prst="rect">
            <a:avLst/>
          </a:prstGeom>
        </p:spPr>
        <p:txBody>
          <a:bodyPr/>
          <a:lstStyle/>
          <a:p>
            <a:endParaRPr/>
          </a:p>
        </p:txBody>
      </p:sp>
    </p:spTree>
    <p:extLst>
      <p:ext uri="{BB962C8B-B14F-4D97-AF65-F5344CB8AC3E}">
        <p14:creationId xmlns:p14="http://schemas.microsoft.com/office/powerpoint/2010/main" val="35848699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5160"/>
          </a:xfrm>
          <a:prstGeom prst="rect">
            <a:avLst/>
          </a:prstGeom>
        </p:spPr>
        <p:txBody>
          <a:bodyPr/>
          <a:lstStyle/>
          <a:p>
            <a:endParaRPr/>
          </a:p>
        </p:txBody>
      </p:sp>
      <p:sp>
        <p:nvSpPr>
          <p:cNvPr id="26" name="PlaceHolder 2"/>
          <p:cNvSpPr>
            <a:spLocks noGrp="1"/>
          </p:cNvSpPr>
          <p:nvPr>
            <p:ph type="body"/>
          </p:nvPr>
        </p:nvSpPr>
        <p:spPr>
          <a:xfrm>
            <a:off x="457200" y="1604523"/>
            <a:ext cx="8046360" cy="1896840"/>
          </a:xfrm>
          <a:prstGeom prst="rect">
            <a:avLst/>
          </a:prstGeom>
        </p:spPr>
        <p:txBody>
          <a:bodyPr/>
          <a:lstStyle/>
          <a:p>
            <a:endParaRPr/>
          </a:p>
        </p:txBody>
      </p:sp>
      <p:sp>
        <p:nvSpPr>
          <p:cNvPr id="27" name="PlaceHolder 3"/>
          <p:cNvSpPr>
            <a:spLocks noGrp="1"/>
          </p:cNvSpPr>
          <p:nvPr>
            <p:ph type="body"/>
          </p:nvPr>
        </p:nvSpPr>
        <p:spPr>
          <a:xfrm>
            <a:off x="457200" y="3681723"/>
            <a:ext cx="8046360" cy="1896840"/>
          </a:xfrm>
          <a:prstGeom prst="rect">
            <a:avLst/>
          </a:prstGeom>
        </p:spPr>
        <p:txBody>
          <a:bodyPr/>
          <a:lstStyle/>
          <a:p>
            <a:endParaRPr/>
          </a:p>
        </p:txBody>
      </p:sp>
    </p:spTree>
    <p:extLst>
      <p:ext uri="{BB962C8B-B14F-4D97-AF65-F5344CB8AC3E}">
        <p14:creationId xmlns:p14="http://schemas.microsoft.com/office/powerpoint/2010/main" val="15121124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5160"/>
          </a:xfrm>
          <a:prstGeom prst="rect">
            <a:avLst/>
          </a:prstGeom>
        </p:spPr>
        <p:txBody>
          <a:bodyPr/>
          <a:lstStyle/>
          <a:p>
            <a:endParaRPr/>
          </a:p>
        </p:txBody>
      </p:sp>
      <p:sp>
        <p:nvSpPr>
          <p:cNvPr id="29" name="PlaceHolder 2"/>
          <p:cNvSpPr>
            <a:spLocks noGrp="1"/>
          </p:cNvSpPr>
          <p:nvPr>
            <p:ph type="body"/>
          </p:nvPr>
        </p:nvSpPr>
        <p:spPr>
          <a:xfrm>
            <a:off x="457200" y="1604523"/>
            <a:ext cx="3926160" cy="1896840"/>
          </a:xfrm>
          <a:prstGeom prst="rect">
            <a:avLst/>
          </a:prstGeom>
        </p:spPr>
        <p:txBody>
          <a:bodyPr/>
          <a:lstStyle/>
          <a:p>
            <a:endParaRPr/>
          </a:p>
        </p:txBody>
      </p:sp>
      <p:sp>
        <p:nvSpPr>
          <p:cNvPr id="30" name="PlaceHolder 3"/>
          <p:cNvSpPr>
            <a:spLocks noGrp="1"/>
          </p:cNvSpPr>
          <p:nvPr>
            <p:ph type="body"/>
          </p:nvPr>
        </p:nvSpPr>
        <p:spPr>
          <a:xfrm>
            <a:off x="4579922" y="1604523"/>
            <a:ext cx="3926160" cy="1896840"/>
          </a:xfrm>
          <a:prstGeom prst="rect">
            <a:avLst/>
          </a:prstGeom>
        </p:spPr>
        <p:txBody>
          <a:bodyPr/>
          <a:lstStyle/>
          <a:p>
            <a:endParaRPr/>
          </a:p>
        </p:txBody>
      </p:sp>
      <p:sp>
        <p:nvSpPr>
          <p:cNvPr id="31" name="PlaceHolder 4"/>
          <p:cNvSpPr>
            <a:spLocks noGrp="1"/>
          </p:cNvSpPr>
          <p:nvPr>
            <p:ph type="body"/>
          </p:nvPr>
        </p:nvSpPr>
        <p:spPr>
          <a:xfrm>
            <a:off x="4579922" y="3681723"/>
            <a:ext cx="3926160" cy="1896840"/>
          </a:xfrm>
          <a:prstGeom prst="rect">
            <a:avLst/>
          </a:prstGeom>
        </p:spPr>
        <p:txBody>
          <a:bodyPr/>
          <a:lstStyle/>
          <a:p>
            <a:endParaRPr/>
          </a:p>
        </p:txBody>
      </p:sp>
      <p:sp>
        <p:nvSpPr>
          <p:cNvPr id="32" name="PlaceHolder 5"/>
          <p:cNvSpPr>
            <a:spLocks noGrp="1"/>
          </p:cNvSpPr>
          <p:nvPr>
            <p:ph type="body"/>
          </p:nvPr>
        </p:nvSpPr>
        <p:spPr>
          <a:xfrm>
            <a:off x="457200" y="3681723"/>
            <a:ext cx="3926160" cy="1896840"/>
          </a:xfrm>
          <a:prstGeom prst="rect">
            <a:avLst/>
          </a:prstGeom>
        </p:spPr>
        <p:txBody>
          <a:bodyPr/>
          <a:lstStyle/>
          <a:p>
            <a:endParaRPr/>
          </a:p>
        </p:txBody>
      </p:sp>
    </p:spTree>
    <p:extLst>
      <p:ext uri="{BB962C8B-B14F-4D97-AF65-F5344CB8AC3E}">
        <p14:creationId xmlns:p14="http://schemas.microsoft.com/office/powerpoint/2010/main" val="19385290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5160"/>
          </a:xfrm>
          <a:prstGeom prst="rect">
            <a:avLst/>
          </a:prstGeom>
        </p:spPr>
        <p:txBody>
          <a:bodyPr/>
          <a:lstStyle/>
          <a:p>
            <a:endParaRPr/>
          </a:p>
        </p:txBody>
      </p:sp>
      <p:sp>
        <p:nvSpPr>
          <p:cNvPr id="34" name="PlaceHolder 2"/>
          <p:cNvSpPr>
            <a:spLocks noGrp="1"/>
          </p:cNvSpPr>
          <p:nvPr>
            <p:ph type="body"/>
          </p:nvPr>
        </p:nvSpPr>
        <p:spPr>
          <a:xfrm>
            <a:off x="457200" y="1604523"/>
            <a:ext cx="3926160" cy="1896840"/>
          </a:xfrm>
          <a:prstGeom prst="rect">
            <a:avLst/>
          </a:prstGeom>
        </p:spPr>
        <p:txBody>
          <a:bodyPr/>
          <a:lstStyle/>
          <a:p>
            <a:endParaRPr/>
          </a:p>
        </p:txBody>
      </p:sp>
      <p:sp>
        <p:nvSpPr>
          <p:cNvPr id="35" name="PlaceHolder 3"/>
          <p:cNvSpPr>
            <a:spLocks noGrp="1"/>
          </p:cNvSpPr>
          <p:nvPr>
            <p:ph type="body"/>
          </p:nvPr>
        </p:nvSpPr>
        <p:spPr>
          <a:xfrm>
            <a:off x="4579922" y="1604523"/>
            <a:ext cx="3926160" cy="1896840"/>
          </a:xfrm>
          <a:prstGeom prst="rect">
            <a:avLst/>
          </a:prstGeom>
        </p:spPr>
        <p:txBody>
          <a:bodyPr/>
          <a:lstStyle/>
          <a:p>
            <a:endParaRPr/>
          </a:p>
        </p:txBody>
      </p:sp>
    </p:spTree>
    <p:extLst>
      <p:ext uri="{BB962C8B-B14F-4D97-AF65-F5344CB8AC3E}">
        <p14:creationId xmlns:p14="http://schemas.microsoft.com/office/powerpoint/2010/main" val="8909489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2" y="2130429"/>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2" y="3886200"/>
            <a:ext cx="6400800" cy="1752600"/>
          </a:xfrm>
        </p:spPr>
        <p:txBody>
          <a:bodyPr/>
          <a:lstStyle>
            <a:lvl1pPr marL="0" indent="0" algn="ctr">
              <a:buNone/>
              <a:defRPr>
                <a:solidFill>
                  <a:schemeClr val="tx1">
                    <a:tint val="75000"/>
                  </a:schemeClr>
                </a:solidFill>
              </a:defRPr>
            </a:lvl1pPr>
            <a:lvl2pPr marL="544216" indent="0" algn="ctr">
              <a:buNone/>
              <a:defRPr>
                <a:solidFill>
                  <a:schemeClr val="tx1">
                    <a:tint val="75000"/>
                  </a:schemeClr>
                </a:solidFill>
              </a:defRPr>
            </a:lvl2pPr>
            <a:lvl3pPr marL="1088433" indent="0" algn="ctr">
              <a:buNone/>
              <a:defRPr>
                <a:solidFill>
                  <a:schemeClr val="tx1">
                    <a:tint val="75000"/>
                  </a:schemeClr>
                </a:solidFill>
              </a:defRPr>
            </a:lvl3pPr>
            <a:lvl4pPr marL="1632649" indent="0" algn="ctr">
              <a:buNone/>
              <a:defRPr>
                <a:solidFill>
                  <a:schemeClr val="tx1">
                    <a:tint val="75000"/>
                  </a:schemeClr>
                </a:solidFill>
              </a:defRPr>
            </a:lvl4pPr>
            <a:lvl5pPr marL="2176864" indent="0" algn="ctr">
              <a:buNone/>
              <a:defRPr>
                <a:solidFill>
                  <a:schemeClr val="tx1">
                    <a:tint val="75000"/>
                  </a:schemeClr>
                </a:solidFill>
              </a:defRPr>
            </a:lvl5pPr>
            <a:lvl6pPr marL="2721079" indent="0" algn="ctr">
              <a:buNone/>
              <a:defRPr>
                <a:solidFill>
                  <a:schemeClr val="tx1">
                    <a:tint val="75000"/>
                  </a:schemeClr>
                </a:solidFill>
              </a:defRPr>
            </a:lvl6pPr>
            <a:lvl7pPr marL="3265296" indent="0" algn="ctr">
              <a:buNone/>
              <a:defRPr>
                <a:solidFill>
                  <a:schemeClr val="tx1">
                    <a:tint val="75000"/>
                  </a:schemeClr>
                </a:solidFill>
              </a:defRPr>
            </a:lvl7pPr>
            <a:lvl8pPr marL="3809512" indent="0" algn="ctr">
              <a:buNone/>
              <a:defRPr>
                <a:solidFill>
                  <a:schemeClr val="tx1">
                    <a:tint val="75000"/>
                  </a:schemeClr>
                </a:solidFill>
              </a:defRPr>
            </a:lvl8pPr>
            <a:lvl9pPr marL="4353728"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a:xfrm>
            <a:off x="457201" y="6356351"/>
            <a:ext cx="2133600" cy="365125"/>
          </a:xfrm>
          <a:prstGeom prst="rect">
            <a:avLst/>
          </a:prstGeom>
        </p:spPr>
        <p:txBody>
          <a:bodyPr lIns="108830" tIns="54416" rIns="108830" bIns="54416"/>
          <a:lstStyle>
            <a:lvl1pPr fontAlgn="auto">
              <a:spcBef>
                <a:spcPts val="0"/>
              </a:spcBef>
              <a:spcAft>
                <a:spcPts val="0"/>
              </a:spcAft>
              <a:defRPr>
                <a:solidFill>
                  <a:prstClr val="black"/>
                </a:solidFill>
                <a:latin typeface="+mn-lt"/>
                <a:ea typeface="+mn-ea"/>
                <a:cs typeface="+mn-cs"/>
              </a:defRPr>
            </a:lvl1pPr>
          </a:lstStyle>
          <a:p>
            <a:pPr defTabSz="1088433"/>
            <a:fld id="{3F23CC10-2D23-4459-BDAC-40D80E6A22A7}" type="datetimeFigureOut">
              <a:rPr lang="fr-FR" sz="2100" smtClean="0"/>
              <a:pPr defTabSz="1088433"/>
              <a:t>17/11/2020</a:t>
            </a:fld>
            <a:endParaRPr lang="fr-FR" sz="2100"/>
          </a:p>
        </p:txBody>
      </p:sp>
      <p:sp>
        <p:nvSpPr>
          <p:cNvPr id="5" name="Espace réservé du pied de page 4"/>
          <p:cNvSpPr>
            <a:spLocks noGrp="1"/>
          </p:cNvSpPr>
          <p:nvPr>
            <p:ph type="ftr" sz="quarter" idx="11"/>
          </p:nvPr>
        </p:nvSpPr>
        <p:spPr>
          <a:xfrm>
            <a:off x="3124202" y="6356351"/>
            <a:ext cx="2895600" cy="365125"/>
          </a:xfrm>
          <a:prstGeom prst="rect">
            <a:avLst/>
          </a:prstGeom>
        </p:spPr>
        <p:txBody>
          <a:bodyPr lIns="108830" tIns="54416" rIns="108830" bIns="54416"/>
          <a:lstStyle>
            <a:lvl1pPr fontAlgn="auto">
              <a:spcBef>
                <a:spcPts val="0"/>
              </a:spcBef>
              <a:spcAft>
                <a:spcPts val="0"/>
              </a:spcAft>
              <a:defRPr>
                <a:solidFill>
                  <a:prstClr val="black"/>
                </a:solidFill>
                <a:latin typeface="+mn-lt"/>
                <a:ea typeface="+mn-ea"/>
                <a:cs typeface="+mn-cs"/>
              </a:defRPr>
            </a:lvl1pPr>
          </a:lstStyle>
          <a:p>
            <a:pPr defTabSz="1088433"/>
            <a:endParaRPr lang="fr-FR" sz="2100"/>
          </a:p>
        </p:txBody>
      </p:sp>
      <p:sp>
        <p:nvSpPr>
          <p:cNvPr id="6" name="Espace réservé du numéro de diapositive 5"/>
          <p:cNvSpPr>
            <a:spLocks noGrp="1"/>
          </p:cNvSpPr>
          <p:nvPr>
            <p:ph type="sldNum" sz="quarter" idx="12"/>
          </p:nvPr>
        </p:nvSpPr>
        <p:spPr>
          <a:xfrm>
            <a:off x="6553201" y="6356351"/>
            <a:ext cx="2133600" cy="365125"/>
          </a:xfrm>
          <a:prstGeom prst="rect">
            <a:avLst/>
          </a:prstGeom>
        </p:spPr>
        <p:txBody>
          <a:bodyPr vert="horz" wrap="square" lIns="108830" tIns="54416" rIns="108830" bIns="54416" numCol="1" anchor="t" anchorCtr="0" compatLnSpc="1">
            <a:prstTxWarp prst="textNoShape">
              <a:avLst/>
            </a:prstTxWarp>
          </a:bodyPr>
          <a:lstStyle>
            <a:lvl1pPr>
              <a:defRPr>
                <a:solidFill>
                  <a:srgbClr val="000000"/>
                </a:solidFill>
              </a:defRPr>
            </a:lvl1pPr>
          </a:lstStyle>
          <a:p>
            <a:pPr defTabSz="1088433"/>
            <a:fld id="{C0BDFE9E-9F11-4F2E-BC6F-1B2A118780A9}" type="slidenum">
              <a:rPr lang="fr-FR" sz="2100" smtClean="0"/>
              <a:pPr defTabSz="1088433"/>
              <a:t>‹N°›</a:t>
            </a:fld>
            <a:endParaRPr lang="fr-FR" sz="2100"/>
          </a:p>
        </p:txBody>
      </p:sp>
    </p:spTree>
    <p:extLst>
      <p:ext uri="{BB962C8B-B14F-4D97-AF65-F5344CB8AC3E}">
        <p14:creationId xmlns:p14="http://schemas.microsoft.com/office/powerpoint/2010/main" val="499449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5160"/>
          </a:xfrm>
          <a:prstGeom prst="rect">
            <a:avLst/>
          </a:prstGeom>
        </p:spPr>
        <p:txBody>
          <a:bodyPr/>
          <a:lstStyle/>
          <a:p>
            <a:endParaRPr/>
          </a:p>
        </p:txBody>
      </p:sp>
    </p:spTree>
    <p:extLst>
      <p:ext uri="{BB962C8B-B14F-4D97-AF65-F5344CB8AC3E}">
        <p14:creationId xmlns:p14="http://schemas.microsoft.com/office/powerpoint/2010/main" val="4215527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457200" y="273600"/>
            <a:ext cx="8229240" cy="5308200"/>
          </a:xfrm>
          <a:prstGeom prst="rect">
            <a:avLst/>
          </a:prstGeom>
        </p:spPr>
        <p:txBody>
          <a:bodyPr anchor="ctr"/>
          <a:lstStyle/>
          <a:p>
            <a:endParaRPr/>
          </a:p>
        </p:txBody>
      </p:sp>
    </p:spTree>
    <p:extLst>
      <p:ext uri="{BB962C8B-B14F-4D97-AF65-F5344CB8AC3E}">
        <p14:creationId xmlns:p14="http://schemas.microsoft.com/office/powerpoint/2010/main" val="35078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5160"/>
          </a:xfrm>
          <a:prstGeom prst="rect">
            <a:avLst/>
          </a:prstGeom>
        </p:spPr>
        <p:txBody>
          <a:bodyPr/>
          <a:lstStyle/>
          <a:p>
            <a:endParaRPr/>
          </a:p>
        </p:txBody>
      </p:sp>
      <p:sp>
        <p:nvSpPr>
          <p:cNvPr id="14" name="PlaceHolder 2"/>
          <p:cNvSpPr>
            <a:spLocks noGrp="1"/>
          </p:cNvSpPr>
          <p:nvPr>
            <p:ph type="body"/>
          </p:nvPr>
        </p:nvSpPr>
        <p:spPr>
          <a:xfrm>
            <a:off x="457200" y="1604522"/>
            <a:ext cx="3926160" cy="1896840"/>
          </a:xfrm>
          <a:prstGeom prst="rect">
            <a:avLst/>
          </a:prstGeom>
        </p:spPr>
        <p:txBody>
          <a:bodyPr/>
          <a:lstStyle/>
          <a:p>
            <a:endParaRPr/>
          </a:p>
        </p:txBody>
      </p:sp>
      <p:sp>
        <p:nvSpPr>
          <p:cNvPr id="15" name="PlaceHolder 3"/>
          <p:cNvSpPr>
            <a:spLocks noGrp="1"/>
          </p:cNvSpPr>
          <p:nvPr>
            <p:ph type="body"/>
          </p:nvPr>
        </p:nvSpPr>
        <p:spPr>
          <a:xfrm>
            <a:off x="457200" y="3681722"/>
            <a:ext cx="3926160" cy="1896840"/>
          </a:xfrm>
          <a:prstGeom prst="rect">
            <a:avLst/>
          </a:prstGeom>
        </p:spPr>
        <p:txBody>
          <a:bodyPr/>
          <a:lstStyle/>
          <a:p>
            <a:endParaRPr/>
          </a:p>
        </p:txBody>
      </p:sp>
      <p:sp>
        <p:nvSpPr>
          <p:cNvPr id="16" name="PlaceHolder 4"/>
          <p:cNvSpPr>
            <a:spLocks noGrp="1"/>
          </p:cNvSpPr>
          <p:nvPr>
            <p:ph type="body"/>
          </p:nvPr>
        </p:nvSpPr>
        <p:spPr>
          <a:xfrm>
            <a:off x="4579920" y="1604522"/>
            <a:ext cx="3926160" cy="3977280"/>
          </a:xfrm>
          <a:prstGeom prst="rect">
            <a:avLst/>
          </a:prstGeom>
        </p:spPr>
        <p:txBody>
          <a:bodyPr/>
          <a:lstStyle/>
          <a:p>
            <a:endParaRPr/>
          </a:p>
        </p:txBody>
      </p:sp>
    </p:spTree>
    <p:extLst>
      <p:ext uri="{BB962C8B-B14F-4D97-AF65-F5344CB8AC3E}">
        <p14:creationId xmlns:p14="http://schemas.microsoft.com/office/powerpoint/2010/main" val="173780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5160"/>
          </a:xfrm>
          <a:prstGeom prst="rect">
            <a:avLst/>
          </a:prstGeom>
        </p:spPr>
        <p:txBody>
          <a:bodyPr/>
          <a:lstStyle/>
          <a:p>
            <a:endParaRPr/>
          </a:p>
        </p:txBody>
      </p:sp>
      <p:sp>
        <p:nvSpPr>
          <p:cNvPr id="18" name="PlaceHolder 2"/>
          <p:cNvSpPr>
            <a:spLocks noGrp="1"/>
          </p:cNvSpPr>
          <p:nvPr>
            <p:ph type="body"/>
          </p:nvPr>
        </p:nvSpPr>
        <p:spPr>
          <a:xfrm>
            <a:off x="457200" y="1604522"/>
            <a:ext cx="3926160" cy="3977280"/>
          </a:xfrm>
          <a:prstGeom prst="rect">
            <a:avLst/>
          </a:prstGeom>
        </p:spPr>
        <p:txBody>
          <a:bodyPr/>
          <a:lstStyle/>
          <a:p>
            <a:endParaRPr/>
          </a:p>
        </p:txBody>
      </p:sp>
      <p:sp>
        <p:nvSpPr>
          <p:cNvPr id="19" name="PlaceHolder 3"/>
          <p:cNvSpPr>
            <a:spLocks noGrp="1"/>
          </p:cNvSpPr>
          <p:nvPr>
            <p:ph type="body"/>
          </p:nvPr>
        </p:nvSpPr>
        <p:spPr>
          <a:xfrm>
            <a:off x="4579920" y="1604522"/>
            <a:ext cx="3926160" cy="1896840"/>
          </a:xfrm>
          <a:prstGeom prst="rect">
            <a:avLst/>
          </a:prstGeom>
        </p:spPr>
        <p:txBody>
          <a:bodyPr/>
          <a:lstStyle/>
          <a:p>
            <a:endParaRPr/>
          </a:p>
        </p:txBody>
      </p:sp>
      <p:sp>
        <p:nvSpPr>
          <p:cNvPr id="20" name="PlaceHolder 4"/>
          <p:cNvSpPr>
            <a:spLocks noGrp="1"/>
          </p:cNvSpPr>
          <p:nvPr>
            <p:ph type="body"/>
          </p:nvPr>
        </p:nvSpPr>
        <p:spPr>
          <a:xfrm>
            <a:off x="4579920" y="3681722"/>
            <a:ext cx="3926160" cy="1896840"/>
          </a:xfrm>
          <a:prstGeom prst="rect">
            <a:avLst/>
          </a:prstGeom>
        </p:spPr>
        <p:txBody>
          <a:bodyPr/>
          <a:lstStyle/>
          <a:p>
            <a:endParaRPr/>
          </a:p>
        </p:txBody>
      </p:sp>
    </p:spTree>
    <p:extLst>
      <p:ext uri="{BB962C8B-B14F-4D97-AF65-F5344CB8AC3E}">
        <p14:creationId xmlns:p14="http://schemas.microsoft.com/office/powerpoint/2010/main" val="92587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5160"/>
          </a:xfrm>
          <a:prstGeom prst="rect">
            <a:avLst/>
          </a:prstGeom>
        </p:spPr>
        <p:txBody>
          <a:bodyPr/>
          <a:lstStyle/>
          <a:p>
            <a:endParaRPr/>
          </a:p>
        </p:txBody>
      </p:sp>
      <p:sp>
        <p:nvSpPr>
          <p:cNvPr id="22" name="PlaceHolder 2"/>
          <p:cNvSpPr>
            <a:spLocks noGrp="1"/>
          </p:cNvSpPr>
          <p:nvPr>
            <p:ph type="body"/>
          </p:nvPr>
        </p:nvSpPr>
        <p:spPr>
          <a:xfrm>
            <a:off x="457200" y="1604522"/>
            <a:ext cx="3926160" cy="1896840"/>
          </a:xfrm>
          <a:prstGeom prst="rect">
            <a:avLst/>
          </a:prstGeom>
        </p:spPr>
        <p:txBody>
          <a:bodyPr/>
          <a:lstStyle/>
          <a:p>
            <a:endParaRPr/>
          </a:p>
        </p:txBody>
      </p:sp>
      <p:sp>
        <p:nvSpPr>
          <p:cNvPr id="23" name="PlaceHolder 3"/>
          <p:cNvSpPr>
            <a:spLocks noGrp="1"/>
          </p:cNvSpPr>
          <p:nvPr>
            <p:ph type="body"/>
          </p:nvPr>
        </p:nvSpPr>
        <p:spPr>
          <a:xfrm>
            <a:off x="4579920" y="1604522"/>
            <a:ext cx="3926160" cy="1896840"/>
          </a:xfrm>
          <a:prstGeom prst="rect">
            <a:avLst/>
          </a:prstGeom>
        </p:spPr>
        <p:txBody>
          <a:bodyPr/>
          <a:lstStyle/>
          <a:p>
            <a:endParaRPr/>
          </a:p>
        </p:txBody>
      </p:sp>
      <p:sp>
        <p:nvSpPr>
          <p:cNvPr id="24" name="PlaceHolder 4"/>
          <p:cNvSpPr>
            <a:spLocks noGrp="1"/>
          </p:cNvSpPr>
          <p:nvPr>
            <p:ph type="body"/>
          </p:nvPr>
        </p:nvSpPr>
        <p:spPr>
          <a:xfrm>
            <a:off x="457200" y="3681722"/>
            <a:ext cx="8045640" cy="1896840"/>
          </a:xfrm>
          <a:prstGeom prst="rect">
            <a:avLst/>
          </a:prstGeom>
        </p:spPr>
        <p:txBody>
          <a:bodyPr/>
          <a:lstStyle/>
          <a:p>
            <a:endParaRPr/>
          </a:p>
        </p:txBody>
      </p:sp>
    </p:spTree>
    <p:extLst>
      <p:ext uri="{BB962C8B-B14F-4D97-AF65-F5344CB8AC3E}">
        <p14:creationId xmlns:p14="http://schemas.microsoft.com/office/powerpoint/2010/main" val="1544312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2.jpe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jpe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3.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6" Type="http://schemas.openxmlformats.org/officeDocument/2006/relationships/image" Target="../media/image2.jpeg"/><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image" Target="../media/image1.jpeg"/><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27"/>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 y="12"/>
            <a:ext cx="2208213" cy="131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09802" y="885830"/>
            <a:ext cx="703897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PlaceHolder 1"/>
          <p:cNvSpPr>
            <a:spLocks noGrp="1"/>
          </p:cNvSpPr>
          <p:nvPr>
            <p:ph type="title"/>
          </p:nvPr>
        </p:nvSpPr>
        <p:spPr bwMode="auto">
          <a:xfrm>
            <a:off x="457200" y="273050"/>
            <a:ext cx="82296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fr-FR" altLang="fr-FR" smtClean="0"/>
              <a:t>Cliquez pour éditer le format du texte-titre</a:t>
            </a:r>
          </a:p>
        </p:txBody>
      </p:sp>
      <p:sp>
        <p:nvSpPr>
          <p:cNvPr id="3" name="PlaceHolder 2"/>
          <p:cNvSpPr>
            <a:spLocks noGrp="1"/>
          </p:cNvSpPr>
          <p:nvPr>
            <p:ph type="body"/>
          </p:nvPr>
        </p:nvSpPr>
        <p:spPr>
          <a:xfrm>
            <a:off x="457200" y="1604968"/>
            <a:ext cx="8047038" cy="3976687"/>
          </a:xfrm>
          <a:prstGeom prst="rect">
            <a:avLst/>
          </a:prstGeom>
        </p:spPr>
        <p:txBody>
          <a:bodyPr wrap="none" lIns="0" tIns="0" rIns="0" bIns="0"/>
          <a:lstStyle/>
          <a:p>
            <a:r>
              <a:rPr lang="fr-FR"/>
              <a:t>Cliquez pour éditer le format du plan de texte</a:t>
            </a:r>
            <a:endParaRPr/>
          </a:p>
          <a:p>
            <a:pPr lvl="1"/>
            <a:r>
              <a:rPr lang="fr-FR"/>
              <a:t>Second niveau de plan</a:t>
            </a:r>
            <a:endParaRPr/>
          </a:p>
          <a:p>
            <a:pPr lvl="2"/>
            <a:r>
              <a:rPr lang="fr-FR"/>
              <a:t>Troisième niveau de plan</a:t>
            </a:r>
            <a:endParaRPr/>
          </a:p>
          <a:p>
            <a:pPr lvl="3"/>
            <a:r>
              <a:rPr lang="fr-FR"/>
              <a:t>Quatrième niveau de plan</a:t>
            </a:r>
            <a:endParaRPr/>
          </a:p>
          <a:p>
            <a:pPr lvl="4"/>
            <a:r>
              <a:rPr lang="fr-FR"/>
              <a:t>Cinquième niveau de plan</a:t>
            </a:r>
            <a:endParaRPr/>
          </a:p>
          <a:p>
            <a:pPr lvl="5"/>
            <a:r>
              <a:rPr lang="fr-FR"/>
              <a:t>Sixième niveau de plan</a:t>
            </a:r>
            <a:endParaRPr/>
          </a:p>
          <a:p>
            <a:pPr lvl="6"/>
            <a:r>
              <a:rPr lang="fr-FR"/>
              <a:t>Septième niveau de plan</a:t>
            </a:r>
            <a:endParaRPr/>
          </a:p>
        </p:txBody>
      </p:sp>
    </p:spTree>
    <p:extLst>
      <p:ext uri="{BB962C8B-B14F-4D97-AF65-F5344CB8AC3E}">
        <p14:creationId xmlns:p14="http://schemas.microsoft.com/office/powerpoint/2010/main" val="2716127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Arial" charset="0"/>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41" algn="ctr" rtl="0" eaLnBrk="0" fontAlgn="base" hangingPunct="0">
        <a:spcBef>
          <a:spcPct val="0"/>
        </a:spcBef>
        <a:spcAft>
          <a:spcPct val="0"/>
        </a:spcAft>
        <a:defRPr sz="4400">
          <a:solidFill>
            <a:schemeClr val="tx2"/>
          </a:solidFill>
          <a:latin typeface="Arial" charset="0"/>
        </a:defRPr>
      </a:lvl6pPr>
      <a:lvl7pPr marL="914284" algn="ctr" rtl="0" eaLnBrk="0" fontAlgn="base" hangingPunct="0">
        <a:spcBef>
          <a:spcPct val="0"/>
        </a:spcBef>
        <a:spcAft>
          <a:spcPct val="0"/>
        </a:spcAft>
        <a:defRPr sz="4400">
          <a:solidFill>
            <a:schemeClr val="tx2"/>
          </a:solidFill>
          <a:latin typeface="Arial" charset="0"/>
        </a:defRPr>
      </a:lvl7pPr>
      <a:lvl8pPr marL="1371425" algn="ctr" rtl="0" eaLnBrk="0" fontAlgn="base" hangingPunct="0">
        <a:spcBef>
          <a:spcPct val="0"/>
        </a:spcBef>
        <a:spcAft>
          <a:spcPct val="0"/>
        </a:spcAft>
        <a:defRPr sz="4400">
          <a:solidFill>
            <a:schemeClr val="tx2"/>
          </a:solidFill>
          <a:latin typeface="Arial" charset="0"/>
        </a:defRPr>
      </a:lvl8pPr>
      <a:lvl9pPr marL="1828566" algn="ctr" rtl="0" eaLnBrk="0" fontAlgn="base" hangingPunct="0">
        <a:spcBef>
          <a:spcPct val="0"/>
        </a:spcBef>
        <a:spcAft>
          <a:spcPct val="0"/>
        </a:spcAft>
        <a:defRPr sz="4400">
          <a:solidFill>
            <a:schemeClr val="tx2"/>
          </a:solidFill>
          <a:latin typeface="Arial" charset="0"/>
        </a:defRPr>
      </a:lvl9pPr>
    </p:titleStyle>
    <p:bodyStyle>
      <a:lvl1pPr marL="342856" indent="-342856" algn="l" rtl="0" eaLnBrk="0" fontAlgn="base" hangingPunct="0">
        <a:spcBef>
          <a:spcPct val="20000"/>
        </a:spcBef>
        <a:spcAft>
          <a:spcPct val="0"/>
        </a:spcAft>
        <a:buChar char="•"/>
        <a:defRPr sz="3200">
          <a:solidFill>
            <a:schemeClr val="tx1"/>
          </a:solidFill>
          <a:latin typeface="Arial" charset="0"/>
        </a:defRPr>
      </a:lvl1pPr>
      <a:lvl2pPr marL="742856" indent="-285713" algn="l" rtl="0" eaLnBrk="0" fontAlgn="base" hangingPunct="0">
        <a:spcBef>
          <a:spcPct val="20000"/>
        </a:spcBef>
        <a:spcAft>
          <a:spcPct val="0"/>
        </a:spcAft>
        <a:buChar char="–"/>
        <a:defRPr sz="2800">
          <a:solidFill>
            <a:schemeClr val="tx1"/>
          </a:solidFill>
          <a:latin typeface="Arial" charset="0"/>
        </a:defRPr>
      </a:lvl2pPr>
      <a:lvl3pPr marL="1142854" indent="-228571" algn="l" rtl="0" eaLnBrk="0" fontAlgn="base" hangingPunct="0">
        <a:spcBef>
          <a:spcPct val="20000"/>
        </a:spcBef>
        <a:spcAft>
          <a:spcPct val="0"/>
        </a:spcAft>
        <a:buChar char="•"/>
        <a:defRPr sz="2400">
          <a:solidFill>
            <a:schemeClr val="tx1"/>
          </a:solidFill>
          <a:latin typeface="Arial" charset="0"/>
        </a:defRPr>
      </a:lvl3pPr>
      <a:lvl4pPr marL="1599996" indent="-228571" algn="l" rtl="0" eaLnBrk="0" fontAlgn="base" hangingPunct="0">
        <a:spcBef>
          <a:spcPct val="20000"/>
        </a:spcBef>
        <a:spcAft>
          <a:spcPct val="0"/>
        </a:spcAft>
        <a:buChar char="–"/>
        <a:defRPr sz="2000">
          <a:solidFill>
            <a:schemeClr val="tx1"/>
          </a:solidFill>
          <a:latin typeface="Arial" charset="0"/>
        </a:defRPr>
      </a:lvl4pPr>
      <a:lvl5pPr marL="2057136" indent="-228571" algn="l" rtl="0" eaLnBrk="0" fontAlgn="base" hangingPunct="0">
        <a:spcBef>
          <a:spcPct val="20000"/>
        </a:spcBef>
        <a:spcAft>
          <a:spcPct val="0"/>
        </a:spcAft>
        <a:buChar char="»"/>
        <a:defRPr sz="2000">
          <a:solidFill>
            <a:schemeClr val="tx1"/>
          </a:solidFill>
          <a:latin typeface="Arial" charset="0"/>
        </a:defRPr>
      </a:lvl5pPr>
      <a:lvl6pPr marL="2514278" indent="-228571" algn="l" rtl="0" eaLnBrk="0" fontAlgn="base" hangingPunct="0">
        <a:spcBef>
          <a:spcPct val="20000"/>
        </a:spcBef>
        <a:spcAft>
          <a:spcPct val="0"/>
        </a:spcAft>
        <a:buChar char="»"/>
        <a:defRPr sz="2000">
          <a:solidFill>
            <a:schemeClr val="tx1"/>
          </a:solidFill>
          <a:latin typeface="Arial" charset="0"/>
        </a:defRPr>
      </a:lvl6pPr>
      <a:lvl7pPr marL="2971420" indent="-228571" algn="l" rtl="0" eaLnBrk="0" fontAlgn="base" hangingPunct="0">
        <a:spcBef>
          <a:spcPct val="20000"/>
        </a:spcBef>
        <a:spcAft>
          <a:spcPct val="0"/>
        </a:spcAft>
        <a:buChar char="»"/>
        <a:defRPr sz="2000">
          <a:solidFill>
            <a:schemeClr val="tx1"/>
          </a:solidFill>
          <a:latin typeface="Arial" charset="0"/>
        </a:defRPr>
      </a:lvl7pPr>
      <a:lvl8pPr marL="3428562" indent="-228571" algn="l" rtl="0" eaLnBrk="0" fontAlgn="base" hangingPunct="0">
        <a:spcBef>
          <a:spcPct val="20000"/>
        </a:spcBef>
        <a:spcAft>
          <a:spcPct val="0"/>
        </a:spcAft>
        <a:buChar char="»"/>
        <a:defRPr sz="2000">
          <a:solidFill>
            <a:schemeClr val="tx1"/>
          </a:solidFill>
          <a:latin typeface="Arial" charset="0"/>
        </a:defRPr>
      </a:lvl8pPr>
      <a:lvl9pPr marL="3885702" indent="-228571" algn="l" rtl="0" eaLnBrk="0" fontAlgn="base" hangingPunct="0">
        <a:spcBef>
          <a:spcPct val="20000"/>
        </a:spcBef>
        <a:spcAft>
          <a:spcPct val="0"/>
        </a:spcAft>
        <a:buChar char="»"/>
        <a:defRPr sz="2000">
          <a:solidFill>
            <a:schemeClr val="tx1"/>
          </a:solidFill>
          <a:latin typeface="Arial" charset="0"/>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2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 y="12"/>
            <a:ext cx="2208213" cy="131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09802" y="885830"/>
            <a:ext cx="703897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PlaceHolder 1"/>
          <p:cNvSpPr>
            <a:spLocks noGrp="1"/>
          </p:cNvSpPr>
          <p:nvPr>
            <p:ph type="title"/>
          </p:nvPr>
        </p:nvSpPr>
        <p:spPr bwMode="auto">
          <a:xfrm>
            <a:off x="457201" y="273050"/>
            <a:ext cx="82296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fr-FR" altLang="fr-FR" smtClean="0"/>
              <a:t>Cliquez pour éditer le format du texte-titre</a:t>
            </a:r>
          </a:p>
        </p:txBody>
      </p:sp>
      <p:sp>
        <p:nvSpPr>
          <p:cNvPr id="3" name="PlaceHolder 2"/>
          <p:cNvSpPr>
            <a:spLocks noGrp="1"/>
          </p:cNvSpPr>
          <p:nvPr>
            <p:ph type="body"/>
          </p:nvPr>
        </p:nvSpPr>
        <p:spPr>
          <a:xfrm>
            <a:off x="457202" y="1604968"/>
            <a:ext cx="8047038" cy="3976687"/>
          </a:xfrm>
          <a:prstGeom prst="rect">
            <a:avLst/>
          </a:prstGeom>
        </p:spPr>
        <p:txBody>
          <a:bodyPr wrap="none" lIns="0" tIns="0" rIns="0" bIns="0"/>
          <a:lstStyle/>
          <a:p>
            <a:r>
              <a:rPr lang="fr-FR"/>
              <a:t>Cliquez pour éditer le format du plan de texte</a:t>
            </a:r>
            <a:endParaRPr/>
          </a:p>
          <a:p>
            <a:pPr lvl="1"/>
            <a:r>
              <a:rPr lang="fr-FR"/>
              <a:t>Second niveau de plan</a:t>
            </a:r>
            <a:endParaRPr/>
          </a:p>
          <a:p>
            <a:pPr lvl="2"/>
            <a:r>
              <a:rPr lang="fr-FR"/>
              <a:t>Troisième niveau de plan</a:t>
            </a:r>
            <a:endParaRPr/>
          </a:p>
          <a:p>
            <a:pPr lvl="3"/>
            <a:r>
              <a:rPr lang="fr-FR"/>
              <a:t>Quatrième niveau de plan</a:t>
            </a:r>
            <a:endParaRPr/>
          </a:p>
          <a:p>
            <a:pPr lvl="4"/>
            <a:r>
              <a:rPr lang="fr-FR"/>
              <a:t>Cinquième niveau de plan</a:t>
            </a:r>
            <a:endParaRPr/>
          </a:p>
          <a:p>
            <a:pPr lvl="5"/>
            <a:r>
              <a:rPr lang="fr-FR"/>
              <a:t>Sixième niveau de plan</a:t>
            </a:r>
            <a:endParaRPr/>
          </a:p>
          <a:p>
            <a:pPr lvl="6"/>
            <a:r>
              <a:rPr lang="fr-FR"/>
              <a:t>Septième niveau de plan</a:t>
            </a:r>
            <a:endParaRPr/>
          </a:p>
        </p:txBody>
      </p:sp>
    </p:spTree>
    <p:extLst>
      <p:ext uri="{BB962C8B-B14F-4D97-AF65-F5344CB8AC3E}">
        <p14:creationId xmlns:p14="http://schemas.microsoft.com/office/powerpoint/2010/main" val="248124964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5200">
          <a:solidFill>
            <a:schemeClr val="tx2"/>
          </a:solidFill>
          <a:latin typeface="Arial" charset="0"/>
        </a:defRPr>
      </a:lvl1pPr>
      <a:lvl2pPr algn="ctr" rtl="0" eaLnBrk="0" fontAlgn="base" hangingPunct="0">
        <a:spcBef>
          <a:spcPct val="0"/>
        </a:spcBef>
        <a:spcAft>
          <a:spcPct val="0"/>
        </a:spcAft>
        <a:defRPr sz="5200">
          <a:solidFill>
            <a:schemeClr val="tx2"/>
          </a:solidFill>
          <a:latin typeface="Arial" charset="0"/>
        </a:defRPr>
      </a:lvl2pPr>
      <a:lvl3pPr algn="ctr" rtl="0" eaLnBrk="0" fontAlgn="base" hangingPunct="0">
        <a:spcBef>
          <a:spcPct val="0"/>
        </a:spcBef>
        <a:spcAft>
          <a:spcPct val="0"/>
        </a:spcAft>
        <a:defRPr sz="5200">
          <a:solidFill>
            <a:schemeClr val="tx2"/>
          </a:solidFill>
          <a:latin typeface="Arial" charset="0"/>
        </a:defRPr>
      </a:lvl3pPr>
      <a:lvl4pPr algn="ctr" rtl="0" eaLnBrk="0" fontAlgn="base" hangingPunct="0">
        <a:spcBef>
          <a:spcPct val="0"/>
        </a:spcBef>
        <a:spcAft>
          <a:spcPct val="0"/>
        </a:spcAft>
        <a:defRPr sz="5200">
          <a:solidFill>
            <a:schemeClr val="tx2"/>
          </a:solidFill>
          <a:latin typeface="Arial" charset="0"/>
        </a:defRPr>
      </a:lvl4pPr>
      <a:lvl5pPr algn="ctr" rtl="0" eaLnBrk="0" fontAlgn="base" hangingPunct="0">
        <a:spcBef>
          <a:spcPct val="0"/>
        </a:spcBef>
        <a:spcAft>
          <a:spcPct val="0"/>
        </a:spcAft>
        <a:defRPr sz="5200">
          <a:solidFill>
            <a:schemeClr val="tx2"/>
          </a:solidFill>
          <a:latin typeface="Arial" charset="0"/>
        </a:defRPr>
      </a:lvl5pPr>
      <a:lvl6pPr marL="544216" algn="ctr" rtl="0" eaLnBrk="0" fontAlgn="base" hangingPunct="0">
        <a:spcBef>
          <a:spcPct val="0"/>
        </a:spcBef>
        <a:spcAft>
          <a:spcPct val="0"/>
        </a:spcAft>
        <a:defRPr sz="5200">
          <a:solidFill>
            <a:schemeClr val="tx2"/>
          </a:solidFill>
          <a:latin typeface="Arial" charset="0"/>
        </a:defRPr>
      </a:lvl6pPr>
      <a:lvl7pPr marL="1088433" algn="ctr" rtl="0" eaLnBrk="0" fontAlgn="base" hangingPunct="0">
        <a:spcBef>
          <a:spcPct val="0"/>
        </a:spcBef>
        <a:spcAft>
          <a:spcPct val="0"/>
        </a:spcAft>
        <a:defRPr sz="5200">
          <a:solidFill>
            <a:schemeClr val="tx2"/>
          </a:solidFill>
          <a:latin typeface="Arial" charset="0"/>
        </a:defRPr>
      </a:lvl7pPr>
      <a:lvl8pPr marL="1632649" algn="ctr" rtl="0" eaLnBrk="0" fontAlgn="base" hangingPunct="0">
        <a:spcBef>
          <a:spcPct val="0"/>
        </a:spcBef>
        <a:spcAft>
          <a:spcPct val="0"/>
        </a:spcAft>
        <a:defRPr sz="5200">
          <a:solidFill>
            <a:schemeClr val="tx2"/>
          </a:solidFill>
          <a:latin typeface="Arial" charset="0"/>
        </a:defRPr>
      </a:lvl8pPr>
      <a:lvl9pPr marL="2176864" algn="ctr" rtl="0" eaLnBrk="0" fontAlgn="base" hangingPunct="0">
        <a:spcBef>
          <a:spcPct val="0"/>
        </a:spcBef>
        <a:spcAft>
          <a:spcPct val="0"/>
        </a:spcAft>
        <a:defRPr sz="5200">
          <a:solidFill>
            <a:schemeClr val="tx2"/>
          </a:solidFill>
          <a:latin typeface="Arial" charset="0"/>
        </a:defRPr>
      </a:lvl9pPr>
    </p:titleStyle>
    <p:bodyStyle>
      <a:lvl1pPr marL="408162" indent="-408162" algn="l" rtl="0" eaLnBrk="0" fontAlgn="base" hangingPunct="0">
        <a:spcBef>
          <a:spcPct val="20000"/>
        </a:spcBef>
        <a:spcAft>
          <a:spcPct val="0"/>
        </a:spcAft>
        <a:buChar char="•"/>
        <a:defRPr sz="3800">
          <a:solidFill>
            <a:schemeClr val="tx1"/>
          </a:solidFill>
          <a:latin typeface="Arial" charset="0"/>
        </a:defRPr>
      </a:lvl1pPr>
      <a:lvl2pPr marL="884352" indent="-340135" algn="l" rtl="0" eaLnBrk="0" fontAlgn="base" hangingPunct="0">
        <a:spcBef>
          <a:spcPct val="20000"/>
        </a:spcBef>
        <a:spcAft>
          <a:spcPct val="0"/>
        </a:spcAft>
        <a:buChar char="–"/>
        <a:defRPr sz="3300">
          <a:solidFill>
            <a:schemeClr val="tx1"/>
          </a:solidFill>
          <a:latin typeface="Arial" charset="0"/>
        </a:defRPr>
      </a:lvl2pPr>
      <a:lvl3pPr marL="1360540" indent="-272108" algn="l" rtl="0" eaLnBrk="0" fontAlgn="base" hangingPunct="0">
        <a:spcBef>
          <a:spcPct val="20000"/>
        </a:spcBef>
        <a:spcAft>
          <a:spcPct val="0"/>
        </a:spcAft>
        <a:buChar char="•"/>
        <a:defRPr sz="2900">
          <a:solidFill>
            <a:schemeClr val="tx1"/>
          </a:solidFill>
          <a:latin typeface="Arial" charset="0"/>
        </a:defRPr>
      </a:lvl3pPr>
      <a:lvl4pPr marL="1904757" indent="-272108" algn="l" rtl="0" eaLnBrk="0" fontAlgn="base" hangingPunct="0">
        <a:spcBef>
          <a:spcPct val="20000"/>
        </a:spcBef>
        <a:spcAft>
          <a:spcPct val="0"/>
        </a:spcAft>
        <a:buChar char="–"/>
        <a:defRPr sz="2400">
          <a:solidFill>
            <a:schemeClr val="tx1"/>
          </a:solidFill>
          <a:latin typeface="Arial" charset="0"/>
        </a:defRPr>
      </a:lvl4pPr>
      <a:lvl5pPr marL="2448972" indent="-272108" algn="l" rtl="0" eaLnBrk="0" fontAlgn="base" hangingPunct="0">
        <a:spcBef>
          <a:spcPct val="20000"/>
        </a:spcBef>
        <a:spcAft>
          <a:spcPct val="0"/>
        </a:spcAft>
        <a:buChar char="»"/>
        <a:defRPr sz="2400">
          <a:solidFill>
            <a:schemeClr val="tx1"/>
          </a:solidFill>
          <a:latin typeface="Arial" charset="0"/>
        </a:defRPr>
      </a:lvl5pPr>
      <a:lvl6pPr marL="2993188" indent="-272108" algn="l" rtl="0" eaLnBrk="0" fontAlgn="base" hangingPunct="0">
        <a:spcBef>
          <a:spcPct val="20000"/>
        </a:spcBef>
        <a:spcAft>
          <a:spcPct val="0"/>
        </a:spcAft>
        <a:buChar char="»"/>
        <a:defRPr sz="2400">
          <a:solidFill>
            <a:schemeClr val="tx1"/>
          </a:solidFill>
          <a:latin typeface="Arial" charset="0"/>
        </a:defRPr>
      </a:lvl6pPr>
      <a:lvl7pPr marL="3537405" indent="-272108" algn="l" rtl="0" eaLnBrk="0" fontAlgn="base" hangingPunct="0">
        <a:spcBef>
          <a:spcPct val="20000"/>
        </a:spcBef>
        <a:spcAft>
          <a:spcPct val="0"/>
        </a:spcAft>
        <a:buChar char="»"/>
        <a:defRPr sz="2400">
          <a:solidFill>
            <a:schemeClr val="tx1"/>
          </a:solidFill>
          <a:latin typeface="Arial" charset="0"/>
        </a:defRPr>
      </a:lvl7pPr>
      <a:lvl8pPr marL="4081621" indent="-272108" algn="l" rtl="0" eaLnBrk="0" fontAlgn="base" hangingPunct="0">
        <a:spcBef>
          <a:spcPct val="20000"/>
        </a:spcBef>
        <a:spcAft>
          <a:spcPct val="0"/>
        </a:spcAft>
        <a:buChar char="»"/>
        <a:defRPr sz="2400">
          <a:solidFill>
            <a:schemeClr val="tx1"/>
          </a:solidFill>
          <a:latin typeface="Arial" charset="0"/>
        </a:defRPr>
      </a:lvl8pPr>
      <a:lvl9pPr marL="4625836" indent="-272108" algn="l" rtl="0" eaLnBrk="0" fontAlgn="base" hangingPunct="0">
        <a:spcBef>
          <a:spcPct val="20000"/>
        </a:spcBef>
        <a:spcAft>
          <a:spcPct val="0"/>
        </a:spcAft>
        <a:buChar char="»"/>
        <a:defRPr sz="2400">
          <a:solidFill>
            <a:schemeClr val="tx1"/>
          </a:solidFill>
          <a:latin typeface="Arial" charset="0"/>
        </a:defRPr>
      </a:lvl9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692280" y="2276483"/>
            <a:ext cx="6911975" cy="3960837"/>
          </a:xfrm>
          <a:prstGeom prst="rect">
            <a:avLst/>
          </a:prstGeom>
        </p:spPr>
        <p:txBody>
          <a:bodyPr vert="horz" lIns="36000" tIns="0" rIns="36000" bIns="0" rtlCol="0">
            <a:no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p:cNvSpPr>
            <a:spLocks noGrp="1"/>
          </p:cNvSpPr>
          <p:nvPr>
            <p:ph type="ftr" sz="quarter" idx="3"/>
          </p:nvPr>
        </p:nvSpPr>
        <p:spPr>
          <a:xfrm>
            <a:off x="496008" y="6448546"/>
            <a:ext cx="5480248" cy="115416"/>
          </a:xfrm>
          <a:prstGeom prst="rect">
            <a:avLst/>
          </a:prstGeom>
        </p:spPr>
        <p:txBody>
          <a:bodyPr vert="horz" lIns="36000" tIns="0" rIns="36000" bIns="0" rtlCol="0" anchor="ctr">
            <a:noAutofit/>
          </a:bodyPr>
          <a:lstStyle>
            <a:lvl1pPr algn="l">
              <a:defRPr sz="750" cap="all" baseline="0">
                <a:solidFill>
                  <a:schemeClr val="tx1"/>
                </a:solidFill>
              </a:defRPr>
            </a:lvl1pPr>
          </a:lstStyle>
          <a:p>
            <a:endParaRPr lang="fr-FR" dirty="0">
              <a:solidFill>
                <a:srgbClr val="4D4D4F"/>
              </a:solidFill>
            </a:endParaRPr>
          </a:p>
        </p:txBody>
      </p:sp>
      <p:cxnSp>
        <p:nvCxnSpPr>
          <p:cNvPr id="9" name="Connecteur droit 8"/>
          <p:cNvCxnSpPr/>
          <p:nvPr/>
        </p:nvCxnSpPr>
        <p:spPr>
          <a:xfrm>
            <a:off x="528865" y="6392214"/>
            <a:ext cx="80645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8360227" y="6448546"/>
            <a:ext cx="244225" cy="115416"/>
          </a:xfrm>
          <a:prstGeom prst="rect">
            <a:avLst/>
          </a:prstGeom>
          <a:noFill/>
        </p:spPr>
        <p:txBody>
          <a:bodyPr wrap="none" lIns="36000" tIns="0" rIns="36000" bIns="0" rtlCol="0">
            <a:spAutoFit/>
          </a:bodyPr>
          <a:lstStyle/>
          <a:p>
            <a:pPr algn="r"/>
            <a:fld id="{19A54D9F-65F7-4BCB-82BD-1E3BBE6FBFA8}" type="slidenum">
              <a:rPr lang="fr-FR" sz="750" b="1" smtClean="0">
                <a:solidFill>
                  <a:srgbClr val="4D4D4F"/>
                </a:solidFill>
              </a:rPr>
              <a:pPr algn="r"/>
              <a:t>‹N°›</a:t>
            </a:fld>
            <a:endParaRPr lang="fr-FR" sz="750" b="1" dirty="0">
              <a:solidFill>
                <a:srgbClr val="4D4D4F"/>
              </a:solidFill>
            </a:endParaRPr>
          </a:p>
        </p:txBody>
      </p:sp>
      <p:pic>
        <p:nvPicPr>
          <p:cNvPr id="12" name="Imag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07663" y="873256"/>
            <a:ext cx="1020652" cy="576000"/>
          </a:xfrm>
          <a:prstGeom prst="rect">
            <a:avLst/>
          </a:prstGeom>
        </p:spPr>
      </p:pic>
    </p:spTree>
    <p:extLst>
      <p:ext uri="{BB962C8B-B14F-4D97-AF65-F5344CB8AC3E}">
        <p14:creationId xmlns:p14="http://schemas.microsoft.com/office/powerpoint/2010/main" val="240764777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hdr="0" ftr="0" dt="0"/>
  <p:txStyles>
    <p:titleStyle>
      <a:lvl1pPr algn="l" defTabSz="914400" rtl="0" eaLnBrk="1" latinLnBrk="0" hangingPunct="1">
        <a:spcBef>
          <a:spcPct val="0"/>
        </a:spcBef>
        <a:buNone/>
        <a:defRPr sz="2000" b="1" kern="1200" cap="all" baseline="0">
          <a:solidFill>
            <a:schemeClr val="bg1"/>
          </a:solidFill>
          <a:latin typeface="+mj-lt"/>
          <a:ea typeface="+mj-ea"/>
          <a:cs typeface="+mj-cs"/>
        </a:defRPr>
      </a:lvl1pPr>
    </p:titleStyle>
    <p:bodyStyle>
      <a:lvl1pPr marL="0" indent="0" algn="l" defTabSz="914400" rtl="0" eaLnBrk="1" latinLnBrk="0" hangingPunct="1">
        <a:lnSpc>
          <a:spcPct val="110000"/>
        </a:lnSpc>
        <a:spcBef>
          <a:spcPts val="1200"/>
        </a:spcBef>
        <a:buFontTx/>
        <a:buNone/>
        <a:defRPr sz="1300" b="1" kern="1200" cap="all" baseline="0">
          <a:solidFill>
            <a:schemeClr val="tx2"/>
          </a:solidFill>
          <a:latin typeface="+mn-lt"/>
          <a:ea typeface="+mn-ea"/>
          <a:cs typeface="+mn-cs"/>
        </a:defRPr>
      </a:lvl1pPr>
      <a:lvl2pPr marL="0" indent="0" algn="l" defTabSz="914400" rtl="0" eaLnBrk="1" latinLnBrk="0" hangingPunct="1">
        <a:lnSpc>
          <a:spcPct val="110000"/>
        </a:lnSpc>
        <a:spcBef>
          <a:spcPts val="600"/>
        </a:spcBef>
        <a:buFontTx/>
        <a:buNone/>
        <a:defRPr sz="1300" kern="1200">
          <a:solidFill>
            <a:schemeClr val="tx1"/>
          </a:solidFill>
          <a:latin typeface="+mn-lt"/>
          <a:ea typeface="+mn-ea"/>
          <a:cs typeface="+mn-cs"/>
        </a:defRPr>
      </a:lvl2pPr>
      <a:lvl3pPr marL="144000" indent="-144000" algn="l" defTabSz="914400" rtl="0" eaLnBrk="1" latinLnBrk="0" hangingPunct="1">
        <a:lnSpc>
          <a:spcPct val="110000"/>
        </a:lnSpc>
        <a:spcBef>
          <a:spcPts val="0"/>
        </a:spcBef>
        <a:buClr>
          <a:schemeClr val="tx2"/>
        </a:buClr>
        <a:buFont typeface="Symbol" panose="05050102010706020507" pitchFamily="18" charset="2"/>
        <a:buChar char="·"/>
        <a:defRPr sz="1300" kern="1200">
          <a:solidFill>
            <a:schemeClr val="tx1"/>
          </a:solidFill>
          <a:latin typeface="+mn-lt"/>
          <a:ea typeface="+mn-ea"/>
          <a:cs typeface="+mn-cs"/>
        </a:defRPr>
      </a:lvl3pPr>
      <a:lvl4pPr marL="144000" indent="-144000" algn="l" defTabSz="914400" rtl="0" eaLnBrk="1" latinLnBrk="0" hangingPunct="1">
        <a:lnSpc>
          <a:spcPct val="110000"/>
        </a:lnSpc>
        <a:spcBef>
          <a:spcPts val="0"/>
        </a:spcBef>
        <a:buFont typeface="Symbol" panose="05050102010706020507" pitchFamily="18" charset="2"/>
        <a:buChar char="·"/>
        <a:tabLst/>
        <a:defRPr sz="1300" kern="1200">
          <a:solidFill>
            <a:schemeClr val="tx2"/>
          </a:solidFill>
          <a:latin typeface="+mn-lt"/>
          <a:ea typeface="+mn-ea"/>
          <a:cs typeface="+mn-cs"/>
        </a:defRPr>
      </a:lvl4pPr>
      <a:lvl5pPr marL="288000" indent="-144000" algn="l" defTabSz="914400" rtl="0" eaLnBrk="1" latinLnBrk="0" hangingPunct="1">
        <a:lnSpc>
          <a:spcPct val="110000"/>
        </a:lnSpc>
        <a:spcBef>
          <a:spcPts val="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2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 y="4"/>
            <a:ext cx="2208213" cy="131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09800" y="885829"/>
            <a:ext cx="703897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PlaceHolder 1"/>
          <p:cNvSpPr>
            <a:spLocks noGrp="1"/>
          </p:cNvSpPr>
          <p:nvPr>
            <p:ph type="title"/>
          </p:nvPr>
        </p:nvSpPr>
        <p:spPr bwMode="auto">
          <a:xfrm>
            <a:off x="457201" y="273050"/>
            <a:ext cx="82296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fr-FR" altLang="fr-FR" smtClean="0"/>
              <a:t>Cliquez pour éditer le format du texte-titre</a:t>
            </a:r>
          </a:p>
        </p:txBody>
      </p:sp>
      <p:sp>
        <p:nvSpPr>
          <p:cNvPr id="3" name="PlaceHolder 2"/>
          <p:cNvSpPr>
            <a:spLocks noGrp="1"/>
          </p:cNvSpPr>
          <p:nvPr>
            <p:ph type="body"/>
          </p:nvPr>
        </p:nvSpPr>
        <p:spPr>
          <a:xfrm>
            <a:off x="457202" y="1604964"/>
            <a:ext cx="8047038" cy="3976687"/>
          </a:xfrm>
          <a:prstGeom prst="rect">
            <a:avLst/>
          </a:prstGeom>
        </p:spPr>
        <p:txBody>
          <a:bodyPr wrap="none" lIns="0" tIns="0" rIns="0" bIns="0"/>
          <a:lstStyle/>
          <a:p>
            <a:r>
              <a:rPr lang="fr-FR"/>
              <a:t>Cliquez pour éditer le format du plan de texte</a:t>
            </a:r>
            <a:endParaRPr/>
          </a:p>
          <a:p>
            <a:pPr lvl="1"/>
            <a:r>
              <a:rPr lang="fr-FR"/>
              <a:t>Second niveau de plan</a:t>
            </a:r>
            <a:endParaRPr/>
          </a:p>
          <a:p>
            <a:pPr lvl="2"/>
            <a:r>
              <a:rPr lang="fr-FR"/>
              <a:t>Troisième niveau de plan</a:t>
            </a:r>
            <a:endParaRPr/>
          </a:p>
          <a:p>
            <a:pPr lvl="3"/>
            <a:r>
              <a:rPr lang="fr-FR"/>
              <a:t>Quatrième niveau de plan</a:t>
            </a:r>
            <a:endParaRPr/>
          </a:p>
          <a:p>
            <a:pPr lvl="4"/>
            <a:r>
              <a:rPr lang="fr-FR"/>
              <a:t>Cinquième niveau de plan</a:t>
            </a:r>
            <a:endParaRPr/>
          </a:p>
          <a:p>
            <a:pPr lvl="5"/>
            <a:r>
              <a:rPr lang="fr-FR"/>
              <a:t>Sixième niveau de plan</a:t>
            </a:r>
            <a:endParaRPr/>
          </a:p>
          <a:p>
            <a:pPr lvl="6"/>
            <a:r>
              <a:rPr lang="fr-FR"/>
              <a:t>Septième niveau de plan</a:t>
            </a:r>
            <a:endParaRPr/>
          </a:p>
        </p:txBody>
      </p:sp>
    </p:spTree>
    <p:extLst>
      <p:ext uri="{BB962C8B-B14F-4D97-AF65-F5344CB8AC3E}">
        <p14:creationId xmlns:p14="http://schemas.microsoft.com/office/powerpoint/2010/main" val="310756928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Lst>
  <p:txStyles>
    <p:titleStyle>
      <a:lvl1pPr algn="ctr" rtl="0" eaLnBrk="0" fontAlgn="base" hangingPunct="0">
        <a:spcBef>
          <a:spcPct val="0"/>
        </a:spcBef>
        <a:spcAft>
          <a:spcPct val="0"/>
        </a:spcAft>
        <a:defRPr sz="5200">
          <a:solidFill>
            <a:schemeClr val="tx2"/>
          </a:solidFill>
          <a:latin typeface="Arial" charset="0"/>
        </a:defRPr>
      </a:lvl1pPr>
      <a:lvl2pPr algn="ctr" rtl="0" eaLnBrk="0" fontAlgn="base" hangingPunct="0">
        <a:spcBef>
          <a:spcPct val="0"/>
        </a:spcBef>
        <a:spcAft>
          <a:spcPct val="0"/>
        </a:spcAft>
        <a:defRPr sz="5200">
          <a:solidFill>
            <a:schemeClr val="tx2"/>
          </a:solidFill>
          <a:latin typeface="Arial" charset="0"/>
        </a:defRPr>
      </a:lvl2pPr>
      <a:lvl3pPr algn="ctr" rtl="0" eaLnBrk="0" fontAlgn="base" hangingPunct="0">
        <a:spcBef>
          <a:spcPct val="0"/>
        </a:spcBef>
        <a:spcAft>
          <a:spcPct val="0"/>
        </a:spcAft>
        <a:defRPr sz="5200">
          <a:solidFill>
            <a:schemeClr val="tx2"/>
          </a:solidFill>
          <a:latin typeface="Arial" charset="0"/>
        </a:defRPr>
      </a:lvl3pPr>
      <a:lvl4pPr algn="ctr" rtl="0" eaLnBrk="0" fontAlgn="base" hangingPunct="0">
        <a:spcBef>
          <a:spcPct val="0"/>
        </a:spcBef>
        <a:spcAft>
          <a:spcPct val="0"/>
        </a:spcAft>
        <a:defRPr sz="5200">
          <a:solidFill>
            <a:schemeClr val="tx2"/>
          </a:solidFill>
          <a:latin typeface="Arial" charset="0"/>
        </a:defRPr>
      </a:lvl4pPr>
      <a:lvl5pPr algn="ctr" rtl="0" eaLnBrk="0" fontAlgn="base" hangingPunct="0">
        <a:spcBef>
          <a:spcPct val="0"/>
        </a:spcBef>
        <a:spcAft>
          <a:spcPct val="0"/>
        </a:spcAft>
        <a:defRPr sz="5200">
          <a:solidFill>
            <a:schemeClr val="tx2"/>
          </a:solidFill>
          <a:latin typeface="Arial" charset="0"/>
        </a:defRPr>
      </a:lvl5pPr>
      <a:lvl6pPr marL="544216" algn="ctr" rtl="0" eaLnBrk="0" fontAlgn="base" hangingPunct="0">
        <a:spcBef>
          <a:spcPct val="0"/>
        </a:spcBef>
        <a:spcAft>
          <a:spcPct val="0"/>
        </a:spcAft>
        <a:defRPr sz="5200">
          <a:solidFill>
            <a:schemeClr val="tx2"/>
          </a:solidFill>
          <a:latin typeface="Arial" charset="0"/>
        </a:defRPr>
      </a:lvl6pPr>
      <a:lvl7pPr marL="1088433" algn="ctr" rtl="0" eaLnBrk="0" fontAlgn="base" hangingPunct="0">
        <a:spcBef>
          <a:spcPct val="0"/>
        </a:spcBef>
        <a:spcAft>
          <a:spcPct val="0"/>
        </a:spcAft>
        <a:defRPr sz="5200">
          <a:solidFill>
            <a:schemeClr val="tx2"/>
          </a:solidFill>
          <a:latin typeface="Arial" charset="0"/>
        </a:defRPr>
      </a:lvl7pPr>
      <a:lvl8pPr marL="1632649" algn="ctr" rtl="0" eaLnBrk="0" fontAlgn="base" hangingPunct="0">
        <a:spcBef>
          <a:spcPct val="0"/>
        </a:spcBef>
        <a:spcAft>
          <a:spcPct val="0"/>
        </a:spcAft>
        <a:defRPr sz="5200">
          <a:solidFill>
            <a:schemeClr val="tx2"/>
          </a:solidFill>
          <a:latin typeface="Arial" charset="0"/>
        </a:defRPr>
      </a:lvl8pPr>
      <a:lvl9pPr marL="2176864" algn="ctr" rtl="0" eaLnBrk="0" fontAlgn="base" hangingPunct="0">
        <a:spcBef>
          <a:spcPct val="0"/>
        </a:spcBef>
        <a:spcAft>
          <a:spcPct val="0"/>
        </a:spcAft>
        <a:defRPr sz="5200">
          <a:solidFill>
            <a:schemeClr val="tx2"/>
          </a:solidFill>
          <a:latin typeface="Arial" charset="0"/>
        </a:defRPr>
      </a:lvl9pPr>
    </p:titleStyle>
    <p:bodyStyle>
      <a:lvl1pPr marL="408162" indent="-408162" algn="l" rtl="0" eaLnBrk="0" fontAlgn="base" hangingPunct="0">
        <a:spcBef>
          <a:spcPct val="20000"/>
        </a:spcBef>
        <a:spcAft>
          <a:spcPct val="0"/>
        </a:spcAft>
        <a:buChar char="•"/>
        <a:defRPr sz="3800">
          <a:solidFill>
            <a:schemeClr val="tx1"/>
          </a:solidFill>
          <a:latin typeface="Arial" charset="0"/>
        </a:defRPr>
      </a:lvl1pPr>
      <a:lvl2pPr marL="884352" indent="-340135" algn="l" rtl="0" eaLnBrk="0" fontAlgn="base" hangingPunct="0">
        <a:spcBef>
          <a:spcPct val="20000"/>
        </a:spcBef>
        <a:spcAft>
          <a:spcPct val="0"/>
        </a:spcAft>
        <a:buChar char="–"/>
        <a:defRPr sz="3300">
          <a:solidFill>
            <a:schemeClr val="tx1"/>
          </a:solidFill>
          <a:latin typeface="Arial" charset="0"/>
        </a:defRPr>
      </a:lvl2pPr>
      <a:lvl3pPr marL="1360540" indent="-272108" algn="l" rtl="0" eaLnBrk="0" fontAlgn="base" hangingPunct="0">
        <a:spcBef>
          <a:spcPct val="20000"/>
        </a:spcBef>
        <a:spcAft>
          <a:spcPct val="0"/>
        </a:spcAft>
        <a:buChar char="•"/>
        <a:defRPr sz="2900">
          <a:solidFill>
            <a:schemeClr val="tx1"/>
          </a:solidFill>
          <a:latin typeface="Arial" charset="0"/>
        </a:defRPr>
      </a:lvl3pPr>
      <a:lvl4pPr marL="1904757" indent="-272108" algn="l" rtl="0" eaLnBrk="0" fontAlgn="base" hangingPunct="0">
        <a:spcBef>
          <a:spcPct val="20000"/>
        </a:spcBef>
        <a:spcAft>
          <a:spcPct val="0"/>
        </a:spcAft>
        <a:buChar char="–"/>
        <a:defRPr sz="2400">
          <a:solidFill>
            <a:schemeClr val="tx1"/>
          </a:solidFill>
          <a:latin typeface="Arial" charset="0"/>
        </a:defRPr>
      </a:lvl4pPr>
      <a:lvl5pPr marL="2448972" indent="-272108" algn="l" rtl="0" eaLnBrk="0" fontAlgn="base" hangingPunct="0">
        <a:spcBef>
          <a:spcPct val="20000"/>
        </a:spcBef>
        <a:spcAft>
          <a:spcPct val="0"/>
        </a:spcAft>
        <a:buChar char="»"/>
        <a:defRPr sz="2400">
          <a:solidFill>
            <a:schemeClr val="tx1"/>
          </a:solidFill>
          <a:latin typeface="Arial" charset="0"/>
        </a:defRPr>
      </a:lvl5pPr>
      <a:lvl6pPr marL="2993188" indent="-272108" algn="l" rtl="0" eaLnBrk="0" fontAlgn="base" hangingPunct="0">
        <a:spcBef>
          <a:spcPct val="20000"/>
        </a:spcBef>
        <a:spcAft>
          <a:spcPct val="0"/>
        </a:spcAft>
        <a:buChar char="»"/>
        <a:defRPr sz="2400">
          <a:solidFill>
            <a:schemeClr val="tx1"/>
          </a:solidFill>
          <a:latin typeface="Arial" charset="0"/>
        </a:defRPr>
      </a:lvl6pPr>
      <a:lvl7pPr marL="3537405" indent="-272108" algn="l" rtl="0" eaLnBrk="0" fontAlgn="base" hangingPunct="0">
        <a:spcBef>
          <a:spcPct val="20000"/>
        </a:spcBef>
        <a:spcAft>
          <a:spcPct val="0"/>
        </a:spcAft>
        <a:buChar char="»"/>
        <a:defRPr sz="2400">
          <a:solidFill>
            <a:schemeClr val="tx1"/>
          </a:solidFill>
          <a:latin typeface="Arial" charset="0"/>
        </a:defRPr>
      </a:lvl7pPr>
      <a:lvl8pPr marL="4081621" indent="-272108" algn="l" rtl="0" eaLnBrk="0" fontAlgn="base" hangingPunct="0">
        <a:spcBef>
          <a:spcPct val="20000"/>
        </a:spcBef>
        <a:spcAft>
          <a:spcPct val="0"/>
        </a:spcAft>
        <a:buChar char="»"/>
        <a:defRPr sz="2400">
          <a:solidFill>
            <a:schemeClr val="tx1"/>
          </a:solidFill>
          <a:latin typeface="Arial" charset="0"/>
        </a:defRPr>
      </a:lvl8pPr>
      <a:lvl9pPr marL="4625836" indent="-272108" algn="l" rtl="0" eaLnBrk="0" fontAlgn="base" hangingPunct="0">
        <a:spcBef>
          <a:spcPct val="20000"/>
        </a:spcBef>
        <a:spcAft>
          <a:spcPct val="0"/>
        </a:spcAft>
        <a:buChar char="»"/>
        <a:defRPr sz="2400">
          <a:solidFill>
            <a:schemeClr val="tx1"/>
          </a:solidFill>
          <a:latin typeface="Arial" charset="0"/>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hyperlink" Target="mailto:ars13-alerte@ars.sante.fr" TargetMode="Externa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7.xml"/><Relationship Id="rId1" Type="http://schemas.openxmlformats.org/officeDocument/2006/relationships/themeOverride" Target="../theme/themeOverride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xml"/><Relationship Id="rId1" Type="http://schemas.openxmlformats.org/officeDocument/2006/relationships/slideLayout" Target="../slideLayouts/slideLayout28.x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556792"/>
            <a:ext cx="7772400" cy="1152128"/>
          </a:xfrm>
        </p:spPr>
        <p:txBody>
          <a:bodyPr/>
          <a:lstStyle/>
          <a:p>
            <a:r>
              <a:rPr lang="fr-FR" sz="4000" b="1" dirty="0" smtClean="0">
                <a:solidFill>
                  <a:schemeClr val="tx2">
                    <a:lumMod val="75000"/>
                  </a:schemeClr>
                </a:solidFill>
                <a:latin typeface="+mj-lt"/>
              </a:rPr>
              <a:t>Covid-19 en milieu professionnel</a:t>
            </a:r>
            <a:endParaRPr lang="fr-FR" sz="4000" b="1" dirty="0">
              <a:solidFill>
                <a:schemeClr val="tx2">
                  <a:lumMod val="75000"/>
                </a:schemeClr>
              </a:solidFill>
              <a:latin typeface="+mj-lt"/>
            </a:endParaRPr>
          </a:p>
        </p:txBody>
      </p:sp>
      <p:sp>
        <p:nvSpPr>
          <p:cNvPr id="3" name="Sous-titre 2"/>
          <p:cNvSpPr>
            <a:spLocks noGrp="1"/>
          </p:cNvSpPr>
          <p:nvPr>
            <p:ph type="subTitle" idx="1"/>
          </p:nvPr>
        </p:nvSpPr>
        <p:spPr>
          <a:xfrm>
            <a:off x="1619672" y="2790893"/>
            <a:ext cx="6400800" cy="2639144"/>
          </a:xfrm>
        </p:spPr>
        <p:txBody>
          <a:bodyPr/>
          <a:lstStyle/>
          <a:p>
            <a:r>
              <a:rPr lang="fr-FR" sz="2400" dirty="0">
                <a:solidFill>
                  <a:schemeClr val="tx2">
                    <a:lumMod val="75000"/>
                  </a:schemeClr>
                </a:solidFill>
                <a:latin typeface="+mj-lt"/>
              </a:rPr>
              <a:t>Société de santé au travail PACA</a:t>
            </a:r>
            <a:endParaRPr lang="fr-FR" sz="2400" dirty="0" smtClean="0">
              <a:solidFill>
                <a:schemeClr val="tx2">
                  <a:lumMod val="75000"/>
                </a:schemeClr>
              </a:solidFill>
              <a:latin typeface="+mj-lt"/>
            </a:endParaRPr>
          </a:p>
          <a:p>
            <a:r>
              <a:rPr lang="fr-FR" sz="2400" dirty="0" smtClean="0">
                <a:solidFill>
                  <a:schemeClr val="tx2">
                    <a:lumMod val="75000"/>
                  </a:schemeClr>
                </a:solidFill>
                <a:latin typeface="+mj-lt"/>
              </a:rPr>
              <a:t>17 novembre 2020</a:t>
            </a:r>
          </a:p>
          <a:p>
            <a:endParaRPr lang="fr-FR" sz="2400" dirty="0" smtClean="0">
              <a:latin typeface="+mj-lt"/>
            </a:endParaRPr>
          </a:p>
          <a:p>
            <a:r>
              <a:rPr lang="fr-FR" sz="1800" dirty="0" smtClean="0">
                <a:solidFill>
                  <a:schemeClr val="tx2">
                    <a:lumMod val="75000"/>
                  </a:schemeClr>
                </a:solidFill>
                <a:latin typeface="+mj-lt"/>
              </a:rPr>
              <a:t>Dr MENDJELI Nadia - ARS Paca</a:t>
            </a:r>
          </a:p>
          <a:p>
            <a:pPr lvl="0"/>
            <a:r>
              <a:rPr lang="fr-FR" sz="1800" dirty="0">
                <a:solidFill>
                  <a:schemeClr val="tx2">
                    <a:lumMod val="75000"/>
                  </a:schemeClr>
                </a:solidFill>
                <a:latin typeface="+mj-lt"/>
              </a:rPr>
              <a:t>Dr ABOUKAIS Samer - ARS </a:t>
            </a:r>
            <a:r>
              <a:rPr lang="fr-FR" sz="1800" dirty="0" smtClean="0">
                <a:solidFill>
                  <a:schemeClr val="tx2">
                    <a:lumMod val="75000"/>
                  </a:schemeClr>
                </a:solidFill>
                <a:latin typeface="+mj-lt"/>
              </a:rPr>
              <a:t>Paca</a:t>
            </a:r>
          </a:p>
          <a:p>
            <a:r>
              <a:rPr lang="fr-FR" sz="1800" dirty="0" smtClean="0">
                <a:solidFill>
                  <a:schemeClr val="tx2">
                    <a:lumMod val="75000"/>
                  </a:schemeClr>
                </a:solidFill>
                <a:latin typeface="+mj-lt"/>
              </a:rPr>
              <a:t>Dr CHAUD Pascal - Cellule Régionale de </a:t>
            </a:r>
            <a:r>
              <a:rPr lang="fr-FR" sz="1800" dirty="0" err="1" smtClean="0">
                <a:solidFill>
                  <a:schemeClr val="tx2">
                    <a:lumMod val="75000"/>
                  </a:schemeClr>
                </a:solidFill>
                <a:latin typeface="+mj-lt"/>
              </a:rPr>
              <a:t>SpF</a:t>
            </a:r>
            <a:r>
              <a:rPr lang="fr-FR" sz="1800" dirty="0" smtClean="0">
                <a:solidFill>
                  <a:schemeClr val="tx2">
                    <a:lumMod val="75000"/>
                  </a:schemeClr>
                </a:solidFill>
                <a:latin typeface="+mj-lt"/>
              </a:rPr>
              <a:t> </a:t>
            </a:r>
          </a:p>
          <a:p>
            <a:endParaRPr lang="fr-FR" sz="2400" dirty="0">
              <a:solidFill>
                <a:schemeClr val="tx2">
                  <a:lumMod val="75000"/>
                </a:schemeClr>
              </a:solidFill>
              <a:latin typeface="Cambria" panose="02040503050406030204" pitchFamily="18" charset="0"/>
            </a:endParaRPr>
          </a:p>
        </p:txBody>
      </p:sp>
      <p:pic>
        <p:nvPicPr>
          <p:cNvPr id="4" name="Image 3"/>
          <p:cNvPicPr>
            <a:picLocks noChangeAspect="1"/>
          </p:cNvPicPr>
          <p:nvPr/>
        </p:nvPicPr>
        <p:blipFill>
          <a:blip r:embed="rId3"/>
          <a:stretch>
            <a:fillRect/>
          </a:stretch>
        </p:blipFill>
        <p:spPr>
          <a:xfrm>
            <a:off x="179512" y="5445224"/>
            <a:ext cx="2132672" cy="1203919"/>
          </a:xfrm>
          <a:prstGeom prst="rect">
            <a:avLst/>
          </a:prstGeom>
        </p:spPr>
      </p:pic>
    </p:spTree>
    <p:extLst>
      <p:ext uri="{BB962C8B-B14F-4D97-AF65-F5344CB8AC3E}">
        <p14:creationId xmlns:p14="http://schemas.microsoft.com/office/powerpoint/2010/main" val="236148241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105755"/>
            <a:ext cx="8229240" cy="1145160"/>
          </a:xfrm>
        </p:spPr>
        <p:txBody>
          <a:bodyPr/>
          <a:lstStyle/>
          <a:p>
            <a:r>
              <a:rPr lang="fr-FR" sz="2300" b="1" dirty="0">
                <a:latin typeface="+mj-lt"/>
              </a:rPr>
              <a:t>Mise en </a:t>
            </a:r>
            <a:r>
              <a:rPr lang="fr-FR" sz="2300" b="1" dirty="0" smtClean="0">
                <a:latin typeface="+mj-lt"/>
              </a:rPr>
              <a:t>œuvre </a:t>
            </a:r>
            <a:r>
              <a:rPr lang="fr-FR" sz="2300" b="1" dirty="0">
                <a:latin typeface="+mj-lt"/>
              </a:rPr>
              <a:t>et respect des </a:t>
            </a:r>
            <a:r>
              <a:rPr lang="fr-FR" sz="2300" b="1" dirty="0" smtClean="0">
                <a:latin typeface="+mj-lt"/>
              </a:rPr>
              <a:t>mesures barrières </a:t>
            </a:r>
            <a:br>
              <a:rPr lang="fr-FR" sz="2300" b="1" dirty="0" smtClean="0">
                <a:latin typeface="+mj-lt"/>
              </a:rPr>
            </a:br>
            <a:r>
              <a:rPr lang="fr-FR" sz="2300" b="1" dirty="0" smtClean="0">
                <a:latin typeface="+mj-lt"/>
              </a:rPr>
              <a:t>et recommandations au sein de l’entreprise</a:t>
            </a:r>
            <a:endParaRPr lang="fr-FR" sz="2300" b="1" dirty="0">
              <a:latin typeface="+mj-lt"/>
            </a:endParaRPr>
          </a:p>
        </p:txBody>
      </p:sp>
      <p:sp>
        <p:nvSpPr>
          <p:cNvPr id="3" name="Espace réservé du texte 2"/>
          <p:cNvSpPr>
            <a:spLocks noGrp="1"/>
          </p:cNvSpPr>
          <p:nvPr>
            <p:ph type="body"/>
          </p:nvPr>
        </p:nvSpPr>
        <p:spPr>
          <a:xfrm>
            <a:off x="323528" y="1628800"/>
            <a:ext cx="8570320" cy="4392488"/>
          </a:xfrm>
        </p:spPr>
        <p:txBody>
          <a:bodyPr wrap="square"/>
          <a:lstStyle/>
          <a:p>
            <a:pPr marL="0" indent="0" algn="just">
              <a:buNone/>
            </a:pPr>
            <a:endParaRPr lang="fr-FR" sz="2200" kern="1200" dirty="0" smtClean="0">
              <a:solidFill>
                <a:schemeClr val="tx2">
                  <a:lumMod val="75000"/>
                </a:schemeClr>
              </a:solidFill>
              <a:latin typeface="+mj-lt"/>
              <a:ea typeface="+mn-ea"/>
              <a:cs typeface="+mn-cs"/>
            </a:endParaRPr>
          </a:p>
          <a:p>
            <a:pPr marL="342900" lvl="1" indent="-342900" algn="just" eaLnBrk="1" fontAlgn="auto" hangingPunct="1">
              <a:spcBef>
                <a:spcPts val="600"/>
              </a:spcBef>
              <a:spcAft>
                <a:spcPts val="600"/>
              </a:spcAft>
              <a:buFont typeface="Wingdings" panose="05000000000000000000" pitchFamily="2" charset="2"/>
              <a:buChar char="Ø"/>
            </a:pPr>
            <a:r>
              <a:rPr lang="fr-FR" sz="2000" b="1" kern="1200" dirty="0">
                <a:solidFill>
                  <a:schemeClr val="tx2">
                    <a:lumMod val="75000"/>
                  </a:schemeClr>
                </a:solidFill>
                <a:latin typeface="+mj-lt"/>
                <a:ea typeface="+mn-ea"/>
                <a:cs typeface="+mn-cs"/>
              </a:rPr>
              <a:t>Appui du service de santé au travail </a:t>
            </a:r>
            <a:r>
              <a:rPr lang="fr-FR" sz="2000" b="1" kern="1200" dirty="0" smtClean="0">
                <a:solidFill>
                  <a:schemeClr val="tx2">
                    <a:lumMod val="75000"/>
                  </a:schemeClr>
                </a:solidFill>
                <a:latin typeface="+mj-lt"/>
                <a:ea typeface="+mn-ea"/>
                <a:cs typeface="+mn-cs"/>
              </a:rPr>
              <a:t>et du </a:t>
            </a:r>
            <a:r>
              <a:rPr lang="fr-FR" sz="2000" b="1" kern="1200" dirty="0">
                <a:solidFill>
                  <a:schemeClr val="tx2">
                    <a:lumMod val="75000"/>
                  </a:schemeClr>
                </a:solidFill>
                <a:latin typeface="+mj-lt"/>
                <a:ea typeface="+mn-ea"/>
                <a:cs typeface="+mn-cs"/>
              </a:rPr>
              <a:t>référent Covid-19 désigné dans </a:t>
            </a:r>
            <a:r>
              <a:rPr lang="fr-FR" sz="2000" b="1" kern="1200" dirty="0" smtClean="0">
                <a:solidFill>
                  <a:schemeClr val="tx2">
                    <a:lumMod val="75000"/>
                  </a:schemeClr>
                </a:solidFill>
                <a:latin typeface="+mj-lt"/>
                <a:ea typeface="+mn-ea"/>
                <a:cs typeface="+mn-cs"/>
              </a:rPr>
              <a:t>l’entreprise </a:t>
            </a:r>
            <a:endParaRPr lang="fr-FR" sz="2000" b="1" kern="1200" dirty="0">
              <a:solidFill>
                <a:schemeClr val="tx2">
                  <a:lumMod val="75000"/>
                </a:schemeClr>
              </a:solidFill>
              <a:latin typeface="+mj-lt"/>
              <a:ea typeface="+mn-ea"/>
              <a:cs typeface="+mn-cs"/>
            </a:endParaRPr>
          </a:p>
          <a:p>
            <a:pPr marL="342900" lvl="1" indent="-342900" algn="just" eaLnBrk="1" fontAlgn="auto" hangingPunct="1">
              <a:spcBef>
                <a:spcPts val="600"/>
              </a:spcBef>
              <a:spcAft>
                <a:spcPts val="600"/>
              </a:spcAft>
              <a:buFont typeface="Wingdings" panose="05000000000000000000" pitchFamily="2" charset="2"/>
              <a:buChar char="Ø"/>
            </a:pPr>
            <a:r>
              <a:rPr lang="fr-FR" sz="2000" b="1" kern="1200" dirty="0" smtClean="0">
                <a:solidFill>
                  <a:schemeClr val="tx2">
                    <a:lumMod val="75000"/>
                  </a:schemeClr>
                </a:solidFill>
                <a:latin typeface="+mj-lt"/>
                <a:ea typeface="+mn-ea"/>
                <a:cs typeface="+mn-cs"/>
              </a:rPr>
              <a:t>Information </a:t>
            </a:r>
            <a:r>
              <a:rPr lang="fr-FR" sz="2000" b="1" kern="1200" dirty="0">
                <a:solidFill>
                  <a:schemeClr val="tx2">
                    <a:lumMod val="75000"/>
                  </a:schemeClr>
                </a:solidFill>
                <a:latin typeface="+mj-lt"/>
                <a:ea typeface="+mn-ea"/>
                <a:cs typeface="+mn-cs"/>
              </a:rPr>
              <a:t>des salariés en lien avec le Comité Social et Economique </a:t>
            </a:r>
          </a:p>
          <a:p>
            <a:pPr marL="342900" lvl="1" indent="-342900" algn="just" eaLnBrk="1" fontAlgn="auto" hangingPunct="1">
              <a:spcBef>
                <a:spcPts val="600"/>
              </a:spcBef>
              <a:spcAft>
                <a:spcPts val="600"/>
              </a:spcAft>
              <a:buFont typeface="Wingdings" panose="05000000000000000000" pitchFamily="2" charset="2"/>
              <a:buChar char="Ø"/>
            </a:pPr>
            <a:r>
              <a:rPr lang="fr-FR" sz="2000" b="1" kern="1200" dirty="0" smtClean="0">
                <a:solidFill>
                  <a:schemeClr val="tx2">
                    <a:lumMod val="75000"/>
                  </a:schemeClr>
                </a:solidFill>
                <a:latin typeface="+mj-lt"/>
                <a:ea typeface="+mn-ea"/>
                <a:cs typeface="+mn-cs"/>
              </a:rPr>
              <a:t>Mesures barrières :</a:t>
            </a:r>
          </a:p>
          <a:p>
            <a:pPr marL="819088" lvl="2" indent="-342900" algn="just" eaLnBrk="1" fontAlgn="auto" hangingPunct="1">
              <a:spcBef>
                <a:spcPts val="0"/>
              </a:spcBef>
              <a:spcAft>
                <a:spcPts val="600"/>
              </a:spcAft>
              <a:buFont typeface="Cambria" panose="02040503050406030204" pitchFamily="18" charset="0"/>
              <a:buChar char="‐"/>
            </a:pPr>
            <a:r>
              <a:rPr lang="fr-FR" sz="1800" b="1" kern="1200" dirty="0" smtClean="0">
                <a:solidFill>
                  <a:schemeClr val="tx2">
                    <a:lumMod val="75000"/>
                  </a:schemeClr>
                </a:solidFill>
                <a:latin typeface="+mj-lt"/>
                <a:ea typeface="+mn-ea"/>
                <a:cs typeface="+mn-cs"/>
              </a:rPr>
              <a:t>Port </a:t>
            </a:r>
            <a:r>
              <a:rPr lang="fr-FR" sz="1800" b="1" kern="1200" dirty="0">
                <a:solidFill>
                  <a:schemeClr val="tx2">
                    <a:lumMod val="75000"/>
                  </a:schemeClr>
                </a:solidFill>
                <a:latin typeface="+mj-lt"/>
                <a:ea typeface="+mn-ea"/>
                <a:cs typeface="+mn-cs"/>
              </a:rPr>
              <a:t>du masque obligatoire </a:t>
            </a:r>
          </a:p>
          <a:p>
            <a:pPr marL="819088" lvl="2" indent="-342900" algn="just" eaLnBrk="1" fontAlgn="auto" hangingPunct="1">
              <a:spcBef>
                <a:spcPts val="0"/>
              </a:spcBef>
              <a:spcAft>
                <a:spcPts val="600"/>
              </a:spcAft>
              <a:buFont typeface="Cambria" panose="02040503050406030204" pitchFamily="18" charset="0"/>
              <a:buChar char="‐"/>
            </a:pPr>
            <a:r>
              <a:rPr lang="fr-FR" sz="1800" b="1" kern="1200" dirty="0" smtClean="0">
                <a:solidFill>
                  <a:schemeClr val="tx2">
                    <a:lumMod val="75000"/>
                  </a:schemeClr>
                </a:solidFill>
                <a:latin typeface="+mj-lt"/>
                <a:ea typeface="+mn-ea"/>
                <a:cs typeface="+mn-cs"/>
              </a:rPr>
              <a:t>Distanciation </a:t>
            </a:r>
            <a:r>
              <a:rPr lang="fr-FR" sz="1800" b="1" kern="1200" dirty="0">
                <a:solidFill>
                  <a:schemeClr val="tx2">
                    <a:lumMod val="75000"/>
                  </a:schemeClr>
                </a:solidFill>
                <a:latin typeface="+mj-lt"/>
                <a:ea typeface="+mn-ea"/>
                <a:cs typeface="+mn-cs"/>
              </a:rPr>
              <a:t>physique </a:t>
            </a:r>
          </a:p>
          <a:p>
            <a:pPr marL="819088" lvl="2" indent="-342900" algn="just" eaLnBrk="1" fontAlgn="auto" hangingPunct="1">
              <a:spcBef>
                <a:spcPts val="0"/>
              </a:spcBef>
              <a:spcAft>
                <a:spcPts val="600"/>
              </a:spcAft>
              <a:buFont typeface="Cambria" panose="02040503050406030204" pitchFamily="18" charset="0"/>
              <a:buChar char="‐"/>
            </a:pPr>
            <a:r>
              <a:rPr lang="fr-FR" sz="1800" b="1" kern="1200" dirty="0" smtClean="0">
                <a:solidFill>
                  <a:schemeClr val="tx2">
                    <a:lumMod val="75000"/>
                  </a:schemeClr>
                </a:solidFill>
                <a:latin typeface="+mj-lt"/>
                <a:ea typeface="+mn-ea"/>
                <a:cs typeface="+mn-cs"/>
              </a:rPr>
              <a:t>Lavage </a:t>
            </a:r>
            <a:r>
              <a:rPr lang="fr-FR" sz="1800" b="1" kern="1200" dirty="0">
                <a:solidFill>
                  <a:schemeClr val="tx2">
                    <a:lumMod val="75000"/>
                  </a:schemeClr>
                </a:solidFill>
                <a:latin typeface="+mj-lt"/>
                <a:ea typeface="+mn-ea"/>
                <a:cs typeface="+mn-cs"/>
              </a:rPr>
              <a:t>des mains préférentiellement au savon sinon solution hydro-alcoolique (mise à disposition </a:t>
            </a:r>
            <a:r>
              <a:rPr lang="fr-FR" sz="1800" b="1" kern="1200" dirty="0" smtClean="0">
                <a:solidFill>
                  <a:schemeClr val="tx2">
                    <a:lumMod val="75000"/>
                  </a:schemeClr>
                </a:solidFill>
                <a:latin typeface="+mj-lt"/>
                <a:ea typeface="+mn-ea"/>
                <a:cs typeface="+mn-cs"/>
              </a:rPr>
              <a:t>à </a:t>
            </a:r>
            <a:r>
              <a:rPr lang="fr-FR" sz="1800" b="1" kern="1200" dirty="0">
                <a:solidFill>
                  <a:schemeClr val="tx2">
                    <a:lumMod val="75000"/>
                  </a:schemeClr>
                </a:solidFill>
                <a:latin typeface="+mj-lt"/>
                <a:ea typeface="+mn-ea"/>
                <a:cs typeface="+mn-cs"/>
              </a:rPr>
              <a:t>coté de l’imprimante, de la cafetière...)</a:t>
            </a:r>
          </a:p>
          <a:p>
            <a:pPr marL="342900" lvl="1" indent="-342900" algn="just" eaLnBrk="1" fontAlgn="auto" hangingPunct="1">
              <a:spcBef>
                <a:spcPts val="600"/>
              </a:spcBef>
              <a:spcAft>
                <a:spcPts val="600"/>
              </a:spcAft>
              <a:buFont typeface="Wingdings" panose="05000000000000000000" pitchFamily="2" charset="2"/>
              <a:buChar char="Ø"/>
            </a:pPr>
            <a:r>
              <a:rPr lang="fr-FR" sz="2000" b="1" kern="1200" dirty="0">
                <a:solidFill>
                  <a:schemeClr val="tx2">
                    <a:lumMod val="75000"/>
                  </a:schemeClr>
                </a:solidFill>
                <a:latin typeface="+mj-lt"/>
                <a:ea typeface="+mn-ea"/>
                <a:cs typeface="+mn-cs"/>
              </a:rPr>
              <a:t>Nettoyage et désinfection des surfaces, des objets et des locaux (lieux de travail, restauration, </a:t>
            </a:r>
            <a:r>
              <a:rPr lang="fr-FR" sz="2000" b="1" kern="1200" dirty="0" smtClean="0">
                <a:solidFill>
                  <a:schemeClr val="tx2">
                    <a:lumMod val="75000"/>
                  </a:schemeClr>
                </a:solidFill>
                <a:latin typeface="+mj-lt"/>
                <a:ea typeface="+mn-ea"/>
                <a:cs typeface="+mn-cs"/>
              </a:rPr>
              <a:t>vestiaires, </a:t>
            </a:r>
            <a:r>
              <a:rPr lang="fr-FR" sz="2000" b="1" kern="1200" dirty="0">
                <a:solidFill>
                  <a:schemeClr val="tx2">
                    <a:lumMod val="75000"/>
                  </a:schemeClr>
                </a:solidFill>
                <a:latin typeface="+mj-lt"/>
                <a:ea typeface="+mn-ea"/>
                <a:cs typeface="+mn-cs"/>
              </a:rPr>
              <a:t>poignées des portes) avec un produit actif sur le SARS-CoV-2</a:t>
            </a:r>
            <a:r>
              <a:rPr lang="fr-FR" sz="2000" b="1" kern="1200" dirty="0" smtClean="0">
                <a:solidFill>
                  <a:schemeClr val="tx2">
                    <a:lumMod val="75000"/>
                  </a:schemeClr>
                </a:solidFill>
                <a:latin typeface="+mj-lt"/>
                <a:ea typeface="+mn-ea"/>
                <a:cs typeface="+mn-cs"/>
              </a:rPr>
              <a:t>.</a:t>
            </a:r>
          </a:p>
          <a:p>
            <a:pPr marL="342900" lvl="1" indent="-342900" algn="just" eaLnBrk="1" fontAlgn="auto" hangingPunct="1">
              <a:spcBef>
                <a:spcPts val="600"/>
              </a:spcBef>
              <a:spcAft>
                <a:spcPts val="600"/>
              </a:spcAft>
              <a:buFont typeface="Wingdings" panose="05000000000000000000" pitchFamily="2" charset="2"/>
              <a:buChar char="Ø"/>
            </a:pPr>
            <a:r>
              <a:rPr lang="fr-FR" sz="2000" b="1" kern="1200" dirty="0" smtClean="0">
                <a:solidFill>
                  <a:schemeClr val="tx2">
                    <a:lumMod val="75000"/>
                  </a:schemeClr>
                </a:solidFill>
                <a:latin typeface="+mj-lt"/>
                <a:ea typeface="+mn-ea"/>
                <a:cs typeface="+mn-cs"/>
              </a:rPr>
              <a:t>Aération </a:t>
            </a:r>
            <a:r>
              <a:rPr lang="fr-FR" sz="2000" b="1" kern="1200" dirty="0">
                <a:solidFill>
                  <a:schemeClr val="tx2">
                    <a:lumMod val="75000"/>
                  </a:schemeClr>
                </a:solidFill>
                <a:latin typeface="+mj-lt"/>
                <a:ea typeface="+mn-ea"/>
                <a:cs typeface="+mn-cs"/>
              </a:rPr>
              <a:t>des lieux de travail et </a:t>
            </a:r>
            <a:r>
              <a:rPr lang="fr-FR" sz="2000" b="1" kern="1200" dirty="0" smtClean="0">
                <a:solidFill>
                  <a:schemeClr val="tx2">
                    <a:lumMod val="75000"/>
                  </a:schemeClr>
                </a:solidFill>
                <a:latin typeface="+mj-lt"/>
                <a:ea typeface="+mn-ea"/>
                <a:cs typeface="+mn-cs"/>
              </a:rPr>
              <a:t>réception </a:t>
            </a:r>
            <a:r>
              <a:rPr lang="fr-FR" sz="2000" b="1" kern="1200" dirty="0">
                <a:solidFill>
                  <a:schemeClr val="tx2">
                    <a:lumMod val="75000"/>
                  </a:schemeClr>
                </a:solidFill>
                <a:latin typeface="+mj-lt"/>
                <a:ea typeface="+mn-ea"/>
                <a:cs typeface="+mn-cs"/>
              </a:rPr>
              <a:t>du public pendant 15 mn toutes les 3 heures </a:t>
            </a:r>
            <a:r>
              <a:rPr lang="fr-FR" sz="2000" b="1" kern="1200" dirty="0" smtClean="0">
                <a:solidFill>
                  <a:schemeClr val="tx2">
                    <a:lumMod val="75000"/>
                  </a:schemeClr>
                </a:solidFill>
                <a:latin typeface="+mj-lt"/>
                <a:ea typeface="+mn-ea"/>
                <a:cs typeface="+mn-cs"/>
              </a:rPr>
              <a:t>(attention si impossibilité d’aération, s’assurer que la VMC est bien en état de marche)</a:t>
            </a:r>
          </a:p>
        </p:txBody>
      </p:sp>
    </p:spTree>
    <p:extLst>
      <p:ext uri="{BB962C8B-B14F-4D97-AF65-F5344CB8AC3E}">
        <p14:creationId xmlns:p14="http://schemas.microsoft.com/office/powerpoint/2010/main" val="2942758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99392"/>
            <a:ext cx="8229240" cy="1145160"/>
          </a:xfrm>
        </p:spPr>
        <p:txBody>
          <a:bodyPr/>
          <a:lstStyle/>
          <a:p>
            <a:r>
              <a:rPr lang="fr-FR" sz="4000" b="1" dirty="0" smtClean="0">
                <a:latin typeface="+mj-lt"/>
              </a:rPr>
              <a:t>Signalement à l’ARS</a:t>
            </a:r>
            <a:endParaRPr lang="fr-FR" sz="4000" b="1" dirty="0">
              <a:latin typeface="+mj-lt"/>
            </a:endParaRPr>
          </a:p>
        </p:txBody>
      </p:sp>
      <p:sp>
        <p:nvSpPr>
          <p:cNvPr id="3" name="Espace réservé du texte 2"/>
          <p:cNvSpPr>
            <a:spLocks noGrp="1"/>
          </p:cNvSpPr>
          <p:nvPr>
            <p:ph type="body"/>
          </p:nvPr>
        </p:nvSpPr>
        <p:spPr>
          <a:xfrm>
            <a:off x="395536" y="908720"/>
            <a:ext cx="8579296" cy="5040559"/>
          </a:xfrm>
        </p:spPr>
        <p:txBody>
          <a:bodyPr wrap="square"/>
          <a:lstStyle/>
          <a:p>
            <a:pPr marL="342900" lvl="1" indent="-342900" algn="l" eaLnBrk="1" fontAlgn="auto" hangingPunct="1">
              <a:spcBef>
                <a:spcPts val="600"/>
              </a:spcBef>
              <a:spcAft>
                <a:spcPts val="600"/>
              </a:spcAft>
              <a:buFont typeface="Wingdings" panose="05000000000000000000" pitchFamily="2" charset="2"/>
              <a:buChar char="Ø"/>
            </a:pPr>
            <a:r>
              <a:rPr lang="fr-FR" sz="2400" b="1" kern="1200" dirty="0" smtClean="0">
                <a:solidFill>
                  <a:schemeClr val="tx2">
                    <a:lumMod val="75000"/>
                  </a:schemeClr>
                </a:solidFill>
                <a:latin typeface="+mj-lt"/>
                <a:ea typeface="+mn-ea"/>
                <a:cs typeface="+mn-cs"/>
              </a:rPr>
              <a:t>Cluster </a:t>
            </a:r>
            <a:r>
              <a:rPr lang="fr-FR" sz="2400" b="1" kern="1200" dirty="0">
                <a:solidFill>
                  <a:schemeClr val="tx2">
                    <a:lumMod val="75000"/>
                  </a:schemeClr>
                </a:solidFill>
                <a:latin typeface="+mj-lt"/>
                <a:ea typeface="+mn-ea"/>
                <a:cs typeface="+mn-cs"/>
              </a:rPr>
              <a:t>: </a:t>
            </a:r>
            <a:r>
              <a:rPr lang="fr-FR" sz="2400" b="1" kern="1200" dirty="0" smtClean="0">
                <a:solidFill>
                  <a:schemeClr val="tx2">
                    <a:lumMod val="75000"/>
                  </a:schemeClr>
                </a:solidFill>
                <a:latin typeface="+mj-lt"/>
                <a:ea typeface="+mn-ea"/>
                <a:cs typeface="+mn-cs"/>
              </a:rPr>
              <a:t>si trois cas positifs ou plus dans l’entreprise </a:t>
            </a:r>
            <a:r>
              <a:rPr lang="fr-FR" sz="2400" b="1" kern="1200" dirty="0">
                <a:solidFill>
                  <a:schemeClr val="tx2">
                    <a:lumMod val="75000"/>
                  </a:schemeClr>
                </a:solidFill>
                <a:latin typeface="+mj-lt"/>
                <a:ea typeface="+mn-ea"/>
                <a:cs typeface="+mn-cs"/>
              </a:rPr>
              <a:t>dans une période de 7 jours </a:t>
            </a:r>
            <a:r>
              <a:rPr lang="fr-FR" sz="2400" b="1" kern="1200" dirty="0" smtClean="0">
                <a:solidFill>
                  <a:schemeClr val="tx2">
                    <a:lumMod val="75000"/>
                  </a:schemeClr>
                </a:solidFill>
                <a:latin typeface="+mj-lt"/>
                <a:ea typeface="+mn-ea"/>
                <a:cs typeface="+mn-cs"/>
              </a:rPr>
              <a:t>au </a:t>
            </a:r>
            <a:r>
              <a:rPr lang="fr-FR" sz="2400" b="1" kern="1200" dirty="0">
                <a:solidFill>
                  <a:schemeClr val="tx2">
                    <a:lumMod val="75000"/>
                  </a:schemeClr>
                </a:solidFill>
                <a:latin typeface="+mj-lt"/>
                <a:ea typeface="+mn-ea"/>
                <a:cs typeface="+mn-cs"/>
              </a:rPr>
              <a:t>regard des résultats des tests des personnes contacts</a:t>
            </a:r>
            <a:r>
              <a:rPr lang="fr-FR" sz="2400" b="1" kern="1200" dirty="0" smtClean="0">
                <a:solidFill>
                  <a:schemeClr val="tx2">
                    <a:lumMod val="75000"/>
                  </a:schemeClr>
                </a:solidFill>
                <a:latin typeface="+mj-lt"/>
                <a:ea typeface="+mn-ea"/>
                <a:cs typeface="+mn-cs"/>
              </a:rPr>
              <a:t>.</a:t>
            </a:r>
          </a:p>
          <a:p>
            <a:pPr marL="0" lvl="1" indent="0" algn="l" eaLnBrk="1" fontAlgn="auto" hangingPunct="1">
              <a:spcBef>
                <a:spcPts val="600"/>
              </a:spcBef>
              <a:spcAft>
                <a:spcPts val="600"/>
              </a:spcAft>
              <a:buNone/>
            </a:pPr>
            <a:endParaRPr lang="fr-FR" sz="2400" b="1" kern="1200" dirty="0">
              <a:solidFill>
                <a:schemeClr val="tx2">
                  <a:lumMod val="75000"/>
                </a:schemeClr>
              </a:solidFill>
              <a:latin typeface="+mj-lt"/>
              <a:ea typeface="+mn-ea"/>
              <a:cs typeface="+mn-cs"/>
            </a:endParaRPr>
          </a:p>
          <a:p>
            <a:pPr marL="342900" lvl="1" indent="-342900" algn="l" eaLnBrk="1" fontAlgn="auto" hangingPunct="1">
              <a:spcBef>
                <a:spcPts val="600"/>
              </a:spcBef>
              <a:spcAft>
                <a:spcPts val="600"/>
              </a:spcAft>
              <a:buFont typeface="Wingdings" panose="05000000000000000000" pitchFamily="2" charset="2"/>
              <a:buChar char="Ø"/>
            </a:pPr>
            <a:r>
              <a:rPr lang="fr-FR" sz="2400" b="1" kern="1200" dirty="0">
                <a:solidFill>
                  <a:schemeClr val="tx2">
                    <a:lumMod val="75000"/>
                  </a:schemeClr>
                </a:solidFill>
                <a:latin typeface="+mj-lt"/>
                <a:ea typeface="+mn-ea"/>
                <a:cs typeface="+mn-cs"/>
              </a:rPr>
              <a:t>Le gérant ou le service de santé au travail de l’entreprise doit informer l’ARS :</a:t>
            </a:r>
          </a:p>
          <a:p>
            <a:pPr marL="887116" lvl="5" indent="-342900" algn="l">
              <a:buFont typeface="Cambria" panose="02040503050406030204" pitchFamily="18" charset="0"/>
              <a:buChar char="‐"/>
            </a:pPr>
            <a:r>
              <a:rPr lang="fr-FR" sz="2400" b="1" kern="1200" dirty="0">
                <a:solidFill>
                  <a:schemeClr val="tx2">
                    <a:lumMod val="75000"/>
                  </a:schemeClr>
                </a:solidFill>
                <a:latin typeface="+mj-lt"/>
                <a:ea typeface="+mn-ea"/>
                <a:cs typeface="+mn-cs"/>
              </a:rPr>
              <a:t>par mail : </a:t>
            </a:r>
            <a:r>
              <a:rPr lang="fr-FR" sz="2400" b="1" kern="1200" dirty="0" smtClean="0">
                <a:solidFill>
                  <a:schemeClr val="tx2">
                    <a:lumMod val="75000"/>
                  </a:schemeClr>
                </a:solidFill>
                <a:latin typeface="+mj-lt"/>
                <a:ea typeface="+mn-ea"/>
                <a:cs typeface="+mn-cs"/>
                <a:hlinkClick r:id="rId2"/>
              </a:rPr>
              <a:t>ars13-alerte@ars.sante.fr</a:t>
            </a:r>
            <a:r>
              <a:rPr lang="fr-FR" sz="2400" b="1" kern="1200" dirty="0" smtClean="0">
                <a:solidFill>
                  <a:schemeClr val="tx2">
                    <a:lumMod val="75000"/>
                  </a:schemeClr>
                </a:solidFill>
                <a:latin typeface="+mj-lt"/>
                <a:ea typeface="+mn-ea"/>
                <a:cs typeface="+mn-cs"/>
              </a:rPr>
              <a:t> </a:t>
            </a:r>
            <a:endParaRPr lang="fr-FR" sz="2400" b="1" kern="1200" dirty="0">
              <a:solidFill>
                <a:schemeClr val="tx2">
                  <a:lumMod val="75000"/>
                </a:schemeClr>
              </a:solidFill>
              <a:latin typeface="+mj-lt"/>
              <a:ea typeface="+mn-ea"/>
              <a:cs typeface="+mn-cs"/>
            </a:endParaRPr>
          </a:p>
          <a:p>
            <a:pPr marL="887116" lvl="5" indent="-342900" algn="l">
              <a:buFont typeface="Cambria" panose="02040503050406030204" pitchFamily="18" charset="0"/>
              <a:buChar char="‐"/>
            </a:pPr>
            <a:r>
              <a:rPr lang="fr-FR" sz="2400" b="1" kern="1200" dirty="0">
                <a:solidFill>
                  <a:schemeClr val="tx2">
                    <a:lumMod val="75000"/>
                  </a:schemeClr>
                </a:solidFill>
                <a:latin typeface="+mj-lt"/>
                <a:ea typeface="+mn-ea"/>
                <a:cs typeface="+mn-cs"/>
              </a:rPr>
              <a:t>par téléphone : 04 13 55 80 00</a:t>
            </a:r>
          </a:p>
        </p:txBody>
      </p:sp>
    </p:spTree>
    <p:extLst>
      <p:ext uri="{BB962C8B-B14F-4D97-AF65-F5344CB8AC3E}">
        <p14:creationId xmlns:p14="http://schemas.microsoft.com/office/powerpoint/2010/main" val="3053115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0"/>
            <a:ext cx="7740352" cy="872277"/>
          </a:xfrm>
        </p:spPr>
        <p:txBody>
          <a:bodyPr/>
          <a:lstStyle/>
          <a:p>
            <a:r>
              <a:rPr lang="fr-FR" sz="2800" b="1" dirty="0">
                <a:solidFill>
                  <a:schemeClr val="tx2">
                    <a:lumMod val="75000"/>
                  </a:schemeClr>
                </a:solidFill>
                <a:latin typeface="+mj-lt"/>
              </a:rPr>
              <a:t>Gestion d’un cluster en </a:t>
            </a:r>
            <a:r>
              <a:rPr lang="fr-FR" sz="2800" b="1" dirty="0" smtClean="0">
                <a:solidFill>
                  <a:schemeClr val="tx2">
                    <a:lumMod val="75000"/>
                  </a:schemeClr>
                </a:solidFill>
                <a:latin typeface="+mj-lt"/>
              </a:rPr>
              <a:t>entreprise (1)</a:t>
            </a:r>
            <a:endParaRPr lang="fr-FR" sz="2800" b="1" dirty="0">
              <a:solidFill>
                <a:schemeClr val="tx2">
                  <a:lumMod val="75000"/>
                </a:schemeClr>
              </a:solidFill>
              <a:latin typeface="+mj-lt"/>
            </a:endParaRPr>
          </a:p>
        </p:txBody>
      </p:sp>
      <p:sp>
        <p:nvSpPr>
          <p:cNvPr id="3" name="Espace réservé du texte 2"/>
          <p:cNvSpPr>
            <a:spLocks noGrp="1"/>
          </p:cNvSpPr>
          <p:nvPr>
            <p:ph type="body"/>
          </p:nvPr>
        </p:nvSpPr>
        <p:spPr>
          <a:xfrm>
            <a:off x="179512" y="2204864"/>
            <a:ext cx="8712968" cy="3977280"/>
          </a:xfrm>
        </p:spPr>
        <p:txBody>
          <a:bodyPr wrap="square"/>
          <a:lstStyle/>
          <a:p>
            <a:pPr marL="285750" indent="-285750" algn="just">
              <a:spcAft>
                <a:spcPts val="1200"/>
              </a:spcAft>
              <a:buFont typeface="Wingdings" panose="05000000000000000000" pitchFamily="2" charset="2"/>
              <a:buChar char="Ø"/>
            </a:pPr>
            <a:r>
              <a:rPr lang="fr-FR" sz="1800" b="1" dirty="0">
                <a:solidFill>
                  <a:schemeClr val="tx2">
                    <a:lumMod val="75000"/>
                  </a:schemeClr>
                </a:solidFill>
                <a:latin typeface="+mj-lt"/>
                <a:ea typeface="Cambria" panose="02040503050406030204" pitchFamily="18" charset="0"/>
                <a:cs typeface="Times New Roman"/>
              </a:rPr>
              <a:t>La cellule du contact </a:t>
            </a:r>
            <a:r>
              <a:rPr lang="fr-FR" sz="1800" b="1" dirty="0" err="1">
                <a:solidFill>
                  <a:schemeClr val="tx2">
                    <a:lumMod val="75000"/>
                  </a:schemeClr>
                </a:solidFill>
                <a:latin typeface="+mj-lt"/>
                <a:ea typeface="Cambria" panose="02040503050406030204" pitchFamily="18" charset="0"/>
                <a:cs typeface="Times New Roman"/>
              </a:rPr>
              <a:t>tracing</a:t>
            </a:r>
            <a:r>
              <a:rPr lang="fr-FR" sz="1800" b="1" dirty="0">
                <a:solidFill>
                  <a:schemeClr val="tx2">
                    <a:lumMod val="75000"/>
                  </a:schemeClr>
                </a:solidFill>
                <a:latin typeface="+mj-lt"/>
                <a:ea typeface="Cambria" panose="02040503050406030204" pitchFamily="18" charset="0"/>
                <a:cs typeface="Times New Roman"/>
              </a:rPr>
              <a:t> (CCT) de l’ARS intervient lorsqu’il y a 3 cas + ou plus dans une entreprise. </a:t>
            </a:r>
            <a:endParaRPr lang="fr-FR" sz="1800" b="1" dirty="0" smtClean="0">
              <a:solidFill>
                <a:schemeClr val="tx2">
                  <a:lumMod val="75000"/>
                </a:schemeClr>
              </a:solidFill>
              <a:latin typeface="+mj-lt"/>
              <a:ea typeface="Cambria" panose="02040503050406030204" pitchFamily="18" charset="0"/>
              <a:cs typeface="Times New Roman"/>
            </a:endParaRPr>
          </a:p>
          <a:p>
            <a:pPr marL="285750" indent="-285750" algn="just">
              <a:spcAft>
                <a:spcPts val="1200"/>
              </a:spcAft>
              <a:buFont typeface="Wingdings" panose="05000000000000000000" pitchFamily="2" charset="2"/>
              <a:buChar char="Ø"/>
            </a:pPr>
            <a:r>
              <a:rPr lang="fr-FR" sz="1800" b="1" dirty="0" smtClean="0">
                <a:solidFill>
                  <a:schemeClr val="tx2">
                    <a:lumMod val="75000"/>
                  </a:schemeClr>
                </a:solidFill>
                <a:latin typeface="+mj-lt"/>
                <a:ea typeface="Cambria" panose="02040503050406030204" pitchFamily="18" charset="0"/>
                <a:cs typeface="Times New Roman"/>
              </a:rPr>
              <a:t>Le </a:t>
            </a:r>
            <a:r>
              <a:rPr lang="fr-FR" sz="1800" b="1" dirty="0">
                <a:solidFill>
                  <a:schemeClr val="tx2">
                    <a:lumMod val="75000"/>
                  </a:schemeClr>
                </a:solidFill>
                <a:latin typeface="+mj-lt"/>
                <a:ea typeface="Cambria" panose="02040503050406030204" pitchFamily="18" charset="0"/>
                <a:cs typeface="Times New Roman"/>
              </a:rPr>
              <a:t>signalement peut provenir de la CPAM ou directement du référent Covid, médecin du travail ou directeur de l’entreprise</a:t>
            </a:r>
            <a:r>
              <a:rPr lang="fr-FR" sz="1800" b="1" dirty="0" smtClean="0">
                <a:solidFill>
                  <a:schemeClr val="tx2">
                    <a:lumMod val="75000"/>
                  </a:schemeClr>
                </a:solidFill>
                <a:latin typeface="+mj-lt"/>
                <a:ea typeface="Cambria" panose="02040503050406030204" pitchFamily="18" charset="0"/>
                <a:cs typeface="Times New Roman"/>
              </a:rPr>
              <a:t>.</a:t>
            </a:r>
          </a:p>
          <a:p>
            <a:pPr marL="285750" indent="-285750" algn="just">
              <a:spcAft>
                <a:spcPts val="1200"/>
              </a:spcAft>
              <a:buFont typeface="Wingdings" panose="05000000000000000000" pitchFamily="2" charset="2"/>
              <a:buChar char="Ø"/>
            </a:pPr>
            <a:r>
              <a:rPr lang="fr-FR" sz="1800" b="1" dirty="0" smtClean="0">
                <a:solidFill>
                  <a:schemeClr val="tx2">
                    <a:lumMod val="75000"/>
                  </a:schemeClr>
                </a:solidFill>
                <a:latin typeface="+mj-lt"/>
                <a:ea typeface="Cambria" panose="02040503050406030204" pitchFamily="18" charset="0"/>
                <a:cs typeface="Times New Roman"/>
              </a:rPr>
              <a:t>La </a:t>
            </a:r>
            <a:r>
              <a:rPr lang="fr-FR" sz="1800" b="1" dirty="0">
                <a:solidFill>
                  <a:schemeClr val="tx2">
                    <a:lumMod val="75000"/>
                  </a:schemeClr>
                </a:solidFill>
                <a:latin typeface="+mj-lt"/>
                <a:ea typeface="Cambria" panose="02040503050406030204" pitchFamily="18" charset="0"/>
                <a:cs typeface="Times New Roman"/>
              </a:rPr>
              <a:t>CCT est constituée d’agents administratifs, de traceurs (médecins et IDE) et d’un chef de salle (médecin). </a:t>
            </a:r>
            <a:endParaRPr lang="fr-FR" sz="1800" b="1" dirty="0" smtClean="0">
              <a:solidFill>
                <a:schemeClr val="tx2">
                  <a:lumMod val="75000"/>
                </a:schemeClr>
              </a:solidFill>
              <a:latin typeface="+mj-lt"/>
              <a:ea typeface="Cambria" panose="02040503050406030204" pitchFamily="18" charset="0"/>
              <a:cs typeface="Times New Roman"/>
            </a:endParaRPr>
          </a:p>
          <a:p>
            <a:pPr marL="285750" indent="-285750" algn="just">
              <a:spcAft>
                <a:spcPts val="1200"/>
              </a:spcAft>
              <a:buFont typeface="Wingdings" panose="05000000000000000000" pitchFamily="2" charset="2"/>
              <a:buChar char="Ø"/>
            </a:pPr>
            <a:r>
              <a:rPr lang="fr-FR" sz="1800" b="1" dirty="0" smtClean="0">
                <a:solidFill>
                  <a:schemeClr val="tx2">
                    <a:lumMod val="75000"/>
                  </a:schemeClr>
                </a:solidFill>
                <a:latin typeface="+mj-lt"/>
                <a:ea typeface="Cambria" panose="02040503050406030204" pitchFamily="18" charset="0"/>
                <a:cs typeface="Times New Roman"/>
              </a:rPr>
              <a:t>Le </a:t>
            </a:r>
            <a:r>
              <a:rPr lang="fr-FR" sz="1800" b="1" dirty="0">
                <a:solidFill>
                  <a:schemeClr val="tx2">
                    <a:lumMod val="75000"/>
                  </a:schemeClr>
                </a:solidFill>
                <a:latin typeface="+mj-lt"/>
                <a:ea typeface="Cambria" panose="02040503050406030204" pitchFamily="18" charset="0"/>
                <a:cs typeface="Times New Roman"/>
              </a:rPr>
              <a:t>traceur prend contact avec le directeur, médecin du travail ou RH de l’entreprise : un point de situation est fait par </a:t>
            </a:r>
            <a:r>
              <a:rPr lang="fr-FR" sz="1800" b="1" dirty="0" smtClean="0">
                <a:solidFill>
                  <a:schemeClr val="tx2">
                    <a:lumMod val="75000"/>
                  </a:schemeClr>
                </a:solidFill>
                <a:latin typeface="+mj-lt"/>
                <a:ea typeface="Cambria" panose="02040503050406030204" pitchFamily="18" charset="0"/>
                <a:cs typeface="Times New Roman"/>
              </a:rPr>
              <a:t>téléphone</a:t>
            </a:r>
          </a:p>
          <a:p>
            <a:pPr marL="285750" indent="-285750" algn="just">
              <a:spcAft>
                <a:spcPts val="1200"/>
              </a:spcAft>
              <a:buFont typeface="Wingdings" panose="05000000000000000000" pitchFamily="2" charset="2"/>
              <a:buChar char="Ø"/>
            </a:pPr>
            <a:r>
              <a:rPr lang="fr-FR" sz="1800" b="1" dirty="0" smtClean="0">
                <a:solidFill>
                  <a:schemeClr val="tx2">
                    <a:lumMod val="75000"/>
                  </a:schemeClr>
                </a:solidFill>
                <a:latin typeface="+mj-lt"/>
                <a:ea typeface="Cambria" panose="02040503050406030204" pitchFamily="18" charset="0"/>
                <a:cs typeface="Times New Roman"/>
              </a:rPr>
              <a:t>Envoi </a:t>
            </a:r>
            <a:r>
              <a:rPr lang="fr-FR" sz="1800" b="1" dirty="0">
                <a:solidFill>
                  <a:schemeClr val="tx2">
                    <a:lumMod val="75000"/>
                  </a:schemeClr>
                </a:solidFill>
                <a:latin typeface="+mj-lt"/>
                <a:ea typeface="Cambria" panose="02040503050406030204" pitchFamily="18" charset="0"/>
                <a:cs typeface="Times New Roman"/>
              </a:rPr>
              <a:t>d’un mail à l’entreprise (y compris au service de santé au travail) comprenant </a:t>
            </a:r>
            <a:r>
              <a:rPr lang="fr-FR" sz="1800" b="1" dirty="0" smtClean="0">
                <a:solidFill>
                  <a:schemeClr val="tx2">
                    <a:lumMod val="75000"/>
                  </a:schemeClr>
                </a:solidFill>
                <a:latin typeface="+mj-lt"/>
                <a:ea typeface="Cambria" panose="02040503050406030204" pitchFamily="18" charset="0"/>
                <a:cs typeface="Times New Roman"/>
              </a:rPr>
              <a:t>:</a:t>
            </a:r>
            <a:endParaRPr lang="fr-FR" sz="1400" b="1" dirty="0">
              <a:solidFill>
                <a:srgbClr val="FF0000"/>
              </a:solidFill>
              <a:latin typeface="+mj-lt"/>
              <a:ea typeface="Cambria" panose="02040503050406030204" pitchFamily="18" charset="0"/>
              <a:cs typeface="Times New Roman"/>
            </a:endParaRPr>
          </a:p>
          <a:p>
            <a:pPr marL="452438" lvl="5" indent="-285750" algn="just">
              <a:spcAft>
                <a:spcPts val="0"/>
              </a:spcAft>
              <a:buSzPts val="1000"/>
              <a:buFont typeface="Cambria" panose="02040503050406030204" pitchFamily="18" charset="0"/>
              <a:buChar char="-"/>
            </a:pPr>
            <a:r>
              <a:rPr lang="fr-FR" sz="1600" b="1" dirty="0">
                <a:solidFill>
                  <a:schemeClr val="tx2">
                    <a:lumMod val="75000"/>
                  </a:schemeClr>
                </a:solidFill>
                <a:latin typeface="+mj-lt"/>
                <a:ea typeface="Cambria" panose="02040503050406030204" pitchFamily="18" charset="0"/>
                <a:cs typeface="Times New Roman"/>
              </a:rPr>
              <a:t>Des définitions (d’un cluster et d’un CAR), la durée d’isolement des cas et des CAR, les modalités d’isolement et de dépistage des CAR….</a:t>
            </a:r>
          </a:p>
          <a:p>
            <a:pPr marL="452438" lvl="5" indent="-285750" algn="just">
              <a:spcAft>
                <a:spcPts val="0"/>
              </a:spcAft>
              <a:buSzPts val="1000"/>
              <a:buFont typeface="Cambria" panose="02040503050406030204" pitchFamily="18" charset="0"/>
              <a:buChar char="-"/>
            </a:pPr>
            <a:r>
              <a:rPr lang="fr-FR" sz="1600" b="1" dirty="0">
                <a:solidFill>
                  <a:schemeClr val="tx2">
                    <a:lumMod val="75000"/>
                  </a:schemeClr>
                </a:solidFill>
                <a:latin typeface="+mj-lt"/>
                <a:ea typeface="Cambria" panose="02040503050406030204" pitchFamily="18" charset="0"/>
                <a:cs typeface="Times New Roman"/>
              </a:rPr>
              <a:t>Des pièces-jointes : </a:t>
            </a:r>
          </a:p>
          <a:p>
            <a:pPr marL="1374183" lvl="6" indent="-285750" algn="just">
              <a:spcAft>
                <a:spcPts val="0"/>
              </a:spcAft>
              <a:buSzPts val="1000"/>
              <a:buFont typeface="Cambria" panose="02040503050406030204" pitchFamily="18" charset="0"/>
              <a:buChar char="-"/>
            </a:pPr>
            <a:r>
              <a:rPr lang="fr-FR" sz="1400" b="1" dirty="0">
                <a:solidFill>
                  <a:schemeClr val="tx2">
                    <a:lumMod val="75000"/>
                  </a:schemeClr>
                </a:solidFill>
                <a:latin typeface="+mj-lt"/>
                <a:ea typeface="Cambria" panose="02040503050406030204" pitchFamily="18" charset="0"/>
                <a:cs typeface="Times New Roman"/>
              </a:rPr>
              <a:t>Un tableau de suivi des cas et de leurs CAR </a:t>
            </a:r>
          </a:p>
          <a:p>
            <a:pPr marL="1374183" lvl="6" indent="-285750" algn="just">
              <a:spcAft>
                <a:spcPts val="0"/>
              </a:spcAft>
              <a:buSzPts val="1000"/>
              <a:buFont typeface="Cambria" panose="02040503050406030204" pitchFamily="18" charset="0"/>
              <a:buChar char="-"/>
            </a:pPr>
            <a:r>
              <a:rPr lang="fr-FR" sz="1400" b="1" dirty="0">
                <a:solidFill>
                  <a:schemeClr val="tx2">
                    <a:lumMod val="75000"/>
                  </a:schemeClr>
                </a:solidFill>
                <a:latin typeface="+mj-lt"/>
                <a:ea typeface="Cambria" panose="02040503050406030204" pitchFamily="18" charset="0"/>
                <a:cs typeface="Times New Roman"/>
              </a:rPr>
              <a:t>Le protocole national de santé et de sécurité en entreprise</a:t>
            </a:r>
          </a:p>
          <a:p>
            <a:pPr marL="1374183" lvl="6" indent="-285750" algn="just">
              <a:spcAft>
                <a:spcPts val="0"/>
              </a:spcAft>
              <a:buSzPts val="1000"/>
              <a:buFont typeface="Cambria" panose="02040503050406030204" pitchFamily="18" charset="0"/>
              <a:buChar char="-"/>
            </a:pPr>
            <a:r>
              <a:rPr lang="fr-FR" sz="1400" b="1" dirty="0">
                <a:solidFill>
                  <a:schemeClr val="tx2">
                    <a:lumMod val="75000"/>
                  </a:schemeClr>
                </a:solidFill>
                <a:latin typeface="+mj-lt"/>
                <a:ea typeface="Cambria" panose="02040503050406030204" pitchFamily="18" charset="0"/>
                <a:cs typeface="Times New Roman"/>
              </a:rPr>
              <a:t>Un protocole de nettoyage</a:t>
            </a:r>
          </a:p>
          <a:p>
            <a:pPr marL="1374183" lvl="6" indent="-285750" algn="just">
              <a:spcAft>
                <a:spcPts val="0"/>
              </a:spcAft>
              <a:buSzPts val="1000"/>
              <a:buFont typeface="Cambria" panose="02040503050406030204" pitchFamily="18" charset="0"/>
              <a:buChar char="-"/>
            </a:pPr>
            <a:r>
              <a:rPr lang="fr-FR" sz="1400" b="1" dirty="0">
                <a:solidFill>
                  <a:schemeClr val="tx2">
                    <a:lumMod val="75000"/>
                  </a:schemeClr>
                </a:solidFill>
                <a:latin typeface="+mj-lt"/>
                <a:ea typeface="Cambria" panose="02040503050406030204" pitchFamily="18" charset="0"/>
                <a:cs typeface="Times New Roman"/>
              </a:rPr>
              <a:t>Un arbre décisionnel </a:t>
            </a:r>
          </a:p>
          <a:p>
            <a:pPr marL="1374183" lvl="6" indent="-285750" algn="just">
              <a:spcAft>
                <a:spcPts val="0"/>
              </a:spcAft>
              <a:buSzPts val="1000"/>
              <a:buFont typeface="Cambria" panose="02040503050406030204" pitchFamily="18" charset="0"/>
              <a:buChar char="-"/>
            </a:pPr>
            <a:r>
              <a:rPr lang="fr-FR" sz="1400" b="1" dirty="0">
                <a:solidFill>
                  <a:schemeClr val="tx2">
                    <a:lumMod val="75000"/>
                  </a:schemeClr>
                </a:solidFill>
                <a:latin typeface="+mj-lt"/>
                <a:ea typeface="Cambria" panose="02040503050406030204" pitchFamily="18" charset="0"/>
                <a:cs typeface="Times New Roman"/>
              </a:rPr>
              <a:t>Un courrier de coordination ARS/DIRECCTE/CARSAT</a:t>
            </a:r>
          </a:p>
          <a:p>
            <a:pPr>
              <a:buFont typeface="Wingdings" panose="05000000000000000000" pitchFamily="2" charset="2"/>
              <a:buChar char="Ø"/>
            </a:pPr>
            <a:endParaRPr lang="fr-FR" sz="1800" dirty="0">
              <a:solidFill>
                <a:schemeClr val="tx2">
                  <a:lumMod val="75000"/>
                </a:schemeClr>
              </a:solidFill>
              <a:latin typeface="+mj-lt"/>
              <a:ea typeface="Cambria" panose="02040503050406030204" pitchFamily="18" charset="0"/>
            </a:endParaRPr>
          </a:p>
        </p:txBody>
      </p:sp>
    </p:spTree>
    <p:extLst>
      <p:ext uri="{BB962C8B-B14F-4D97-AF65-F5344CB8AC3E}">
        <p14:creationId xmlns:p14="http://schemas.microsoft.com/office/powerpoint/2010/main" val="1658082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p:nvPr>
        </p:nvSpPr>
        <p:spPr>
          <a:xfrm>
            <a:off x="251520" y="2132856"/>
            <a:ext cx="8640959" cy="3977280"/>
          </a:xfrm>
        </p:spPr>
        <p:txBody>
          <a:bodyPr wrap="square"/>
          <a:lstStyle/>
          <a:p>
            <a:pPr marL="285750" indent="-285750" algn="just">
              <a:spcAft>
                <a:spcPts val="0"/>
              </a:spcAft>
              <a:buFont typeface="Wingdings" panose="05000000000000000000" pitchFamily="2" charset="2"/>
              <a:buChar char="Ø"/>
            </a:pPr>
            <a:r>
              <a:rPr lang="fr-FR" sz="1800" b="1" dirty="0">
                <a:solidFill>
                  <a:schemeClr val="tx2">
                    <a:lumMod val="75000"/>
                  </a:schemeClr>
                </a:solidFill>
                <a:latin typeface="+mj-lt"/>
                <a:ea typeface="Cambria" panose="02040503050406030204" pitchFamily="18" charset="0"/>
                <a:cs typeface="Times New Roman"/>
              </a:rPr>
              <a:t>Après avoir évalué la situation si possible avec le service de santé au travail (SST), vérifié les résultats des tests dans l’outil SIDEP, les cas et les CAR sont enregistrés dans l’outil Contact Covid afin que ces derniers puissent être prioritaires pour bénéficier d’un test en laboratoire et que des AT puissent leur être délivrés par la CPAM, dans le cas bien sûr où l’entreprise n’emploie pas des opérateurs d’importance vitale (OIV). </a:t>
            </a:r>
            <a:endParaRPr lang="fr-FR" sz="1800" b="1" dirty="0" smtClean="0">
              <a:solidFill>
                <a:schemeClr val="tx2">
                  <a:lumMod val="75000"/>
                </a:schemeClr>
              </a:solidFill>
              <a:latin typeface="+mj-lt"/>
              <a:ea typeface="Cambria" panose="02040503050406030204" pitchFamily="18" charset="0"/>
              <a:cs typeface="Times New Roman"/>
            </a:endParaRPr>
          </a:p>
          <a:p>
            <a:pPr marL="285750" indent="-285750" algn="just">
              <a:spcAft>
                <a:spcPts val="0"/>
              </a:spcAft>
              <a:buFont typeface="Wingdings" panose="05000000000000000000" pitchFamily="2" charset="2"/>
              <a:buChar char="Ø"/>
            </a:pPr>
            <a:endParaRPr lang="fr-FR" sz="1800" b="1" dirty="0">
              <a:solidFill>
                <a:schemeClr val="tx2">
                  <a:lumMod val="75000"/>
                </a:schemeClr>
              </a:solidFill>
              <a:latin typeface="+mj-lt"/>
              <a:ea typeface="Cambria" panose="02040503050406030204" pitchFamily="18" charset="0"/>
              <a:cs typeface="Times New Roman"/>
            </a:endParaRPr>
          </a:p>
          <a:p>
            <a:pPr marL="285750" indent="-285750" algn="just">
              <a:spcAft>
                <a:spcPts val="0"/>
              </a:spcAft>
              <a:buFont typeface="Wingdings" panose="05000000000000000000" pitchFamily="2" charset="2"/>
              <a:buChar char="Ø"/>
            </a:pPr>
            <a:r>
              <a:rPr lang="fr-FR" sz="1800" b="1" dirty="0">
                <a:solidFill>
                  <a:schemeClr val="tx2">
                    <a:lumMod val="75000"/>
                  </a:schemeClr>
                </a:solidFill>
                <a:latin typeface="+mj-lt"/>
                <a:ea typeface="Cambria" panose="02040503050406030204" pitchFamily="18" charset="0"/>
                <a:cs typeface="Times New Roman"/>
              </a:rPr>
              <a:t>Lors de la mise en évidence d’une importante chaine de transmission, un dépistage massif peut être organisé en lien avec un laboratoire et le SST</a:t>
            </a:r>
            <a:r>
              <a:rPr lang="fr-FR" sz="1800" b="1" dirty="0" smtClean="0">
                <a:solidFill>
                  <a:schemeClr val="tx2">
                    <a:lumMod val="75000"/>
                  </a:schemeClr>
                </a:solidFill>
                <a:latin typeface="+mj-lt"/>
                <a:ea typeface="Cambria" panose="02040503050406030204" pitchFamily="18" charset="0"/>
                <a:cs typeface="Times New Roman"/>
              </a:rPr>
              <a:t>.</a:t>
            </a:r>
          </a:p>
          <a:p>
            <a:pPr marL="285750" indent="-285750" algn="just">
              <a:spcAft>
                <a:spcPts val="0"/>
              </a:spcAft>
              <a:buFont typeface="Wingdings" panose="05000000000000000000" pitchFamily="2" charset="2"/>
              <a:buChar char="Ø"/>
            </a:pPr>
            <a:endParaRPr lang="fr-FR" sz="1800" b="1" dirty="0">
              <a:solidFill>
                <a:schemeClr val="tx2">
                  <a:lumMod val="75000"/>
                </a:schemeClr>
              </a:solidFill>
              <a:latin typeface="+mj-lt"/>
              <a:ea typeface="Cambria" panose="02040503050406030204" pitchFamily="18" charset="0"/>
              <a:cs typeface="Times New Roman"/>
            </a:endParaRPr>
          </a:p>
          <a:p>
            <a:pPr marL="285750" indent="-285750" algn="just">
              <a:spcAft>
                <a:spcPts val="0"/>
              </a:spcAft>
              <a:buFont typeface="Wingdings" panose="05000000000000000000" pitchFamily="2" charset="2"/>
              <a:buChar char="Ø"/>
            </a:pPr>
            <a:r>
              <a:rPr lang="fr-FR" sz="1800" b="1" dirty="0">
                <a:solidFill>
                  <a:schemeClr val="tx2">
                    <a:lumMod val="75000"/>
                  </a:schemeClr>
                </a:solidFill>
                <a:latin typeface="+mj-lt"/>
                <a:ea typeface="Cambria" panose="02040503050406030204" pitchFamily="18" charset="0"/>
                <a:cs typeface="Times New Roman"/>
              </a:rPr>
              <a:t>Une veille de l’outil SIDEP est réalisée à J7. Dans le cas où tous les CAR sont - à J7 et qu’aucun nouveau cas + n’est signalé, le dossier peut être clôturé à J14. Par contre si le dépistage à J7 révèle de nouveaux cas +, un contact-</a:t>
            </a:r>
            <a:r>
              <a:rPr lang="fr-FR" sz="1800" b="1" dirty="0" err="1">
                <a:solidFill>
                  <a:schemeClr val="tx2">
                    <a:lumMod val="75000"/>
                  </a:schemeClr>
                </a:solidFill>
                <a:latin typeface="+mj-lt"/>
                <a:ea typeface="Cambria" panose="02040503050406030204" pitchFamily="18" charset="0"/>
                <a:cs typeface="Times New Roman"/>
              </a:rPr>
              <a:t>tracing</a:t>
            </a:r>
            <a:r>
              <a:rPr lang="fr-FR" sz="1800" b="1" dirty="0">
                <a:solidFill>
                  <a:schemeClr val="tx2">
                    <a:lumMod val="75000"/>
                  </a:schemeClr>
                </a:solidFill>
                <a:latin typeface="+mj-lt"/>
                <a:ea typeface="Cambria" panose="02040503050406030204" pitchFamily="18" charset="0"/>
                <a:cs typeface="Times New Roman"/>
              </a:rPr>
              <a:t> est réalisé en fonction du dernier jour de leur présence au travail</a:t>
            </a:r>
            <a:r>
              <a:rPr lang="fr-FR" sz="1800" b="1" dirty="0" smtClean="0">
                <a:solidFill>
                  <a:schemeClr val="tx2">
                    <a:lumMod val="75000"/>
                  </a:schemeClr>
                </a:solidFill>
                <a:latin typeface="+mj-lt"/>
                <a:ea typeface="Cambria" panose="02040503050406030204" pitchFamily="18" charset="0"/>
                <a:cs typeface="Times New Roman"/>
              </a:rPr>
              <a:t>.</a:t>
            </a:r>
          </a:p>
          <a:p>
            <a:pPr marL="285750" indent="-285750" algn="just">
              <a:spcAft>
                <a:spcPts val="0"/>
              </a:spcAft>
              <a:buFont typeface="Wingdings" panose="05000000000000000000" pitchFamily="2" charset="2"/>
              <a:buChar char="Ø"/>
            </a:pPr>
            <a:endParaRPr lang="fr-FR" sz="1800" b="1" dirty="0">
              <a:solidFill>
                <a:schemeClr val="tx2">
                  <a:lumMod val="75000"/>
                </a:schemeClr>
              </a:solidFill>
              <a:latin typeface="+mj-lt"/>
              <a:ea typeface="Cambria" panose="02040503050406030204" pitchFamily="18" charset="0"/>
              <a:cs typeface="Times New Roman"/>
            </a:endParaRPr>
          </a:p>
          <a:p>
            <a:pPr marL="285750" indent="-285750" algn="just">
              <a:spcAft>
                <a:spcPts val="0"/>
              </a:spcAft>
              <a:buFont typeface="Wingdings" panose="05000000000000000000" pitchFamily="2" charset="2"/>
              <a:buChar char="Ø"/>
            </a:pPr>
            <a:r>
              <a:rPr lang="fr-FR" sz="1800" b="1" dirty="0">
                <a:solidFill>
                  <a:schemeClr val="tx2">
                    <a:lumMod val="75000"/>
                  </a:schemeClr>
                </a:solidFill>
                <a:latin typeface="+mj-lt"/>
                <a:ea typeface="Cambria" panose="02040503050406030204" pitchFamily="18" charset="0"/>
                <a:cs typeface="Times New Roman"/>
              </a:rPr>
              <a:t>Dans les situations complexes, le médecin chef de salle de la CCT doit faire une évaluation et apporter à l’entreprise (en général au médecin du travail) une conduite à tenir concertée. </a:t>
            </a:r>
            <a:endParaRPr lang="fr-FR" sz="1800" b="1" dirty="0">
              <a:solidFill>
                <a:schemeClr val="tx2">
                  <a:lumMod val="75000"/>
                </a:schemeClr>
              </a:solidFill>
              <a:effectLst/>
              <a:latin typeface="+mj-lt"/>
              <a:ea typeface="Cambria" panose="02040503050406030204" pitchFamily="18" charset="0"/>
              <a:cs typeface="Times New Roman"/>
            </a:endParaRPr>
          </a:p>
        </p:txBody>
      </p:sp>
      <p:sp>
        <p:nvSpPr>
          <p:cNvPr id="4" name="Titre 1"/>
          <p:cNvSpPr>
            <a:spLocks noGrp="1"/>
          </p:cNvSpPr>
          <p:nvPr>
            <p:ph type="title"/>
          </p:nvPr>
        </p:nvSpPr>
        <p:spPr>
          <a:xfrm>
            <a:off x="1403648" y="5628"/>
            <a:ext cx="8229240" cy="831084"/>
          </a:xfrm>
        </p:spPr>
        <p:txBody>
          <a:bodyPr/>
          <a:lstStyle/>
          <a:p>
            <a:r>
              <a:rPr lang="fr-FR" sz="2800" b="1" dirty="0">
                <a:latin typeface="+mj-lt"/>
              </a:rPr>
              <a:t>Gestion d’un cluster </a:t>
            </a:r>
            <a:r>
              <a:rPr lang="fr-FR" sz="2800" b="1" dirty="0" smtClean="0">
                <a:latin typeface="+mj-lt"/>
              </a:rPr>
              <a:t>en entreprise (2)</a:t>
            </a:r>
            <a:endParaRPr lang="fr-FR" sz="2800" b="1" dirty="0">
              <a:latin typeface="+mj-lt"/>
            </a:endParaRPr>
          </a:p>
        </p:txBody>
      </p:sp>
    </p:spTree>
    <p:extLst>
      <p:ext uri="{BB962C8B-B14F-4D97-AF65-F5344CB8AC3E}">
        <p14:creationId xmlns:p14="http://schemas.microsoft.com/office/powerpoint/2010/main" val="2486590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99392"/>
            <a:ext cx="8229240" cy="1145160"/>
          </a:xfrm>
        </p:spPr>
        <p:txBody>
          <a:bodyPr/>
          <a:lstStyle/>
          <a:p>
            <a:r>
              <a:rPr lang="fr-FR" sz="3200" b="1" dirty="0" smtClean="0">
                <a:latin typeface="+mj-lt"/>
              </a:rPr>
              <a:t>Lien avec la DIRECCTE (1)</a:t>
            </a:r>
            <a:endParaRPr lang="fr-FR" sz="3200" b="1" dirty="0">
              <a:latin typeface="+mj-lt"/>
            </a:endParaRPr>
          </a:p>
        </p:txBody>
      </p:sp>
      <p:sp>
        <p:nvSpPr>
          <p:cNvPr id="3" name="Espace réservé du texte 2"/>
          <p:cNvSpPr>
            <a:spLocks noGrp="1"/>
          </p:cNvSpPr>
          <p:nvPr>
            <p:ph type="body"/>
          </p:nvPr>
        </p:nvSpPr>
        <p:spPr>
          <a:xfrm>
            <a:off x="313773" y="1484784"/>
            <a:ext cx="8424936" cy="4608512"/>
          </a:xfrm>
        </p:spPr>
        <p:txBody>
          <a:bodyPr wrap="square"/>
          <a:lstStyle/>
          <a:p>
            <a:pPr marL="342900" lvl="1" indent="-342900" algn="just" eaLnBrk="1" fontAlgn="auto" hangingPunct="1">
              <a:spcBef>
                <a:spcPts val="600"/>
              </a:spcBef>
              <a:spcAft>
                <a:spcPts val="1800"/>
              </a:spcAft>
              <a:buFont typeface="Wingdings" panose="05000000000000000000" pitchFamily="2" charset="2"/>
              <a:buChar char="Ø"/>
            </a:pPr>
            <a:r>
              <a:rPr lang="fr-FR" sz="2400" b="1" kern="1200" dirty="0">
                <a:solidFill>
                  <a:schemeClr val="tx2">
                    <a:lumMod val="75000"/>
                  </a:schemeClr>
                </a:solidFill>
                <a:latin typeface="+mj-lt"/>
                <a:ea typeface="+mn-ea"/>
                <a:cs typeface="+mn-cs"/>
              </a:rPr>
              <a:t>Transmission </a:t>
            </a:r>
            <a:r>
              <a:rPr lang="fr-FR" sz="2400" b="1" kern="1200" dirty="0" smtClean="0">
                <a:solidFill>
                  <a:schemeClr val="tx2">
                    <a:lumMod val="75000"/>
                  </a:schemeClr>
                </a:solidFill>
                <a:latin typeface="+mj-lt"/>
                <a:ea typeface="+mn-ea"/>
                <a:cs typeface="+mn-cs"/>
              </a:rPr>
              <a:t>hebdomadaire (tous les jeudi</a:t>
            </a:r>
            <a:r>
              <a:rPr lang="fr-FR" sz="2400" b="1" kern="1200" dirty="0">
                <a:solidFill>
                  <a:schemeClr val="tx2">
                    <a:lumMod val="75000"/>
                  </a:schemeClr>
                </a:solidFill>
                <a:latin typeface="+mj-lt"/>
                <a:ea typeface="+mn-ea"/>
                <a:cs typeface="+mn-cs"/>
              </a:rPr>
              <a:t>s)</a:t>
            </a:r>
            <a:r>
              <a:rPr lang="fr-FR" sz="2400" b="1" kern="1200" dirty="0" smtClean="0">
                <a:solidFill>
                  <a:srgbClr val="FF0000"/>
                </a:solidFill>
                <a:latin typeface="+mj-lt"/>
                <a:ea typeface="+mn-ea"/>
                <a:cs typeface="+mn-cs"/>
              </a:rPr>
              <a:t> </a:t>
            </a:r>
            <a:r>
              <a:rPr lang="fr-FR" sz="2400" b="1" kern="1200" dirty="0" smtClean="0">
                <a:solidFill>
                  <a:schemeClr val="tx2">
                    <a:lumMod val="75000"/>
                  </a:schemeClr>
                </a:solidFill>
                <a:latin typeface="+mj-lt"/>
                <a:ea typeface="+mn-ea"/>
                <a:cs typeface="+mn-cs"/>
              </a:rPr>
              <a:t>par l’ARS à </a:t>
            </a:r>
            <a:r>
              <a:rPr lang="fr-FR" sz="2400" b="1" kern="1200" dirty="0">
                <a:solidFill>
                  <a:schemeClr val="tx2">
                    <a:lumMod val="75000"/>
                  </a:schemeClr>
                </a:solidFill>
                <a:latin typeface="+mj-lt"/>
                <a:ea typeface="+mn-ea"/>
                <a:cs typeface="+mn-cs"/>
              </a:rPr>
              <a:t>la DIRECCTE de la liste des entreprises dans lesquelles un </a:t>
            </a:r>
            <a:r>
              <a:rPr lang="fr-FR" sz="2400" b="1" kern="1200" dirty="0" smtClean="0">
                <a:solidFill>
                  <a:schemeClr val="tx2">
                    <a:lumMod val="75000"/>
                  </a:schemeClr>
                </a:solidFill>
                <a:latin typeface="+mj-lt"/>
                <a:ea typeface="+mn-ea"/>
                <a:cs typeface="+mn-cs"/>
              </a:rPr>
              <a:t>cluster </a:t>
            </a:r>
            <a:r>
              <a:rPr lang="fr-FR" sz="2400" b="1" kern="1200" dirty="0">
                <a:solidFill>
                  <a:schemeClr val="tx2">
                    <a:lumMod val="75000"/>
                  </a:schemeClr>
                </a:solidFill>
                <a:latin typeface="+mj-lt"/>
                <a:ea typeface="+mn-ea"/>
                <a:cs typeface="+mn-cs"/>
              </a:rPr>
              <a:t>a été </a:t>
            </a:r>
            <a:r>
              <a:rPr lang="fr-FR" sz="2400" b="1" kern="1200" dirty="0" smtClean="0">
                <a:solidFill>
                  <a:schemeClr val="tx2">
                    <a:lumMod val="75000"/>
                  </a:schemeClr>
                </a:solidFill>
                <a:latin typeface="+mj-lt"/>
                <a:ea typeface="+mn-ea"/>
                <a:cs typeface="+mn-cs"/>
              </a:rPr>
              <a:t>identifié</a:t>
            </a:r>
            <a:r>
              <a:rPr lang="fr-FR" sz="2400" b="1" kern="1200" dirty="0">
                <a:solidFill>
                  <a:schemeClr val="tx2">
                    <a:lumMod val="75000"/>
                  </a:schemeClr>
                </a:solidFill>
                <a:latin typeface="+mj-lt"/>
                <a:ea typeface="+mn-ea"/>
                <a:cs typeface="+mn-cs"/>
              </a:rPr>
              <a:t> </a:t>
            </a:r>
            <a:endParaRPr lang="fr-FR" sz="2400" b="1" kern="1200" dirty="0" smtClean="0">
              <a:solidFill>
                <a:schemeClr val="tx2">
                  <a:lumMod val="75000"/>
                </a:schemeClr>
              </a:solidFill>
              <a:latin typeface="+mj-lt"/>
              <a:ea typeface="+mn-ea"/>
              <a:cs typeface="+mn-cs"/>
            </a:endParaRPr>
          </a:p>
          <a:p>
            <a:pPr marL="342900" lvl="1" indent="-342900" algn="just" eaLnBrk="1" fontAlgn="auto" hangingPunct="1">
              <a:spcBef>
                <a:spcPts val="600"/>
              </a:spcBef>
              <a:spcAft>
                <a:spcPts val="600"/>
              </a:spcAft>
              <a:buFont typeface="Wingdings" panose="05000000000000000000" pitchFamily="2" charset="2"/>
              <a:buChar char="Ø"/>
            </a:pPr>
            <a:r>
              <a:rPr lang="fr-FR" sz="2400" b="1" kern="1200" dirty="0" smtClean="0">
                <a:solidFill>
                  <a:schemeClr val="tx2">
                    <a:lumMod val="75000"/>
                  </a:schemeClr>
                </a:solidFill>
                <a:latin typeface="+mj-lt"/>
                <a:ea typeface="+mn-ea"/>
                <a:cs typeface="+mn-cs"/>
              </a:rPr>
              <a:t>L’ARS peut transmettre à tout moment un </a:t>
            </a:r>
            <a:r>
              <a:rPr lang="fr-FR" sz="2400" b="1" kern="1200" dirty="0">
                <a:solidFill>
                  <a:schemeClr val="tx2">
                    <a:lumMod val="75000"/>
                  </a:schemeClr>
                </a:solidFill>
                <a:latin typeface="+mj-lt"/>
                <a:ea typeface="+mn-ea"/>
                <a:cs typeface="+mn-cs"/>
              </a:rPr>
              <a:t>signalement présentant une criticité </a:t>
            </a:r>
            <a:r>
              <a:rPr lang="fr-FR" sz="2400" b="1" kern="1200" dirty="0" smtClean="0">
                <a:solidFill>
                  <a:schemeClr val="tx2">
                    <a:lumMod val="75000"/>
                  </a:schemeClr>
                </a:solidFill>
                <a:latin typeface="+mj-lt"/>
                <a:ea typeface="+mn-ea"/>
                <a:cs typeface="+mn-cs"/>
              </a:rPr>
              <a:t>élevée à </a:t>
            </a:r>
            <a:r>
              <a:rPr lang="fr-FR" sz="2400" b="1" kern="1200" dirty="0">
                <a:solidFill>
                  <a:schemeClr val="tx2">
                    <a:lumMod val="75000"/>
                  </a:schemeClr>
                </a:solidFill>
                <a:latin typeface="+mj-lt"/>
                <a:ea typeface="+mn-ea"/>
                <a:cs typeface="+mn-cs"/>
              </a:rPr>
              <a:t>la DIRECCTE </a:t>
            </a:r>
            <a:r>
              <a:rPr lang="fr-FR" sz="2400" b="1" kern="1200" dirty="0" smtClean="0">
                <a:solidFill>
                  <a:schemeClr val="tx2">
                    <a:lumMod val="75000"/>
                  </a:schemeClr>
                </a:solidFill>
                <a:latin typeface="+mj-lt"/>
                <a:ea typeface="+mn-ea"/>
                <a:cs typeface="+mn-cs"/>
              </a:rPr>
              <a:t>: </a:t>
            </a:r>
          </a:p>
          <a:p>
            <a:pPr marL="742898" lvl="2" indent="-342900" algn="just" eaLnBrk="1" fontAlgn="auto" hangingPunct="1">
              <a:spcBef>
                <a:spcPts val="600"/>
              </a:spcBef>
              <a:spcAft>
                <a:spcPts val="600"/>
              </a:spcAft>
              <a:buFont typeface="Cambria" panose="02040503050406030204" pitchFamily="18" charset="0"/>
              <a:buChar char="‐"/>
            </a:pPr>
            <a:r>
              <a:rPr lang="fr-FR" sz="2000" b="1" kern="1200" dirty="0">
                <a:solidFill>
                  <a:schemeClr val="tx2">
                    <a:lumMod val="75000"/>
                  </a:schemeClr>
                </a:solidFill>
                <a:latin typeface="+mj-lt"/>
                <a:ea typeface="+mn-ea"/>
                <a:cs typeface="+mn-cs"/>
              </a:rPr>
              <a:t>N</a:t>
            </a:r>
            <a:r>
              <a:rPr lang="fr-FR" sz="2000" b="1" kern="1200" dirty="0" smtClean="0">
                <a:solidFill>
                  <a:schemeClr val="tx2">
                    <a:lumMod val="75000"/>
                  </a:schemeClr>
                </a:solidFill>
                <a:latin typeface="+mj-lt"/>
                <a:ea typeface="+mn-ea"/>
                <a:cs typeface="+mn-cs"/>
              </a:rPr>
              <a:t>ombre </a:t>
            </a:r>
            <a:r>
              <a:rPr lang="fr-FR" sz="2000" b="1" kern="1200" dirty="0">
                <a:solidFill>
                  <a:schemeClr val="tx2">
                    <a:lumMod val="75000"/>
                  </a:schemeClr>
                </a:solidFill>
                <a:latin typeface="+mj-lt"/>
                <a:ea typeface="+mn-ea"/>
                <a:cs typeface="+mn-cs"/>
              </a:rPr>
              <a:t>de salariés </a:t>
            </a:r>
            <a:r>
              <a:rPr lang="fr-FR" sz="2000" b="1" kern="1200" dirty="0" smtClean="0">
                <a:solidFill>
                  <a:schemeClr val="tx2">
                    <a:lumMod val="75000"/>
                  </a:schemeClr>
                </a:solidFill>
                <a:latin typeface="+mj-lt"/>
                <a:ea typeface="+mn-ea"/>
                <a:cs typeface="+mn-cs"/>
              </a:rPr>
              <a:t>positifs est important </a:t>
            </a:r>
          </a:p>
          <a:p>
            <a:pPr marL="742898" lvl="2" indent="-342900" algn="just" eaLnBrk="1" fontAlgn="auto" hangingPunct="1">
              <a:spcBef>
                <a:spcPts val="600"/>
              </a:spcBef>
              <a:spcAft>
                <a:spcPts val="600"/>
              </a:spcAft>
              <a:buFont typeface="Cambria" panose="02040503050406030204" pitchFamily="18" charset="0"/>
              <a:buChar char="‐"/>
            </a:pPr>
            <a:r>
              <a:rPr lang="fr-FR" sz="2000" b="1" kern="1200" dirty="0">
                <a:solidFill>
                  <a:schemeClr val="tx2">
                    <a:lumMod val="75000"/>
                  </a:schemeClr>
                </a:solidFill>
                <a:latin typeface="+mj-lt"/>
                <a:ea typeface="+mn-ea"/>
                <a:cs typeface="+mn-cs"/>
              </a:rPr>
              <a:t>M</a:t>
            </a:r>
            <a:r>
              <a:rPr lang="fr-FR" sz="2000" b="1" kern="1200" dirty="0" smtClean="0">
                <a:solidFill>
                  <a:schemeClr val="tx2">
                    <a:lumMod val="75000"/>
                  </a:schemeClr>
                </a:solidFill>
                <a:latin typeface="+mj-lt"/>
                <a:ea typeface="+mn-ea"/>
                <a:cs typeface="+mn-cs"/>
              </a:rPr>
              <a:t>esures barrière non respectées et/ou difficilement applicables </a:t>
            </a:r>
          </a:p>
          <a:p>
            <a:pPr marL="742898" lvl="2" indent="-342900" algn="just" eaLnBrk="1" fontAlgn="auto" hangingPunct="1">
              <a:spcBef>
                <a:spcPts val="600"/>
              </a:spcBef>
              <a:spcAft>
                <a:spcPts val="600"/>
              </a:spcAft>
              <a:buFont typeface="Cambria" panose="02040503050406030204" pitchFamily="18" charset="0"/>
              <a:buChar char="‐"/>
            </a:pPr>
            <a:r>
              <a:rPr lang="fr-FR" sz="2000" b="1" kern="1200" dirty="0" smtClean="0">
                <a:solidFill>
                  <a:schemeClr val="tx2">
                    <a:lumMod val="75000"/>
                  </a:schemeClr>
                </a:solidFill>
                <a:latin typeface="+mj-lt"/>
                <a:ea typeface="+mn-ea"/>
                <a:cs typeface="+mn-cs"/>
              </a:rPr>
              <a:t>Situation hors de contrôle (apparition de nouveaux cas malgré l’application des mesures barrière) </a:t>
            </a:r>
          </a:p>
        </p:txBody>
      </p:sp>
    </p:spTree>
    <p:extLst>
      <p:ext uri="{BB962C8B-B14F-4D97-AF65-F5344CB8AC3E}">
        <p14:creationId xmlns:p14="http://schemas.microsoft.com/office/powerpoint/2010/main" val="1459820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99392"/>
            <a:ext cx="8229240" cy="1145160"/>
          </a:xfrm>
        </p:spPr>
        <p:txBody>
          <a:bodyPr/>
          <a:lstStyle/>
          <a:p>
            <a:r>
              <a:rPr lang="fr-FR" sz="3200" b="1" dirty="0" smtClean="0">
                <a:solidFill>
                  <a:schemeClr val="tx2">
                    <a:lumMod val="75000"/>
                  </a:schemeClr>
                </a:solidFill>
                <a:latin typeface="+mj-lt"/>
              </a:rPr>
              <a:t>Lien avec la DIRECCTE (2)</a:t>
            </a:r>
            <a:endParaRPr lang="fr-FR" sz="3200" b="1" dirty="0">
              <a:solidFill>
                <a:schemeClr val="tx2">
                  <a:lumMod val="75000"/>
                </a:schemeClr>
              </a:solidFill>
              <a:latin typeface="+mj-lt"/>
            </a:endParaRPr>
          </a:p>
        </p:txBody>
      </p:sp>
      <p:sp>
        <p:nvSpPr>
          <p:cNvPr id="3" name="Espace réservé du texte 2"/>
          <p:cNvSpPr>
            <a:spLocks noGrp="1"/>
          </p:cNvSpPr>
          <p:nvPr>
            <p:ph type="body"/>
          </p:nvPr>
        </p:nvSpPr>
        <p:spPr>
          <a:xfrm>
            <a:off x="323528" y="1412776"/>
            <a:ext cx="8280920" cy="4608512"/>
          </a:xfrm>
        </p:spPr>
        <p:txBody>
          <a:bodyPr wrap="square"/>
          <a:lstStyle/>
          <a:p>
            <a:pPr marL="342900" lvl="1" indent="-342900" algn="l" eaLnBrk="1" fontAlgn="auto" hangingPunct="1">
              <a:spcBef>
                <a:spcPts val="600"/>
              </a:spcBef>
              <a:spcAft>
                <a:spcPts val="1800"/>
              </a:spcAft>
              <a:buFont typeface="Wingdings" panose="05000000000000000000" pitchFamily="2" charset="2"/>
              <a:buChar char="Ø"/>
            </a:pPr>
            <a:r>
              <a:rPr lang="fr-FR" sz="2400" b="1" kern="1200" dirty="0" smtClean="0">
                <a:solidFill>
                  <a:schemeClr val="tx2">
                    <a:lumMod val="75000"/>
                  </a:schemeClr>
                </a:solidFill>
                <a:latin typeface="+mj-lt"/>
                <a:ea typeface="+mn-ea"/>
                <a:cs typeface="+mn-cs"/>
              </a:rPr>
              <a:t>La </a:t>
            </a:r>
            <a:r>
              <a:rPr lang="fr-FR" sz="2400" b="1" kern="1200" dirty="0">
                <a:solidFill>
                  <a:schemeClr val="tx2">
                    <a:lumMod val="75000"/>
                  </a:schemeClr>
                </a:solidFill>
                <a:latin typeface="+mj-lt"/>
                <a:ea typeface="+mn-ea"/>
                <a:cs typeface="+mn-cs"/>
              </a:rPr>
              <a:t>DIRECCTE informe </a:t>
            </a:r>
            <a:r>
              <a:rPr lang="fr-FR" sz="2400" b="1" kern="1200" dirty="0" smtClean="0">
                <a:solidFill>
                  <a:schemeClr val="tx2">
                    <a:lumMod val="75000"/>
                  </a:schemeClr>
                </a:solidFill>
                <a:latin typeface="+mj-lt"/>
                <a:ea typeface="+mn-ea"/>
                <a:cs typeface="+mn-cs"/>
              </a:rPr>
              <a:t>par mail l’ARS des actions qui ont été réalisées (inspection, vérification des mesures barrière et des points de rupture…) au sein des entreprises qui ont été portées </a:t>
            </a:r>
            <a:r>
              <a:rPr lang="fr-FR" sz="2400" b="1" kern="1200" dirty="0">
                <a:solidFill>
                  <a:schemeClr val="tx2">
                    <a:lumMod val="75000"/>
                  </a:schemeClr>
                </a:solidFill>
                <a:latin typeface="+mj-lt"/>
                <a:ea typeface="+mn-ea"/>
                <a:cs typeface="+mn-cs"/>
              </a:rPr>
              <a:t>à sa </a:t>
            </a:r>
            <a:r>
              <a:rPr lang="fr-FR" sz="2400" b="1" kern="1200" dirty="0" smtClean="0">
                <a:solidFill>
                  <a:schemeClr val="tx2">
                    <a:lumMod val="75000"/>
                  </a:schemeClr>
                </a:solidFill>
                <a:latin typeface="+mj-lt"/>
                <a:ea typeface="+mn-ea"/>
                <a:cs typeface="+mn-cs"/>
              </a:rPr>
              <a:t>connaissance</a:t>
            </a:r>
          </a:p>
          <a:p>
            <a:pPr marL="342900" lvl="1" indent="-342900" algn="l" eaLnBrk="1" fontAlgn="auto" hangingPunct="1">
              <a:spcBef>
                <a:spcPts val="600"/>
              </a:spcBef>
              <a:spcAft>
                <a:spcPts val="1800"/>
              </a:spcAft>
              <a:buFont typeface="Wingdings" panose="05000000000000000000" pitchFamily="2" charset="2"/>
              <a:buChar char="Ø"/>
            </a:pPr>
            <a:r>
              <a:rPr lang="fr-FR" sz="2400" b="1" kern="1200" dirty="0" smtClean="0">
                <a:solidFill>
                  <a:schemeClr val="tx2">
                    <a:lumMod val="75000"/>
                  </a:schemeClr>
                </a:solidFill>
                <a:latin typeface="+mj-lt"/>
                <a:ea typeface="+mn-ea"/>
                <a:cs typeface="+mn-cs"/>
              </a:rPr>
              <a:t>Une réunion </a:t>
            </a:r>
            <a:r>
              <a:rPr lang="fr-FR" sz="2400" b="1" kern="1200" dirty="0">
                <a:solidFill>
                  <a:schemeClr val="tx2">
                    <a:lumMod val="75000"/>
                  </a:schemeClr>
                </a:solidFill>
                <a:latin typeface="+mj-lt"/>
                <a:ea typeface="+mn-ea"/>
                <a:cs typeface="+mn-cs"/>
              </a:rPr>
              <a:t>de coordination </a:t>
            </a:r>
            <a:r>
              <a:rPr lang="fr-FR" sz="2400" b="1" kern="1200" dirty="0" smtClean="0">
                <a:solidFill>
                  <a:schemeClr val="tx2">
                    <a:lumMod val="75000"/>
                  </a:schemeClr>
                </a:solidFill>
                <a:latin typeface="+mj-lt"/>
                <a:ea typeface="+mn-ea"/>
                <a:cs typeface="+mn-cs"/>
              </a:rPr>
              <a:t>ARS/DIRECCTE/CARSAT/MSA a lieu toutes les 2 à 3 semaines </a:t>
            </a:r>
          </a:p>
          <a:p>
            <a:pPr marL="342900" lvl="1" indent="-342900" algn="l" eaLnBrk="1" fontAlgn="auto" hangingPunct="1">
              <a:spcBef>
                <a:spcPts val="600"/>
              </a:spcBef>
              <a:spcAft>
                <a:spcPts val="1800"/>
              </a:spcAft>
              <a:buFont typeface="Wingdings" panose="05000000000000000000" pitchFamily="2" charset="2"/>
              <a:buChar char="Ø"/>
            </a:pPr>
            <a:r>
              <a:rPr lang="fr-FR" sz="2400" b="1" kern="1200" dirty="0" smtClean="0">
                <a:solidFill>
                  <a:schemeClr val="tx2">
                    <a:lumMod val="75000"/>
                  </a:schemeClr>
                </a:solidFill>
                <a:latin typeface="+mj-lt"/>
                <a:ea typeface="+mn-ea"/>
                <a:cs typeface="+mn-cs"/>
              </a:rPr>
              <a:t>Des </a:t>
            </a:r>
            <a:r>
              <a:rPr lang="fr-FR" sz="2400" b="1" kern="1200" dirty="0">
                <a:solidFill>
                  <a:schemeClr val="tx2">
                    <a:lumMod val="75000"/>
                  </a:schemeClr>
                </a:solidFill>
                <a:latin typeface="+mj-lt"/>
                <a:ea typeface="+mn-ea"/>
                <a:cs typeface="+mn-cs"/>
              </a:rPr>
              <a:t>réunions </a:t>
            </a:r>
            <a:r>
              <a:rPr lang="fr-FR" sz="2400" b="1" kern="1200" dirty="0" smtClean="0">
                <a:solidFill>
                  <a:schemeClr val="tx2">
                    <a:lumMod val="75000"/>
                  </a:schemeClr>
                </a:solidFill>
                <a:latin typeface="+mj-lt"/>
                <a:ea typeface="+mn-ea"/>
                <a:cs typeface="+mn-cs"/>
              </a:rPr>
              <a:t>ARS/DIRECCTE/CARSAT/MSA peuvent également avoir lieu sur des thématiques spécifiques (dépistage….)</a:t>
            </a:r>
            <a:endParaRPr lang="fr-FR" sz="2400" b="1" kern="1200" dirty="0">
              <a:solidFill>
                <a:schemeClr val="tx2">
                  <a:lumMod val="75000"/>
                </a:schemeClr>
              </a:solidFill>
              <a:latin typeface="+mj-lt"/>
              <a:ea typeface="+mn-ea"/>
              <a:cs typeface="+mn-cs"/>
            </a:endParaRPr>
          </a:p>
        </p:txBody>
      </p:sp>
    </p:spTree>
    <p:extLst>
      <p:ext uri="{BB962C8B-B14F-4D97-AF65-F5344CB8AC3E}">
        <p14:creationId xmlns:p14="http://schemas.microsoft.com/office/powerpoint/2010/main" val="2726383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179511" y="4846940"/>
            <a:ext cx="2335401" cy="1318364"/>
          </a:xfrm>
          <a:prstGeom prst="rect">
            <a:avLst/>
          </a:prstGeom>
        </p:spPr>
      </p:pic>
      <p:sp>
        <p:nvSpPr>
          <p:cNvPr id="7" name="Titre 1"/>
          <p:cNvSpPr>
            <a:spLocks noGrp="1"/>
          </p:cNvSpPr>
          <p:nvPr>
            <p:ph type="title"/>
          </p:nvPr>
        </p:nvSpPr>
        <p:spPr>
          <a:xfrm>
            <a:off x="1547664" y="2492896"/>
            <a:ext cx="6048672" cy="1145160"/>
          </a:xfrm>
        </p:spPr>
        <p:txBody>
          <a:bodyPr/>
          <a:lstStyle/>
          <a:p>
            <a:r>
              <a:rPr lang="fr-FR" sz="4000" b="1" dirty="0" smtClean="0">
                <a:solidFill>
                  <a:schemeClr val="tx2">
                    <a:lumMod val="75000"/>
                  </a:schemeClr>
                </a:solidFill>
                <a:latin typeface="+mj-lt"/>
              </a:rPr>
              <a:t>Contact-</a:t>
            </a:r>
            <a:r>
              <a:rPr lang="fr-FR" sz="4000" b="1" dirty="0" err="1" smtClean="0">
                <a:solidFill>
                  <a:schemeClr val="tx2">
                    <a:lumMod val="75000"/>
                  </a:schemeClr>
                </a:solidFill>
                <a:latin typeface="+mj-lt"/>
              </a:rPr>
              <a:t>tracing</a:t>
            </a:r>
            <a:r>
              <a:rPr lang="fr-FR" sz="4000" b="1" dirty="0" smtClean="0">
                <a:solidFill>
                  <a:schemeClr val="tx2">
                    <a:lumMod val="75000"/>
                  </a:schemeClr>
                </a:solidFill>
                <a:latin typeface="+mj-lt"/>
              </a:rPr>
              <a:t> de niveau 3</a:t>
            </a:r>
            <a:br>
              <a:rPr lang="fr-FR" sz="4000" b="1" dirty="0" smtClean="0">
                <a:solidFill>
                  <a:schemeClr val="tx2">
                    <a:lumMod val="75000"/>
                  </a:schemeClr>
                </a:solidFill>
                <a:latin typeface="+mj-lt"/>
              </a:rPr>
            </a:br>
            <a:r>
              <a:rPr lang="fr-FR" sz="4000" b="1" dirty="0" smtClean="0">
                <a:solidFill>
                  <a:schemeClr val="tx2">
                    <a:lumMod val="75000"/>
                  </a:schemeClr>
                </a:solidFill>
                <a:latin typeface="+mj-lt"/>
              </a:rPr>
              <a:t/>
            </a:r>
            <a:br>
              <a:rPr lang="fr-FR" sz="4000" b="1" dirty="0" smtClean="0">
                <a:solidFill>
                  <a:schemeClr val="tx2">
                    <a:lumMod val="75000"/>
                  </a:schemeClr>
                </a:solidFill>
                <a:latin typeface="+mj-lt"/>
              </a:rPr>
            </a:br>
            <a:r>
              <a:rPr lang="fr-FR" sz="4000" b="1" dirty="0" smtClean="0">
                <a:solidFill>
                  <a:schemeClr val="tx2">
                    <a:lumMod val="75000"/>
                  </a:schemeClr>
                </a:solidFill>
                <a:latin typeface="+mj-lt"/>
              </a:rPr>
              <a:t>Quelques données </a:t>
            </a:r>
            <a:br>
              <a:rPr lang="fr-FR" sz="4000" b="1" dirty="0" smtClean="0">
                <a:solidFill>
                  <a:schemeClr val="tx2">
                    <a:lumMod val="75000"/>
                  </a:schemeClr>
                </a:solidFill>
                <a:latin typeface="+mj-lt"/>
              </a:rPr>
            </a:br>
            <a:r>
              <a:rPr lang="fr-FR" sz="4000" b="1" dirty="0" smtClean="0">
                <a:solidFill>
                  <a:schemeClr val="tx2">
                    <a:lumMod val="75000"/>
                  </a:schemeClr>
                </a:solidFill>
                <a:latin typeface="+mj-lt"/>
              </a:rPr>
              <a:t>épidémiologiques descriptives </a:t>
            </a:r>
            <a:endParaRPr lang="fr-FR" sz="4000" b="1" dirty="0">
              <a:solidFill>
                <a:schemeClr val="tx2">
                  <a:lumMod val="75000"/>
                </a:schemeClr>
              </a:solidFill>
              <a:latin typeface="+mj-lt"/>
            </a:endParaRPr>
          </a:p>
        </p:txBody>
      </p:sp>
    </p:spTree>
    <p:extLst>
      <p:ext uri="{BB962C8B-B14F-4D97-AF65-F5344CB8AC3E}">
        <p14:creationId xmlns:p14="http://schemas.microsoft.com/office/powerpoint/2010/main" val="1065426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7569737" y="30814"/>
            <a:ext cx="1555156" cy="877906"/>
          </a:xfrm>
          <a:prstGeom prst="rect">
            <a:avLst/>
          </a:prstGeom>
        </p:spPr>
      </p:pic>
      <p:sp>
        <p:nvSpPr>
          <p:cNvPr id="7" name="Titre 1"/>
          <p:cNvSpPr>
            <a:spLocks noGrp="1"/>
          </p:cNvSpPr>
          <p:nvPr>
            <p:ph type="title"/>
          </p:nvPr>
        </p:nvSpPr>
        <p:spPr>
          <a:xfrm>
            <a:off x="1907704" y="44624"/>
            <a:ext cx="6048672" cy="949913"/>
          </a:xfrm>
        </p:spPr>
        <p:txBody>
          <a:bodyPr/>
          <a:lstStyle/>
          <a:p>
            <a:r>
              <a:rPr lang="fr-FR" sz="2400" b="1" dirty="0" smtClean="0">
                <a:solidFill>
                  <a:schemeClr val="tx2">
                    <a:lumMod val="75000"/>
                  </a:schemeClr>
                </a:solidFill>
                <a:latin typeface="+mj-lt"/>
              </a:rPr>
              <a:t>Nombre hebdomadaire de signaux </a:t>
            </a:r>
            <a:br>
              <a:rPr lang="fr-FR" sz="2400" b="1" dirty="0" smtClean="0">
                <a:solidFill>
                  <a:schemeClr val="tx2">
                    <a:lumMod val="75000"/>
                  </a:schemeClr>
                </a:solidFill>
                <a:latin typeface="+mj-lt"/>
              </a:rPr>
            </a:br>
            <a:r>
              <a:rPr lang="fr-FR" sz="2400" b="1" dirty="0" smtClean="0">
                <a:solidFill>
                  <a:schemeClr val="tx2">
                    <a:lumMod val="75000"/>
                  </a:schemeClr>
                </a:solidFill>
                <a:latin typeface="+mj-lt"/>
              </a:rPr>
              <a:t>dans les bouches du Rhône</a:t>
            </a:r>
            <a:endParaRPr lang="fr-FR" sz="2400" b="1" dirty="0">
              <a:solidFill>
                <a:schemeClr val="tx2">
                  <a:lumMod val="75000"/>
                </a:schemeClr>
              </a:solidFill>
              <a:latin typeface="+mj-lt"/>
            </a:endParaRPr>
          </a:p>
        </p:txBody>
      </p:sp>
      <p:sp>
        <p:nvSpPr>
          <p:cNvPr id="2" name="ZoneTexte 1"/>
          <p:cNvSpPr txBox="1"/>
          <p:nvPr/>
        </p:nvSpPr>
        <p:spPr>
          <a:xfrm>
            <a:off x="467544" y="1241837"/>
            <a:ext cx="8116324" cy="646331"/>
          </a:xfrm>
          <a:prstGeom prst="rect">
            <a:avLst/>
          </a:prstGeom>
          <a:noFill/>
        </p:spPr>
        <p:txBody>
          <a:bodyPr wrap="none" rtlCol="0">
            <a:spAutoFit/>
          </a:bodyPr>
          <a:lstStyle/>
          <a:p>
            <a:pPr marL="285750" indent="-285750">
              <a:buFont typeface="Arial" panose="020B0604020202020204" pitchFamily="34" charset="0"/>
              <a:buChar char="•"/>
            </a:pPr>
            <a:r>
              <a:rPr lang="fr-FR" b="1" dirty="0" smtClean="0">
                <a:solidFill>
                  <a:schemeClr val="tx2">
                    <a:lumMod val="75000"/>
                  </a:schemeClr>
                </a:solidFill>
              </a:rPr>
              <a:t>2274 signaux sensibles de niveau 3 depuis le début du contact-</a:t>
            </a:r>
            <a:r>
              <a:rPr lang="fr-FR" b="1" dirty="0" err="1" smtClean="0">
                <a:solidFill>
                  <a:schemeClr val="tx2">
                    <a:lumMod val="75000"/>
                  </a:schemeClr>
                </a:solidFill>
              </a:rPr>
              <a:t>tracing</a:t>
            </a:r>
            <a:endParaRPr lang="fr-FR" b="1" dirty="0" smtClean="0">
              <a:solidFill>
                <a:schemeClr val="tx2">
                  <a:lumMod val="75000"/>
                </a:schemeClr>
              </a:solidFill>
            </a:endParaRPr>
          </a:p>
          <a:p>
            <a:pPr marL="285750" indent="-285750">
              <a:buFont typeface="Arial" panose="020B0604020202020204" pitchFamily="34" charset="0"/>
              <a:buChar char="•"/>
            </a:pPr>
            <a:r>
              <a:rPr lang="fr-FR" b="1" dirty="0" smtClean="0">
                <a:solidFill>
                  <a:schemeClr val="tx2">
                    <a:lumMod val="75000"/>
                  </a:schemeClr>
                </a:solidFill>
              </a:rPr>
              <a:t>530 signaux en milieu professionnel sur 1887 depuis le 01/08 (29%)</a:t>
            </a:r>
            <a:endParaRPr lang="fr-FR" b="1" dirty="0">
              <a:solidFill>
                <a:schemeClr val="tx2">
                  <a:lumMod val="75000"/>
                </a:schemeClr>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935851"/>
            <a:ext cx="6810028" cy="4474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4481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7833584" y="43955"/>
            <a:ext cx="1300039" cy="733889"/>
          </a:xfrm>
          <a:prstGeom prst="rect">
            <a:avLst/>
          </a:prstGeom>
        </p:spPr>
      </p:pic>
      <p:sp>
        <p:nvSpPr>
          <p:cNvPr id="7" name="Titre 1"/>
          <p:cNvSpPr>
            <a:spLocks noGrp="1"/>
          </p:cNvSpPr>
          <p:nvPr>
            <p:ph type="title"/>
          </p:nvPr>
        </p:nvSpPr>
        <p:spPr>
          <a:xfrm>
            <a:off x="2123728" y="30815"/>
            <a:ext cx="6048672" cy="949913"/>
          </a:xfrm>
        </p:spPr>
        <p:txBody>
          <a:bodyPr/>
          <a:lstStyle/>
          <a:p>
            <a:r>
              <a:rPr lang="fr-FR" sz="2600" b="1" dirty="0" smtClean="0">
                <a:solidFill>
                  <a:schemeClr val="tx2">
                    <a:lumMod val="75000"/>
                  </a:schemeClr>
                </a:solidFill>
                <a:latin typeface="+mj-lt"/>
              </a:rPr>
              <a:t>Caractéristiques des signaux </a:t>
            </a:r>
            <a:br>
              <a:rPr lang="fr-FR" sz="2600" b="1" dirty="0" smtClean="0">
                <a:solidFill>
                  <a:schemeClr val="tx2">
                    <a:lumMod val="75000"/>
                  </a:schemeClr>
                </a:solidFill>
                <a:latin typeface="+mj-lt"/>
              </a:rPr>
            </a:br>
            <a:r>
              <a:rPr lang="fr-FR" sz="2600" b="1" dirty="0" smtClean="0">
                <a:solidFill>
                  <a:schemeClr val="tx2">
                    <a:lumMod val="75000"/>
                  </a:schemeClr>
                </a:solidFill>
                <a:latin typeface="+mj-lt"/>
              </a:rPr>
              <a:t>Bouches du Rhône</a:t>
            </a:r>
            <a:endParaRPr lang="fr-FR" sz="2600" b="1" dirty="0">
              <a:solidFill>
                <a:schemeClr val="tx2">
                  <a:lumMod val="75000"/>
                </a:schemeClr>
              </a:solidFill>
              <a:latin typeface="+mj-lt"/>
            </a:endParaRPr>
          </a:p>
        </p:txBody>
      </p:sp>
      <p:sp>
        <p:nvSpPr>
          <p:cNvPr id="10" name="ZoneTexte 9"/>
          <p:cNvSpPr txBox="1"/>
          <p:nvPr/>
        </p:nvSpPr>
        <p:spPr>
          <a:xfrm>
            <a:off x="317223" y="1340768"/>
            <a:ext cx="8136903" cy="646331"/>
          </a:xfrm>
          <a:prstGeom prst="rect">
            <a:avLst/>
          </a:prstGeom>
          <a:noFill/>
        </p:spPr>
        <p:txBody>
          <a:bodyPr wrap="square" rtlCol="0">
            <a:spAutoFit/>
          </a:bodyPr>
          <a:lstStyle/>
          <a:p>
            <a:r>
              <a:rPr lang="fr-FR" b="1" kern="0" dirty="0">
                <a:solidFill>
                  <a:schemeClr val="tx2">
                    <a:lumMod val="75000"/>
                  </a:schemeClr>
                </a:solidFill>
                <a:latin typeface="+mj-lt"/>
              </a:rPr>
              <a:t>Signaux transmis aux équipes de </a:t>
            </a:r>
            <a:r>
              <a:rPr lang="fr-FR" b="1" kern="0" dirty="0" smtClean="0">
                <a:solidFill>
                  <a:schemeClr val="tx2">
                    <a:lumMod val="75000"/>
                  </a:schemeClr>
                </a:solidFill>
                <a:latin typeface="+mj-lt"/>
              </a:rPr>
              <a:t>contact-</a:t>
            </a:r>
            <a:r>
              <a:rPr lang="fr-FR" b="1" kern="0" dirty="0" err="1" smtClean="0">
                <a:solidFill>
                  <a:schemeClr val="tx2">
                    <a:lumMod val="75000"/>
                  </a:schemeClr>
                </a:solidFill>
                <a:latin typeface="+mj-lt"/>
              </a:rPr>
              <a:t>tracing</a:t>
            </a:r>
            <a:r>
              <a:rPr lang="fr-FR" b="1" kern="0" dirty="0" smtClean="0">
                <a:solidFill>
                  <a:schemeClr val="tx2">
                    <a:lumMod val="75000"/>
                  </a:schemeClr>
                </a:solidFill>
                <a:latin typeface="+mj-lt"/>
              </a:rPr>
              <a:t> </a:t>
            </a:r>
            <a:r>
              <a:rPr lang="fr-FR" b="1" kern="0" dirty="0">
                <a:solidFill>
                  <a:schemeClr val="tx2">
                    <a:lumMod val="75000"/>
                  </a:schemeClr>
                </a:solidFill>
                <a:latin typeface="+mj-lt"/>
              </a:rPr>
              <a:t>des Bouches du </a:t>
            </a:r>
            <a:r>
              <a:rPr lang="fr-FR" b="1" kern="0" dirty="0" smtClean="0">
                <a:solidFill>
                  <a:schemeClr val="tx2">
                    <a:lumMod val="75000"/>
                  </a:schemeClr>
                </a:solidFill>
                <a:latin typeface="+mj-lt"/>
              </a:rPr>
              <a:t>Rhône entre le 1</a:t>
            </a:r>
            <a:r>
              <a:rPr lang="fr-FR" b="1" kern="0" baseline="30000" dirty="0" smtClean="0">
                <a:solidFill>
                  <a:schemeClr val="tx2">
                    <a:lumMod val="75000"/>
                  </a:schemeClr>
                </a:solidFill>
                <a:latin typeface="+mj-lt"/>
              </a:rPr>
              <a:t>er</a:t>
            </a:r>
            <a:r>
              <a:rPr lang="fr-FR" b="1" kern="0" dirty="0" smtClean="0">
                <a:solidFill>
                  <a:schemeClr val="tx2">
                    <a:lumMod val="75000"/>
                  </a:schemeClr>
                </a:solidFill>
                <a:latin typeface="+mj-lt"/>
              </a:rPr>
              <a:t> aout et le 8 novembre 2020 selon le type de collectivité</a:t>
            </a:r>
            <a:endParaRPr lang="fr-FR" dirty="0">
              <a:solidFill>
                <a:schemeClr val="tx2">
                  <a:lumMod val="75000"/>
                </a:schemeClr>
              </a:solidFill>
              <a:latin typeface="+mj-lt"/>
            </a:endParaRPr>
          </a:p>
        </p:txBody>
      </p:sp>
      <p:graphicFrame>
        <p:nvGraphicFramePr>
          <p:cNvPr id="11" name="Tableau 10"/>
          <p:cNvGraphicFramePr>
            <a:graphicFrameLocks noGrp="1"/>
          </p:cNvGraphicFramePr>
          <p:nvPr>
            <p:extLst>
              <p:ext uri="{D42A27DB-BD31-4B8C-83A1-F6EECF244321}">
                <p14:modId xmlns:p14="http://schemas.microsoft.com/office/powerpoint/2010/main" val="1948926706"/>
              </p:ext>
            </p:extLst>
          </p:nvPr>
        </p:nvGraphicFramePr>
        <p:xfrm>
          <a:off x="324179" y="1987099"/>
          <a:ext cx="8661495" cy="4665395"/>
        </p:xfrm>
        <a:graphic>
          <a:graphicData uri="http://schemas.openxmlformats.org/drawingml/2006/table">
            <a:tbl>
              <a:tblPr>
                <a:tableStyleId>{5C22544A-7EE6-4342-B048-85BDC9FD1C3A}</a:tableStyleId>
              </a:tblPr>
              <a:tblGrid>
                <a:gridCol w="3811898"/>
                <a:gridCol w="1085731"/>
                <a:gridCol w="796203"/>
                <a:gridCol w="1197771"/>
                <a:gridCol w="884946"/>
                <a:gridCol w="884946"/>
              </a:tblGrid>
              <a:tr h="585494">
                <a:tc>
                  <a:txBody>
                    <a:bodyPr/>
                    <a:lstStyle/>
                    <a:p>
                      <a:pPr algn="ctr" fontAlgn="b"/>
                      <a:r>
                        <a:rPr lang="fr-FR" sz="1800" b="1" u="none" strike="noStrike" dirty="0">
                          <a:effectLst/>
                        </a:rPr>
                        <a:t>Type </a:t>
                      </a:r>
                      <a:r>
                        <a:rPr lang="fr-FR" sz="1800" b="1" u="none" strike="noStrike" dirty="0" smtClean="0">
                          <a:effectLst/>
                        </a:rPr>
                        <a:t>de collectivité</a:t>
                      </a:r>
                      <a:endParaRPr lang="fr-FR" sz="1800" b="1" i="0" u="none" strike="noStrike" dirty="0">
                        <a:solidFill>
                          <a:srgbClr val="FFFFFF"/>
                        </a:solidFill>
                        <a:effectLst/>
                        <a:latin typeface="Calibri"/>
                      </a:endParaRPr>
                    </a:p>
                  </a:txBody>
                  <a:tcPr marL="9525" marR="9525" marT="9525" marB="0" anchor="ctr">
                    <a:solidFill>
                      <a:schemeClr val="accent3">
                        <a:lumMod val="60000"/>
                        <a:lumOff val="40000"/>
                      </a:schemeClr>
                    </a:solidFill>
                  </a:tcPr>
                </a:tc>
                <a:tc>
                  <a:txBody>
                    <a:bodyPr/>
                    <a:lstStyle/>
                    <a:p>
                      <a:pPr algn="ctr" fontAlgn="b"/>
                      <a:r>
                        <a:rPr lang="fr-FR" sz="1800" b="1" u="none" strike="noStrike" dirty="0">
                          <a:effectLst/>
                        </a:rPr>
                        <a:t>Signaux</a:t>
                      </a:r>
                      <a:endParaRPr lang="fr-FR" sz="1800" b="1" i="0" u="none" strike="noStrike" dirty="0">
                        <a:solidFill>
                          <a:srgbClr val="FFFFFF"/>
                        </a:solidFill>
                        <a:effectLst/>
                        <a:latin typeface="Calibri"/>
                      </a:endParaRPr>
                    </a:p>
                  </a:txBody>
                  <a:tcPr marL="9525" marR="9525" marT="9525" marB="0" anchor="ctr">
                    <a:solidFill>
                      <a:schemeClr val="accent3">
                        <a:lumMod val="60000"/>
                        <a:lumOff val="40000"/>
                      </a:schemeClr>
                    </a:solidFill>
                  </a:tcPr>
                </a:tc>
                <a:tc>
                  <a:txBody>
                    <a:bodyPr/>
                    <a:lstStyle/>
                    <a:p>
                      <a:pPr algn="ctr" fontAlgn="b"/>
                      <a:r>
                        <a:rPr lang="fr-FR" sz="1800" b="1" i="1" u="none" strike="noStrike" dirty="0">
                          <a:effectLst/>
                        </a:rPr>
                        <a:t>%</a:t>
                      </a:r>
                      <a:endParaRPr lang="fr-FR" sz="1800" b="1" i="1" u="none" strike="noStrike" dirty="0">
                        <a:solidFill>
                          <a:srgbClr val="FFFFFF"/>
                        </a:solidFill>
                        <a:effectLst/>
                        <a:latin typeface="Calibri"/>
                      </a:endParaRPr>
                    </a:p>
                  </a:txBody>
                  <a:tcPr marL="9525" marR="9525" marT="9525" marB="0" anchor="ctr">
                    <a:solidFill>
                      <a:schemeClr val="accent3">
                        <a:lumMod val="60000"/>
                        <a:lumOff val="40000"/>
                      </a:schemeClr>
                    </a:solidFill>
                  </a:tcPr>
                </a:tc>
                <a:tc>
                  <a:txBody>
                    <a:bodyPr/>
                    <a:lstStyle/>
                    <a:p>
                      <a:pPr algn="ctr" fontAlgn="b"/>
                      <a:r>
                        <a:rPr lang="fr-FR" sz="1800" b="1" u="none" strike="noStrike" dirty="0">
                          <a:effectLst/>
                        </a:rPr>
                        <a:t>Clusters</a:t>
                      </a:r>
                      <a:endParaRPr lang="fr-FR" sz="1800" b="1" i="0" u="none" strike="noStrike" dirty="0">
                        <a:solidFill>
                          <a:srgbClr val="FFFFFF"/>
                        </a:solidFill>
                        <a:effectLst/>
                        <a:latin typeface="Calibri"/>
                      </a:endParaRPr>
                    </a:p>
                  </a:txBody>
                  <a:tcPr marL="9525" marR="9525" marT="9525" marB="0" anchor="ctr">
                    <a:solidFill>
                      <a:schemeClr val="accent3">
                        <a:lumMod val="60000"/>
                        <a:lumOff val="40000"/>
                      </a:schemeClr>
                    </a:solidFill>
                  </a:tcPr>
                </a:tc>
                <a:tc>
                  <a:txBody>
                    <a:bodyPr/>
                    <a:lstStyle/>
                    <a:p>
                      <a:pPr algn="ctr" fontAlgn="b"/>
                      <a:r>
                        <a:rPr lang="fr-FR" sz="1800" b="1" u="none" strike="noStrike" dirty="0" smtClean="0">
                          <a:effectLst/>
                        </a:rPr>
                        <a:t>%</a:t>
                      </a:r>
                      <a:endParaRPr lang="fr-FR" sz="1800" b="1" i="0" u="none" strike="noStrike" dirty="0">
                        <a:solidFill>
                          <a:srgbClr val="FFFFFF"/>
                        </a:solidFill>
                        <a:effectLst/>
                        <a:latin typeface="Calibri"/>
                      </a:endParaRPr>
                    </a:p>
                  </a:txBody>
                  <a:tcPr marL="9525" marR="9525" marT="9525" marB="0" anchor="ctr">
                    <a:solidFill>
                      <a:schemeClr val="accent3">
                        <a:lumMod val="60000"/>
                        <a:lumOff val="40000"/>
                      </a:schemeClr>
                    </a:solidFill>
                  </a:tcPr>
                </a:tc>
                <a:tc>
                  <a:txBody>
                    <a:bodyPr/>
                    <a:lstStyle/>
                    <a:p>
                      <a:pPr algn="ctr" fontAlgn="b"/>
                      <a:r>
                        <a:rPr lang="fr-FR" sz="1800" b="1" u="none" strike="noStrike" dirty="0" smtClean="0">
                          <a:solidFill>
                            <a:srgbClr val="FF0000"/>
                          </a:solidFill>
                          <a:effectLst/>
                          <a:latin typeface="+mn-lt"/>
                          <a:ea typeface="+mn-ea"/>
                          <a:cs typeface="+mn-cs"/>
                        </a:rPr>
                        <a:t>% Cluster</a:t>
                      </a:r>
                      <a:endParaRPr lang="fr-FR" sz="1800" b="1" u="none" strike="noStrike" dirty="0">
                        <a:solidFill>
                          <a:srgbClr val="FF0000"/>
                        </a:solidFill>
                        <a:effectLst/>
                        <a:latin typeface="+mn-lt"/>
                        <a:ea typeface="+mn-ea"/>
                        <a:cs typeface="+mn-cs"/>
                      </a:endParaRPr>
                    </a:p>
                  </a:txBody>
                  <a:tcPr marL="9525" marR="9525" marT="9525" marB="0" anchor="ctr">
                    <a:solidFill>
                      <a:schemeClr val="accent3">
                        <a:lumMod val="60000"/>
                        <a:lumOff val="40000"/>
                      </a:schemeClr>
                    </a:solidFill>
                  </a:tcPr>
                </a:tc>
              </a:tr>
              <a:tr h="339278">
                <a:tc>
                  <a:txBody>
                    <a:bodyPr/>
                    <a:lstStyle/>
                    <a:p>
                      <a:pPr algn="l" fontAlgn="b"/>
                      <a:r>
                        <a:rPr lang="fr-FR" sz="1800" u="none" strike="noStrike" dirty="0">
                          <a:effectLst/>
                        </a:rPr>
                        <a:t>Milieux professionnels (entreprise)</a:t>
                      </a:r>
                      <a:endParaRPr lang="fr-FR" sz="1800" b="0" i="0"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dirty="0">
                          <a:effectLst/>
                        </a:rPr>
                        <a:t>546</a:t>
                      </a:r>
                      <a:endParaRPr lang="fr-FR" sz="1800" b="0" i="0"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28,9%</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dirty="0">
                          <a:effectLst/>
                        </a:rPr>
                        <a:t>242</a:t>
                      </a:r>
                      <a:endParaRPr lang="fr-FR" sz="1800" b="0" i="0"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35,6%</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b="0" i="1" u="none" strike="noStrike" dirty="0">
                          <a:solidFill>
                            <a:srgbClr val="FF0000"/>
                          </a:solidFill>
                          <a:effectLst/>
                          <a:latin typeface="+mj-lt"/>
                        </a:rPr>
                        <a:t>44,3%</a:t>
                      </a:r>
                    </a:p>
                  </a:txBody>
                  <a:tcPr marL="9525" marR="9525" marT="9525" marB="0" anchor="b">
                    <a:solidFill>
                      <a:schemeClr val="accent3">
                        <a:lumMod val="60000"/>
                        <a:lumOff val="40000"/>
                      </a:schemeClr>
                    </a:solidFill>
                  </a:tcPr>
                </a:tc>
              </a:tr>
              <a:tr h="339278">
                <a:tc>
                  <a:txBody>
                    <a:bodyPr/>
                    <a:lstStyle/>
                    <a:p>
                      <a:pPr algn="l" fontAlgn="b"/>
                      <a:r>
                        <a:rPr lang="fr-FR" sz="1800" u="none" strike="noStrike" dirty="0">
                          <a:effectLst/>
                        </a:rPr>
                        <a:t>Etablissements de santé</a:t>
                      </a:r>
                      <a:endParaRPr lang="fr-FR" sz="1800" b="0" i="0" u="none" strike="noStrike" dirty="0">
                        <a:solidFill>
                          <a:srgbClr val="000000"/>
                        </a:solidFill>
                        <a:effectLst/>
                        <a:latin typeface="Calibri"/>
                      </a:endParaRPr>
                    </a:p>
                  </a:txBody>
                  <a:tcPr marL="9525" marR="9525" marT="9525" marB="0" anchor="b"/>
                </a:tc>
                <a:tc>
                  <a:txBody>
                    <a:bodyPr/>
                    <a:lstStyle/>
                    <a:p>
                      <a:pPr algn="r" fontAlgn="b"/>
                      <a:r>
                        <a:rPr lang="fr-FR" sz="1800" u="none" strike="noStrike">
                          <a:effectLst/>
                        </a:rPr>
                        <a:t>405</a:t>
                      </a:r>
                      <a:endParaRPr lang="fr-FR" sz="1800" b="0" i="0" u="none" strike="noStrike">
                        <a:solidFill>
                          <a:srgbClr val="000000"/>
                        </a:solidFill>
                        <a:effectLst/>
                        <a:latin typeface="Calibri"/>
                      </a:endParaRPr>
                    </a:p>
                  </a:txBody>
                  <a:tcPr marL="9525" marR="9525" marT="9525" marB="0" anchor="b"/>
                </a:tc>
                <a:tc>
                  <a:txBody>
                    <a:bodyPr/>
                    <a:lstStyle/>
                    <a:p>
                      <a:pPr algn="r" fontAlgn="b"/>
                      <a:r>
                        <a:rPr lang="fr-FR" sz="1800" i="1" u="none" strike="noStrike" dirty="0">
                          <a:effectLst/>
                        </a:rPr>
                        <a:t>21,5%</a:t>
                      </a:r>
                      <a:endParaRPr lang="fr-FR" sz="1800" b="0" i="1" u="none" strike="noStrike" dirty="0">
                        <a:solidFill>
                          <a:srgbClr val="000000"/>
                        </a:solidFill>
                        <a:effectLst/>
                        <a:latin typeface="Calibri"/>
                      </a:endParaRPr>
                    </a:p>
                  </a:txBody>
                  <a:tcPr marL="9525" marR="9525" marT="9525" marB="0" anchor="b"/>
                </a:tc>
                <a:tc>
                  <a:txBody>
                    <a:bodyPr/>
                    <a:lstStyle/>
                    <a:p>
                      <a:pPr algn="r" fontAlgn="b"/>
                      <a:r>
                        <a:rPr lang="fr-FR" sz="1800" u="none" strike="noStrike" dirty="0">
                          <a:effectLst/>
                        </a:rPr>
                        <a:t>47</a:t>
                      </a:r>
                      <a:endParaRPr lang="fr-FR" sz="1800" b="0" i="0" u="none" strike="noStrike" dirty="0">
                        <a:solidFill>
                          <a:srgbClr val="000000"/>
                        </a:solidFill>
                        <a:effectLst/>
                        <a:latin typeface="Calibri"/>
                      </a:endParaRPr>
                    </a:p>
                  </a:txBody>
                  <a:tcPr marL="9525" marR="9525" marT="9525" marB="0" anchor="b"/>
                </a:tc>
                <a:tc>
                  <a:txBody>
                    <a:bodyPr/>
                    <a:lstStyle/>
                    <a:p>
                      <a:pPr algn="r" fontAlgn="b"/>
                      <a:r>
                        <a:rPr lang="fr-FR" sz="1800" i="1" u="none" strike="noStrike" dirty="0">
                          <a:effectLst/>
                        </a:rPr>
                        <a:t>6,9%</a:t>
                      </a:r>
                      <a:endParaRPr lang="fr-FR" sz="1800" b="0" i="1" u="none" strike="noStrike" dirty="0">
                        <a:solidFill>
                          <a:srgbClr val="000000"/>
                        </a:solidFill>
                        <a:effectLst/>
                        <a:latin typeface="Calibri"/>
                      </a:endParaRPr>
                    </a:p>
                  </a:txBody>
                  <a:tcPr marL="9525" marR="9525" marT="9525" marB="0" anchor="b"/>
                </a:tc>
                <a:tc>
                  <a:txBody>
                    <a:bodyPr/>
                    <a:lstStyle/>
                    <a:p>
                      <a:pPr algn="r" fontAlgn="b"/>
                      <a:r>
                        <a:rPr lang="fr-FR" sz="1800" b="0" i="1" u="none" strike="noStrike" dirty="0">
                          <a:solidFill>
                            <a:srgbClr val="FF0000"/>
                          </a:solidFill>
                          <a:effectLst/>
                          <a:latin typeface="+mj-lt"/>
                        </a:rPr>
                        <a:t>11,6%</a:t>
                      </a:r>
                    </a:p>
                  </a:txBody>
                  <a:tcPr marL="9525" marR="9525" marT="9525" marB="0" anchor="b"/>
                </a:tc>
              </a:tr>
              <a:tr h="873245">
                <a:tc>
                  <a:txBody>
                    <a:bodyPr/>
                    <a:lstStyle/>
                    <a:p>
                      <a:pPr algn="l" fontAlgn="b"/>
                      <a:r>
                        <a:rPr lang="fr-FR" sz="1800" u="none" strike="noStrike" dirty="0">
                          <a:effectLst/>
                        </a:rPr>
                        <a:t>Etablissement d’hébergement de personnes âgées dépendantes (EHPAD)</a:t>
                      </a:r>
                      <a:endParaRPr lang="fr-FR" sz="1800" b="0" i="0"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a:effectLst/>
                        </a:rPr>
                        <a:t>210</a:t>
                      </a:r>
                      <a:endParaRPr lang="fr-FR" sz="1800" b="0" i="0" u="none" strike="noStrike">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11,1%</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a:effectLst/>
                        </a:rPr>
                        <a:t>153</a:t>
                      </a:r>
                      <a:endParaRPr lang="fr-FR" sz="1800" b="0" i="0" u="none" strike="noStrike">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22,5%</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b="0" i="1" u="none" strike="noStrike" dirty="0">
                          <a:solidFill>
                            <a:srgbClr val="FF0000"/>
                          </a:solidFill>
                          <a:effectLst/>
                          <a:latin typeface="+mj-lt"/>
                        </a:rPr>
                        <a:t>72,9%</a:t>
                      </a:r>
                    </a:p>
                  </a:txBody>
                  <a:tcPr marL="9525" marR="9525" marT="9525" marB="0" anchor="b">
                    <a:solidFill>
                      <a:schemeClr val="accent3">
                        <a:lumMod val="60000"/>
                        <a:lumOff val="40000"/>
                      </a:schemeClr>
                    </a:solidFill>
                  </a:tcPr>
                </a:tc>
              </a:tr>
              <a:tr h="339278">
                <a:tc>
                  <a:txBody>
                    <a:bodyPr/>
                    <a:lstStyle/>
                    <a:p>
                      <a:pPr algn="l" fontAlgn="b"/>
                      <a:r>
                        <a:rPr lang="fr-FR" sz="1800" u="none" strike="noStrike" dirty="0">
                          <a:effectLst/>
                        </a:rPr>
                        <a:t>Milieu scolaire et universitaire</a:t>
                      </a:r>
                      <a:endParaRPr lang="fr-FR" sz="1800" b="0" i="0" u="none" strike="noStrike" dirty="0">
                        <a:solidFill>
                          <a:srgbClr val="000000"/>
                        </a:solidFill>
                        <a:effectLst/>
                        <a:latin typeface="Calibri"/>
                      </a:endParaRPr>
                    </a:p>
                  </a:txBody>
                  <a:tcPr marL="9525" marR="9525" marT="9525" marB="0" anchor="b"/>
                </a:tc>
                <a:tc>
                  <a:txBody>
                    <a:bodyPr/>
                    <a:lstStyle/>
                    <a:p>
                      <a:pPr algn="r" fontAlgn="b"/>
                      <a:r>
                        <a:rPr lang="fr-FR" sz="1800" u="none" strike="noStrike">
                          <a:effectLst/>
                        </a:rPr>
                        <a:t>176</a:t>
                      </a:r>
                      <a:endParaRPr lang="fr-FR" sz="1800" b="0" i="0" u="none" strike="noStrike">
                        <a:solidFill>
                          <a:srgbClr val="000000"/>
                        </a:solidFill>
                        <a:effectLst/>
                        <a:latin typeface="Calibri"/>
                      </a:endParaRPr>
                    </a:p>
                  </a:txBody>
                  <a:tcPr marL="9525" marR="9525" marT="9525" marB="0" anchor="b"/>
                </a:tc>
                <a:tc>
                  <a:txBody>
                    <a:bodyPr/>
                    <a:lstStyle/>
                    <a:p>
                      <a:pPr algn="r" fontAlgn="b"/>
                      <a:r>
                        <a:rPr lang="fr-FR" sz="1800" i="1" u="none" strike="noStrike" dirty="0">
                          <a:effectLst/>
                        </a:rPr>
                        <a:t>9,3%</a:t>
                      </a:r>
                      <a:endParaRPr lang="fr-FR" sz="1800" b="0" i="1" u="none" strike="noStrike" dirty="0">
                        <a:solidFill>
                          <a:srgbClr val="000000"/>
                        </a:solidFill>
                        <a:effectLst/>
                        <a:latin typeface="Calibri"/>
                      </a:endParaRPr>
                    </a:p>
                  </a:txBody>
                  <a:tcPr marL="9525" marR="9525" marT="9525" marB="0" anchor="b"/>
                </a:tc>
                <a:tc>
                  <a:txBody>
                    <a:bodyPr/>
                    <a:lstStyle/>
                    <a:p>
                      <a:pPr algn="r" fontAlgn="b"/>
                      <a:r>
                        <a:rPr lang="fr-FR" sz="1800" u="none" strike="noStrike">
                          <a:effectLst/>
                        </a:rPr>
                        <a:t>62</a:t>
                      </a:r>
                      <a:endParaRPr lang="fr-FR" sz="1800" b="0" i="0" u="none" strike="noStrike">
                        <a:solidFill>
                          <a:srgbClr val="000000"/>
                        </a:solidFill>
                        <a:effectLst/>
                        <a:latin typeface="Calibri"/>
                      </a:endParaRPr>
                    </a:p>
                  </a:txBody>
                  <a:tcPr marL="9525" marR="9525" marT="9525" marB="0" anchor="b"/>
                </a:tc>
                <a:tc>
                  <a:txBody>
                    <a:bodyPr/>
                    <a:lstStyle/>
                    <a:p>
                      <a:pPr algn="r" fontAlgn="b"/>
                      <a:r>
                        <a:rPr lang="fr-FR" sz="1800" i="1" u="none" strike="noStrike" dirty="0">
                          <a:effectLst/>
                        </a:rPr>
                        <a:t>9,1%</a:t>
                      </a:r>
                      <a:endParaRPr lang="fr-FR" sz="1800" b="0" i="1" u="none" strike="noStrike" dirty="0">
                        <a:solidFill>
                          <a:srgbClr val="000000"/>
                        </a:solidFill>
                        <a:effectLst/>
                        <a:latin typeface="Calibri"/>
                      </a:endParaRPr>
                    </a:p>
                  </a:txBody>
                  <a:tcPr marL="9525" marR="9525" marT="9525" marB="0" anchor="b"/>
                </a:tc>
                <a:tc>
                  <a:txBody>
                    <a:bodyPr/>
                    <a:lstStyle/>
                    <a:p>
                      <a:pPr algn="r" fontAlgn="b"/>
                      <a:r>
                        <a:rPr lang="fr-FR" sz="1800" b="0" i="1" u="none" strike="noStrike" dirty="0">
                          <a:solidFill>
                            <a:srgbClr val="FF0000"/>
                          </a:solidFill>
                          <a:effectLst/>
                          <a:latin typeface="+mj-lt"/>
                        </a:rPr>
                        <a:t>35,2%</a:t>
                      </a:r>
                    </a:p>
                  </a:txBody>
                  <a:tcPr marL="9525" marR="9525" marT="9525" marB="0" anchor="b"/>
                </a:tc>
              </a:tr>
              <a:tr h="339278">
                <a:tc>
                  <a:txBody>
                    <a:bodyPr/>
                    <a:lstStyle/>
                    <a:p>
                      <a:pPr algn="l" fontAlgn="b"/>
                      <a:r>
                        <a:rPr lang="fr-FR" sz="1800" u="none" strike="noStrike" dirty="0">
                          <a:effectLst/>
                        </a:rPr>
                        <a:t>Crèches </a:t>
                      </a:r>
                      <a:endParaRPr lang="fr-FR" sz="1800" b="0" i="0"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a:effectLst/>
                        </a:rPr>
                        <a:t>132</a:t>
                      </a:r>
                      <a:endParaRPr lang="fr-FR" sz="1800" b="0" i="0" u="none" strike="noStrike">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7,0%</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a:effectLst/>
                        </a:rPr>
                        <a:t>22</a:t>
                      </a:r>
                      <a:endParaRPr lang="fr-FR" sz="1800" b="0" i="0" u="none" strike="noStrike">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3,2%</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b="0" i="1" u="none" strike="noStrike" dirty="0">
                          <a:solidFill>
                            <a:srgbClr val="FF0000"/>
                          </a:solidFill>
                          <a:effectLst/>
                          <a:latin typeface="+mj-lt"/>
                        </a:rPr>
                        <a:t>16,7%</a:t>
                      </a:r>
                    </a:p>
                  </a:txBody>
                  <a:tcPr marL="9525" marR="9525" marT="9525" marB="0" anchor="b">
                    <a:solidFill>
                      <a:schemeClr val="accent3">
                        <a:lumMod val="60000"/>
                        <a:lumOff val="40000"/>
                      </a:schemeClr>
                    </a:solidFill>
                  </a:tcPr>
                </a:tc>
              </a:tr>
              <a:tr h="339278">
                <a:tc>
                  <a:txBody>
                    <a:bodyPr/>
                    <a:lstStyle/>
                    <a:p>
                      <a:pPr algn="l" fontAlgn="b"/>
                      <a:r>
                        <a:rPr lang="fr-FR" sz="1800" u="none" strike="noStrike" dirty="0">
                          <a:effectLst/>
                        </a:rPr>
                        <a:t>EMS de personnes handicapées</a:t>
                      </a:r>
                      <a:endParaRPr lang="fr-FR" sz="1800" b="0" i="0" u="none" strike="noStrike" dirty="0">
                        <a:solidFill>
                          <a:srgbClr val="000000"/>
                        </a:solidFill>
                        <a:effectLst/>
                        <a:latin typeface="Calibri"/>
                      </a:endParaRPr>
                    </a:p>
                  </a:txBody>
                  <a:tcPr marL="9525" marR="9525" marT="9525" marB="0" anchor="b"/>
                </a:tc>
                <a:tc>
                  <a:txBody>
                    <a:bodyPr/>
                    <a:lstStyle/>
                    <a:p>
                      <a:pPr algn="r" fontAlgn="b"/>
                      <a:r>
                        <a:rPr lang="fr-FR" sz="1800" u="none" strike="noStrike">
                          <a:effectLst/>
                        </a:rPr>
                        <a:t>131</a:t>
                      </a:r>
                      <a:endParaRPr lang="fr-FR" sz="1800" b="0" i="0" u="none" strike="noStrike">
                        <a:solidFill>
                          <a:srgbClr val="000000"/>
                        </a:solidFill>
                        <a:effectLst/>
                        <a:latin typeface="Calibri"/>
                      </a:endParaRPr>
                    </a:p>
                  </a:txBody>
                  <a:tcPr marL="9525" marR="9525" marT="9525" marB="0" anchor="b"/>
                </a:tc>
                <a:tc>
                  <a:txBody>
                    <a:bodyPr/>
                    <a:lstStyle/>
                    <a:p>
                      <a:pPr algn="r" fontAlgn="b"/>
                      <a:r>
                        <a:rPr lang="fr-FR" sz="1800" i="1" u="none" strike="noStrike" dirty="0">
                          <a:effectLst/>
                        </a:rPr>
                        <a:t>6,9%</a:t>
                      </a:r>
                      <a:endParaRPr lang="fr-FR" sz="1800" b="0" i="1" u="none" strike="noStrike" dirty="0">
                        <a:solidFill>
                          <a:srgbClr val="000000"/>
                        </a:solidFill>
                        <a:effectLst/>
                        <a:latin typeface="Calibri"/>
                      </a:endParaRPr>
                    </a:p>
                  </a:txBody>
                  <a:tcPr marL="9525" marR="9525" marT="9525" marB="0" anchor="b"/>
                </a:tc>
                <a:tc>
                  <a:txBody>
                    <a:bodyPr/>
                    <a:lstStyle/>
                    <a:p>
                      <a:pPr algn="r" fontAlgn="b"/>
                      <a:r>
                        <a:rPr lang="fr-FR" sz="1800" u="none" strike="noStrike">
                          <a:effectLst/>
                        </a:rPr>
                        <a:t>43</a:t>
                      </a:r>
                      <a:endParaRPr lang="fr-FR" sz="1800" b="0" i="0" u="none" strike="noStrike">
                        <a:solidFill>
                          <a:srgbClr val="000000"/>
                        </a:solidFill>
                        <a:effectLst/>
                        <a:latin typeface="Calibri"/>
                      </a:endParaRPr>
                    </a:p>
                  </a:txBody>
                  <a:tcPr marL="9525" marR="9525" marT="9525" marB="0" anchor="b"/>
                </a:tc>
                <a:tc>
                  <a:txBody>
                    <a:bodyPr/>
                    <a:lstStyle/>
                    <a:p>
                      <a:pPr algn="r" fontAlgn="b"/>
                      <a:r>
                        <a:rPr lang="fr-FR" sz="1800" i="1" u="none" strike="noStrike" dirty="0">
                          <a:effectLst/>
                        </a:rPr>
                        <a:t>6,3%</a:t>
                      </a:r>
                      <a:endParaRPr lang="fr-FR" sz="1800" b="0" i="1" u="none" strike="noStrike" dirty="0">
                        <a:solidFill>
                          <a:srgbClr val="000000"/>
                        </a:solidFill>
                        <a:effectLst/>
                        <a:latin typeface="Calibri"/>
                      </a:endParaRPr>
                    </a:p>
                  </a:txBody>
                  <a:tcPr marL="9525" marR="9525" marT="9525" marB="0" anchor="b"/>
                </a:tc>
                <a:tc>
                  <a:txBody>
                    <a:bodyPr/>
                    <a:lstStyle/>
                    <a:p>
                      <a:pPr algn="r" fontAlgn="b"/>
                      <a:r>
                        <a:rPr lang="fr-FR" sz="1800" b="0" i="1" u="none" strike="noStrike" dirty="0">
                          <a:solidFill>
                            <a:srgbClr val="FF0000"/>
                          </a:solidFill>
                          <a:effectLst/>
                          <a:latin typeface="+mj-lt"/>
                        </a:rPr>
                        <a:t>32,8%</a:t>
                      </a:r>
                    </a:p>
                  </a:txBody>
                  <a:tcPr marL="9525" marR="9525" marT="9525" marB="0" anchor="b"/>
                </a:tc>
              </a:tr>
              <a:tr h="585494">
                <a:tc>
                  <a:txBody>
                    <a:bodyPr/>
                    <a:lstStyle/>
                    <a:p>
                      <a:pPr algn="l" fontAlgn="b"/>
                      <a:r>
                        <a:rPr lang="fr-FR" sz="1800" u="none" strike="noStrike" dirty="0">
                          <a:effectLst/>
                        </a:rPr>
                        <a:t>Etablissements sociaux d'hébergement et d'insertion </a:t>
                      </a:r>
                      <a:endParaRPr lang="fr-FR" sz="1800" b="0" i="0"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a:effectLst/>
                        </a:rPr>
                        <a:t>65</a:t>
                      </a:r>
                      <a:endParaRPr lang="fr-FR" sz="1800" b="0" i="0" u="none" strike="noStrike">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3,4%</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a:effectLst/>
                        </a:rPr>
                        <a:t>12</a:t>
                      </a:r>
                      <a:endParaRPr lang="fr-FR" sz="1800" b="0" i="0" u="none" strike="noStrike">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1,8%</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b="0" i="1" u="none" strike="noStrike" dirty="0">
                          <a:solidFill>
                            <a:srgbClr val="FF0000"/>
                          </a:solidFill>
                          <a:effectLst/>
                          <a:latin typeface="+mj-lt"/>
                        </a:rPr>
                        <a:t>18,5%</a:t>
                      </a:r>
                    </a:p>
                  </a:txBody>
                  <a:tcPr marL="9525" marR="9525" marT="9525" marB="0" anchor="b">
                    <a:solidFill>
                      <a:schemeClr val="accent3">
                        <a:lumMod val="60000"/>
                        <a:lumOff val="40000"/>
                      </a:schemeClr>
                    </a:solidFill>
                  </a:tcPr>
                </a:tc>
              </a:tr>
              <a:tr h="339278">
                <a:tc>
                  <a:txBody>
                    <a:bodyPr/>
                    <a:lstStyle/>
                    <a:p>
                      <a:pPr algn="l" fontAlgn="b"/>
                      <a:r>
                        <a:rPr lang="fr-FR" sz="1800" u="none" strike="noStrike" dirty="0">
                          <a:effectLst/>
                        </a:rPr>
                        <a:t>Autres</a:t>
                      </a:r>
                      <a:endParaRPr lang="fr-FR" sz="1800" b="0" i="0" u="none" strike="noStrike" dirty="0">
                        <a:solidFill>
                          <a:srgbClr val="000000"/>
                        </a:solidFill>
                        <a:effectLst/>
                        <a:latin typeface="Calibri"/>
                      </a:endParaRPr>
                    </a:p>
                  </a:txBody>
                  <a:tcPr marL="9525" marR="9525" marT="9525" marB="0" anchor="b"/>
                </a:tc>
                <a:tc>
                  <a:txBody>
                    <a:bodyPr/>
                    <a:lstStyle/>
                    <a:p>
                      <a:pPr algn="r" fontAlgn="b"/>
                      <a:r>
                        <a:rPr lang="fr-FR" sz="1800" u="none" strike="noStrike">
                          <a:effectLst/>
                        </a:rPr>
                        <a:t>222</a:t>
                      </a:r>
                      <a:endParaRPr lang="fr-FR" sz="1800" b="0" i="0" u="none" strike="noStrike">
                        <a:solidFill>
                          <a:srgbClr val="000000"/>
                        </a:solidFill>
                        <a:effectLst/>
                        <a:latin typeface="Calibri"/>
                      </a:endParaRPr>
                    </a:p>
                  </a:txBody>
                  <a:tcPr marL="9525" marR="9525" marT="9525" marB="0" anchor="b"/>
                </a:tc>
                <a:tc>
                  <a:txBody>
                    <a:bodyPr/>
                    <a:lstStyle/>
                    <a:p>
                      <a:pPr algn="r" fontAlgn="b"/>
                      <a:r>
                        <a:rPr lang="fr-FR" sz="1800" i="1" u="none" strike="noStrike" dirty="0">
                          <a:effectLst/>
                        </a:rPr>
                        <a:t>11,8%</a:t>
                      </a:r>
                      <a:endParaRPr lang="fr-FR" sz="1800" b="0" i="1" u="none" strike="noStrike" dirty="0">
                        <a:solidFill>
                          <a:srgbClr val="000000"/>
                        </a:solidFill>
                        <a:effectLst/>
                        <a:latin typeface="Calibri"/>
                      </a:endParaRPr>
                    </a:p>
                  </a:txBody>
                  <a:tcPr marL="9525" marR="9525" marT="9525" marB="0" anchor="b"/>
                </a:tc>
                <a:tc>
                  <a:txBody>
                    <a:bodyPr/>
                    <a:lstStyle/>
                    <a:p>
                      <a:pPr algn="r" fontAlgn="b"/>
                      <a:r>
                        <a:rPr lang="fr-FR" sz="1800" u="none" strike="noStrike">
                          <a:effectLst/>
                        </a:rPr>
                        <a:t>98</a:t>
                      </a:r>
                      <a:endParaRPr lang="fr-FR" sz="1800" b="0" i="0" u="none" strike="noStrike">
                        <a:solidFill>
                          <a:srgbClr val="000000"/>
                        </a:solidFill>
                        <a:effectLst/>
                        <a:latin typeface="Calibri"/>
                      </a:endParaRPr>
                    </a:p>
                  </a:txBody>
                  <a:tcPr marL="9525" marR="9525" marT="9525" marB="0" anchor="b"/>
                </a:tc>
                <a:tc>
                  <a:txBody>
                    <a:bodyPr/>
                    <a:lstStyle/>
                    <a:p>
                      <a:pPr algn="r" fontAlgn="b"/>
                      <a:r>
                        <a:rPr lang="fr-FR" sz="1800" i="1" u="none" strike="noStrike" dirty="0">
                          <a:effectLst/>
                        </a:rPr>
                        <a:t>14,4%</a:t>
                      </a:r>
                      <a:endParaRPr lang="fr-FR" sz="1800" b="0" i="1" u="none" strike="noStrike" dirty="0">
                        <a:solidFill>
                          <a:srgbClr val="000000"/>
                        </a:solidFill>
                        <a:effectLst/>
                        <a:latin typeface="Calibri"/>
                      </a:endParaRPr>
                    </a:p>
                  </a:txBody>
                  <a:tcPr marL="9525" marR="9525" marT="9525" marB="0" anchor="b"/>
                </a:tc>
                <a:tc>
                  <a:txBody>
                    <a:bodyPr/>
                    <a:lstStyle/>
                    <a:p>
                      <a:pPr algn="r" fontAlgn="b"/>
                      <a:r>
                        <a:rPr lang="fr-FR" sz="1800" b="0" i="1" u="none" strike="noStrike" dirty="0">
                          <a:solidFill>
                            <a:srgbClr val="FF0000"/>
                          </a:solidFill>
                          <a:effectLst/>
                          <a:latin typeface="+mj-lt"/>
                        </a:rPr>
                        <a:t>44,1%</a:t>
                      </a:r>
                    </a:p>
                  </a:txBody>
                  <a:tcPr marL="9525" marR="9525" marT="9525" marB="0" anchor="b"/>
                </a:tc>
              </a:tr>
              <a:tr h="585494">
                <a:tc>
                  <a:txBody>
                    <a:bodyPr/>
                    <a:lstStyle/>
                    <a:p>
                      <a:pPr algn="l" fontAlgn="b"/>
                      <a:r>
                        <a:rPr lang="fr-FR" sz="1800" u="none" strike="noStrike" dirty="0">
                          <a:effectLst/>
                        </a:rPr>
                        <a:t>Total général</a:t>
                      </a:r>
                      <a:endParaRPr lang="fr-FR" sz="1800" b="0" i="0"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a:effectLst/>
                        </a:rPr>
                        <a:t>1887</a:t>
                      </a:r>
                      <a:endParaRPr lang="fr-FR" sz="1800" b="0" i="0" u="none" strike="noStrike">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100,0%</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u="none" strike="noStrike" dirty="0">
                          <a:effectLst/>
                        </a:rPr>
                        <a:t>679</a:t>
                      </a:r>
                      <a:endParaRPr lang="fr-FR" sz="1800" b="0" i="0"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i="1" u="none" strike="noStrike" dirty="0">
                          <a:effectLst/>
                        </a:rPr>
                        <a:t>100,0%</a:t>
                      </a:r>
                      <a:endParaRPr lang="fr-FR" sz="1800" b="0" i="1"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r" fontAlgn="b"/>
                      <a:r>
                        <a:rPr lang="fr-FR" sz="1800" b="0" i="1" u="none" strike="noStrike" dirty="0">
                          <a:solidFill>
                            <a:srgbClr val="FF0000"/>
                          </a:solidFill>
                          <a:effectLst/>
                          <a:latin typeface="+mj-lt"/>
                        </a:rPr>
                        <a:t>36,0%</a:t>
                      </a:r>
                    </a:p>
                  </a:txBody>
                  <a:tcPr marL="9525" marR="9525" marT="9525" marB="0" anchor="b">
                    <a:solidFill>
                      <a:schemeClr val="accent3">
                        <a:lumMod val="60000"/>
                        <a:lumOff val="40000"/>
                      </a:schemeClr>
                    </a:solidFill>
                  </a:tcPr>
                </a:tc>
              </a:tr>
            </a:tbl>
          </a:graphicData>
        </a:graphic>
      </p:graphicFrame>
    </p:spTree>
    <p:extLst>
      <p:ext uri="{BB962C8B-B14F-4D97-AF65-F5344CB8AC3E}">
        <p14:creationId xmlns:p14="http://schemas.microsoft.com/office/powerpoint/2010/main" val="3133492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986" y="1412776"/>
            <a:ext cx="8656637" cy="512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 3"/>
          <p:cNvPicPr>
            <a:picLocks noChangeAspect="1"/>
          </p:cNvPicPr>
          <p:nvPr/>
        </p:nvPicPr>
        <p:blipFill>
          <a:blip r:embed="rId3"/>
          <a:stretch>
            <a:fillRect/>
          </a:stretch>
        </p:blipFill>
        <p:spPr>
          <a:xfrm>
            <a:off x="7569737" y="30814"/>
            <a:ext cx="1555156" cy="877906"/>
          </a:xfrm>
          <a:prstGeom prst="rect">
            <a:avLst/>
          </a:prstGeom>
        </p:spPr>
      </p:pic>
      <p:sp>
        <p:nvSpPr>
          <p:cNvPr id="7" name="Titre 1"/>
          <p:cNvSpPr>
            <a:spLocks noGrp="1"/>
          </p:cNvSpPr>
          <p:nvPr>
            <p:ph type="title"/>
          </p:nvPr>
        </p:nvSpPr>
        <p:spPr>
          <a:xfrm>
            <a:off x="1835696" y="0"/>
            <a:ext cx="6048672" cy="949913"/>
          </a:xfrm>
        </p:spPr>
        <p:txBody>
          <a:bodyPr/>
          <a:lstStyle/>
          <a:p>
            <a:r>
              <a:rPr lang="fr-FR" sz="2800" b="1" dirty="0" smtClean="0">
                <a:latin typeface="+mj-lt"/>
              </a:rPr>
              <a:t>Suivi des clusters en Paca (1)</a:t>
            </a:r>
            <a:endParaRPr lang="fr-FR" sz="2800" b="1" dirty="0">
              <a:latin typeface="+mj-lt"/>
            </a:endParaRPr>
          </a:p>
        </p:txBody>
      </p:sp>
      <p:sp>
        <p:nvSpPr>
          <p:cNvPr id="6" name="ZoneTexte 5"/>
          <p:cNvSpPr txBox="1"/>
          <p:nvPr/>
        </p:nvSpPr>
        <p:spPr>
          <a:xfrm>
            <a:off x="1029576" y="1700808"/>
            <a:ext cx="4627706" cy="1200329"/>
          </a:xfrm>
          <a:prstGeom prst="rect">
            <a:avLst/>
          </a:prstGeom>
          <a:noFill/>
        </p:spPr>
        <p:txBody>
          <a:bodyPr wrap="square" rtlCol="0">
            <a:spAutoFit/>
          </a:bodyPr>
          <a:lstStyle/>
          <a:p>
            <a:pPr marL="285750" indent="-285750">
              <a:buFont typeface="Arial" panose="020B0604020202020204" pitchFamily="34" charset="0"/>
              <a:buChar char="•"/>
            </a:pPr>
            <a:r>
              <a:rPr lang="fr-FR" b="1" dirty="0" smtClean="0">
                <a:solidFill>
                  <a:schemeClr val="tx2">
                    <a:lumMod val="75000"/>
                  </a:schemeClr>
                </a:solidFill>
              </a:rPr>
              <a:t>1337  clusters signalés entre le 11 mai et le 8 novembre</a:t>
            </a:r>
          </a:p>
          <a:p>
            <a:pPr marL="285750" indent="-285750">
              <a:buFont typeface="Arial" panose="020B0604020202020204" pitchFamily="34" charset="0"/>
              <a:buChar char="•"/>
            </a:pPr>
            <a:endParaRPr lang="fr-FR" b="1" dirty="0" smtClean="0">
              <a:solidFill>
                <a:schemeClr val="tx2">
                  <a:lumMod val="75000"/>
                </a:schemeClr>
              </a:solidFill>
            </a:endParaRPr>
          </a:p>
          <a:p>
            <a:pPr marL="285750" indent="-285750">
              <a:buFont typeface="Arial" panose="020B0604020202020204" pitchFamily="34" charset="0"/>
              <a:buChar char="•"/>
            </a:pPr>
            <a:r>
              <a:rPr lang="fr-FR" b="1" dirty="0" smtClean="0">
                <a:solidFill>
                  <a:schemeClr val="tx2">
                    <a:lumMod val="75000"/>
                  </a:schemeClr>
                </a:solidFill>
              </a:rPr>
              <a:t>Augmentation +++ depuis mi-octobre</a:t>
            </a:r>
            <a:endParaRPr lang="fr-FR" b="1" dirty="0">
              <a:solidFill>
                <a:schemeClr val="tx2">
                  <a:lumMod val="75000"/>
                </a:schemeClr>
              </a:solidFill>
            </a:endParaRPr>
          </a:p>
        </p:txBody>
      </p:sp>
    </p:spTree>
    <p:extLst>
      <p:ext uri="{BB962C8B-B14F-4D97-AF65-F5344CB8AC3E}">
        <p14:creationId xmlns:p14="http://schemas.microsoft.com/office/powerpoint/2010/main" val="32119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100" name="Picture 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8335" y="1196752"/>
            <a:ext cx="1140374" cy="941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Rectangle 35"/>
          <p:cNvSpPr/>
          <p:nvPr/>
        </p:nvSpPr>
        <p:spPr>
          <a:xfrm>
            <a:off x="5" y="1412781"/>
            <a:ext cx="8922709" cy="5489573"/>
          </a:xfrm>
          <a:prstGeom prst="rect">
            <a:avLst/>
          </a:prstGeom>
        </p:spPr>
        <p:txBody>
          <a:bodyPr wrap="square" lIns="91306" tIns="45653" rIns="91306" bIns="45653">
            <a:spAutoFit/>
          </a:bodyPr>
          <a:lstStyle/>
          <a:p>
            <a:pPr algn="just" defTabSz="1087948">
              <a:lnSpc>
                <a:spcPct val="115000"/>
              </a:lnSpc>
              <a:spcAft>
                <a:spcPts val="1000"/>
              </a:spcAft>
            </a:pPr>
            <a:r>
              <a:rPr lang="fr-FR" sz="2400" b="1" u="sng" dirty="0" smtClean="0">
                <a:solidFill>
                  <a:schemeClr val="tx2">
                    <a:lumMod val="75000"/>
                  </a:schemeClr>
                </a:solidFill>
                <a:latin typeface="+mj-lt"/>
                <a:ea typeface="Calibri"/>
                <a:cs typeface="Calibri"/>
              </a:rPr>
              <a:t>Niveau 1</a:t>
            </a:r>
            <a:r>
              <a:rPr lang="fr-FR" sz="2400" b="1" dirty="0" smtClean="0">
                <a:solidFill>
                  <a:schemeClr val="tx2">
                    <a:lumMod val="75000"/>
                  </a:schemeClr>
                </a:solidFill>
                <a:latin typeface="+mj-lt"/>
                <a:ea typeface="Calibri"/>
                <a:cs typeface="Calibri"/>
              </a:rPr>
              <a:t> : Médecins généralistes et hospitaliers </a:t>
            </a:r>
          </a:p>
          <a:p>
            <a:pPr algn="just" defTabSz="1087948">
              <a:spcAft>
                <a:spcPts val="1000"/>
              </a:spcAft>
            </a:pPr>
            <a:r>
              <a:rPr lang="fr-FR" sz="2200" dirty="0" smtClean="0">
                <a:solidFill>
                  <a:schemeClr val="tx2">
                    <a:lumMod val="75000"/>
                  </a:schemeClr>
                </a:solidFill>
                <a:latin typeface="+mj-lt"/>
                <a:ea typeface="Calibri"/>
                <a:cs typeface="Calibri"/>
              </a:rPr>
              <a:t>Prise </a:t>
            </a:r>
            <a:r>
              <a:rPr lang="fr-FR" sz="2200" dirty="0">
                <a:solidFill>
                  <a:schemeClr val="tx2">
                    <a:lumMod val="75000"/>
                  </a:schemeClr>
                </a:solidFill>
                <a:latin typeface="+mj-lt"/>
                <a:ea typeface="Calibri"/>
                <a:cs typeface="Calibri"/>
              </a:rPr>
              <a:t>en charge des contacts du foyer </a:t>
            </a:r>
            <a:r>
              <a:rPr lang="fr-FR" sz="2200" dirty="0" smtClean="0">
                <a:solidFill>
                  <a:schemeClr val="tx2">
                    <a:lumMod val="75000"/>
                  </a:schemeClr>
                </a:solidFill>
                <a:latin typeface="+mj-lt"/>
                <a:ea typeface="Calibri"/>
                <a:cs typeface="Calibri"/>
              </a:rPr>
              <a:t>vivant sous le même toit que le cas </a:t>
            </a:r>
            <a:endParaRPr lang="fr-FR" sz="2200" b="1" u="sng" dirty="0" smtClean="0">
              <a:solidFill>
                <a:schemeClr val="tx2">
                  <a:lumMod val="75000"/>
                </a:schemeClr>
              </a:solidFill>
              <a:latin typeface="+mj-lt"/>
            </a:endParaRPr>
          </a:p>
          <a:p>
            <a:pPr lvl="0" algn="just" defTabSz="1087948"/>
            <a:r>
              <a:rPr lang="fr-FR" i="1" dirty="0">
                <a:solidFill>
                  <a:schemeClr val="tx2">
                    <a:lumMod val="75000"/>
                  </a:schemeClr>
                </a:solidFill>
                <a:latin typeface="+mj-lt"/>
                <a:ea typeface="Calibri"/>
                <a:cs typeface="Calibri"/>
              </a:rPr>
              <a:t>A noter que le niveau 1 a presque disparu compte-tenu de la possibilité de se </a:t>
            </a:r>
          </a:p>
          <a:p>
            <a:pPr lvl="0" algn="just" defTabSz="1087948"/>
            <a:r>
              <a:rPr lang="fr-FR" i="1" dirty="0">
                <a:solidFill>
                  <a:schemeClr val="tx2">
                    <a:lumMod val="75000"/>
                  </a:schemeClr>
                </a:solidFill>
                <a:latin typeface="+mj-lt"/>
                <a:ea typeface="Calibri"/>
                <a:cs typeface="Calibri"/>
              </a:rPr>
              <a:t>faire tester sans ordonnance. C’est le niveau 2 qui traite désormais massivement la </a:t>
            </a:r>
            <a:r>
              <a:rPr lang="fr-FR" i="1" dirty="0" smtClean="0">
                <a:solidFill>
                  <a:schemeClr val="tx2">
                    <a:lumMod val="75000"/>
                  </a:schemeClr>
                </a:solidFill>
                <a:latin typeface="+mj-lt"/>
                <a:ea typeface="Calibri"/>
                <a:cs typeface="Calibri"/>
              </a:rPr>
              <a:t>prise en </a:t>
            </a:r>
            <a:r>
              <a:rPr lang="fr-FR" i="1" dirty="0">
                <a:solidFill>
                  <a:schemeClr val="tx2">
                    <a:lumMod val="75000"/>
                  </a:schemeClr>
                </a:solidFill>
                <a:latin typeface="+mj-lt"/>
                <a:ea typeface="Calibri"/>
                <a:cs typeface="Calibri"/>
              </a:rPr>
              <a:t>charge des contacts du foyer.</a:t>
            </a:r>
            <a:endParaRPr lang="fr-FR" dirty="0">
              <a:solidFill>
                <a:schemeClr val="tx2">
                  <a:lumMod val="75000"/>
                </a:schemeClr>
              </a:solidFill>
              <a:latin typeface="+mj-lt"/>
              <a:ea typeface="Calibri"/>
              <a:cs typeface="Calibri"/>
            </a:endParaRPr>
          </a:p>
          <a:p>
            <a:pPr algn="just" defTabSz="1087948">
              <a:lnSpc>
                <a:spcPct val="115000"/>
              </a:lnSpc>
              <a:spcBef>
                <a:spcPts val="1200"/>
              </a:spcBef>
              <a:spcAft>
                <a:spcPts val="1000"/>
              </a:spcAft>
            </a:pPr>
            <a:r>
              <a:rPr lang="fr-FR" sz="2400" b="1" u="sng" dirty="0" smtClean="0">
                <a:solidFill>
                  <a:schemeClr val="tx2">
                    <a:lumMod val="75000"/>
                  </a:schemeClr>
                </a:solidFill>
                <a:latin typeface="+mj-lt"/>
                <a:ea typeface="Calibri"/>
                <a:cs typeface="Times New Roman"/>
              </a:rPr>
              <a:t>Niveau 2</a:t>
            </a:r>
            <a:r>
              <a:rPr lang="fr-FR" sz="2400" b="1" dirty="0" smtClean="0">
                <a:solidFill>
                  <a:schemeClr val="tx2">
                    <a:lumMod val="75000"/>
                  </a:schemeClr>
                </a:solidFill>
                <a:latin typeface="+mj-lt"/>
                <a:ea typeface="Calibri"/>
                <a:cs typeface="Times New Roman"/>
              </a:rPr>
              <a:t> : </a:t>
            </a:r>
            <a:r>
              <a:rPr lang="fr-FR" sz="2400" b="1" dirty="0">
                <a:solidFill>
                  <a:schemeClr val="tx2">
                    <a:lumMod val="75000"/>
                  </a:schemeClr>
                </a:solidFill>
                <a:latin typeface="+mj-lt"/>
                <a:ea typeface="Calibri"/>
                <a:cs typeface="Times New Roman"/>
              </a:rPr>
              <a:t>A</a:t>
            </a:r>
            <a:r>
              <a:rPr lang="fr-FR" sz="2400" b="1" dirty="0" smtClean="0">
                <a:solidFill>
                  <a:schemeClr val="tx2">
                    <a:lumMod val="75000"/>
                  </a:schemeClr>
                </a:solidFill>
                <a:latin typeface="+mj-lt"/>
                <a:ea typeface="Calibri"/>
                <a:cs typeface="Times New Roman"/>
              </a:rPr>
              <a:t>gents de l’Assurance </a:t>
            </a:r>
            <a:r>
              <a:rPr lang="fr-FR" sz="2400" b="1" dirty="0">
                <a:solidFill>
                  <a:schemeClr val="tx2">
                    <a:lumMod val="75000"/>
                  </a:schemeClr>
                </a:solidFill>
                <a:latin typeface="+mj-lt"/>
                <a:ea typeface="Calibri"/>
                <a:cs typeface="Times New Roman"/>
              </a:rPr>
              <a:t>M</a:t>
            </a:r>
            <a:r>
              <a:rPr lang="fr-FR" sz="2400" b="1" dirty="0" smtClean="0">
                <a:solidFill>
                  <a:schemeClr val="tx2">
                    <a:lumMod val="75000"/>
                  </a:schemeClr>
                </a:solidFill>
                <a:latin typeface="+mj-lt"/>
                <a:ea typeface="Calibri"/>
                <a:cs typeface="Times New Roman"/>
              </a:rPr>
              <a:t>aladie</a:t>
            </a:r>
          </a:p>
          <a:p>
            <a:pPr marL="342900" indent="-342900" algn="just" defTabSz="1087948">
              <a:spcAft>
                <a:spcPts val="1000"/>
              </a:spcAft>
              <a:buFontTx/>
              <a:buChar char="-"/>
            </a:pPr>
            <a:r>
              <a:rPr lang="fr-FR" sz="2200" dirty="0" smtClean="0">
                <a:solidFill>
                  <a:schemeClr val="tx2">
                    <a:lumMod val="75000"/>
                  </a:schemeClr>
                </a:solidFill>
                <a:latin typeface="+mj-lt"/>
                <a:ea typeface="Calibri"/>
                <a:cs typeface="Calibri"/>
              </a:rPr>
              <a:t>Prise </a:t>
            </a:r>
            <a:r>
              <a:rPr lang="fr-FR" sz="2200" dirty="0">
                <a:solidFill>
                  <a:schemeClr val="tx2">
                    <a:lumMod val="75000"/>
                  </a:schemeClr>
                </a:solidFill>
                <a:latin typeface="+mj-lt"/>
                <a:ea typeface="Calibri"/>
                <a:cs typeface="Calibri"/>
              </a:rPr>
              <a:t>en charge des contacts du </a:t>
            </a:r>
            <a:r>
              <a:rPr lang="fr-FR" sz="2200" dirty="0" smtClean="0">
                <a:solidFill>
                  <a:schemeClr val="tx2">
                    <a:lumMod val="75000"/>
                  </a:schemeClr>
                </a:solidFill>
                <a:latin typeface="+mj-lt"/>
                <a:ea typeface="Calibri"/>
                <a:cs typeface="Calibri"/>
              </a:rPr>
              <a:t>cas </a:t>
            </a:r>
            <a:r>
              <a:rPr lang="fr-FR" sz="2400" dirty="0" smtClean="0">
                <a:solidFill>
                  <a:schemeClr val="tx2">
                    <a:lumMod val="75000"/>
                  </a:schemeClr>
                </a:solidFill>
                <a:latin typeface="+mj-lt"/>
                <a:ea typeface="Calibri"/>
                <a:cs typeface="Calibri"/>
              </a:rPr>
              <a:t>:</a:t>
            </a:r>
          </a:p>
          <a:p>
            <a:pPr marL="800100" lvl="1" indent="-342900" algn="just" defTabSz="1087948">
              <a:spcAft>
                <a:spcPts val="1000"/>
              </a:spcAft>
              <a:buFontTx/>
              <a:buChar char="-"/>
            </a:pPr>
            <a:r>
              <a:rPr lang="fr-FR" dirty="0" smtClean="0">
                <a:solidFill>
                  <a:schemeClr val="tx2">
                    <a:lumMod val="75000"/>
                  </a:schemeClr>
                </a:solidFill>
                <a:latin typeface="+mj-lt"/>
                <a:ea typeface="Calibri"/>
                <a:cs typeface="Calibri"/>
              </a:rPr>
              <a:t>vivant en </a:t>
            </a:r>
            <a:r>
              <a:rPr lang="fr-FR" dirty="0">
                <a:solidFill>
                  <a:schemeClr val="tx2">
                    <a:lumMod val="75000"/>
                  </a:schemeClr>
                </a:solidFill>
                <a:latin typeface="+mj-lt"/>
                <a:ea typeface="Calibri"/>
                <a:cs typeface="Calibri"/>
              </a:rPr>
              <a:t>dehors du </a:t>
            </a:r>
            <a:r>
              <a:rPr lang="fr-FR" dirty="0" smtClean="0">
                <a:solidFill>
                  <a:schemeClr val="tx2">
                    <a:lumMod val="75000"/>
                  </a:schemeClr>
                </a:solidFill>
                <a:latin typeface="+mj-lt"/>
                <a:ea typeface="Calibri"/>
                <a:cs typeface="Calibri"/>
              </a:rPr>
              <a:t>foyer (amis…)</a:t>
            </a:r>
          </a:p>
          <a:p>
            <a:pPr marL="800100" lvl="1" indent="-342900" algn="just" defTabSz="1087948">
              <a:spcAft>
                <a:spcPts val="1000"/>
              </a:spcAft>
              <a:buFontTx/>
              <a:buChar char="-"/>
            </a:pPr>
            <a:r>
              <a:rPr lang="fr-FR" dirty="0">
                <a:solidFill>
                  <a:schemeClr val="tx2">
                    <a:lumMod val="75000"/>
                  </a:schemeClr>
                </a:solidFill>
                <a:latin typeface="+mj-lt"/>
                <a:ea typeface="Calibri"/>
                <a:cs typeface="Calibri"/>
              </a:rPr>
              <a:t>au sein des collectivités et structures d’accueil non sensibles</a:t>
            </a:r>
          </a:p>
          <a:p>
            <a:pPr algn="just" defTabSz="1087948">
              <a:lnSpc>
                <a:spcPct val="115000"/>
              </a:lnSpc>
              <a:spcBef>
                <a:spcPts val="1200"/>
              </a:spcBef>
              <a:spcAft>
                <a:spcPts val="1000"/>
              </a:spcAft>
            </a:pPr>
            <a:r>
              <a:rPr lang="fr-FR" sz="2400" b="1" u="sng" dirty="0" smtClean="0">
                <a:solidFill>
                  <a:schemeClr val="tx2">
                    <a:lumMod val="75000"/>
                  </a:schemeClr>
                </a:solidFill>
                <a:latin typeface="+mj-lt"/>
                <a:ea typeface="Calibri"/>
                <a:cs typeface="Times New Roman"/>
              </a:rPr>
              <a:t>Niveau 3</a:t>
            </a:r>
            <a:r>
              <a:rPr lang="fr-FR" sz="2400" b="1" dirty="0" smtClean="0">
                <a:solidFill>
                  <a:schemeClr val="tx2">
                    <a:lumMod val="75000"/>
                  </a:schemeClr>
                </a:solidFill>
                <a:latin typeface="+mj-lt"/>
                <a:ea typeface="Calibri"/>
                <a:cs typeface="Times New Roman"/>
              </a:rPr>
              <a:t> : </a:t>
            </a:r>
            <a:r>
              <a:rPr lang="fr-FR" sz="2400" b="1" dirty="0">
                <a:solidFill>
                  <a:schemeClr val="tx2">
                    <a:lumMod val="75000"/>
                  </a:schemeClr>
                </a:solidFill>
                <a:latin typeface="+mj-lt"/>
                <a:ea typeface="Calibri"/>
                <a:cs typeface="Times New Roman"/>
              </a:rPr>
              <a:t>A</a:t>
            </a:r>
            <a:r>
              <a:rPr lang="fr-FR" sz="2400" b="1" dirty="0" smtClean="0">
                <a:solidFill>
                  <a:schemeClr val="tx2">
                    <a:lumMod val="75000"/>
                  </a:schemeClr>
                </a:solidFill>
                <a:latin typeface="+mj-lt"/>
                <a:ea typeface="Calibri"/>
                <a:cs typeface="Times New Roman"/>
              </a:rPr>
              <a:t>gents ARS/</a:t>
            </a:r>
            <a:r>
              <a:rPr lang="fr-FR" sz="2400" b="1" dirty="0" err="1" smtClean="0">
                <a:solidFill>
                  <a:schemeClr val="tx2">
                    <a:lumMod val="75000"/>
                  </a:schemeClr>
                </a:solidFill>
                <a:latin typeface="+mj-lt"/>
                <a:ea typeface="Calibri"/>
                <a:cs typeface="Times New Roman"/>
              </a:rPr>
              <a:t>SpF</a:t>
            </a:r>
            <a:endParaRPr lang="fr-FR" sz="2400" b="1" dirty="0" smtClean="0">
              <a:solidFill>
                <a:schemeClr val="tx2">
                  <a:lumMod val="75000"/>
                </a:schemeClr>
              </a:solidFill>
              <a:latin typeface="+mj-lt"/>
              <a:ea typeface="Calibri"/>
              <a:cs typeface="Times New Roman"/>
            </a:endParaRPr>
          </a:p>
          <a:p>
            <a:pPr algn="just" defTabSz="1087948">
              <a:lnSpc>
                <a:spcPct val="115000"/>
              </a:lnSpc>
              <a:spcAft>
                <a:spcPts val="1000"/>
              </a:spcAft>
            </a:pPr>
            <a:endParaRPr lang="fr-FR" sz="2400" dirty="0">
              <a:solidFill>
                <a:srgbClr val="1F497D"/>
              </a:solidFill>
              <a:latin typeface="Cambria" panose="02040503050406030204" pitchFamily="18" charset="0"/>
              <a:ea typeface="Calibri"/>
              <a:cs typeface="Times New Roman"/>
            </a:endParaRPr>
          </a:p>
        </p:txBody>
      </p:sp>
      <p:pic>
        <p:nvPicPr>
          <p:cNvPr id="2101" name="Picture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9791" y="3501008"/>
            <a:ext cx="1825101" cy="32066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re 1"/>
          <p:cNvSpPr>
            <a:spLocks noGrp="1"/>
          </p:cNvSpPr>
          <p:nvPr>
            <p:ph type="title"/>
          </p:nvPr>
        </p:nvSpPr>
        <p:spPr>
          <a:xfrm>
            <a:off x="2267744" y="116632"/>
            <a:ext cx="6192688" cy="1145160"/>
          </a:xfrm>
        </p:spPr>
        <p:txBody>
          <a:bodyPr/>
          <a:lstStyle/>
          <a:p>
            <a:pPr algn="l" defTabSz="1088364" eaLnBrk="1" hangingPunct="1"/>
            <a:r>
              <a:rPr lang="fr-FR" sz="2800" b="1" kern="1200" dirty="0">
                <a:solidFill>
                  <a:schemeClr val="tx2">
                    <a:lumMod val="75000"/>
                  </a:schemeClr>
                </a:solidFill>
                <a:latin typeface="+mj-lt"/>
                <a:ea typeface="+mn-ea"/>
                <a:cs typeface="+mn-cs"/>
              </a:rPr>
              <a:t>Une organisation </a:t>
            </a:r>
            <a:r>
              <a:rPr lang="fr-FR" sz="2800" b="1" kern="1200" dirty="0" smtClean="0">
                <a:solidFill>
                  <a:schemeClr val="tx2">
                    <a:lumMod val="75000"/>
                  </a:schemeClr>
                </a:solidFill>
                <a:latin typeface="+mj-lt"/>
                <a:ea typeface="+mn-ea"/>
                <a:cs typeface="+mn-cs"/>
              </a:rPr>
              <a:t>initiale en </a:t>
            </a:r>
            <a:r>
              <a:rPr lang="fr-FR" sz="2800" b="1" kern="1200" dirty="0">
                <a:solidFill>
                  <a:schemeClr val="tx2">
                    <a:lumMod val="75000"/>
                  </a:schemeClr>
                </a:solidFill>
                <a:latin typeface="+mj-lt"/>
                <a:ea typeface="+mn-ea"/>
                <a:cs typeface="+mn-cs"/>
              </a:rPr>
              <a:t>3 niveaux</a:t>
            </a:r>
            <a:br>
              <a:rPr lang="fr-FR" sz="2800" b="1" kern="1200" dirty="0">
                <a:solidFill>
                  <a:schemeClr val="tx2">
                    <a:lumMod val="75000"/>
                  </a:schemeClr>
                </a:solidFill>
                <a:latin typeface="+mj-lt"/>
                <a:ea typeface="+mn-ea"/>
                <a:cs typeface="+mn-cs"/>
              </a:rPr>
            </a:br>
            <a:endParaRPr lang="fr-FR" sz="2800" b="1" kern="1200" dirty="0">
              <a:solidFill>
                <a:schemeClr val="tx2">
                  <a:lumMod val="75000"/>
                </a:schemeClr>
              </a:solidFill>
              <a:latin typeface="+mj-lt"/>
              <a:ea typeface="+mn-ea"/>
              <a:cs typeface="+mn-cs"/>
            </a:endParaRPr>
          </a:p>
        </p:txBody>
      </p:sp>
      <p:pic>
        <p:nvPicPr>
          <p:cNvPr id="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64742" y="3940492"/>
            <a:ext cx="1096318" cy="8172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89371" y="4280905"/>
            <a:ext cx="868808"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594676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7697295" y="30814"/>
            <a:ext cx="1427597" cy="805897"/>
          </a:xfrm>
          <a:prstGeom prst="rect">
            <a:avLst/>
          </a:prstGeom>
        </p:spPr>
      </p:pic>
      <p:sp>
        <p:nvSpPr>
          <p:cNvPr id="7" name="Titre 1"/>
          <p:cNvSpPr>
            <a:spLocks noGrp="1"/>
          </p:cNvSpPr>
          <p:nvPr>
            <p:ph type="title"/>
          </p:nvPr>
        </p:nvSpPr>
        <p:spPr>
          <a:xfrm>
            <a:off x="1835696" y="18288"/>
            <a:ext cx="6048672" cy="949913"/>
          </a:xfrm>
        </p:spPr>
        <p:txBody>
          <a:bodyPr/>
          <a:lstStyle/>
          <a:p>
            <a:r>
              <a:rPr lang="fr-FR" sz="2800" b="1" dirty="0" smtClean="0">
                <a:solidFill>
                  <a:schemeClr val="tx2">
                    <a:lumMod val="75000"/>
                  </a:schemeClr>
                </a:solidFill>
                <a:latin typeface="+mj-lt"/>
              </a:rPr>
              <a:t>Suivi des clusters en Paca (2)</a:t>
            </a:r>
            <a:endParaRPr lang="fr-FR" sz="2800" b="1" dirty="0">
              <a:solidFill>
                <a:schemeClr val="tx2">
                  <a:lumMod val="75000"/>
                </a:schemeClr>
              </a:solidFill>
              <a:latin typeface="+mj-lt"/>
            </a:endParaRPr>
          </a:p>
        </p:txBody>
      </p:sp>
      <p:sp>
        <p:nvSpPr>
          <p:cNvPr id="6" name="ZoneTexte 5"/>
          <p:cNvSpPr txBox="1"/>
          <p:nvPr/>
        </p:nvSpPr>
        <p:spPr>
          <a:xfrm>
            <a:off x="611560" y="1401079"/>
            <a:ext cx="5639685" cy="400110"/>
          </a:xfrm>
          <a:prstGeom prst="rect">
            <a:avLst/>
          </a:prstGeom>
          <a:noFill/>
        </p:spPr>
        <p:txBody>
          <a:bodyPr wrap="none" rtlCol="0">
            <a:spAutoFit/>
          </a:bodyPr>
          <a:lstStyle/>
          <a:p>
            <a:pPr marL="285750" indent="-285750">
              <a:buFont typeface="Arial" panose="020B0604020202020204" pitchFamily="34" charset="0"/>
              <a:buChar char="•"/>
            </a:pPr>
            <a:r>
              <a:rPr lang="fr-FR" sz="2000" b="1" dirty="0" smtClean="0">
                <a:solidFill>
                  <a:schemeClr val="tx2">
                    <a:lumMod val="75000"/>
                  </a:schemeClr>
                </a:solidFill>
              </a:rPr>
              <a:t>456 clusters en milieu professionnel (34%)</a:t>
            </a:r>
          </a:p>
        </p:txBody>
      </p:sp>
      <p:graphicFrame>
        <p:nvGraphicFramePr>
          <p:cNvPr id="8" name="Tableau 7"/>
          <p:cNvGraphicFramePr>
            <a:graphicFrameLocks noGrp="1"/>
          </p:cNvGraphicFramePr>
          <p:nvPr>
            <p:extLst>
              <p:ext uri="{D42A27DB-BD31-4B8C-83A1-F6EECF244321}">
                <p14:modId xmlns:p14="http://schemas.microsoft.com/office/powerpoint/2010/main" val="1013864211"/>
              </p:ext>
            </p:extLst>
          </p:nvPr>
        </p:nvGraphicFramePr>
        <p:xfrm>
          <a:off x="467544" y="2060849"/>
          <a:ext cx="8496944" cy="4513790"/>
        </p:xfrm>
        <a:graphic>
          <a:graphicData uri="http://schemas.openxmlformats.org/drawingml/2006/table">
            <a:tbl>
              <a:tblPr>
                <a:tableStyleId>{5C22544A-7EE6-4342-B048-85BDC9FD1C3A}</a:tableStyleId>
              </a:tblPr>
              <a:tblGrid>
                <a:gridCol w="5688521"/>
                <a:gridCol w="1620243"/>
                <a:gridCol w="1188180"/>
              </a:tblGrid>
              <a:tr h="378625">
                <a:tc>
                  <a:txBody>
                    <a:bodyPr/>
                    <a:lstStyle/>
                    <a:p>
                      <a:pPr algn="ctr" fontAlgn="b"/>
                      <a:r>
                        <a:rPr lang="fr-FR" sz="2000" b="1" u="none" strike="noStrike" dirty="0">
                          <a:effectLst/>
                        </a:rPr>
                        <a:t>Type </a:t>
                      </a:r>
                      <a:r>
                        <a:rPr lang="fr-FR" sz="2000" b="1" u="none" strike="noStrike" dirty="0" smtClean="0">
                          <a:effectLst/>
                        </a:rPr>
                        <a:t>de collectivité</a:t>
                      </a:r>
                      <a:endParaRPr lang="fr-FR" sz="2000" b="1" i="0" u="none" strike="noStrike" dirty="0">
                        <a:solidFill>
                          <a:srgbClr val="FFFFFF"/>
                        </a:solidFill>
                        <a:effectLst/>
                        <a:latin typeface="Calibri"/>
                      </a:endParaRPr>
                    </a:p>
                  </a:txBody>
                  <a:tcPr marL="9525" marR="9525" marT="9525" marB="0" anchor="b">
                    <a:solidFill>
                      <a:schemeClr val="accent2">
                        <a:lumMod val="40000"/>
                        <a:lumOff val="60000"/>
                      </a:schemeClr>
                    </a:solidFill>
                  </a:tcPr>
                </a:tc>
                <a:tc>
                  <a:txBody>
                    <a:bodyPr/>
                    <a:lstStyle/>
                    <a:p>
                      <a:pPr algn="ctr" fontAlgn="b"/>
                      <a:r>
                        <a:rPr lang="fr-FR" sz="2000" b="1" u="none" strike="noStrike" dirty="0">
                          <a:effectLst/>
                        </a:rPr>
                        <a:t>Signaux</a:t>
                      </a:r>
                      <a:endParaRPr lang="fr-FR" sz="2000" b="1" i="0" u="none" strike="noStrike" dirty="0">
                        <a:solidFill>
                          <a:srgbClr val="FFFFFF"/>
                        </a:solidFill>
                        <a:effectLst/>
                        <a:latin typeface="Calibri"/>
                      </a:endParaRPr>
                    </a:p>
                  </a:txBody>
                  <a:tcPr marL="9525" marR="9525" marT="9525" marB="0" anchor="b">
                    <a:solidFill>
                      <a:schemeClr val="accent2">
                        <a:lumMod val="40000"/>
                        <a:lumOff val="60000"/>
                      </a:schemeClr>
                    </a:solidFill>
                  </a:tcPr>
                </a:tc>
                <a:tc>
                  <a:txBody>
                    <a:bodyPr/>
                    <a:lstStyle/>
                    <a:p>
                      <a:pPr algn="ctr" fontAlgn="b"/>
                      <a:r>
                        <a:rPr lang="fr-FR" sz="2000" b="1" i="1" u="none" strike="noStrike" dirty="0">
                          <a:effectLst/>
                        </a:rPr>
                        <a:t>%</a:t>
                      </a:r>
                      <a:endParaRPr lang="fr-FR" sz="2000" b="1" i="1" u="none" strike="noStrike" dirty="0">
                        <a:solidFill>
                          <a:srgbClr val="FFFFFF"/>
                        </a:solidFill>
                        <a:effectLst/>
                        <a:latin typeface="Calibri"/>
                      </a:endParaRPr>
                    </a:p>
                  </a:txBody>
                  <a:tcPr marL="9525" marR="9525" marT="9525" marB="0" anchor="b">
                    <a:solidFill>
                      <a:schemeClr val="accent2">
                        <a:lumMod val="40000"/>
                        <a:lumOff val="60000"/>
                      </a:schemeClr>
                    </a:solidFill>
                  </a:tcPr>
                </a:tc>
              </a:tr>
              <a:tr h="572912">
                <a:tc>
                  <a:txBody>
                    <a:bodyPr/>
                    <a:lstStyle/>
                    <a:p>
                      <a:pPr algn="l" fontAlgn="b"/>
                      <a:r>
                        <a:rPr lang="fr-FR" sz="2000" b="0" i="0" u="none" strike="noStrike" dirty="0">
                          <a:solidFill>
                            <a:srgbClr val="000000"/>
                          </a:solidFill>
                          <a:effectLst/>
                          <a:latin typeface="+mj-lt"/>
                        </a:rPr>
                        <a:t>Milieux professionnels (entreprise)</a:t>
                      </a:r>
                    </a:p>
                  </a:txBody>
                  <a:tcPr marL="9525" marR="9525" marT="9525" marB="0" anchor="ctr">
                    <a:solidFill>
                      <a:schemeClr val="accent2">
                        <a:lumMod val="40000"/>
                        <a:lumOff val="60000"/>
                      </a:schemeClr>
                    </a:solidFill>
                  </a:tcPr>
                </a:tc>
                <a:tc>
                  <a:txBody>
                    <a:bodyPr/>
                    <a:lstStyle/>
                    <a:p>
                      <a:pPr algn="r" fontAlgn="b"/>
                      <a:r>
                        <a:rPr lang="fr-FR" sz="2000" b="0" i="0" u="none" strike="noStrike" dirty="0">
                          <a:solidFill>
                            <a:srgbClr val="000000"/>
                          </a:solidFill>
                          <a:effectLst/>
                          <a:latin typeface="+mj-lt"/>
                        </a:rPr>
                        <a:t>456</a:t>
                      </a:r>
                    </a:p>
                  </a:txBody>
                  <a:tcPr marL="9525" marR="9525" marT="9525" marB="0" anchor="ctr">
                    <a:solidFill>
                      <a:schemeClr val="accent2">
                        <a:lumMod val="40000"/>
                        <a:lumOff val="60000"/>
                      </a:schemeClr>
                    </a:solidFill>
                  </a:tcPr>
                </a:tc>
                <a:tc>
                  <a:txBody>
                    <a:bodyPr/>
                    <a:lstStyle/>
                    <a:p>
                      <a:pPr algn="r" fontAlgn="b"/>
                      <a:r>
                        <a:rPr lang="fr-FR" sz="2000" b="0" i="1" u="none" strike="noStrike" dirty="0">
                          <a:solidFill>
                            <a:srgbClr val="000000"/>
                          </a:solidFill>
                          <a:effectLst/>
                          <a:latin typeface="+mj-lt"/>
                        </a:rPr>
                        <a:t>34,1%</a:t>
                      </a:r>
                    </a:p>
                  </a:txBody>
                  <a:tcPr marL="9525" marR="9525" marT="9525" marB="0" anchor="ctr">
                    <a:solidFill>
                      <a:schemeClr val="accent2">
                        <a:lumMod val="40000"/>
                        <a:lumOff val="60000"/>
                      </a:schemeClr>
                    </a:solidFill>
                  </a:tcPr>
                </a:tc>
              </a:tr>
              <a:tr h="582035">
                <a:tc>
                  <a:txBody>
                    <a:bodyPr/>
                    <a:lstStyle/>
                    <a:p>
                      <a:pPr algn="l" fontAlgn="b"/>
                      <a:r>
                        <a:rPr lang="fr-FR" sz="2000" b="0" i="0" u="none" strike="noStrike" dirty="0">
                          <a:solidFill>
                            <a:srgbClr val="000000"/>
                          </a:solidFill>
                          <a:effectLst/>
                          <a:latin typeface="+mj-lt"/>
                        </a:rPr>
                        <a:t>Etablissement d’hébergement de personnes âgées dépendantes (EHPAD)</a:t>
                      </a:r>
                    </a:p>
                  </a:txBody>
                  <a:tcPr marL="9525" marR="9525" marT="9525" marB="0" anchor="ctr"/>
                </a:tc>
                <a:tc>
                  <a:txBody>
                    <a:bodyPr/>
                    <a:lstStyle/>
                    <a:p>
                      <a:pPr algn="r" fontAlgn="b"/>
                      <a:r>
                        <a:rPr lang="fr-FR" sz="2000" b="0" i="0" u="none" strike="noStrike" dirty="0">
                          <a:solidFill>
                            <a:srgbClr val="000000"/>
                          </a:solidFill>
                          <a:effectLst/>
                          <a:latin typeface="+mj-lt"/>
                        </a:rPr>
                        <a:t>328</a:t>
                      </a:r>
                    </a:p>
                  </a:txBody>
                  <a:tcPr marL="9525" marR="9525" marT="9525" marB="0" anchor="ctr"/>
                </a:tc>
                <a:tc>
                  <a:txBody>
                    <a:bodyPr/>
                    <a:lstStyle/>
                    <a:p>
                      <a:pPr algn="r" fontAlgn="b"/>
                      <a:r>
                        <a:rPr lang="fr-FR" sz="2000" b="0" i="1" u="none" strike="noStrike" dirty="0">
                          <a:solidFill>
                            <a:srgbClr val="000000"/>
                          </a:solidFill>
                          <a:effectLst/>
                          <a:latin typeface="+mj-lt"/>
                        </a:rPr>
                        <a:t>24,5%</a:t>
                      </a:r>
                    </a:p>
                  </a:txBody>
                  <a:tcPr marL="9525" marR="9525" marT="9525" marB="0" anchor="ctr"/>
                </a:tc>
              </a:tr>
              <a:tr h="430878">
                <a:tc>
                  <a:txBody>
                    <a:bodyPr/>
                    <a:lstStyle/>
                    <a:p>
                      <a:pPr algn="l" fontAlgn="b"/>
                      <a:r>
                        <a:rPr lang="fr-FR" sz="2000" b="0" i="0" u="none" strike="noStrike" dirty="0">
                          <a:solidFill>
                            <a:srgbClr val="000000"/>
                          </a:solidFill>
                          <a:effectLst/>
                          <a:latin typeface="+mj-lt"/>
                        </a:rPr>
                        <a:t>Etablissements de santé</a:t>
                      </a:r>
                    </a:p>
                  </a:txBody>
                  <a:tcPr marL="9525" marR="9525" marT="9525" marB="0" anchor="ctr">
                    <a:solidFill>
                      <a:schemeClr val="accent2">
                        <a:lumMod val="40000"/>
                        <a:lumOff val="60000"/>
                      </a:schemeClr>
                    </a:solidFill>
                  </a:tcPr>
                </a:tc>
                <a:tc>
                  <a:txBody>
                    <a:bodyPr/>
                    <a:lstStyle/>
                    <a:p>
                      <a:pPr algn="r" fontAlgn="b"/>
                      <a:r>
                        <a:rPr lang="fr-FR" sz="2000" b="0" i="0" u="none" strike="noStrike" dirty="0">
                          <a:solidFill>
                            <a:srgbClr val="000000"/>
                          </a:solidFill>
                          <a:effectLst/>
                          <a:latin typeface="+mj-lt"/>
                        </a:rPr>
                        <a:t>120</a:t>
                      </a:r>
                    </a:p>
                  </a:txBody>
                  <a:tcPr marL="9525" marR="9525" marT="9525" marB="0" anchor="ctr">
                    <a:solidFill>
                      <a:schemeClr val="accent2">
                        <a:lumMod val="40000"/>
                        <a:lumOff val="60000"/>
                      </a:schemeClr>
                    </a:solidFill>
                  </a:tcPr>
                </a:tc>
                <a:tc>
                  <a:txBody>
                    <a:bodyPr/>
                    <a:lstStyle/>
                    <a:p>
                      <a:pPr algn="r" fontAlgn="b"/>
                      <a:r>
                        <a:rPr lang="fr-FR" sz="2000" b="0" i="1" u="none" strike="noStrike" dirty="0">
                          <a:solidFill>
                            <a:srgbClr val="000000"/>
                          </a:solidFill>
                          <a:effectLst/>
                          <a:latin typeface="+mj-lt"/>
                        </a:rPr>
                        <a:t>9,0%</a:t>
                      </a:r>
                    </a:p>
                  </a:txBody>
                  <a:tcPr marL="9525" marR="9525" marT="9525" marB="0" anchor="ctr">
                    <a:solidFill>
                      <a:schemeClr val="accent2">
                        <a:lumMod val="40000"/>
                        <a:lumOff val="60000"/>
                      </a:schemeClr>
                    </a:solidFill>
                  </a:tcPr>
                </a:tc>
              </a:tr>
              <a:tr h="378625">
                <a:tc>
                  <a:txBody>
                    <a:bodyPr/>
                    <a:lstStyle/>
                    <a:p>
                      <a:pPr algn="l" fontAlgn="b"/>
                      <a:r>
                        <a:rPr lang="fr-FR" sz="2000" b="0" i="0" u="none" strike="noStrike" dirty="0">
                          <a:solidFill>
                            <a:srgbClr val="000000"/>
                          </a:solidFill>
                          <a:effectLst/>
                          <a:latin typeface="+mj-lt"/>
                        </a:rPr>
                        <a:t>Milieu scolaire et universitaire</a:t>
                      </a:r>
                    </a:p>
                  </a:txBody>
                  <a:tcPr marL="9525" marR="9525" marT="9525" marB="0" anchor="ctr"/>
                </a:tc>
                <a:tc>
                  <a:txBody>
                    <a:bodyPr/>
                    <a:lstStyle/>
                    <a:p>
                      <a:pPr algn="r" fontAlgn="b"/>
                      <a:r>
                        <a:rPr lang="fr-FR" sz="2000" b="0" i="0" u="none" strike="noStrike" dirty="0">
                          <a:solidFill>
                            <a:srgbClr val="000000"/>
                          </a:solidFill>
                          <a:effectLst/>
                          <a:latin typeface="+mj-lt"/>
                        </a:rPr>
                        <a:t>104</a:t>
                      </a:r>
                    </a:p>
                  </a:txBody>
                  <a:tcPr marL="9525" marR="9525" marT="9525" marB="0" anchor="ctr"/>
                </a:tc>
                <a:tc>
                  <a:txBody>
                    <a:bodyPr/>
                    <a:lstStyle/>
                    <a:p>
                      <a:pPr algn="r" fontAlgn="b"/>
                      <a:r>
                        <a:rPr lang="fr-FR" sz="2000" b="0" i="1" u="none" strike="noStrike" dirty="0">
                          <a:solidFill>
                            <a:srgbClr val="000000"/>
                          </a:solidFill>
                          <a:effectLst/>
                          <a:latin typeface="+mj-lt"/>
                        </a:rPr>
                        <a:t>7,8%</a:t>
                      </a:r>
                    </a:p>
                  </a:txBody>
                  <a:tcPr marL="9525" marR="9525" marT="9525" marB="0" anchor="ctr"/>
                </a:tc>
              </a:tr>
              <a:tr h="378625">
                <a:tc>
                  <a:txBody>
                    <a:bodyPr/>
                    <a:lstStyle/>
                    <a:p>
                      <a:pPr algn="l" fontAlgn="b"/>
                      <a:r>
                        <a:rPr lang="fr-FR" sz="2000" b="0" i="0" u="none" strike="noStrike" dirty="0">
                          <a:solidFill>
                            <a:srgbClr val="000000"/>
                          </a:solidFill>
                          <a:effectLst/>
                          <a:latin typeface="+mj-lt"/>
                        </a:rPr>
                        <a:t>EMS de personnes handicapées</a:t>
                      </a:r>
                    </a:p>
                  </a:txBody>
                  <a:tcPr marL="9525" marR="9525" marT="9525" marB="0" anchor="ctr">
                    <a:solidFill>
                      <a:schemeClr val="accent2">
                        <a:lumMod val="40000"/>
                        <a:lumOff val="60000"/>
                      </a:schemeClr>
                    </a:solidFill>
                  </a:tcPr>
                </a:tc>
                <a:tc>
                  <a:txBody>
                    <a:bodyPr/>
                    <a:lstStyle/>
                    <a:p>
                      <a:pPr algn="r" fontAlgn="b"/>
                      <a:r>
                        <a:rPr lang="fr-FR" sz="2000" b="0" i="0" u="none" strike="noStrike">
                          <a:solidFill>
                            <a:srgbClr val="000000"/>
                          </a:solidFill>
                          <a:effectLst/>
                          <a:latin typeface="+mj-lt"/>
                        </a:rPr>
                        <a:t>82</a:t>
                      </a:r>
                    </a:p>
                  </a:txBody>
                  <a:tcPr marL="9525" marR="9525" marT="9525" marB="0" anchor="ctr">
                    <a:solidFill>
                      <a:schemeClr val="accent2">
                        <a:lumMod val="40000"/>
                        <a:lumOff val="60000"/>
                      </a:schemeClr>
                    </a:solidFill>
                  </a:tcPr>
                </a:tc>
                <a:tc>
                  <a:txBody>
                    <a:bodyPr/>
                    <a:lstStyle/>
                    <a:p>
                      <a:pPr algn="r" fontAlgn="b"/>
                      <a:r>
                        <a:rPr lang="fr-FR" sz="2000" b="0" i="1" u="none" strike="noStrike" dirty="0">
                          <a:solidFill>
                            <a:srgbClr val="000000"/>
                          </a:solidFill>
                          <a:effectLst/>
                          <a:latin typeface="+mj-lt"/>
                        </a:rPr>
                        <a:t>6,1%</a:t>
                      </a:r>
                    </a:p>
                  </a:txBody>
                  <a:tcPr marL="9525" marR="9525" marT="9525" marB="0" anchor="ctr">
                    <a:solidFill>
                      <a:schemeClr val="accent2">
                        <a:lumMod val="40000"/>
                        <a:lumOff val="60000"/>
                      </a:schemeClr>
                    </a:solidFill>
                  </a:tcPr>
                </a:tc>
              </a:tr>
              <a:tr h="582035">
                <a:tc>
                  <a:txBody>
                    <a:bodyPr/>
                    <a:lstStyle/>
                    <a:p>
                      <a:pPr algn="l" fontAlgn="b"/>
                      <a:r>
                        <a:rPr lang="fr-FR" sz="2000" b="0" i="0" u="none" strike="noStrike" dirty="0">
                          <a:solidFill>
                            <a:srgbClr val="000000"/>
                          </a:solidFill>
                          <a:effectLst/>
                          <a:latin typeface="+mj-lt"/>
                        </a:rPr>
                        <a:t>Evènement public ou privé : rassemblements temporaires de personnes</a:t>
                      </a:r>
                    </a:p>
                  </a:txBody>
                  <a:tcPr marL="9525" marR="9525" marT="9525" marB="0" anchor="ctr"/>
                </a:tc>
                <a:tc>
                  <a:txBody>
                    <a:bodyPr/>
                    <a:lstStyle/>
                    <a:p>
                      <a:pPr algn="r" fontAlgn="b"/>
                      <a:r>
                        <a:rPr lang="fr-FR" sz="2000" b="0" i="0" u="none" strike="noStrike" dirty="0">
                          <a:solidFill>
                            <a:srgbClr val="000000"/>
                          </a:solidFill>
                          <a:effectLst/>
                          <a:latin typeface="+mj-lt"/>
                        </a:rPr>
                        <a:t>42</a:t>
                      </a:r>
                    </a:p>
                  </a:txBody>
                  <a:tcPr marL="9525" marR="9525" marT="9525" marB="0" anchor="ctr"/>
                </a:tc>
                <a:tc>
                  <a:txBody>
                    <a:bodyPr/>
                    <a:lstStyle/>
                    <a:p>
                      <a:pPr algn="r" fontAlgn="b"/>
                      <a:r>
                        <a:rPr lang="fr-FR" sz="2000" b="0" i="1" u="none" strike="noStrike" dirty="0">
                          <a:solidFill>
                            <a:srgbClr val="000000"/>
                          </a:solidFill>
                          <a:effectLst/>
                          <a:latin typeface="+mj-lt"/>
                        </a:rPr>
                        <a:t>3,1%</a:t>
                      </a:r>
                    </a:p>
                  </a:txBody>
                  <a:tcPr marL="9525" marR="9525" marT="9525" marB="0" anchor="ctr"/>
                </a:tc>
              </a:tr>
              <a:tr h="378625">
                <a:tc>
                  <a:txBody>
                    <a:bodyPr/>
                    <a:lstStyle/>
                    <a:p>
                      <a:pPr algn="l" fontAlgn="b"/>
                      <a:r>
                        <a:rPr lang="fr-FR" sz="2000" b="0" i="0" u="none" strike="noStrike">
                          <a:solidFill>
                            <a:srgbClr val="000000"/>
                          </a:solidFill>
                          <a:effectLst/>
                          <a:latin typeface="+mj-lt"/>
                        </a:rPr>
                        <a:t>Crèches</a:t>
                      </a:r>
                    </a:p>
                  </a:txBody>
                  <a:tcPr marL="9525" marR="9525" marT="9525" marB="0" anchor="ctr">
                    <a:solidFill>
                      <a:schemeClr val="accent2">
                        <a:lumMod val="40000"/>
                        <a:lumOff val="60000"/>
                      </a:schemeClr>
                    </a:solidFill>
                  </a:tcPr>
                </a:tc>
                <a:tc>
                  <a:txBody>
                    <a:bodyPr/>
                    <a:lstStyle/>
                    <a:p>
                      <a:pPr algn="r" fontAlgn="b"/>
                      <a:r>
                        <a:rPr lang="fr-FR" sz="2000" b="0" i="0" u="none" strike="noStrike" dirty="0">
                          <a:solidFill>
                            <a:srgbClr val="000000"/>
                          </a:solidFill>
                          <a:effectLst/>
                          <a:latin typeface="+mj-lt"/>
                        </a:rPr>
                        <a:t>41</a:t>
                      </a:r>
                    </a:p>
                  </a:txBody>
                  <a:tcPr marL="9525" marR="9525" marT="9525" marB="0" anchor="ctr">
                    <a:solidFill>
                      <a:schemeClr val="accent2">
                        <a:lumMod val="40000"/>
                        <a:lumOff val="60000"/>
                      </a:schemeClr>
                    </a:solidFill>
                  </a:tcPr>
                </a:tc>
                <a:tc>
                  <a:txBody>
                    <a:bodyPr/>
                    <a:lstStyle/>
                    <a:p>
                      <a:pPr algn="r" fontAlgn="b"/>
                      <a:r>
                        <a:rPr lang="fr-FR" sz="2000" b="0" i="1" u="none" strike="noStrike" dirty="0">
                          <a:solidFill>
                            <a:srgbClr val="000000"/>
                          </a:solidFill>
                          <a:effectLst/>
                          <a:latin typeface="+mj-lt"/>
                        </a:rPr>
                        <a:t>3,1%</a:t>
                      </a:r>
                    </a:p>
                  </a:txBody>
                  <a:tcPr marL="9525" marR="9525" marT="9525" marB="0" anchor="ctr">
                    <a:solidFill>
                      <a:schemeClr val="accent2">
                        <a:lumMod val="40000"/>
                        <a:lumOff val="60000"/>
                      </a:schemeClr>
                    </a:solidFill>
                  </a:tcPr>
                </a:tc>
              </a:tr>
              <a:tr h="378625">
                <a:tc>
                  <a:txBody>
                    <a:bodyPr/>
                    <a:lstStyle/>
                    <a:p>
                      <a:pPr algn="l" fontAlgn="b"/>
                      <a:r>
                        <a:rPr lang="fr-FR" sz="2000" b="0" i="0" u="none" strike="noStrike" dirty="0">
                          <a:solidFill>
                            <a:srgbClr val="000000"/>
                          </a:solidFill>
                          <a:effectLst/>
                          <a:latin typeface="+mj-lt"/>
                        </a:rPr>
                        <a:t>Autre</a:t>
                      </a:r>
                    </a:p>
                  </a:txBody>
                  <a:tcPr marL="9525" marR="9525" marT="9525" marB="0" anchor="ctr"/>
                </a:tc>
                <a:tc>
                  <a:txBody>
                    <a:bodyPr/>
                    <a:lstStyle/>
                    <a:p>
                      <a:pPr algn="r" fontAlgn="b"/>
                      <a:r>
                        <a:rPr lang="fr-FR" sz="2000" b="0" i="0" u="none" strike="noStrike">
                          <a:solidFill>
                            <a:srgbClr val="000000"/>
                          </a:solidFill>
                          <a:effectLst/>
                          <a:latin typeface="+mj-lt"/>
                        </a:rPr>
                        <a:t>164</a:t>
                      </a:r>
                    </a:p>
                  </a:txBody>
                  <a:tcPr marL="9525" marR="9525" marT="9525" marB="0" anchor="ctr"/>
                </a:tc>
                <a:tc>
                  <a:txBody>
                    <a:bodyPr/>
                    <a:lstStyle/>
                    <a:p>
                      <a:pPr algn="r" fontAlgn="b"/>
                      <a:r>
                        <a:rPr lang="fr-FR" sz="2000" b="0" i="1" u="none" strike="noStrike" dirty="0">
                          <a:solidFill>
                            <a:srgbClr val="000000"/>
                          </a:solidFill>
                          <a:effectLst/>
                          <a:latin typeface="+mj-lt"/>
                        </a:rPr>
                        <a:t>12,3%</a:t>
                      </a:r>
                    </a:p>
                  </a:txBody>
                  <a:tcPr marL="9525" marR="9525" marT="9525" marB="0" anchor="ctr"/>
                </a:tc>
              </a:tr>
              <a:tr h="378625">
                <a:tc>
                  <a:txBody>
                    <a:bodyPr/>
                    <a:lstStyle/>
                    <a:p>
                      <a:pPr algn="l" fontAlgn="b"/>
                      <a:r>
                        <a:rPr lang="fr-FR" sz="2000" u="none" strike="noStrike" dirty="0">
                          <a:effectLst/>
                        </a:rPr>
                        <a:t>Total général</a:t>
                      </a:r>
                      <a:endParaRPr lang="fr-FR" sz="2000" b="0" i="0" u="none" strike="noStrike" dirty="0">
                        <a:solidFill>
                          <a:srgbClr val="000000"/>
                        </a:solidFill>
                        <a:effectLst/>
                        <a:latin typeface="Calibri"/>
                      </a:endParaRPr>
                    </a:p>
                  </a:txBody>
                  <a:tcPr marL="9525" marR="9525" marT="9525" marB="0" anchor="ctr">
                    <a:solidFill>
                      <a:schemeClr val="accent2">
                        <a:lumMod val="40000"/>
                        <a:lumOff val="60000"/>
                      </a:schemeClr>
                    </a:solidFill>
                  </a:tcPr>
                </a:tc>
                <a:tc>
                  <a:txBody>
                    <a:bodyPr/>
                    <a:lstStyle/>
                    <a:p>
                      <a:pPr algn="r" fontAlgn="b"/>
                      <a:r>
                        <a:rPr lang="fr-FR" sz="2000" b="0" i="0" u="none" strike="noStrike">
                          <a:solidFill>
                            <a:srgbClr val="000000"/>
                          </a:solidFill>
                          <a:effectLst/>
                          <a:latin typeface="+mj-lt"/>
                        </a:rPr>
                        <a:t>1337</a:t>
                      </a:r>
                    </a:p>
                  </a:txBody>
                  <a:tcPr marL="9525" marR="9525" marT="9525" marB="0" anchor="ctr">
                    <a:solidFill>
                      <a:schemeClr val="accent2">
                        <a:lumMod val="40000"/>
                        <a:lumOff val="60000"/>
                      </a:schemeClr>
                    </a:solidFill>
                  </a:tcPr>
                </a:tc>
                <a:tc>
                  <a:txBody>
                    <a:bodyPr/>
                    <a:lstStyle/>
                    <a:p>
                      <a:pPr algn="r" fontAlgn="b"/>
                      <a:r>
                        <a:rPr lang="fr-FR" sz="2000" b="0" i="1" u="none" strike="noStrike" dirty="0">
                          <a:solidFill>
                            <a:srgbClr val="000000"/>
                          </a:solidFill>
                          <a:effectLst/>
                          <a:latin typeface="+mj-lt"/>
                        </a:rPr>
                        <a:t>100,0%</a:t>
                      </a:r>
                    </a:p>
                  </a:txBody>
                  <a:tcPr marL="9525" marR="9525" marT="9525" marB="0" anchor="ctr">
                    <a:solidFill>
                      <a:schemeClr val="accent2">
                        <a:lumMod val="40000"/>
                        <a:lumOff val="60000"/>
                      </a:schemeClr>
                    </a:solidFill>
                  </a:tcPr>
                </a:tc>
              </a:tr>
            </a:tbl>
          </a:graphicData>
        </a:graphic>
      </p:graphicFrame>
    </p:spTree>
    <p:extLst>
      <p:ext uri="{BB962C8B-B14F-4D97-AF65-F5344CB8AC3E}">
        <p14:creationId xmlns:p14="http://schemas.microsoft.com/office/powerpoint/2010/main" val="3988656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7697295" y="30814"/>
            <a:ext cx="1427597" cy="805897"/>
          </a:xfrm>
          <a:prstGeom prst="rect">
            <a:avLst/>
          </a:prstGeom>
        </p:spPr>
      </p:pic>
      <p:sp>
        <p:nvSpPr>
          <p:cNvPr id="7" name="Titre 1"/>
          <p:cNvSpPr>
            <a:spLocks noGrp="1"/>
          </p:cNvSpPr>
          <p:nvPr>
            <p:ph type="title"/>
          </p:nvPr>
        </p:nvSpPr>
        <p:spPr>
          <a:xfrm>
            <a:off x="1907704" y="30814"/>
            <a:ext cx="6048672" cy="949913"/>
          </a:xfrm>
        </p:spPr>
        <p:txBody>
          <a:bodyPr/>
          <a:lstStyle/>
          <a:p>
            <a:r>
              <a:rPr lang="fr-FR" sz="2800" b="1" dirty="0" smtClean="0">
                <a:solidFill>
                  <a:schemeClr val="tx2">
                    <a:lumMod val="75000"/>
                  </a:schemeClr>
                </a:solidFill>
                <a:latin typeface="+mj-lt"/>
              </a:rPr>
              <a:t>Suivi des clusters en Paca (3)</a:t>
            </a:r>
            <a:endParaRPr lang="fr-FR" sz="2800" b="1" dirty="0">
              <a:solidFill>
                <a:schemeClr val="tx2">
                  <a:lumMod val="75000"/>
                </a:schemeClr>
              </a:solidFill>
              <a:latin typeface="+mj-lt"/>
            </a:endParaRPr>
          </a:p>
        </p:txBody>
      </p:sp>
      <p:sp>
        <p:nvSpPr>
          <p:cNvPr id="6" name="ZoneTexte 5"/>
          <p:cNvSpPr txBox="1"/>
          <p:nvPr/>
        </p:nvSpPr>
        <p:spPr>
          <a:xfrm>
            <a:off x="514296" y="1366179"/>
            <a:ext cx="7920880" cy="338554"/>
          </a:xfrm>
          <a:prstGeom prst="rect">
            <a:avLst/>
          </a:prstGeom>
          <a:noFill/>
        </p:spPr>
        <p:txBody>
          <a:bodyPr wrap="square" rtlCol="0">
            <a:spAutoFit/>
          </a:bodyPr>
          <a:lstStyle/>
          <a:p>
            <a:r>
              <a:rPr lang="fr-FR" sz="1600" b="1" dirty="0" smtClean="0">
                <a:solidFill>
                  <a:schemeClr val="tx2">
                    <a:lumMod val="75000"/>
                  </a:schemeClr>
                </a:solidFill>
              </a:rPr>
              <a:t>Répartition des clusters en entreprise selon le code NAF</a:t>
            </a:r>
          </a:p>
        </p:txBody>
      </p:sp>
      <p:graphicFrame>
        <p:nvGraphicFramePr>
          <p:cNvPr id="2" name="Tableau 1"/>
          <p:cNvGraphicFramePr>
            <a:graphicFrameLocks noGrp="1"/>
          </p:cNvGraphicFramePr>
          <p:nvPr>
            <p:extLst>
              <p:ext uri="{D42A27DB-BD31-4B8C-83A1-F6EECF244321}">
                <p14:modId xmlns:p14="http://schemas.microsoft.com/office/powerpoint/2010/main" val="3336454404"/>
              </p:ext>
            </p:extLst>
          </p:nvPr>
        </p:nvGraphicFramePr>
        <p:xfrm>
          <a:off x="395537" y="1950960"/>
          <a:ext cx="8109518" cy="4471576"/>
        </p:xfrm>
        <a:graphic>
          <a:graphicData uri="http://schemas.openxmlformats.org/drawingml/2006/table">
            <a:tbl>
              <a:tblPr>
                <a:tableStyleId>{5C22544A-7EE6-4342-B048-85BDC9FD1C3A}</a:tableStyleId>
              </a:tblPr>
              <a:tblGrid>
                <a:gridCol w="1728191"/>
                <a:gridCol w="3731493"/>
                <a:gridCol w="1324917"/>
                <a:gridCol w="1324917"/>
              </a:tblGrid>
              <a:tr h="294900">
                <a:tc>
                  <a:txBody>
                    <a:bodyPr/>
                    <a:lstStyle/>
                    <a:p>
                      <a:pPr algn="l" fontAlgn="b"/>
                      <a:r>
                        <a:rPr lang="fr-FR" sz="1600" b="1" u="none" strike="noStrike" dirty="0">
                          <a:effectLst/>
                          <a:latin typeface="+mj-lt"/>
                        </a:rPr>
                        <a:t>NAF</a:t>
                      </a:r>
                      <a:endParaRPr lang="fr-FR" sz="1600" b="1" i="0" u="none" strike="noStrike" dirty="0">
                        <a:solidFill>
                          <a:srgbClr val="000000"/>
                        </a:solidFill>
                        <a:effectLst/>
                        <a:latin typeface="+mj-lt"/>
                      </a:endParaRPr>
                    </a:p>
                  </a:txBody>
                  <a:tcPr marL="9525" marR="9525" marT="9525" marB="0" anchor="b">
                    <a:solidFill>
                      <a:schemeClr val="accent6">
                        <a:lumMod val="40000"/>
                        <a:lumOff val="60000"/>
                      </a:schemeClr>
                    </a:solidFill>
                  </a:tcPr>
                </a:tc>
                <a:tc>
                  <a:txBody>
                    <a:bodyPr/>
                    <a:lstStyle/>
                    <a:p>
                      <a:pPr algn="l" fontAlgn="b"/>
                      <a:r>
                        <a:rPr lang="fr-FR" sz="1600" b="1" i="0" u="none" strike="noStrike" dirty="0" smtClean="0">
                          <a:solidFill>
                            <a:srgbClr val="000000"/>
                          </a:solidFill>
                          <a:effectLst/>
                          <a:latin typeface="+mj-lt"/>
                        </a:rPr>
                        <a:t>Type</a:t>
                      </a:r>
                      <a:r>
                        <a:rPr lang="fr-FR" sz="1600" b="1" i="0" u="none" strike="noStrike" baseline="0" dirty="0" smtClean="0">
                          <a:solidFill>
                            <a:srgbClr val="000000"/>
                          </a:solidFill>
                          <a:effectLst/>
                          <a:latin typeface="+mj-lt"/>
                        </a:rPr>
                        <a:t> entreprise</a:t>
                      </a:r>
                      <a:endParaRPr lang="fr-FR" sz="1600" b="1" i="0" u="none" strike="noStrike" dirty="0">
                        <a:solidFill>
                          <a:srgbClr val="000000"/>
                        </a:solidFill>
                        <a:effectLst/>
                        <a:latin typeface="+mj-lt"/>
                      </a:endParaRPr>
                    </a:p>
                  </a:txBody>
                  <a:tcPr marL="9525" marR="9525" marT="9525" marB="0" anchor="b">
                    <a:solidFill>
                      <a:schemeClr val="accent6">
                        <a:lumMod val="40000"/>
                        <a:lumOff val="60000"/>
                      </a:schemeClr>
                    </a:solidFill>
                  </a:tcPr>
                </a:tc>
                <a:tc>
                  <a:txBody>
                    <a:bodyPr/>
                    <a:lstStyle/>
                    <a:p>
                      <a:pPr algn="l" fontAlgn="b"/>
                      <a:r>
                        <a:rPr lang="fr-FR" sz="1600" b="1" u="none" strike="noStrike" dirty="0">
                          <a:effectLst/>
                          <a:latin typeface="+mj-lt"/>
                        </a:rPr>
                        <a:t>N</a:t>
                      </a:r>
                      <a:endParaRPr lang="fr-FR" sz="1600" b="1" i="0" u="none" strike="noStrike" dirty="0">
                        <a:solidFill>
                          <a:srgbClr val="000000"/>
                        </a:solidFill>
                        <a:effectLst/>
                        <a:latin typeface="+mj-lt"/>
                      </a:endParaRPr>
                    </a:p>
                  </a:txBody>
                  <a:tcPr marL="9525" marR="9525" marT="9525" marB="0" anchor="b">
                    <a:solidFill>
                      <a:schemeClr val="accent6">
                        <a:lumMod val="40000"/>
                        <a:lumOff val="60000"/>
                      </a:schemeClr>
                    </a:solidFill>
                  </a:tcPr>
                </a:tc>
                <a:tc>
                  <a:txBody>
                    <a:bodyPr/>
                    <a:lstStyle/>
                    <a:p>
                      <a:pPr algn="ctr" fontAlgn="b"/>
                      <a:r>
                        <a:rPr lang="fr-FR" sz="1600" b="1" i="1" u="none" strike="noStrike" dirty="0">
                          <a:effectLst/>
                          <a:latin typeface="+mj-lt"/>
                        </a:rPr>
                        <a:t>%</a:t>
                      </a:r>
                      <a:endParaRPr lang="fr-FR" sz="1600" b="1" i="1" u="none" strike="noStrike" dirty="0">
                        <a:solidFill>
                          <a:srgbClr val="000000"/>
                        </a:solidFill>
                        <a:effectLst/>
                        <a:latin typeface="+mj-lt"/>
                      </a:endParaRPr>
                    </a:p>
                  </a:txBody>
                  <a:tcPr marL="9525" marR="9525" marT="9525" marB="0" anchor="b">
                    <a:solidFill>
                      <a:schemeClr val="accent6">
                        <a:lumMod val="40000"/>
                        <a:lumOff val="60000"/>
                      </a:schemeClr>
                    </a:solidFill>
                  </a:tcPr>
                </a:tc>
              </a:tr>
              <a:tr h="294900">
                <a:tc>
                  <a:txBody>
                    <a:bodyPr/>
                    <a:lstStyle/>
                    <a:p>
                      <a:pPr algn="l" fontAlgn="b"/>
                      <a:r>
                        <a:rPr lang="fr-FR" sz="1600" u="none" strike="noStrike" dirty="0">
                          <a:effectLst/>
                        </a:rPr>
                        <a:t>84.11Z-13Z</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l" fontAlgn="b"/>
                      <a:r>
                        <a:rPr lang="fr-FR" sz="1600" u="none" strike="noStrike" dirty="0">
                          <a:effectLst/>
                        </a:rPr>
                        <a:t>Administration publique</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u="none" strike="noStrike" dirty="0">
                          <a:effectLst/>
                        </a:rPr>
                        <a:t>79</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b="0" i="1" u="none" strike="noStrike" dirty="0">
                          <a:solidFill>
                            <a:srgbClr val="000000"/>
                          </a:solidFill>
                          <a:effectLst/>
                          <a:latin typeface="+mj-lt"/>
                        </a:rPr>
                        <a:t>17%</a:t>
                      </a:r>
                    </a:p>
                  </a:txBody>
                  <a:tcPr marL="9525" marR="9525" marT="9525" marB="0" anchor="b">
                    <a:solidFill>
                      <a:schemeClr val="bg1"/>
                    </a:solidFill>
                  </a:tcPr>
                </a:tc>
              </a:tr>
              <a:tr h="294900">
                <a:tc>
                  <a:txBody>
                    <a:bodyPr/>
                    <a:lstStyle/>
                    <a:p>
                      <a:pPr algn="l" fontAlgn="b"/>
                      <a:r>
                        <a:rPr lang="fr-FR" sz="1600" u="none" strike="noStrike" dirty="0">
                          <a:effectLst/>
                        </a:rPr>
                        <a:t>84.24Z</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l" fontAlgn="b"/>
                      <a:r>
                        <a:rPr lang="fr-FR" sz="1600" u="none" strike="noStrike" dirty="0">
                          <a:effectLst/>
                        </a:rPr>
                        <a:t>Activités d'ordre public et de sécurité</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u="none" strike="noStrike" dirty="0">
                          <a:effectLst/>
                        </a:rPr>
                        <a:t>44</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b="0" i="1" u="none" strike="noStrike" dirty="0">
                          <a:solidFill>
                            <a:srgbClr val="000000"/>
                          </a:solidFill>
                          <a:effectLst/>
                          <a:latin typeface="+mj-lt"/>
                        </a:rPr>
                        <a:t>10%</a:t>
                      </a:r>
                    </a:p>
                  </a:txBody>
                  <a:tcPr marL="9525" marR="9525" marT="9525" marB="0" anchor="b">
                    <a:solidFill>
                      <a:schemeClr val="accent6">
                        <a:lumMod val="40000"/>
                        <a:lumOff val="60000"/>
                      </a:schemeClr>
                    </a:solidFill>
                  </a:tcPr>
                </a:tc>
              </a:tr>
              <a:tr h="294900">
                <a:tc>
                  <a:txBody>
                    <a:bodyPr/>
                    <a:lstStyle/>
                    <a:p>
                      <a:pPr algn="l" fontAlgn="b"/>
                      <a:r>
                        <a:rPr lang="fr-FR" sz="1600" u="none" strike="noStrike">
                          <a:effectLst/>
                        </a:rPr>
                        <a:t>56.10A</a:t>
                      </a:r>
                      <a:endParaRPr lang="fr-FR" sz="1600" b="0" i="0" u="none" strike="noStrike">
                        <a:solidFill>
                          <a:srgbClr val="000000"/>
                        </a:solidFill>
                        <a:effectLst/>
                        <a:latin typeface="Calibri"/>
                      </a:endParaRPr>
                    </a:p>
                  </a:txBody>
                  <a:tcPr marL="9525" marR="9525" marT="9525" marB="0" anchor="b">
                    <a:solidFill>
                      <a:schemeClr val="bg1"/>
                    </a:solidFill>
                  </a:tcPr>
                </a:tc>
                <a:tc>
                  <a:txBody>
                    <a:bodyPr/>
                    <a:lstStyle/>
                    <a:p>
                      <a:pPr algn="l" fontAlgn="b"/>
                      <a:r>
                        <a:rPr lang="fr-FR" sz="1600" u="none" strike="noStrike" dirty="0">
                          <a:effectLst/>
                        </a:rPr>
                        <a:t>Restauration traditionnelle</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u="none" strike="noStrike" dirty="0">
                          <a:effectLst/>
                        </a:rPr>
                        <a:t>19</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b="0" i="1" u="none" strike="noStrike" dirty="0">
                          <a:solidFill>
                            <a:srgbClr val="000000"/>
                          </a:solidFill>
                          <a:effectLst/>
                          <a:latin typeface="+mj-lt"/>
                        </a:rPr>
                        <a:t>4%</a:t>
                      </a:r>
                    </a:p>
                  </a:txBody>
                  <a:tcPr marL="9525" marR="9525" marT="9525" marB="0" anchor="b">
                    <a:solidFill>
                      <a:schemeClr val="bg1"/>
                    </a:solidFill>
                  </a:tcPr>
                </a:tc>
              </a:tr>
              <a:tr h="294900">
                <a:tc>
                  <a:txBody>
                    <a:bodyPr/>
                    <a:lstStyle/>
                    <a:p>
                      <a:pPr algn="l" fontAlgn="b"/>
                      <a:r>
                        <a:rPr lang="fr-FR" sz="1600" u="none" strike="noStrike">
                          <a:effectLst/>
                        </a:rPr>
                        <a:t>47.11</a:t>
                      </a:r>
                      <a:endParaRPr lang="fr-FR" sz="1600" b="0" i="0" u="none" strike="noStrike">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l" fontAlgn="b"/>
                      <a:r>
                        <a:rPr lang="fr-FR" sz="1600" u="none" strike="noStrike" dirty="0">
                          <a:effectLst/>
                        </a:rPr>
                        <a:t>Supermarchés-Hypermarchés</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u="none" strike="noStrike" dirty="0">
                          <a:effectLst/>
                        </a:rPr>
                        <a:t>16</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b="0" i="1" u="none" strike="noStrike" dirty="0">
                          <a:solidFill>
                            <a:srgbClr val="000000"/>
                          </a:solidFill>
                          <a:effectLst/>
                          <a:latin typeface="+mj-lt"/>
                        </a:rPr>
                        <a:t>4%</a:t>
                      </a:r>
                    </a:p>
                  </a:txBody>
                  <a:tcPr marL="9525" marR="9525" marT="9525" marB="0" anchor="b">
                    <a:solidFill>
                      <a:schemeClr val="accent6">
                        <a:lumMod val="40000"/>
                        <a:lumOff val="60000"/>
                      </a:schemeClr>
                    </a:solidFill>
                  </a:tcPr>
                </a:tc>
              </a:tr>
              <a:tr h="294900">
                <a:tc>
                  <a:txBody>
                    <a:bodyPr/>
                    <a:lstStyle/>
                    <a:p>
                      <a:pPr algn="l" fontAlgn="b"/>
                      <a:r>
                        <a:rPr lang="fr-FR" sz="1600" u="none" strike="noStrike">
                          <a:effectLst/>
                        </a:rPr>
                        <a:t>93.12Z</a:t>
                      </a:r>
                      <a:endParaRPr lang="fr-FR" sz="1600" b="0" i="0" u="none" strike="noStrike">
                        <a:solidFill>
                          <a:srgbClr val="000000"/>
                        </a:solidFill>
                        <a:effectLst/>
                        <a:latin typeface="Calibri"/>
                      </a:endParaRPr>
                    </a:p>
                  </a:txBody>
                  <a:tcPr marL="9525" marR="9525" marT="9525" marB="0" anchor="b">
                    <a:solidFill>
                      <a:schemeClr val="bg1"/>
                    </a:solidFill>
                  </a:tcPr>
                </a:tc>
                <a:tc>
                  <a:txBody>
                    <a:bodyPr/>
                    <a:lstStyle/>
                    <a:p>
                      <a:pPr algn="l" fontAlgn="b"/>
                      <a:r>
                        <a:rPr lang="fr-FR" sz="1600" u="none" strike="noStrike" dirty="0">
                          <a:effectLst/>
                        </a:rPr>
                        <a:t>Activités de clubs de sports</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u="none" strike="noStrike" dirty="0">
                          <a:effectLst/>
                        </a:rPr>
                        <a:t>15</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b="0" i="1" u="none" strike="noStrike" dirty="0">
                          <a:solidFill>
                            <a:srgbClr val="000000"/>
                          </a:solidFill>
                          <a:effectLst/>
                          <a:latin typeface="+mj-lt"/>
                        </a:rPr>
                        <a:t>3%</a:t>
                      </a:r>
                    </a:p>
                  </a:txBody>
                  <a:tcPr marL="9525" marR="9525" marT="9525" marB="0" anchor="b">
                    <a:solidFill>
                      <a:schemeClr val="bg1"/>
                    </a:solidFill>
                  </a:tcPr>
                </a:tc>
              </a:tr>
              <a:tr h="294900">
                <a:tc>
                  <a:txBody>
                    <a:bodyPr/>
                    <a:lstStyle/>
                    <a:p>
                      <a:pPr algn="l" fontAlgn="b"/>
                      <a:r>
                        <a:rPr lang="fr-FR" sz="1600" u="none" strike="noStrike">
                          <a:effectLst/>
                        </a:rPr>
                        <a:t>84.25Z</a:t>
                      </a:r>
                      <a:endParaRPr lang="fr-FR" sz="1600" b="0" i="0" u="none" strike="noStrike">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l" fontAlgn="b"/>
                      <a:r>
                        <a:rPr lang="fr-FR" sz="1600" u="none" strike="noStrike" dirty="0">
                          <a:effectLst/>
                        </a:rPr>
                        <a:t>Services du feu et de secours</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u="none" strike="noStrike" dirty="0">
                          <a:effectLst/>
                        </a:rPr>
                        <a:t>12</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b="0" i="1" u="none" strike="noStrike" dirty="0">
                          <a:solidFill>
                            <a:srgbClr val="000000"/>
                          </a:solidFill>
                          <a:effectLst/>
                          <a:latin typeface="+mj-lt"/>
                        </a:rPr>
                        <a:t>3%</a:t>
                      </a:r>
                    </a:p>
                  </a:txBody>
                  <a:tcPr marL="9525" marR="9525" marT="9525" marB="0" anchor="b">
                    <a:solidFill>
                      <a:schemeClr val="accent6">
                        <a:lumMod val="40000"/>
                        <a:lumOff val="60000"/>
                      </a:schemeClr>
                    </a:solidFill>
                  </a:tcPr>
                </a:tc>
              </a:tr>
              <a:tr h="294900">
                <a:tc>
                  <a:txBody>
                    <a:bodyPr/>
                    <a:lstStyle/>
                    <a:p>
                      <a:pPr marL="0" marR="0" lvl="0" indent="0" algn="l" defTabSz="914400" eaLnBrk="1" fontAlgn="b" latinLnBrk="0" hangingPunct="1">
                        <a:lnSpc>
                          <a:spcPct val="100000"/>
                        </a:lnSpc>
                        <a:spcBef>
                          <a:spcPts val="0"/>
                        </a:spcBef>
                        <a:spcAft>
                          <a:spcPts val="0"/>
                        </a:spcAft>
                        <a:buClrTx/>
                        <a:buSzTx/>
                        <a:buFontTx/>
                        <a:buNone/>
                        <a:tabLst/>
                        <a:defRPr/>
                      </a:pPr>
                      <a:r>
                        <a:rPr lang="fr-FR" sz="1600" u="none" strike="noStrike" dirty="0" smtClean="0">
                          <a:effectLst/>
                        </a:rPr>
                        <a:t>68.31Z-68.32A</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l" fontAlgn="b"/>
                      <a:r>
                        <a:rPr lang="fr-FR" sz="1600" u="none" strike="noStrike" dirty="0">
                          <a:effectLst/>
                        </a:rPr>
                        <a:t>Agences immobilières</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u="none" strike="noStrike" dirty="0" smtClean="0">
                          <a:effectLst/>
                        </a:rPr>
                        <a:t>11</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b="0" i="1" u="none" strike="noStrike" dirty="0" smtClean="0">
                          <a:solidFill>
                            <a:srgbClr val="000000"/>
                          </a:solidFill>
                          <a:effectLst/>
                          <a:latin typeface="+mj-lt"/>
                        </a:rPr>
                        <a:t>2%</a:t>
                      </a:r>
                      <a:endParaRPr lang="fr-FR" sz="1600" b="0" i="1" u="none" strike="noStrike" dirty="0">
                        <a:solidFill>
                          <a:srgbClr val="000000"/>
                        </a:solidFill>
                        <a:effectLst/>
                        <a:latin typeface="+mj-lt"/>
                      </a:endParaRPr>
                    </a:p>
                  </a:txBody>
                  <a:tcPr marL="9525" marR="9525" marT="9525" marB="0" anchor="b">
                    <a:solidFill>
                      <a:schemeClr val="bg1"/>
                    </a:solidFill>
                  </a:tcPr>
                </a:tc>
              </a:tr>
              <a:tr h="342976">
                <a:tc>
                  <a:txBody>
                    <a:bodyPr/>
                    <a:lstStyle/>
                    <a:p>
                      <a:pPr algn="l" fontAlgn="b"/>
                      <a:r>
                        <a:rPr lang="fr-FR" sz="1600" u="none" strike="noStrike" dirty="0">
                          <a:effectLst/>
                        </a:rPr>
                        <a:t>64.19Z</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l" fontAlgn="b"/>
                      <a:r>
                        <a:rPr lang="fr-FR" sz="1600" u="none" strike="noStrike" dirty="0">
                          <a:effectLst/>
                        </a:rPr>
                        <a:t>Banque</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u="none" strike="noStrike" dirty="0">
                          <a:effectLst/>
                        </a:rPr>
                        <a:t>6</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b="0" i="1" u="none" strike="noStrike" dirty="0">
                          <a:solidFill>
                            <a:srgbClr val="000000"/>
                          </a:solidFill>
                          <a:effectLst/>
                          <a:latin typeface="+mj-lt"/>
                        </a:rPr>
                        <a:t>1%</a:t>
                      </a:r>
                    </a:p>
                  </a:txBody>
                  <a:tcPr marL="9525" marR="9525" marT="9525" marB="0" anchor="b">
                    <a:solidFill>
                      <a:schemeClr val="accent6">
                        <a:lumMod val="40000"/>
                        <a:lumOff val="60000"/>
                      </a:schemeClr>
                    </a:solidFill>
                  </a:tcPr>
                </a:tc>
              </a:tr>
              <a:tr h="294900">
                <a:tc>
                  <a:txBody>
                    <a:bodyPr/>
                    <a:lstStyle/>
                    <a:p>
                      <a:pPr algn="l" fontAlgn="b"/>
                      <a:r>
                        <a:rPr lang="fr-FR" sz="1600" u="none" strike="noStrike" dirty="0">
                          <a:effectLst/>
                        </a:rPr>
                        <a:t>94.99Z</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l" fontAlgn="b"/>
                      <a:r>
                        <a:rPr lang="fr-FR" sz="1600" u="none" strike="noStrike" dirty="0">
                          <a:effectLst/>
                        </a:rPr>
                        <a:t>Associations</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u="none" strike="noStrike" dirty="0">
                          <a:effectLst/>
                        </a:rPr>
                        <a:t>6</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b="0" i="1" u="none" strike="noStrike" dirty="0">
                          <a:solidFill>
                            <a:srgbClr val="000000"/>
                          </a:solidFill>
                          <a:effectLst/>
                          <a:latin typeface="+mj-lt"/>
                        </a:rPr>
                        <a:t>1%</a:t>
                      </a:r>
                    </a:p>
                  </a:txBody>
                  <a:tcPr marL="9525" marR="9525" marT="9525" marB="0" anchor="b">
                    <a:solidFill>
                      <a:schemeClr val="bg1"/>
                    </a:solidFill>
                  </a:tcPr>
                </a:tc>
              </a:tr>
              <a:tr h="294900">
                <a:tc>
                  <a:txBody>
                    <a:bodyPr/>
                    <a:lstStyle/>
                    <a:p>
                      <a:pPr algn="l" fontAlgn="b"/>
                      <a:r>
                        <a:rPr lang="fr-FR" sz="1600" u="none" strike="noStrike" dirty="0">
                          <a:effectLst/>
                        </a:rPr>
                        <a:t>46.31Z</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l" fontAlgn="b"/>
                      <a:r>
                        <a:rPr lang="fr-FR" sz="1600" u="none" strike="noStrike" dirty="0">
                          <a:effectLst/>
                        </a:rPr>
                        <a:t>Commerce de gros </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u="none" strike="noStrike" dirty="0">
                          <a:effectLst/>
                        </a:rPr>
                        <a:t>5</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b="0" i="1" u="none" strike="noStrike" dirty="0">
                          <a:solidFill>
                            <a:srgbClr val="000000"/>
                          </a:solidFill>
                          <a:effectLst/>
                          <a:latin typeface="+mj-lt"/>
                        </a:rPr>
                        <a:t>1%</a:t>
                      </a:r>
                    </a:p>
                  </a:txBody>
                  <a:tcPr marL="9525" marR="9525" marT="9525" marB="0" anchor="b">
                    <a:solidFill>
                      <a:schemeClr val="accent6">
                        <a:lumMod val="40000"/>
                        <a:lumOff val="60000"/>
                      </a:schemeClr>
                    </a:solidFill>
                  </a:tcPr>
                </a:tc>
              </a:tr>
              <a:tr h="294900">
                <a:tc>
                  <a:txBody>
                    <a:bodyPr/>
                    <a:lstStyle/>
                    <a:p>
                      <a:pPr algn="l" fontAlgn="b"/>
                      <a:r>
                        <a:rPr lang="fr-FR" sz="1600" u="none" strike="noStrike" dirty="0">
                          <a:effectLst/>
                        </a:rPr>
                        <a:t>55.10Z</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l" fontAlgn="b"/>
                      <a:r>
                        <a:rPr lang="fr-FR" sz="1600" u="none" strike="noStrike" dirty="0">
                          <a:effectLst/>
                        </a:rPr>
                        <a:t>Hôtels et hébergement</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u="none" strike="noStrike" dirty="0">
                          <a:effectLst/>
                        </a:rPr>
                        <a:t>5</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b="0" i="1" u="none" strike="noStrike" dirty="0">
                          <a:solidFill>
                            <a:srgbClr val="000000"/>
                          </a:solidFill>
                          <a:effectLst/>
                          <a:latin typeface="+mj-lt"/>
                        </a:rPr>
                        <a:t>1%</a:t>
                      </a:r>
                    </a:p>
                  </a:txBody>
                  <a:tcPr marL="9525" marR="9525" marT="9525" marB="0" anchor="b">
                    <a:solidFill>
                      <a:schemeClr val="bg1"/>
                    </a:solidFill>
                  </a:tcPr>
                </a:tc>
              </a:tr>
              <a:tr h="294900">
                <a:tc>
                  <a:txBody>
                    <a:bodyPr/>
                    <a:lstStyle/>
                    <a:p>
                      <a:pPr algn="l" fontAlgn="b"/>
                      <a:r>
                        <a:rPr lang="fr-FR" sz="1600" u="none" strike="noStrike">
                          <a:effectLst/>
                        </a:rPr>
                        <a:t>56.29A</a:t>
                      </a:r>
                      <a:endParaRPr lang="fr-FR" sz="1600" b="0" i="0" u="none" strike="noStrike">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l" fontAlgn="b"/>
                      <a:r>
                        <a:rPr lang="fr-FR" sz="1600" u="none" strike="noStrike" dirty="0">
                          <a:effectLst/>
                        </a:rPr>
                        <a:t>Restauration collective</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u="none" strike="noStrike" dirty="0">
                          <a:effectLst/>
                        </a:rPr>
                        <a:t>5</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b="0" i="1" u="none" strike="noStrike" dirty="0">
                          <a:solidFill>
                            <a:srgbClr val="000000"/>
                          </a:solidFill>
                          <a:effectLst/>
                          <a:latin typeface="+mj-lt"/>
                        </a:rPr>
                        <a:t>1%</a:t>
                      </a:r>
                    </a:p>
                  </a:txBody>
                  <a:tcPr marL="9525" marR="9525" marT="9525" marB="0" anchor="b">
                    <a:solidFill>
                      <a:schemeClr val="accent6">
                        <a:lumMod val="40000"/>
                        <a:lumOff val="60000"/>
                      </a:schemeClr>
                    </a:solidFill>
                  </a:tcPr>
                </a:tc>
              </a:tr>
              <a:tr h="294900">
                <a:tc gridSpan="2">
                  <a:txBody>
                    <a:bodyPr/>
                    <a:lstStyle/>
                    <a:p>
                      <a:pPr algn="l" fontAlgn="b"/>
                      <a:r>
                        <a:rPr lang="fr-FR" sz="1600" u="none" strike="noStrike" dirty="0">
                          <a:effectLst/>
                        </a:rPr>
                        <a:t>Autres (145 codes </a:t>
                      </a:r>
                      <a:r>
                        <a:rPr lang="fr-FR" sz="1600" u="none" strike="noStrike" dirty="0" smtClean="0">
                          <a:effectLst/>
                        </a:rPr>
                        <a:t>NAF et </a:t>
                      </a:r>
                      <a:r>
                        <a:rPr lang="fr-FR" sz="1600" u="none" strike="noStrike" dirty="0">
                          <a:effectLst/>
                        </a:rPr>
                        <a:t>2 NP)</a:t>
                      </a:r>
                      <a:endParaRPr lang="fr-FR" sz="1600" b="0" i="0" u="none" strike="noStrike" dirty="0">
                        <a:solidFill>
                          <a:srgbClr val="000000"/>
                        </a:solidFill>
                        <a:effectLst/>
                        <a:latin typeface="Calibri"/>
                      </a:endParaRPr>
                    </a:p>
                  </a:txBody>
                  <a:tcPr marL="9525" marR="9525" marT="9525" marB="0" anchor="b">
                    <a:solidFill>
                      <a:schemeClr val="bg1"/>
                    </a:solidFill>
                  </a:tcPr>
                </a:tc>
                <a:tc hMerge="1">
                  <a:txBody>
                    <a:bodyPr/>
                    <a:lstStyle/>
                    <a:p>
                      <a:pPr algn="l" fontAlgn="b"/>
                      <a:endParaRPr lang="fr-FR"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u="none" strike="noStrike" dirty="0">
                          <a:effectLst/>
                        </a:rPr>
                        <a:t>233</a:t>
                      </a:r>
                      <a:endParaRPr lang="fr-FR" sz="16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r>
                        <a:rPr lang="fr-FR" sz="1600" b="0" i="1" u="none" strike="noStrike" dirty="0">
                          <a:solidFill>
                            <a:srgbClr val="000000"/>
                          </a:solidFill>
                          <a:effectLst/>
                          <a:latin typeface="+mj-lt"/>
                        </a:rPr>
                        <a:t>51%</a:t>
                      </a:r>
                    </a:p>
                  </a:txBody>
                  <a:tcPr marL="9525" marR="9525" marT="9525" marB="0" anchor="b">
                    <a:solidFill>
                      <a:schemeClr val="bg1"/>
                    </a:solidFill>
                  </a:tcPr>
                </a:tc>
              </a:tr>
              <a:tr h="294900">
                <a:tc gridSpan="2">
                  <a:txBody>
                    <a:bodyPr/>
                    <a:lstStyle/>
                    <a:p>
                      <a:pPr algn="l" fontAlgn="b"/>
                      <a:r>
                        <a:rPr lang="fr-FR" sz="1600" u="none" strike="noStrike" dirty="0">
                          <a:effectLst/>
                        </a:rPr>
                        <a:t>Total</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hMerge="1">
                  <a:txBody>
                    <a:bodyPr/>
                    <a:lstStyle/>
                    <a:p>
                      <a:pPr algn="l" fontAlgn="b"/>
                      <a:endParaRPr lang="fr-FR" sz="1100" b="0" i="0" u="none" strike="noStrike" dirty="0">
                        <a:solidFill>
                          <a:srgbClr val="000000"/>
                        </a:solidFill>
                        <a:effectLst/>
                        <a:latin typeface="Calibri"/>
                      </a:endParaRPr>
                    </a:p>
                  </a:txBody>
                  <a:tcPr marL="9525" marR="9525" marT="9525" marB="0" anchor="b"/>
                </a:tc>
                <a:tc>
                  <a:txBody>
                    <a:bodyPr/>
                    <a:lstStyle/>
                    <a:p>
                      <a:pPr algn="r" fontAlgn="b"/>
                      <a:r>
                        <a:rPr lang="fr-FR" sz="1600" u="none" strike="noStrike" dirty="0">
                          <a:effectLst/>
                        </a:rPr>
                        <a:t>456</a:t>
                      </a:r>
                      <a:endParaRPr lang="fr-FR" sz="16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fr-FR" sz="1600" b="0" i="1" u="none" strike="noStrike" dirty="0">
                          <a:solidFill>
                            <a:srgbClr val="000000"/>
                          </a:solidFill>
                          <a:effectLst/>
                          <a:latin typeface="+mj-lt"/>
                        </a:rPr>
                        <a:t>100%</a:t>
                      </a:r>
                    </a:p>
                  </a:txBody>
                  <a:tcPr marL="9525" marR="9525" marT="9525" marB="0" anchor="b">
                    <a:solidFill>
                      <a:schemeClr val="accent6">
                        <a:lumMod val="40000"/>
                        <a:lumOff val="60000"/>
                      </a:schemeClr>
                    </a:solidFill>
                  </a:tcPr>
                </a:tc>
              </a:tr>
            </a:tbl>
          </a:graphicData>
        </a:graphic>
      </p:graphicFrame>
    </p:spTree>
    <p:extLst>
      <p:ext uri="{BB962C8B-B14F-4D97-AF65-F5344CB8AC3E}">
        <p14:creationId xmlns:p14="http://schemas.microsoft.com/office/powerpoint/2010/main" val="547222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7791939" y="73456"/>
            <a:ext cx="1352061" cy="763256"/>
          </a:xfrm>
          <a:prstGeom prst="rect">
            <a:avLst/>
          </a:prstGeom>
        </p:spPr>
      </p:pic>
      <p:sp>
        <p:nvSpPr>
          <p:cNvPr id="7" name="Titre 1"/>
          <p:cNvSpPr>
            <a:spLocks noGrp="1"/>
          </p:cNvSpPr>
          <p:nvPr>
            <p:ph type="title"/>
          </p:nvPr>
        </p:nvSpPr>
        <p:spPr>
          <a:xfrm>
            <a:off x="1835696" y="184489"/>
            <a:ext cx="6048672" cy="724231"/>
          </a:xfrm>
        </p:spPr>
        <p:txBody>
          <a:bodyPr/>
          <a:lstStyle/>
          <a:p>
            <a:r>
              <a:rPr lang="fr-FR" sz="2800" b="1" dirty="0" smtClean="0">
                <a:solidFill>
                  <a:schemeClr val="tx2">
                    <a:lumMod val="75000"/>
                  </a:schemeClr>
                </a:solidFill>
                <a:latin typeface="+mj-lt"/>
              </a:rPr>
              <a:t>Suivi des clusters en Paca (4)</a:t>
            </a:r>
            <a:endParaRPr lang="fr-FR" sz="2800" b="1" dirty="0">
              <a:solidFill>
                <a:schemeClr val="tx2">
                  <a:lumMod val="75000"/>
                </a:schemeClr>
              </a:solidFill>
              <a:latin typeface="+mj-lt"/>
            </a:endParaRPr>
          </a:p>
        </p:txBody>
      </p:sp>
      <p:sp>
        <p:nvSpPr>
          <p:cNvPr id="6" name="ZoneTexte 5"/>
          <p:cNvSpPr txBox="1"/>
          <p:nvPr/>
        </p:nvSpPr>
        <p:spPr>
          <a:xfrm>
            <a:off x="593522" y="1338212"/>
            <a:ext cx="7920880" cy="584775"/>
          </a:xfrm>
          <a:prstGeom prst="rect">
            <a:avLst/>
          </a:prstGeom>
          <a:noFill/>
        </p:spPr>
        <p:txBody>
          <a:bodyPr wrap="square" rtlCol="0">
            <a:spAutoFit/>
          </a:bodyPr>
          <a:lstStyle/>
          <a:p>
            <a:r>
              <a:rPr lang="fr-FR" sz="1600" b="1" kern="0" dirty="0" smtClean="0">
                <a:solidFill>
                  <a:schemeClr val="tx2">
                    <a:lumMod val="75000"/>
                  </a:schemeClr>
                </a:solidFill>
              </a:rPr>
              <a:t>Nombre hebdomadaires de clusters signalés du 11 mai au 8 novembre 2020 selon </a:t>
            </a:r>
            <a:r>
              <a:rPr lang="fr-FR" sz="1600" b="1" kern="0" dirty="0">
                <a:solidFill>
                  <a:schemeClr val="tx2">
                    <a:lumMod val="75000"/>
                  </a:schemeClr>
                </a:solidFill>
              </a:rPr>
              <a:t>le type de collectivité</a:t>
            </a:r>
            <a:endParaRPr lang="fr-FR" sz="1600" dirty="0">
              <a:solidFill>
                <a:schemeClr val="tx2">
                  <a:lumMod val="75000"/>
                </a:schemeClr>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350" y="1903958"/>
            <a:ext cx="8350337" cy="4972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8927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9752" y="117042"/>
            <a:ext cx="6599040" cy="923669"/>
          </a:xfrm>
        </p:spPr>
        <p:txBody>
          <a:bodyPr/>
          <a:lstStyle/>
          <a:p>
            <a:r>
              <a:rPr lang="fr-FR" sz="3200" b="1" dirty="0">
                <a:latin typeface="Cambria" panose="02040503050406030204" pitchFamily="18" charset="0"/>
              </a:rPr>
              <a:t/>
            </a:r>
            <a:br>
              <a:rPr lang="fr-FR" sz="3200" b="1" dirty="0">
                <a:latin typeface="Cambria" panose="02040503050406030204" pitchFamily="18" charset="0"/>
              </a:rPr>
            </a:br>
            <a:endParaRPr lang="fr-FR" sz="3200" b="1" dirty="0">
              <a:latin typeface="Cambria" panose="02040503050406030204" pitchFamily="18" charset="0"/>
            </a:endParaRPr>
          </a:p>
        </p:txBody>
      </p:sp>
      <p:sp>
        <p:nvSpPr>
          <p:cNvPr id="3" name="Espace réservé du texte 2"/>
          <p:cNvSpPr>
            <a:spLocks noGrp="1"/>
          </p:cNvSpPr>
          <p:nvPr>
            <p:ph type="body"/>
          </p:nvPr>
        </p:nvSpPr>
        <p:spPr>
          <a:xfrm>
            <a:off x="41717" y="1916832"/>
            <a:ext cx="9144000" cy="5544616"/>
          </a:xfrm>
        </p:spPr>
        <p:txBody>
          <a:bodyPr wrap="square" anchor="t" anchorCtr="0"/>
          <a:lstStyle/>
          <a:p>
            <a:pPr marL="800100" lvl="1" indent="-342900" algn="just" eaLnBrk="1" fontAlgn="auto" hangingPunct="1">
              <a:spcAft>
                <a:spcPts val="0"/>
              </a:spcAft>
              <a:buClr>
                <a:srgbClr val="E30056"/>
              </a:buClr>
              <a:buFont typeface="Symbol" panose="05050102010706020507" pitchFamily="18" charset="2"/>
              <a:buChar char="-"/>
            </a:pPr>
            <a:endParaRPr lang="fr-FR" sz="2000" kern="1200" dirty="0" smtClean="0">
              <a:solidFill>
                <a:srgbClr val="4D4D4F"/>
              </a:solidFill>
              <a:latin typeface="Cambria" panose="02040503050406030204" pitchFamily="18" charset="0"/>
              <a:ea typeface="+mn-ea"/>
              <a:cs typeface="+mn-cs"/>
            </a:endParaRPr>
          </a:p>
          <a:p>
            <a:pPr marL="342900" lvl="1" indent="-342900" algn="just" eaLnBrk="1" fontAlgn="auto" hangingPunct="1">
              <a:spcBef>
                <a:spcPts val="1200"/>
              </a:spcBef>
              <a:spcAft>
                <a:spcPts val="0"/>
              </a:spcAft>
              <a:buClr>
                <a:srgbClr val="E30056"/>
              </a:buClr>
              <a:buFontTx/>
              <a:buChar char="•"/>
            </a:pPr>
            <a:endParaRPr lang="fr-FR" sz="2000" b="1" dirty="0">
              <a:solidFill>
                <a:srgbClr val="1F497D"/>
              </a:solidFill>
              <a:latin typeface="Cambria" panose="02040503050406030204" pitchFamily="18" charset="0"/>
              <a:ea typeface="Calibri"/>
              <a:cs typeface="Times New Roman"/>
            </a:endParaRPr>
          </a:p>
        </p:txBody>
      </p:sp>
      <p:sp>
        <p:nvSpPr>
          <p:cNvPr id="4" name="Rectangle 3"/>
          <p:cNvSpPr/>
          <p:nvPr/>
        </p:nvSpPr>
        <p:spPr>
          <a:xfrm>
            <a:off x="1869475" y="332656"/>
            <a:ext cx="7399783" cy="461665"/>
          </a:xfrm>
          <a:prstGeom prst="rect">
            <a:avLst/>
          </a:prstGeom>
        </p:spPr>
        <p:txBody>
          <a:bodyPr wrap="none">
            <a:spAutoFit/>
          </a:bodyPr>
          <a:lstStyle/>
          <a:p>
            <a:pPr algn="ctr" eaLnBrk="0" fontAlgn="base" hangingPunct="0">
              <a:spcBef>
                <a:spcPct val="0"/>
              </a:spcBef>
              <a:spcAft>
                <a:spcPct val="0"/>
              </a:spcAft>
            </a:pPr>
            <a:r>
              <a:rPr lang="fr-FR" sz="2400" b="1" dirty="0">
                <a:solidFill>
                  <a:schemeClr val="tx2"/>
                </a:solidFill>
                <a:latin typeface="+mj-lt"/>
              </a:rPr>
              <a:t>Cas pratique dans une entreprise de </a:t>
            </a:r>
            <a:r>
              <a:rPr lang="fr-FR" sz="2400" b="1" dirty="0" smtClean="0">
                <a:solidFill>
                  <a:schemeClr val="tx2"/>
                </a:solidFill>
                <a:latin typeface="+mj-lt"/>
              </a:rPr>
              <a:t>transport (1)</a:t>
            </a:r>
            <a:endParaRPr lang="fr-FR" sz="2400" b="1" dirty="0">
              <a:solidFill>
                <a:schemeClr val="tx2"/>
              </a:solidFill>
              <a:latin typeface="+mj-lt"/>
            </a:endParaRPr>
          </a:p>
        </p:txBody>
      </p:sp>
      <p:sp>
        <p:nvSpPr>
          <p:cNvPr id="6" name="Rectangle 5"/>
          <p:cNvSpPr/>
          <p:nvPr/>
        </p:nvSpPr>
        <p:spPr>
          <a:xfrm>
            <a:off x="142731" y="1412776"/>
            <a:ext cx="8784976" cy="5355312"/>
          </a:xfrm>
          <a:prstGeom prst="rect">
            <a:avLst/>
          </a:prstGeom>
        </p:spPr>
        <p:txBody>
          <a:bodyPr wrap="square">
            <a:spAutoFit/>
          </a:bodyPr>
          <a:lstStyle/>
          <a:p>
            <a:pPr algn="just">
              <a:spcAft>
                <a:spcPts val="0"/>
              </a:spcAft>
            </a:pPr>
            <a:r>
              <a:rPr lang="fr-FR" i="1" dirty="0" smtClean="0">
                <a:solidFill>
                  <a:schemeClr val="tx2">
                    <a:lumMod val="75000"/>
                  </a:schemeClr>
                </a:solidFill>
                <a:latin typeface="+mj-lt"/>
                <a:ea typeface="Cambria" panose="02040503050406030204" pitchFamily="18" charset="0"/>
                <a:cs typeface="Times New Roman"/>
              </a:rPr>
              <a:t>Signalement du 1</a:t>
            </a:r>
            <a:r>
              <a:rPr lang="fr-FR" i="1" baseline="30000" dirty="0" smtClean="0">
                <a:solidFill>
                  <a:schemeClr val="tx2">
                    <a:lumMod val="75000"/>
                  </a:schemeClr>
                </a:solidFill>
                <a:latin typeface="+mj-lt"/>
                <a:ea typeface="Cambria" panose="02040503050406030204" pitchFamily="18" charset="0"/>
                <a:cs typeface="Times New Roman"/>
              </a:rPr>
              <a:t>er</a:t>
            </a:r>
            <a:r>
              <a:rPr lang="fr-FR" i="1" dirty="0" smtClean="0">
                <a:solidFill>
                  <a:schemeClr val="tx2">
                    <a:lumMod val="75000"/>
                  </a:schemeClr>
                </a:solidFill>
                <a:latin typeface="+mj-lt"/>
                <a:ea typeface="Cambria" panose="02040503050406030204" pitchFamily="18" charset="0"/>
                <a:cs typeface="Times New Roman"/>
              </a:rPr>
              <a:t> cas par </a:t>
            </a:r>
            <a:r>
              <a:rPr lang="fr-FR" i="1" dirty="0">
                <a:solidFill>
                  <a:schemeClr val="tx2">
                    <a:lumMod val="75000"/>
                  </a:schemeClr>
                </a:solidFill>
                <a:latin typeface="+mj-lt"/>
                <a:ea typeface="Cambria" panose="02040503050406030204" pitchFamily="18" charset="0"/>
                <a:cs typeface="Times New Roman"/>
              </a:rPr>
              <a:t>un médecin du GIMS le </a:t>
            </a:r>
            <a:r>
              <a:rPr lang="fr-FR" i="1" dirty="0" smtClean="0">
                <a:solidFill>
                  <a:schemeClr val="tx2">
                    <a:lumMod val="75000"/>
                  </a:schemeClr>
                </a:solidFill>
                <a:latin typeface="+mj-lt"/>
                <a:ea typeface="Cambria" panose="02040503050406030204" pitchFamily="18" charset="0"/>
                <a:cs typeface="Times New Roman"/>
              </a:rPr>
              <a:t>25/07.  </a:t>
            </a:r>
          </a:p>
          <a:p>
            <a:pPr algn="just">
              <a:spcAft>
                <a:spcPts val="0"/>
              </a:spcAft>
            </a:pPr>
            <a:endParaRPr lang="fr-FR" i="1" dirty="0">
              <a:solidFill>
                <a:schemeClr val="tx2">
                  <a:lumMod val="75000"/>
                </a:schemeClr>
              </a:solidFill>
              <a:latin typeface="+mj-lt"/>
              <a:ea typeface="Cambria" panose="02040503050406030204" pitchFamily="18" charset="0"/>
              <a:cs typeface="Times New Roman"/>
            </a:endParaRPr>
          </a:p>
          <a:p>
            <a:pPr algn="just">
              <a:spcAft>
                <a:spcPts val="0"/>
              </a:spcAft>
            </a:pPr>
            <a:r>
              <a:rPr lang="fr-FR" i="1" dirty="0" smtClean="0">
                <a:solidFill>
                  <a:schemeClr val="tx2">
                    <a:lumMod val="75000"/>
                  </a:schemeClr>
                </a:solidFill>
                <a:latin typeface="+mj-lt"/>
                <a:ea typeface="Cambria" panose="02040503050406030204" pitchFamily="18" charset="0"/>
                <a:cs typeface="Times New Roman"/>
              </a:rPr>
              <a:t>Entre le </a:t>
            </a:r>
            <a:r>
              <a:rPr lang="fr-FR" i="1" dirty="0">
                <a:solidFill>
                  <a:schemeClr val="tx2">
                    <a:lumMod val="75000"/>
                  </a:schemeClr>
                </a:solidFill>
                <a:latin typeface="+mj-lt"/>
                <a:ea typeface="Cambria" panose="02040503050406030204" pitchFamily="18" charset="0"/>
                <a:cs typeface="Times New Roman"/>
              </a:rPr>
              <a:t>31/07 </a:t>
            </a:r>
            <a:r>
              <a:rPr lang="fr-FR" i="1" dirty="0" smtClean="0">
                <a:solidFill>
                  <a:schemeClr val="tx2">
                    <a:lumMod val="75000"/>
                  </a:schemeClr>
                </a:solidFill>
                <a:latin typeface="+mj-lt"/>
                <a:ea typeface="Cambria" panose="02040503050406030204" pitchFamily="18" charset="0"/>
                <a:cs typeface="Times New Roman"/>
              </a:rPr>
              <a:t>et le 21/08, 9 </a:t>
            </a:r>
            <a:r>
              <a:rPr lang="fr-FR" i="1" dirty="0">
                <a:solidFill>
                  <a:schemeClr val="tx2">
                    <a:lumMod val="75000"/>
                  </a:schemeClr>
                </a:solidFill>
                <a:latin typeface="+mj-lt"/>
                <a:ea typeface="Cambria" panose="02040503050406030204" pitchFamily="18" charset="0"/>
                <a:cs typeface="Times New Roman"/>
              </a:rPr>
              <a:t>cas + ont été </a:t>
            </a:r>
            <a:r>
              <a:rPr lang="fr-FR" i="1" dirty="0" smtClean="0">
                <a:solidFill>
                  <a:schemeClr val="tx2">
                    <a:lumMod val="75000"/>
                  </a:schemeClr>
                </a:solidFill>
                <a:latin typeface="+mj-lt"/>
                <a:ea typeface="Cambria" panose="02040503050406030204" pitchFamily="18" charset="0"/>
                <a:cs typeface="Times New Roman"/>
              </a:rPr>
              <a:t>signalés dans </a:t>
            </a:r>
            <a:r>
              <a:rPr lang="fr-FR" i="1" dirty="0">
                <a:solidFill>
                  <a:schemeClr val="tx2">
                    <a:lumMod val="75000"/>
                  </a:schemeClr>
                </a:solidFill>
                <a:latin typeface="+mj-lt"/>
                <a:ea typeface="Cambria" panose="02040503050406030204" pitchFamily="18" charset="0"/>
                <a:cs typeface="Times New Roman"/>
              </a:rPr>
              <a:t>différentes unités de l’entreprise : centre de régulation, conducteurs de bus et conducteurs de métro</a:t>
            </a:r>
            <a:r>
              <a:rPr lang="fr-FR" i="1" dirty="0" smtClean="0">
                <a:solidFill>
                  <a:schemeClr val="tx2">
                    <a:lumMod val="75000"/>
                  </a:schemeClr>
                </a:solidFill>
                <a:latin typeface="+mj-lt"/>
                <a:ea typeface="Cambria" panose="02040503050406030204" pitchFamily="18" charset="0"/>
                <a:cs typeface="Times New Roman"/>
              </a:rPr>
              <a:t>.</a:t>
            </a:r>
          </a:p>
          <a:p>
            <a:pPr algn="just">
              <a:spcAft>
                <a:spcPts val="0"/>
              </a:spcAft>
            </a:pPr>
            <a:endParaRPr lang="fr-FR" i="1" dirty="0">
              <a:solidFill>
                <a:schemeClr val="tx2">
                  <a:lumMod val="75000"/>
                </a:schemeClr>
              </a:solidFill>
              <a:latin typeface="+mj-lt"/>
              <a:ea typeface="Cambria" panose="02040503050406030204" pitchFamily="18" charset="0"/>
              <a:cs typeface="Times New Roman"/>
            </a:endParaRPr>
          </a:p>
          <a:p>
            <a:pPr algn="just">
              <a:spcAft>
                <a:spcPts val="0"/>
              </a:spcAft>
            </a:pPr>
            <a:r>
              <a:rPr lang="fr-FR" i="1" dirty="0">
                <a:solidFill>
                  <a:schemeClr val="tx2">
                    <a:lumMod val="75000"/>
                  </a:schemeClr>
                </a:solidFill>
                <a:latin typeface="+mj-lt"/>
                <a:ea typeface="Cambria" panose="02040503050406030204" pitchFamily="18" charset="0"/>
                <a:cs typeface="Times New Roman"/>
              </a:rPr>
              <a:t>Sur les 9 cas </a:t>
            </a:r>
            <a:r>
              <a:rPr lang="fr-FR" i="1" dirty="0" smtClean="0">
                <a:solidFill>
                  <a:schemeClr val="tx2">
                    <a:lumMod val="75000"/>
                  </a:schemeClr>
                </a:solidFill>
                <a:latin typeface="+mj-lt"/>
                <a:ea typeface="Cambria" panose="02040503050406030204" pitchFamily="18" charset="0"/>
                <a:cs typeface="Times New Roman"/>
              </a:rPr>
              <a:t>+ seuls </a:t>
            </a:r>
            <a:r>
              <a:rPr lang="fr-FR" i="1" dirty="0">
                <a:solidFill>
                  <a:schemeClr val="tx2">
                    <a:lumMod val="75000"/>
                  </a:schemeClr>
                </a:solidFill>
                <a:latin typeface="+mj-lt"/>
                <a:ea typeface="Cambria" panose="02040503050406030204" pitchFamily="18" charset="0"/>
                <a:cs typeface="Times New Roman"/>
              </a:rPr>
              <a:t>3 avaient des </a:t>
            </a:r>
            <a:r>
              <a:rPr lang="fr-FR" i="1" dirty="0" smtClean="0">
                <a:solidFill>
                  <a:schemeClr val="tx2">
                    <a:lumMod val="75000"/>
                  </a:schemeClr>
                </a:solidFill>
                <a:latin typeface="+mj-lt"/>
                <a:ea typeface="Cambria" panose="02040503050406030204" pitchFamily="18" charset="0"/>
                <a:cs typeface="Times New Roman"/>
              </a:rPr>
              <a:t>contacts à risque (</a:t>
            </a:r>
            <a:r>
              <a:rPr lang="fr-FR" i="1" dirty="0">
                <a:solidFill>
                  <a:schemeClr val="tx2">
                    <a:lumMod val="75000"/>
                  </a:schemeClr>
                </a:solidFill>
                <a:latin typeface="+mj-lt"/>
                <a:ea typeface="Cambria" panose="02040503050406030204" pitchFamily="18" charset="0"/>
                <a:cs typeface="Times New Roman"/>
              </a:rPr>
              <a:t>CAR) parmi leurs collègues (5 </a:t>
            </a:r>
            <a:r>
              <a:rPr lang="fr-FR" i="1" dirty="0" smtClean="0">
                <a:solidFill>
                  <a:schemeClr val="tx2">
                    <a:lumMod val="75000"/>
                  </a:schemeClr>
                </a:solidFill>
                <a:latin typeface="+mj-lt"/>
                <a:ea typeface="Cambria" panose="02040503050406030204" pitchFamily="18" charset="0"/>
                <a:cs typeface="Times New Roman"/>
              </a:rPr>
              <a:t>CAR).</a:t>
            </a:r>
          </a:p>
          <a:p>
            <a:pPr algn="just">
              <a:spcAft>
                <a:spcPts val="0"/>
              </a:spcAft>
            </a:pPr>
            <a:endParaRPr lang="fr-FR" i="1" dirty="0">
              <a:solidFill>
                <a:schemeClr val="tx2">
                  <a:lumMod val="75000"/>
                </a:schemeClr>
              </a:solidFill>
              <a:latin typeface="+mj-lt"/>
              <a:ea typeface="Cambria" panose="02040503050406030204" pitchFamily="18" charset="0"/>
              <a:cs typeface="Times New Roman"/>
            </a:endParaRPr>
          </a:p>
          <a:p>
            <a:pPr algn="just">
              <a:spcAft>
                <a:spcPts val="0"/>
              </a:spcAft>
            </a:pPr>
            <a:r>
              <a:rPr lang="fr-FR" i="1" dirty="0" smtClean="0">
                <a:solidFill>
                  <a:schemeClr val="tx2">
                    <a:lumMod val="75000"/>
                  </a:schemeClr>
                </a:solidFill>
                <a:latin typeface="+mj-lt"/>
                <a:ea typeface="Cambria" panose="02040503050406030204" pitchFamily="18" charset="0"/>
                <a:cs typeface="Times New Roman"/>
              </a:rPr>
              <a:t>Après investigation, il s’avère que </a:t>
            </a:r>
            <a:r>
              <a:rPr lang="fr-FR" i="1" dirty="0">
                <a:solidFill>
                  <a:schemeClr val="tx2">
                    <a:lumMod val="75000"/>
                  </a:schemeClr>
                </a:solidFill>
                <a:latin typeface="+mj-lt"/>
                <a:ea typeface="Cambria" panose="02040503050406030204" pitchFamily="18" charset="0"/>
                <a:cs typeface="Times New Roman"/>
              </a:rPr>
              <a:t>les </a:t>
            </a:r>
            <a:r>
              <a:rPr lang="fr-FR" i="1" dirty="0" smtClean="0">
                <a:solidFill>
                  <a:schemeClr val="tx2">
                    <a:lumMod val="75000"/>
                  </a:schemeClr>
                </a:solidFill>
                <a:latin typeface="+mj-lt"/>
                <a:ea typeface="Cambria" panose="02040503050406030204" pitchFamily="18" charset="0"/>
                <a:cs typeface="Times New Roman"/>
              </a:rPr>
              <a:t>référents </a:t>
            </a:r>
            <a:r>
              <a:rPr lang="fr-FR" i="1" dirty="0">
                <a:solidFill>
                  <a:schemeClr val="tx2">
                    <a:lumMod val="75000"/>
                  </a:schemeClr>
                </a:solidFill>
                <a:latin typeface="+mj-lt"/>
                <a:ea typeface="Cambria" panose="02040503050406030204" pitchFamily="18" charset="0"/>
                <a:cs typeface="Times New Roman"/>
              </a:rPr>
              <a:t>Covid se basaient uniquement sur le port du masque durant les heures de travail, sans prendre en considération les moments de convivialité ou le fait qu’en dehors du travail </a:t>
            </a:r>
            <a:r>
              <a:rPr lang="fr-FR" i="1" dirty="0" smtClean="0">
                <a:solidFill>
                  <a:schemeClr val="tx2">
                    <a:lumMod val="75000"/>
                  </a:schemeClr>
                </a:solidFill>
                <a:latin typeface="+mj-lt"/>
                <a:ea typeface="Cambria" panose="02040503050406030204" pitchFamily="18" charset="0"/>
                <a:cs typeface="Times New Roman"/>
              </a:rPr>
              <a:t>les </a:t>
            </a:r>
            <a:r>
              <a:rPr lang="fr-FR" i="1" dirty="0">
                <a:solidFill>
                  <a:schemeClr val="tx2">
                    <a:lumMod val="75000"/>
                  </a:schemeClr>
                </a:solidFill>
                <a:latin typeface="+mj-lt"/>
                <a:ea typeface="Cambria" panose="02040503050406030204" pitchFamily="18" charset="0"/>
                <a:cs typeface="Times New Roman"/>
              </a:rPr>
              <a:t>employés de l’entreprise se retrouvaient pour disputer un match de foot</a:t>
            </a:r>
            <a:r>
              <a:rPr lang="fr-FR" i="1" dirty="0" smtClean="0">
                <a:solidFill>
                  <a:schemeClr val="tx2">
                    <a:lumMod val="75000"/>
                  </a:schemeClr>
                </a:solidFill>
                <a:latin typeface="+mj-lt"/>
                <a:ea typeface="Cambria" panose="02040503050406030204" pitchFamily="18" charset="0"/>
                <a:cs typeface="Times New Roman"/>
              </a:rPr>
              <a:t>…</a:t>
            </a:r>
          </a:p>
          <a:p>
            <a:pPr algn="just">
              <a:spcAft>
                <a:spcPts val="0"/>
              </a:spcAft>
            </a:pPr>
            <a:endParaRPr lang="fr-FR" i="1" dirty="0">
              <a:solidFill>
                <a:schemeClr val="tx2">
                  <a:lumMod val="75000"/>
                </a:schemeClr>
              </a:solidFill>
              <a:latin typeface="+mj-lt"/>
              <a:ea typeface="Cambria" panose="02040503050406030204" pitchFamily="18" charset="0"/>
              <a:cs typeface="Times New Roman"/>
            </a:endParaRPr>
          </a:p>
          <a:p>
            <a:pPr algn="just">
              <a:spcAft>
                <a:spcPts val="0"/>
              </a:spcAft>
            </a:pPr>
            <a:r>
              <a:rPr lang="fr-FR" i="1" dirty="0" smtClean="0">
                <a:solidFill>
                  <a:schemeClr val="tx2">
                    <a:lumMod val="75000"/>
                  </a:schemeClr>
                </a:solidFill>
                <a:latin typeface="+mj-lt"/>
                <a:ea typeface="Cambria" panose="02040503050406030204" pitchFamily="18" charset="0"/>
                <a:cs typeface="Times New Roman"/>
              </a:rPr>
              <a:t>Du </a:t>
            </a:r>
            <a:r>
              <a:rPr lang="fr-FR" i="1" dirty="0">
                <a:solidFill>
                  <a:schemeClr val="tx2">
                    <a:lumMod val="75000"/>
                  </a:schemeClr>
                </a:solidFill>
                <a:latin typeface="+mj-lt"/>
                <a:ea typeface="Cambria" panose="02040503050406030204" pitchFamily="18" charset="0"/>
                <a:cs typeface="Times New Roman"/>
              </a:rPr>
              <a:t>23/08 au 14/09 : 21 cas </a:t>
            </a:r>
            <a:r>
              <a:rPr lang="fr-FR" i="1" dirty="0" smtClean="0">
                <a:solidFill>
                  <a:schemeClr val="tx2">
                    <a:lumMod val="75000"/>
                  </a:schemeClr>
                </a:solidFill>
                <a:latin typeface="+mj-lt"/>
                <a:ea typeface="Cambria" panose="02040503050406030204" pitchFamily="18" charset="0"/>
                <a:cs typeface="Times New Roman"/>
              </a:rPr>
              <a:t>+ ont </a:t>
            </a:r>
            <a:r>
              <a:rPr lang="fr-FR" i="1" dirty="0">
                <a:solidFill>
                  <a:schemeClr val="tx2">
                    <a:lumMod val="75000"/>
                  </a:schemeClr>
                </a:solidFill>
                <a:latin typeface="+mj-lt"/>
                <a:ea typeface="Cambria" panose="02040503050406030204" pitchFamily="18" charset="0"/>
                <a:cs typeface="Times New Roman"/>
              </a:rPr>
              <a:t>été </a:t>
            </a:r>
            <a:r>
              <a:rPr lang="fr-FR" i="1" dirty="0" smtClean="0">
                <a:solidFill>
                  <a:schemeClr val="tx2">
                    <a:lumMod val="75000"/>
                  </a:schemeClr>
                </a:solidFill>
                <a:latin typeface="+mj-lt"/>
                <a:ea typeface="Cambria" panose="02040503050406030204" pitchFamily="18" charset="0"/>
                <a:cs typeface="Times New Roman"/>
              </a:rPr>
              <a:t>signalés. Aujourd’hui </a:t>
            </a:r>
            <a:r>
              <a:rPr lang="fr-FR" i="1" dirty="0">
                <a:solidFill>
                  <a:schemeClr val="tx2">
                    <a:lumMod val="75000"/>
                  </a:schemeClr>
                </a:solidFill>
                <a:latin typeface="+mj-lt"/>
                <a:ea typeface="Cambria" panose="02040503050406030204" pitchFamily="18" charset="0"/>
                <a:cs typeface="Times New Roman"/>
              </a:rPr>
              <a:t>nous en sommes à plus de 112 </a:t>
            </a:r>
            <a:r>
              <a:rPr lang="fr-FR" i="1" dirty="0" smtClean="0">
                <a:solidFill>
                  <a:schemeClr val="tx2">
                    <a:lumMod val="75000"/>
                  </a:schemeClr>
                </a:solidFill>
                <a:latin typeface="+mj-lt"/>
                <a:ea typeface="Cambria" panose="02040503050406030204" pitchFamily="18" charset="0"/>
                <a:cs typeface="Times New Roman"/>
              </a:rPr>
              <a:t>cas +.</a:t>
            </a:r>
          </a:p>
          <a:p>
            <a:pPr algn="just">
              <a:spcAft>
                <a:spcPts val="0"/>
              </a:spcAft>
            </a:pPr>
            <a:endParaRPr lang="fr-FR" i="1" dirty="0">
              <a:solidFill>
                <a:schemeClr val="tx2">
                  <a:lumMod val="75000"/>
                </a:schemeClr>
              </a:solidFill>
              <a:latin typeface="+mj-lt"/>
              <a:ea typeface="Cambria" panose="02040503050406030204" pitchFamily="18" charset="0"/>
              <a:cs typeface="Times New Roman"/>
            </a:endParaRPr>
          </a:p>
          <a:p>
            <a:pPr algn="just">
              <a:spcAft>
                <a:spcPts val="0"/>
              </a:spcAft>
            </a:pPr>
            <a:r>
              <a:rPr lang="fr-FR" i="1" dirty="0">
                <a:solidFill>
                  <a:schemeClr val="tx2">
                    <a:lumMod val="75000"/>
                  </a:schemeClr>
                </a:solidFill>
                <a:latin typeface="+mj-lt"/>
                <a:ea typeface="Cambria" panose="02040503050406030204" pitchFamily="18" charset="0"/>
                <a:cs typeface="Times New Roman"/>
              </a:rPr>
              <a:t>Il s’agit d’une entreprise de plus de 3000 salariés, mais les cas </a:t>
            </a:r>
            <a:r>
              <a:rPr lang="fr-FR" i="1" dirty="0" smtClean="0">
                <a:solidFill>
                  <a:schemeClr val="tx2">
                    <a:lumMod val="75000"/>
                  </a:schemeClr>
                </a:solidFill>
                <a:latin typeface="+mj-lt"/>
                <a:ea typeface="Cambria" panose="02040503050406030204" pitchFamily="18" charset="0"/>
                <a:cs typeface="Times New Roman"/>
              </a:rPr>
              <a:t>+ </a:t>
            </a:r>
            <a:r>
              <a:rPr lang="fr-FR" i="1" dirty="0">
                <a:solidFill>
                  <a:schemeClr val="tx2">
                    <a:lumMod val="75000"/>
                  </a:schemeClr>
                </a:solidFill>
                <a:latin typeface="+mj-lt"/>
                <a:ea typeface="Cambria" panose="02040503050406030204" pitchFamily="18" charset="0"/>
                <a:cs typeface="Times New Roman"/>
              </a:rPr>
              <a:t>étaient essentiellement des conducteurs de bus, des contrôleurs, des hôtesses et agents d’accueil donc travaillant à proximité du public. </a:t>
            </a:r>
          </a:p>
        </p:txBody>
      </p:sp>
    </p:spTree>
    <p:extLst>
      <p:ext uri="{BB962C8B-B14F-4D97-AF65-F5344CB8AC3E}">
        <p14:creationId xmlns:p14="http://schemas.microsoft.com/office/powerpoint/2010/main" val="22146969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p:nvPr>
        </p:nvSpPr>
        <p:spPr>
          <a:xfrm>
            <a:off x="251520" y="1628800"/>
            <a:ext cx="8507288" cy="4560781"/>
          </a:xfrm>
        </p:spPr>
        <p:txBody>
          <a:bodyPr wrap="square"/>
          <a:lstStyle/>
          <a:p>
            <a:pPr marL="0" lvl="0" indent="0" algn="just" eaLnBrk="1" fontAlgn="auto" hangingPunct="1">
              <a:spcBef>
                <a:spcPts val="0"/>
              </a:spcBef>
              <a:spcAft>
                <a:spcPts val="0"/>
              </a:spcAft>
              <a:buNone/>
            </a:pPr>
            <a:r>
              <a:rPr lang="fr-FR" sz="2000" i="1" kern="1200" dirty="0">
                <a:solidFill>
                  <a:schemeClr val="tx2">
                    <a:lumMod val="75000"/>
                  </a:schemeClr>
                </a:solidFill>
                <a:latin typeface="+mj-lt"/>
                <a:ea typeface="Cambria" panose="02040503050406030204" pitchFamily="18" charset="0"/>
                <a:cs typeface="Times New Roman"/>
              </a:rPr>
              <a:t>Un dépistage ciblant des employés occupant des postes sensibles a été proposé à la direction de l’entreprise par le biais de leur médecin du </a:t>
            </a:r>
            <a:r>
              <a:rPr lang="fr-FR" sz="2000" i="1" kern="1200" dirty="0" smtClean="0">
                <a:solidFill>
                  <a:schemeClr val="tx2">
                    <a:lumMod val="75000"/>
                  </a:schemeClr>
                </a:solidFill>
                <a:latin typeface="+mj-lt"/>
                <a:ea typeface="Cambria" panose="02040503050406030204" pitchFamily="18" charset="0"/>
                <a:cs typeface="Times New Roman"/>
              </a:rPr>
              <a:t>travail, qui s’y est opposée par </a:t>
            </a:r>
            <a:r>
              <a:rPr lang="fr-FR" sz="2000" i="1" kern="1200" dirty="0">
                <a:solidFill>
                  <a:schemeClr val="tx2">
                    <a:lumMod val="75000"/>
                  </a:schemeClr>
                </a:solidFill>
                <a:latin typeface="+mj-lt"/>
                <a:ea typeface="Cambria" panose="02040503050406030204" pitchFamily="18" charset="0"/>
                <a:cs typeface="Times New Roman"/>
              </a:rPr>
              <a:t>crainte </a:t>
            </a:r>
            <a:r>
              <a:rPr lang="fr-FR" sz="2000" i="1" kern="1200" dirty="0" smtClean="0">
                <a:solidFill>
                  <a:schemeClr val="tx2">
                    <a:lumMod val="75000"/>
                  </a:schemeClr>
                </a:solidFill>
                <a:latin typeface="+mj-lt"/>
                <a:ea typeface="Cambria" panose="02040503050406030204" pitchFamily="18" charset="0"/>
                <a:cs typeface="Times New Roman"/>
              </a:rPr>
              <a:t>de devoir dénombrer plusieurs cas positifs ce qui mettrait l’entreprise en difficulté.</a:t>
            </a:r>
          </a:p>
          <a:p>
            <a:pPr marL="0" lvl="0" indent="0" algn="just" eaLnBrk="1" fontAlgn="auto" hangingPunct="1">
              <a:spcBef>
                <a:spcPts val="0"/>
              </a:spcBef>
              <a:spcAft>
                <a:spcPts val="0"/>
              </a:spcAft>
              <a:buNone/>
            </a:pPr>
            <a:r>
              <a:rPr lang="fr-FR" sz="2000" i="1" kern="1200" dirty="0" smtClean="0">
                <a:solidFill>
                  <a:schemeClr val="tx2">
                    <a:lumMod val="75000"/>
                  </a:schemeClr>
                </a:solidFill>
                <a:latin typeface="+mj-lt"/>
                <a:ea typeface="Cambria" panose="02040503050406030204" pitchFamily="18" charset="0"/>
                <a:cs typeface="Times New Roman"/>
              </a:rPr>
              <a:t>Nous </a:t>
            </a:r>
            <a:r>
              <a:rPr lang="fr-FR" sz="2000" i="1" kern="1200" dirty="0">
                <a:solidFill>
                  <a:schemeClr val="tx2">
                    <a:lumMod val="75000"/>
                  </a:schemeClr>
                </a:solidFill>
                <a:latin typeface="+mj-lt"/>
                <a:ea typeface="Cambria" panose="02040503050406030204" pitchFamily="18" charset="0"/>
                <a:cs typeface="Times New Roman"/>
              </a:rPr>
              <a:t>avons donc continué à recevoir des signalements de cas + sans aucun CAR ce qui a rendu très difficile notre contribution à la gestion de la situation</a:t>
            </a:r>
            <a:r>
              <a:rPr lang="fr-FR" sz="2000" i="1" kern="1200" dirty="0" smtClean="0">
                <a:solidFill>
                  <a:schemeClr val="tx2">
                    <a:lumMod val="75000"/>
                  </a:schemeClr>
                </a:solidFill>
                <a:latin typeface="+mj-lt"/>
                <a:ea typeface="Cambria" panose="02040503050406030204" pitchFamily="18" charset="0"/>
                <a:cs typeface="Times New Roman"/>
              </a:rPr>
              <a:t>.</a:t>
            </a:r>
          </a:p>
          <a:p>
            <a:pPr marL="0" lvl="0" indent="0" algn="just" eaLnBrk="1" fontAlgn="auto" hangingPunct="1">
              <a:spcBef>
                <a:spcPts val="0"/>
              </a:spcBef>
              <a:spcAft>
                <a:spcPts val="0"/>
              </a:spcAft>
              <a:buNone/>
            </a:pPr>
            <a:endParaRPr lang="fr-FR" sz="2000" i="1" kern="1200" dirty="0">
              <a:solidFill>
                <a:schemeClr val="tx2">
                  <a:lumMod val="75000"/>
                </a:schemeClr>
              </a:solidFill>
              <a:latin typeface="+mj-lt"/>
              <a:ea typeface="Cambria" panose="02040503050406030204" pitchFamily="18" charset="0"/>
              <a:cs typeface="Times New Roman"/>
            </a:endParaRPr>
          </a:p>
          <a:p>
            <a:pPr marL="0" lvl="0" indent="0" algn="just" eaLnBrk="1" fontAlgn="auto" hangingPunct="1">
              <a:spcBef>
                <a:spcPts val="0"/>
              </a:spcBef>
              <a:spcAft>
                <a:spcPts val="0"/>
              </a:spcAft>
              <a:buNone/>
            </a:pPr>
            <a:r>
              <a:rPr lang="fr-FR" sz="2000" i="1" kern="1200" dirty="0">
                <a:solidFill>
                  <a:schemeClr val="tx2">
                    <a:lumMod val="75000"/>
                  </a:schemeClr>
                </a:solidFill>
                <a:latin typeface="+mj-lt"/>
                <a:ea typeface="Cambria" panose="02040503050406030204" pitchFamily="18" charset="0"/>
                <a:cs typeface="Times New Roman"/>
              </a:rPr>
              <a:t>L’inspection du travail a été saisie d’abord par nos services puis par le syndicat des travailleurs de l’entreprise pour une meilleure gestion de la situation. A noter que les CAR ont continué à travailler bien avant que les employés des transports en commun </a:t>
            </a:r>
            <a:r>
              <a:rPr lang="fr-FR" sz="2000" i="1" kern="1200" dirty="0" smtClean="0">
                <a:solidFill>
                  <a:schemeClr val="tx2">
                    <a:lumMod val="75000"/>
                  </a:schemeClr>
                </a:solidFill>
                <a:latin typeface="+mj-lt"/>
                <a:ea typeface="Cambria" panose="02040503050406030204" pitchFamily="18" charset="0"/>
                <a:cs typeface="Times New Roman"/>
              </a:rPr>
              <a:t>ne soient considérés comme personnel essentiel d’OIV </a:t>
            </a:r>
            <a:r>
              <a:rPr lang="fr-FR" sz="2000" i="1" kern="1200" dirty="0">
                <a:solidFill>
                  <a:schemeClr val="tx2">
                    <a:lumMod val="75000"/>
                  </a:schemeClr>
                </a:solidFill>
                <a:latin typeface="+mj-lt"/>
                <a:ea typeface="Cambria" panose="02040503050406030204" pitchFamily="18" charset="0"/>
                <a:cs typeface="Times New Roman"/>
              </a:rPr>
              <a:t>(opérateurs d’importance vitale</a:t>
            </a:r>
            <a:r>
              <a:rPr lang="fr-FR" sz="2000" i="1" kern="1200" dirty="0" smtClean="0">
                <a:solidFill>
                  <a:schemeClr val="tx2">
                    <a:lumMod val="75000"/>
                  </a:schemeClr>
                </a:solidFill>
                <a:latin typeface="+mj-lt"/>
                <a:ea typeface="Cambria" panose="02040503050406030204" pitchFamily="18" charset="0"/>
                <a:cs typeface="Times New Roman"/>
              </a:rPr>
              <a:t>).</a:t>
            </a:r>
          </a:p>
          <a:p>
            <a:pPr marL="0" lvl="0" indent="0" algn="just" eaLnBrk="1" fontAlgn="auto" hangingPunct="1">
              <a:spcBef>
                <a:spcPts val="0"/>
              </a:spcBef>
              <a:spcAft>
                <a:spcPts val="0"/>
              </a:spcAft>
              <a:buNone/>
            </a:pPr>
            <a:endParaRPr lang="fr-FR" sz="2000" i="1" kern="1200" dirty="0">
              <a:solidFill>
                <a:schemeClr val="tx2">
                  <a:lumMod val="75000"/>
                </a:schemeClr>
              </a:solidFill>
              <a:latin typeface="+mj-lt"/>
              <a:ea typeface="Cambria" panose="02040503050406030204" pitchFamily="18" charset="0"/>
              <a:cs typeface="Times New Roman"/>
            </a:endParaRPr>
          </a:p>
          <a:p>
            <a:endParaRPr lang="fr-FR" sz="2000" i="1" dirty="0">
              <a:solidFill>
                <a:schemeClr val="tx2">
                  <a:lumMod val="75000"/>
                </a:schemeClr>
              </a:solidFill>
              <a:latin typeface="+mj-lt"/>
              <a:ea typeface="Cambria" panose="02040503050406030204" pitchFamily="18" charset="0"/>
            </a:endParaRPr>
          </a:p>
        </p:txBody>
      </p:sp>
      <p:sp>
        <p:nvSpPr>
          <p:cNvPr id="4" name="Titre 3"/>
          <p:cNvSpPr>
            <a:spLocks noGrp="1"/>
          </p:cNvSpPr>
          <p:nvPr>
            <p:ph type="title"/>
          </p:nvPr>
        </p:nvSpPr>
        <p:spPr>
          <a:xfrm>
            <a:off x="1928883" y="332656"/>
            <a:ext cx="7215117" cy="369332"/>
          </a:xfrm>
          <a:prstGeom prst="rect">
            <a:avLst/>
          </a:prstGeom>
        </p:spPr>
        <p:txBody>
          <a:bodyPr wrap="none">
            <a:spAutoFit/>
          </a:bodyPr>
          <a:lstStyle/>
          <a:p>
            <a:pPr algn="ctr" eaLnBrk="0" fontAlgn="base" hangingPunct="0">
              <a:spcBef>
                <a:spcPct val="0"/>
              </a:spcBef>
              <a:spcAft>
                <a:spcPct val="0"/>
              </a:spcAft>
            </a:pPr>
            <a:r>
              <a:rPr lang="fr-FR" sz="2400" b="1" dirty="0">
                <a:solidFill>
                  <a:schemeClr val="tx2"/>
                </a:solidFill>
                <a:latin typeface="+mj-lt"/>
              </a:rPr>
              <a:t>Cas pratique dans une entreprise de </a:t>
            </a:r>
            <a:r>
              <a:rPr lang="fr-FR" sz="2400" b="1" dirty="0" smtClean="0">
                <a:solidFill>
                  <a:schemeClr val="tx2"/>
                </a:solidFill>
                <a:latin typeface="+mj-lt"/>
              </a:rPr>
              <a:t>transport (2)</a:t>
            </a:r>
            <a:endParaRPr lang="fr-FR" sz="2400" b="1" dirty="0">
              <a:solidFill>
                <a:schemeClr val="tx2"/>
              </a:solidFill>
              <a:latin typeface="+mj-lt"/>
            </a:endParaRPr>
          </a:p>
        </p:txBody>
      </p:sp>
    </p:spTree>
    <p:extLst>
      <p:ext uri="{BB962C8B-B14F-4D97-AF65-F5344CB8AC3E}">
        <p14:creationId xmlns:p14="http://schemas.microsoft.com/office/powerpoint/2010/main" val="11568707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p:nvPr>
        </p:nvSpPr>
        <p:spPr>
          <a:xfrm>
            <a:off x="251520" y="1196752"/>
            <a:ext cx="8507288" cy="4560781"/>
          </a:xfrm>
        </p:spPr>
        <p:txBody>
          <a:bodyPr wrap="square"/>
          <a:lstStyle/>
          <a:p>
            <a:pPr marL="0" lvl="0" indent="0" algn="just" eaLnBrk="1" fontAlgn="auto" hangingPunct="1">
              <a:spcBef>
                <a:spcPts val="0"/>
              </a:spcBef>
              <a:spcAft>
                <a:spcPts val="0"/>
              </a:spcAft>
              <a:buNone/>
            </a:pPr>
            <a:endParaRPr lang="fr-FR" sz="2000" i="1" kern="1200" dirty="0">
              <a:solidFill>
                <a:schemeClr val="tx2">
                  <a:lumMod val="75000"/>
                </a:schemeClr>
              </a:solidFill>
              <a:latin typeface="+mj-lt"/>
              <a:ea typeface="Cambria" panose="02040503050406030204" pitchFamily="18" charset="0"/>
              <a:cs typeface="Times New Roman"/>
            </a:endParaRPr>
          </a:p>
          <a:p>
            <a:pPr marL="0" lvl="0" indent="0" algn="just" eaLnBrk="1" fontAlgn="auto" hangingPunct="1">
              <a:spcBef>
                <a:spcPts val="0"/>
              </a:spcBef>
              <a:spcAft>
                <a:spcPts val="0"/>
              </a:spcAft>
              <a:buNone/>
            </a:pPr>
            <a:r>
              <a:rPr lang="fr-FR" sz="2000" i="1" kern="1200" dirty="0">
                <a:solidFill>
                  <a:schemeClr val="tx2">
                    <a:lumMod val="75000"/>
                  </a:schemeClr>
                </a:solidFill>
                <a:latin typeface="+mj-lt"/>
                <a:ea typeface="Cambria" panose="02040503050406030204" pitchFamily="18" charset="0"/>
                <a:cs typeface="Calibri"/>
              </a:rPr>
              <a:t>Concernant les cas + chez les conducteurs, après analyse il a été identifié un lieu où ils auraient pu être contaminés : les distributeurs de boissons et de denrées dans les salles de pause</a:t>
            </a:r>
            <a:r>
              <a:rPr lang="fr-FR" sz="2000" i="1" kern="1200" dirty="0" smtClean="0">
                <a:solidFill>
                  <a:schemeClr val="tx2">
                    <a:lumMod val="75000"/>
                  </a:schemeClr>
                </a:solidFill>
                <a:latin typeface="+mj-lt"/>
                <a:ea typeface="Cambria" panose="02040503050406030204" pitchFamily="18" charset="0"/>
                <a:cs typeface="Calibri"/>
              </a:rPr>
              <a:t>.</a:t>
            </a:r>
          </a:p>
          <a:p>
            <a:pPr marL="0" lvl="0" indent="0" algn="just" eaLnBrk="1" fontAlgn="auto" hangingPunct="1">
              <a:spcBef>
                <a:spcPts val="0"/>
              </a:spcBef>
              <a:spcAft>
                <a:spcPts val="0"/>
              </a:spcAft>
              <a:buNone/>
            </a:pPr>
            <a:endParaRPr lang="fr-FR" sz="2000" i="1" kern="1200" dirty="0">
              <a:solidFill>
                <a:schemeClr val="tx2">
                  <a:lumMod val="75000"/>
                </a:schemeClr>
              </a:solidFill>
              <a:latin typeface="+mj-lt"/>
              <a:ea typeface="Cambria" panose="02040503050406030204" pitchFamily="18" charset="0"/>
              <a:cs typeface="Times New Roman"/>
            </a:endParaRPr>
          </a:p>
          <a:p>
            <a:pPr marL="0" lvl="0" indent="0" algn="just" eaLnBrk="1" fontAlgn="auto" hangingPunct="1">
              <a:spcBef>
                <a:spcPts val="0"/>
              </a:spcBef>
              <a:spcAft>
                <a:spcPts val="600"/>
              </a:spcAft>
              <a:buNone/>
            </a:pPr>
            <a:r>
              <a:rPr lang="fr-FR" sz="2000" i="1" kern="1200" dirty="0">
                <a:solidFill>
                  <a:schemeClr val="tx2">
                    <a:lumMod val="75000"/>
                  </a:schemeClr>
                </a:solidFill>
                <a:latin typeface="+mj-lt"/>
                <a:ea typeface="Cambria" panose="02040503050406030204" pitchFamily="18" charset="0"/>
                <a:cs typeface="Calibri"/>
              </a:rPr>
              <a:t>Des mesures nécessaires ont été mises en place pour réduire les risques de contamination :</a:t>
            </a:r>
            <a:endParaRPr lang="fr-FR" sz="2000" i="1" kern="1200" dirty="0">
              <a:solidFill>
                <a:schemeClr val="tx2">
                  <a:lumMod val="75000"/>
                </a:schemeClr>
              </a:solidFill>
              <a:latin typeface="+mj-lt"/>
              <a:ea typeface="Cambria" panose="02040503050406030204" pitchFamily="18" charset="0"/>
              <a:cs typeface="Times New Roman"/>
            </a:endParaRPr>
          </a:p>
          <a:p>
            <a:pPr marL="342900" lvl="0" indent="-342900" algn="just" eaLnBrk="1" fontAlgn="auto" hangingPunct="1">
              <a:spcBef>
                <a:spcPts val="0"/>
              </a:spcBef>
              <a:spcAft>
                <a:spcPts val="600"/>
              </a:spcAft>
              <a:buSzPts val="1000"/>
              <a:buFont typeface="Cambria"/>
              <a:buChar char="‐"/>
              <a:tabLst>
                <a:tab pos="457200" algn="l"/>
              </a:tabLst>
            </a:pPr>
            <a:r>
              <a:rPr lang="fr-FR" sz="2000" i="1" kern="1200" dirty="0">
                <a:solidFill>
                  <a:schemeClr val="tx2">
                    <a:lumMod val="75000"/>
                  </a:schemeClr>
                </a:solidFill>
                <a:latin typeface="+mj-lt"/>
                <a:ea typeface="Cambria" panose="02040503050406030204" pitchFamily="18" charset="0"/>
                <a:cs typeface="Calibri"/>
              </a:rPr>
              <a:t>Arrêt des distributeurs de boissons et de denrées</a:t>
            </a:r>
            <a:endParaRPr lang="fr-FR" sz="2000" i="1" kern="1200" dirty="0">
              <a:solidFill>
                <a:schemeClr val="tx2">
                  <a:lumMod val="75000"/>
                </a:schemeClr>
              </a:solidFill>
              <a:latin typeface="+mj-lt"/>
              <a:ea typeface="Cambria" panose="02040503050406030204" pitchFamily="18" charset="0"/>
              <a:cs typeface="Times New Roman"/>
            </a:endParaRPr>
          </a:p>
          <a:p>
            <a:pPr marL="342900" lvl="0" indent="-342900" algn="just" eaLnBrk="1" fontAlgn="auto" hangingPunct="1">
              <a:spcBef>
                <a:spcPts val="0"/>
              </a:spcBef>
              <a:spcAft>
                <a:spcPts val="600"/>
              </a:spcAft>
              <a:buSzPts val="1000"/>
              <a:buFont typeface="Cambria"/>
              <a:buChar char="‐"/>
              <a:tabLst>
                <a:tab pos="457200" algn="l"/>
              </a:tabLst>
            </a:pPr>
            <a:r>
              <a:rPr lang="fr-FR" sz="2000" i="1" kern="1200" dirty="0">
                <a:solidFill>
                  <a:schemeClr val="tx2">
                    <a:lumMod val="75000"/>
                  </a:schemeClr>
                </a:solidFill>
                <a:latin typeface="+mj-lt"/>
                <a:ea typeface="Cambria" panose="02040503050406030204" pitchFamily="18" charset="0"/>
                <a:cs typeface="Calibri"/>
              </a:rPr>
              <a:t>Consigne de privilégier les espaces extérieurs tout en conservant la distanciation physique lors des pauses</a:t>
            </a:r>
            <a:endParaRPr lang="fr-FR" sz="2000" i="1" kern="1200" dirty="0">
              <a:solidFill>
                <a:schemeClr val="tx2">
                  <a:lumMod val="75000"/>
                </a:schemeClr>
              </a:solidFill>
              <a:latin typeface="+mj-lt"/>
              <a:ea typeface="Cambria" panose="02040503050406030204" pitchFamily="18" charset="0"/>
              <a:cs typeface="Times New Roman"/>
            </a:endParaRPr>
          </a:p>
          <a:p>
            <a:pPr marL="342900" lvl="0" indent="-342900" algn="just" eaLnBrk="1" fontAlgn="auto" hangingPunct="1">
              <a:spcBef>
                <a:spcPts val="0"/>
              </a:spcBef>
              <a:spcAft>
                <a:spcPts val="600"/>
              </a:spcAft>
              <a:buSzPts val="1000"/>
              <a:buFont typeface="Cambria"/>
              <a:buChar char="‐"/>
              <a:tabLst>
                <a:tab pos="457200" algn="l"/>
              </a:tabLst>
            </a:pPr>
            <a:r>
              <a:rPr lang="fr-FR" sz="2000" i="1" kern="1200" dirty="0">
                <a:solidFill>
                  <a:schemeClr val="tx2">
                    <a:lumMod val="75000"/>
                  </a:schemeClr>
                </a:solidFill>
                <a:latin typeface="+mj-lt"/>
                <a:ea typeface="Cambria" panose="02040503050406030204" pitchFamily="18" charset="0"/>
                <a:cs typeface="Calibri"/>
              </a:rPr>
              <a:t>Rappel des consignes du port obligatoire du masque en toutes circonstances au sein de l’entreprise et de la distanciation physique. </a:t>
            </a:r>
            <a:endParaRPr lang="fr-FR" sz="2000" i="1" kern="1200" dirty="0">
              <a:solidFill>
                <a:schemeClr val="tx2">
                  <a:lumMod val="75000"/>
                </a:schemeClr>
              </a:solidFill>
              <a:latin typeface="+mj-lt"/>
              <a:ea typeface="Cambria" panose="02040503050406030204" pitchFamily="18" charset="0"/>
              <a:cs typeface="Times New Roman"/>
            </a:endParaRPr>
          </a:p>
          <a:p>
            <a:pPr>
              <a:spcAft>
                <a:spcPts val="600"/>
              </a:spcAft>
            </a:pPr>
            <a:endParaRPr lang="fr-FR" sz="2000" i="1" dirty="0">
              <a:solidFill>
                <a:schemeClr val="tx2">
                  <a:lumMod val="75000"/>
                </a:schemeClr>
              </a:solidFill>
              <a:latin typeface="+mj-lt"/>
              <a:ea typeface="Cambria" panose="02040503050406030204" pitchFamily="18" charset="0"/>
            </a:endParaRPr>
          </a:p>
        </p:txBody>
      </p:sp>
      <p:sp>
        <p:nvSpPr>
          <p:cNvPr id="4" name="Titre 3"/>
          <p:cNvSpPr>
            <a:spLocks noGrp="1"/>
          </p:cNvSpPr>
          <p:nvPr>
            <p:ph type="title"/>
          </p:nvPr>
        </p:nvSpPr>
        <p:spPr>
          <a:xfrm>
            <a:off x="1928883" y="332656"/>
            <a:ext cx="7215117" cy="369332"/>
          </a:xfrm>
          <a:prstGeom prst="rect">
            <a:avLst/>
          </a:prstGeom>
        </p:spPr>
        <p:txBody>
          <a:bodyPr wrap="none">
            <a:spAutoFit/>
          </a:bodyPr>
          <a:lstStyle/>
          <a:p>
            <a:pPr algn="ctr" eaLnBrk="0" fontAlgn="base" hangingPunct="0">
              <a:spcBef>
                <a:spcPct val="0"/>
              </a:spcBef>
              <a:spcAft>
                <a:spcPct val="0"/>
              </a:spcAft>
            </a:pPr>
            <a:r>
              <a:rPr lang="fr-FR" sz="2400" b="1" dirty="0">
                <a:latin typeface="+mj-lt"/>
              </a:rPr>
              <a:t>Cas pratique dans une entreprise de transport (3)</a:t>
            </a:r>
          </a:p>
        </p:txBody>
      </p:sp>
    </p:spTree>
    <p:extLst>
      <p:ext uri="{BB962C8B-B14F-4D97-AF65-F5344CB8AC3E}">
        <p14:creationId xmlns:p14="http://schemas.microsoft.com/office/powerpoint/2010/main" val="400172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99392"/>
            <a:ext cx="8229240" cy="1145160"/>
          </a:xfrm>
        </p:spPr>
        <p:txBody>
          <a:bodyPr/>
          <a:lstStyle/>
          <a:p>
            <a:r>
              <a:rPr lang="fr-FR" sz="2600" b="1" kern="1200" dirty="0">
                <a:latin typeface="+mj-lt"/>
                <a:ea typeface="DejaVu Sans"/>
                <a:cs typeface="DejaVu Sans"/>
              </a:rPr>
              <a:t>Cas pratique dans </a:t>
            </a:r>
            <a:r>
              <a:rPr lang="fr-FR" sz="2600" b="1" kern="1200" dirty="0" smtClean="0">
                <a:latin typeface="+mj-lt"/>
                <a:ea typeface="DejaVu Sans"/>
                <a:cs typeface="DejaVu Sans"/>
              </a:rPr>
              <a:t>un supermarché</a:t>
            </a:r>
            <a:endParaRPr lang="fr-FR" dirty="0">
              <a:latin typeface="+mj-lt"/>
            </a:endParaRPr>
          </a:p>
        </p:txBody>
      </p:sp>
      <p:sp>
        <p:nvSpPr>
          <p:cNvPr id="3" name="Espace réservé du texte 2"/>
          <p:cNvSpPr>
            <a:spLocks noGrp="1"/>
          </p:cNvSpPr>
          <p:nvPr>
            <p:ph type="body"/>
          </p:nvPr>
        </p:nvSpPr>
        <p:spPr>
          <a:xfrm>
            <a:off x="306167" y="1772816"/>
            <a:ext cx="8046360" cy="4752528"/>
          </a:xfrm>
        </p:spPr>
        <p:txBody>
          <a:bodyPr wrap="square"/>
          <a:lstStyle/>
          <a:p>
            <a:pPr marL="0" indent="0" algn="just">
              <a:spcAft>
                <a:spcPts val="0"/>
              </a:spcAft>
              <a:buNone/>
            </a:pPr>
            <a:r>
              <a:rPr lang="fr-FR" sz="2000" i="1" dirty="0">
                <a:solidFill>
                  <a:schemeClr val="tx2">
                    <a:lumMod val="75000"/>
                  </a:schemeClr>
                </a:solidFill>
                <a:latin typeface="+mj-lt"/>
                <a:ea typeface="Cambria" panose="02040503050406030204" pitchFamily="18" charset="0"/>
                <a:cs typeface="Times New Roman"/>
              </a:rPr>
              <a:t>Début septembre un cluster nous a été signalé au sein d’un supermarché avec 13 cas positifs dont 8 hôtesses de caisse. </a:t>
            </a: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r>
              <a:rPr lang="fr-FR" sz="2000" i="1" dirty="0" smtClean="0">
                <a:solidFill>
                  <a:schemeClr val="tx2">
                    <a:lumMod val="75000"/>
                  </a:schemeClr>
                </a:solidFill>
                <a:latin typeface="+mj-lt"/>
                <a:ea typeface="Cambria" panose="02040503050406030204" pitchFamily="18" charset="0"/>
                <a:cs typeface="Times New Roman"/>
              </a:rPr>
              <a:t>Parmi </a:t>
            </a:r>
            <a:r>
              <a:rPr lang="fr-FR" sz="2000" i="1" dirty="0">
                <a:solidFill>
                  <a:schemeClr val="tx2">
                    <a:lumMod val="75000"/>
                  </a:schemeClr>
                </a:solidFill>
                <a:latin typeface="+mj-lt"/>
                <a:ea typeface="Cambria" panose="02040503050406030204" pitchFamily="18" charset="0"/>
                <a:cs typeface="Times New Roman"/>
              </a:rPr>
              <a:t>ces 8 hôtesses, 4 avaient fêté un anniversaire à l'extérieur du supermarché. </a:t>
            </a: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r>
              <a:rPr lang="fr-FR" sz="2000" i="1" dirty="0" smtClean="0">
                <a:solidFill>
                  <a:schemeClr val="tx2">
                    <a:lumMod val="75000"/>
                  </a:schemeClr>
                </a:solidFill>
                <a:latin typeface="+mj-lt"/>
                <a:ea typeface="Cambria" panose="02040503050406030204" pitchFamily="18" charset="0"/>
                <a:cs typeface="Times New Roman"/>
              </a:rPr>
              <a:t>Les </a:t>
            </a:r>
            <a:r>
              <a:rPr lang="fr-FR" sz="2000" i="1" dirty="0">
                <a:solidFill>
                  <a:schemeClr val="tx2">
                    <a:lumMod val="75000"/>
                  </a:schemeClr>
                </a:solidFill>
                <a:latin typeface="+mj-lt"/>
                <a:ea typeface="Cambria" panose="02040503050406030204" pitchFamily="18" charset="0"/>
                <a:cs typeface="Times New Roman"/>
              </a:rPr>
              <a:t>4 autres hôtesses ne se connaissaient pas entre elles. </a:t>
            </a: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r>
              <a:rPr lang="fr-FR" sz="2000" i="1" dirty="0" smtClean="0">
                <a:solidFill>
                  <a:schemeClr val="tx2">
                    <a:lumMod val="75000"/>
                  </a:schemeClr>
                </a:solidFill>
                <a:latin typeface="+mj-lt"/>
                <a:ea typeface="Cambria" panose="02040503050406030204" pitchFamily="18" charset="0"/>
                <a:cs typeface="Times New Roman"/>
              </a:rPr>
              <a:t>Des </a:t>
            </a:r>
            <a:r>
              <a:rPr lang="fr-FR" sz="2000" i="1" dirty="0">
                <a:solidFill>
                  <a:schemeClr val="tx2">
                    <a:lumMod val="75000"/>
                  </a:schemeClr>
                </a:solidFill>
                <a:latin typeface="+mj-lt"/>
                <a:ea typeface="Cambria" panose="02040503050406030204" pitchFamily="18" charset="0"/>
                <a:cs typeface="Times New Roman"/>
              </a:rPr>
              <a:t>agents de rayon étaient également positifs. </a:t>
            </a: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r>
              <a:rPr lang="fr-FR" sz="2000" i="1" dirty="0" smtClean="0">
                <a:solidFill>
                  <a:schemeClr val="tx2">
                    <a:lumMod val="75000"/>
                  </a:schemeClr>
                </a:solidFill>
                <a:latin typeface="+mj-lt"/>
                <a:ea typeface="Cambria" panose="02040503050406030204" pitchFamily="18" charset="0"/>
                <a:cs typeface="Times New Roman"/>
              </a:rPr>
              <a:t>Nous </a:t>
            </a:r>
            <a:r>
              <a:rPr lang="fr-FR" sz="2000" i="1" dirty="0">
                <a:solidFill>
                  <a:schemeClr val="tx2">
                    <a:lumMod val="75000"/>
                  </a:schemeClr>
                </a:solidFill>
                <a:latin typeface="+mj-lt"/>
                <a:ea typeface="Cambria" panose="02040503050406030204" pitchFamily="18" charset="0"/>
                <a:cs typeface="Times New Roman"/>
              </a:rPr>
              <a:t>avions recherché un lien qui ne semblait pas évident entre les différents cas positifs, ses derniers étant isolés et leurs CAR aussi. </a:t>
            </a: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endParaRPr lang="fr-FR" sz="2000" i="1" dirty="0" smtClean="0">
              <a:solidFill>
                <a:schemeClr val="tx2">
                  <a:lumMod val="75000"/>
                </a:schemeClr>
              </a:solidFill>
              <a:latin typeface="+mj-lt"/>
              <a:ea typeface="Cambria" panose="02040503050406030204" pitchFamily="18" charset="0"/>
              <a:cs typeface="Times New Roman"/>
            </a:endParaRPr>
          </a:p>
          <a:p>
            <a:pPr marL="0" indent="0" algn="just">
              <a:spcAft>
                <a:spcPts val="0"/>
              </a:spcAft>
              <a:buNone/>
            </a:pPr>
            <a:r>
              <a:rPr lang="fr-FR" sz="2000" i="1" dirty="0" smtClean="0">
                <a:solidFill>
                  <a:schemeClr val="tx2">
                    <a:lumMod val="75000"/>
                  </a:schemeClr>
                </a:solidFill>
                <a:latin typeface="+mj-lt"/>
                <a:ea typeface="Cambria" panose="02040503050406030204" pitchFamily="18" charset="0"/>
                <a:cs typeface="Times New Roman"/>
              </a:rPr>
              <a:t>Après </a:t>
            </a:r>
            <a:r>
              <a:rPr lang="fr-FR" sz="2000" i="1" dirty="0">
                <a:solidFill>
                  <a:schemeClr val="tx2">
                    <a:lumMod val="75000"/>
                  </a:schemeClr>
                </a:solidFill>
                <a:latin typeface="+mj-lt"/>
                <a:ea typeface="Cambria" panose="02040503050406030204" pitchFamily="18" charset="0"/>
                <a:cs typeface="Times New Roman"/>
              </a:rPr>
              <a:t>investigation, nous avions mis en évidence le mode de transmission entre les hôtesses de caisse : lors de la </a:t>
            </a:r>
            <a:r>
              <a:rPr lang="fr-FR" sz="2000" i="1" dirty="0" smtClean="0">
                <a:solidFill>
                  <a:schemeClr val="tx2">
                    <a:lumMod val="75000"/>
                  </a:schemeClr>
                </a:solidFill>
                <a:latin typeface="+mj-lt"/>
                <a:ea typeface="Cambria" panose="02040503050406030204" pitchFamily="18" charset="0"/>
                <a:cs typeface="Times New Roman"/>
              </a:rPr>
              <a:t>relève, </a:t>
            </a:r>
            <a:r>
              <a:rPr lang="fr-FR" sz="2000" i="1" dirty="0">
                <a:solidFill>
                  <a:schemeClr val="tx2">
                    <a:lumMod val="75000"/>
                  </a:schemeClr>
                </a:solidFill>
                <a:latin typeface="+mj-lt"/>
                <a:ea typeface="Cambria" panose="02040503050406030204" pitchFamily="18" charset="0"/>
                <a:cs typeface="Times New Roman"/>
              </a:rPr>
              <a:t>elles échangent leur </a:t>
            </a:r>
            <a:r>
              <a:rPr lang="fr-FR" sz="2000" i="1" dirty="0" smtClean="0">
                <a:solidFill>
                  <a:schemeClr val="tx2">
                    <a:lumMod val="75000"/>
                  </a:schemeClr>
                </a:solidFill>
                <a:latin typeface="+mj-lt"/>
                <a:ea typeface="Cambria" panose="02040503050406030204" pitchFamily="18" charset="0"/>
                <a:cs typeface="Times New Roman"/>
              </a:rPr>
              <a:t>poste de travail sans procédure de désinfection . </a:t>
            </a:r>
            <a:endParaRPr lang="fr-FR" sz="2000" i="1" dirty="0">
              <a:solidFill>
                <a:schemeClr val="tx2">
                  <a:lumMod val="75000"/>
                </a:schemeClr>
              </a:solidFill>
              <a:latin typeface="+mj-lt"/>
              <a:ea typeface="Cambria" panose="02040503050406030204" pitchFamily="18" charset="0"/>
              <a:cs typeface="Times New Roman"/>
            </a:endParaRPr>
          </a:p>
          <a:p>
            <a:endParaRPr lang="fr-FR" sz="2000" i="1" dirty="0">
              <a:solidFill>
                <a:schemeClr val="tx2">
                  <a:lumMod val="75000"/>
                </a:schemeClr>
              </a:solidFill>
              <a:latin typeface="+mj-lt"/>
              <a:ea typeface="Cambria" panose="02040503050406030204" pitchFamily="18" charset="0"/>
            </a:endParaRPr>
          </a:p>
        </p:txBody>
      </p:sp>
    </p:spTree>
    <p:extLst>
      <p:ext uri="{BB962C8B-B14F-4D97-AF65-F5344CB8AC3E}">
        <p14:creationId xmlns:p14="http://schemas.microsoft.com/office/powerpoint/2010/main" val="2919350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338" y="6648"/>
            <a:ext cx="1997389" cy="1421888"/>
          </a:xfrm>
          <a:prstGeom prst="rect">
            <a:avLst/>
          </a:prstGeom>
        </p:spPr>
      </p:pic>
      <p:sp>
        <p:nvSpPr>
          <p:cNvPr id="8" name="Titre 4"/>
          <p:cNvSpPr txBox="1">
            <a:spLocks/>
          </p:cNvSpPr>
          <p:nvPr/>
        </p:nvSpPr>
        <p:spPr>
          <a:xfrm>
            <a:off x="197515" y="2492905"/>
            <a:ext cx="8748972" cy="1296145"/>
          </a:xfrm>
          <a:prstGeom prst="rect">
            <a:avLst/>
          </a:prstGeom>
        </p:spPr>
        <p:txBody>
          <a:bodyPr lIns="36000" tIns="36000" rIns="36000" bIns="36000" anchor="ctr" anchorCtr="0"/>
          <a:lstStyle>
            <a:lvl1pPr algn="r" defTabSz="914400" rtl="0" eaLnBrk="1" latinLnBrk="0" hangingPunct="1">
              <a:spcBef>
                <a:spcPct val="0"/>
              </a:spcBef>
              <a:buNone/>
              <a:defRPr sz="3000" b="1" u="sng" kern="1200" cap="all" baseline="0">
                <a:solidFill>
                  <a:schemeClr val="accent4"/>
                </a:solidFill>
                <a:latin typeface="+mj-lt"/>
                <a:ea typeface="+mj-ea"/>
                <a:cs typeface="+mj-cs"/>
              </a:defRPr>
            </a:lvl1pPr>
          </a:lstStyle>
          <a:p>
            <a:pPr algn="ctr"/>
            <a:r>
              <a:rPr lang="fr-FR" sz="3200" u="none" dirty="0" smtClean="0">
                <a:solidFill>
                  <a:schemeClr val="accent4">
                    <a:lumMod val="75000"/>
                  </a:schemeClr>
                </a:solidFill>
              </a:rPr>
              <a:t>Merci pour votre attention</a:t>
            </a:r>
            <a:endParaRPr lang="fr-FR" sz="3200" u="none" dirty="0">
              <a:solidFill>
                <a:schemeClr val="accent4">
                  <a:lumMod val="75000"/>
                </a:schemeClr>
              </a:solidFill>
            </a:endParaRPr>
          </a:p>
        </p:txBody>
      </p:sp>
      <p:pic>
        <p:nvPicPr>
          <p:cNvPr id="4" name="Image 3"/>
          <p:cNvPicPr>
            <a:picLocks noChangeAspect="1"/>
          </p:cNvPicPr>
          <p:nvPr/>
        </p:nvPicPr>
        <p:blipFill>
          <a:blip r:embed="rId4"/>
          <a:stretch>
            <a:fillRect/>
          </a:stretch>
        </p:blipFill>
        <p:spPr>
          <a:xfrm>
            <a:off x="7020057" y="116632"/>
            <a:ext cx="1913369" cy="1080120"/>
          </a:xfrm>
          <a:prstGeom prst="rect">
            <a:avLst/>
          </a:prstGeom>
        </p:spPr>
      </p:pic>
    </p:spTree>
    <p:extLst>
      <p:ext uri="{BB962C8B-B14F-4D97-AF65-F5344CB8AC3E}">
        <p14:creationId xmlns:p14="http://schemas.microsoft.com/office/powerpoint/2010/main" val="1750780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73966" y="0"/>
            <a:ext cx="6599040" cy="923669"/>
          </a:xfrm>
        </p:spPr>
        <p:txBody>
          <a:bodyPr/>
          <a:lstStyle/>
          <a:p>
            <a:r>
              <a:rPr lang="fr-FR" sz="2400" b="1" kern="1200" dirty="0">
                <a:solidFill>
                  <a:schemeClr val="tx2">
                    <a:lumMod val="75000"/>
                  </a:schemeClr>
                </a:solidFill>
                <a:latin typeface="+mj-lt"/>
                <a:ea typeface="DejaVu Sans"/>
                <a:cs typeface="DejaVu Sans"/>
              </a:rPr>
              <a:t>Niveau 3 : </a:t>
            </a:r>
            <a:r>
              <a:rPr lang="fr-FR" sz="2400" b="1" kern="1200" dirty="0" smtClean="0">
                <a:solidFill>
                  <a:schemeClr val="tx2">
                    <a:lumMod val="75000"/>
                  </a:schemeClr>
                </a:solidFill>
                <a:latin typeface="+mj-lt"/>
                <a:ea typeface="DejaVu Sans"/>
                <a:cs typeface="DejaVu Sans"/>
              </a:rPr>
              <a:t>trois situations possibles </a:t>
            </a:r>
            <a:br>
              <a:rPr lang="fr-FR" sz="2400" b="1" kern="1200" dirty="0" smtClean="0">
                <a:solidFill>
                  <a:schemeClr val="tx2">
                    <a:lumMod val="75000"/>
                  </a:schemeClr>
                </a:solidFill>
                <a:latin typeface="+mj-lt"/>
                <a:ea typeface="DejaVu Sans"/>
                <a:cs typeface="DejaVu Sans"/>
              </a:rPr>
            </a:br>
            <a:r>
              <a:rPr lang="fr-FR" sz="2400" b="1" kern="1200" dirty="0" smtClean="0">
                <a:solidFill>
                  <a:schemeClr val="tx2">
                    <a:lumMod val="75000"/>
                  </a:schemeClr>
                </a:solidFill>
                <a:latin typeface="+mj-lt"/>
                <a:ea typeface="DejaVu Sans"/>
                <a:cs typeface="DejaVu Sans"/>
              </a:rPr>
              <a:t>(Investigation et gestion ARS - </a:t>
            </a:r>
            <a:r>
              <a:rPr lang="fr-FR" sz="2400" b="1" kern="1200" dirty="0" err="1" smtClean="0">
                <a:solidFill>
                  <a:schemeClr val="tx2">
                    <a:lumMod val="75000"/>
                  </a:schemeClr>
                </a:solidFill>
                <a:latin typeface="+mj-lt"/>
                <a:ea typeface="DejaVu Sans"/>
                <a:cs typeface="DejaVu Sans"/>
              </a:rPr>
              <a:t>SpF</a:t>
            </a:r>
            <a:r>
              <a:rPr lang="fr-FR" sz="2400" b="1" kern="1200" dirty="0">
                <a:solidFill>
                  <a:schemeClr val="tx2">
                    <a:lumMod val="75000"/>
                  </a:schemeClr>
                </a:solidFill>
                <a:latin typeface="+mj-lt"/>
                <a:ea typeface="DejaVu Sans"/>
                <a:cs typeface="DejaVu Sans"/>
              </a:rPr>
              <a:t>)</a:t>
            </a:r>
            <a:endParaRPr lang="fr-FR" sz="2400" dirty="0">
              <a:solidFill>
                <a:schemeClr val="tx2">
                  <a:lumMod val="75000"/>
                </a:schemeClr>
              </a:solidFill>
              <a:latin typeface="+mj-lt"/>
            </a:endParaRPr>
          </a:p>
        </p:txBody>
      </p:sp>
      <p:sp>
        <p:nvSpPr>
          <p:cNvPr id="3" name="Espace réservé du texte 2"/>
          <p:cNvSpPr>
            <a:spLocks noGrp="1"/>
          </p:cNvSpPr>
          <p:nvPr>
            <p:ph type="body"/>
          </p:nvPr>
        </p:nvSpPr>
        <p:spPr>
          <a:xfrm>
            <a:off x="179512" y="2132856"/>
            <a:ext cx="8794731" cy="5064105"/>
          </a:xfrm>
        </p:spPr>
        <p:txBody>
          <a:bodyPr wrap="square"/>
          <a:lstStyle/>
          <a:p>
            <a:pPr lvl="0" algn="l"/>
            <a:endParaRPr lang="fr-FR" sz="2400" dirty="0" smtClean="0">
              <a:solidFill>
                <a:schemeClr val="tx2">
                  <a:lumMod val="75000"/>
                </a:schemeClr>
              </a:solidFill>
              <a:latin typeface="+mj-lt"/>
              <a:ea typeface="Calibri"/>
              <a:cs typeface="Times New Roman"/>
            </a:endParaRPr>
          </a:p>
          <a:p>
            <a:pPr lvl="0" algn="just"/>
            <a:r>
              <a:rPr lang="fr-FR" sz="2000" b="1" dirty="0" smtClean="0">
                <a:solidFill>
                  <a:schemeClr val="tx2">
                    <a:lumMod val="75000"/>
                  </a:schemeClr>
                </a:solidFill>
                <a:latin typeface="+mj-lt"/>
                <a:ea typeface="Calibri"/>
                <a:cs typeface="Times New Roman"/>
              </a:rPr>
              <a:t>Un cas en lien </a:t>
            </a:r>
            <a:r>
              <a:rPr lang="fr-FR" sz="2000" b="1" dirty="0">
                <a:solidFill>
                  <a:schemeClr val="tx2">
                    <a:lumMod val="75000"/>
                  </a:schemeClr>
                </a:solidFill>
                <a:latin typeface="+mj-lt"/>
                <a:ea typeface="Calibri"/>
                <a:cs typeface="Times New Roman"/>
              </a:rPr>
              <a:t>avec </a:t>
            </a:r>
            <a:r>
              <a:rPr lang="fr-FR" sz="2000" b="1" dirty="0" smtClean="0">
                <a:solidFill>
                  <a:schemeClr val="tx2">
                    <a:lumMod val="75000"/>
                  </a:schemeClr>
                </a:solidFill>
                <a:latin typeface="+mj-lt"/>
                <a:ea typeface="Calibri"/>
                <a:cs typeface="Times New Roman"/>
              </a:rPr>
              <a:t>une collectivité </a:t>
            </a:r>
            <a:r>
              <a:rPr lang="fr-FR" sz="2000" b="1" dirty="0">
                <a:solidFill>
                  <a:schemeClr val="tx2">
                    <a:lumMod val="75000"/>
                  </a:schemeClr>
                </a:solidFill>
                <a:latin typeface="+mj-lt"/>
                <a:ea typeface="Calibri"/>
                <a:cs typeface="Times New Roman"/>
              </a:rPr>
              <a:t>« à risque </a:t>
            </a:r>
            <a:r>
              <a:rPr lang="fr-FR" sz="2000" b="1" dirty="0" smtClean="0">
                <a:solidFill>
                  <a:schemeClr val="tx2">
                    <a:lumMod val="75000"/>
                  </a:schemeClr>
                </a:solidFill>
                <a:latin typeface="+mj-lt"/>
                <a:ea typeface="Calibri"/>
                <a:cs typeface="Times New Roman"/>
              </a:rPr>
              <a:t>» </a:t>
            </a:r>
          </a:p>
          <a:p>
            <a:pPr marL="265113" lvl="4" indent="-176213" algn="just">
              <a:buFont typeface="Cambria" panose="02040503050406030204" pitchFamily="18" charset="0"/>
              <a:buChar char="‐"/>
            </a:pPr>
            <a:r>
              <a:rPr lang="fr-FR" sz="1400" b="1" dirty="0" smtClean="0">
                <a:solidFill>
                  <a:schemeClr val="tx2">
                    <a:lumMod val="75000"/>
                  </a:schemeClr>
                </a:solidFill>
                <a:latin typeface="+mj-lt"/>
                <a:ea typeface="Calibri"/>
                <a:cs typeface="Times New Roman"/>
              </a:rPr>
              <a:t>Crèche</a:t>
            </a:r>
            <a:r>
              <a:rPr lang="fr-FR" sz="1400" dirty="0" smtClean="0">
                <a:solidFill>
                  <a:schemeClr val="tx2">
                    <a:lumMod val="75000"/>
                  </a:schemeClr>
                </a:solidFill>
                <a:latin typeface="+mj-lt"/>
                <a:ea typeface="Calibri"/>
                <a:cs typeface="Times New Roman"/>
              </a:rPr>
              <a:t> : </a:t>
            </a:r>
            <a:r>
              <a:rPr lang="fr-FR" sz="1400" i="1" dirty="0" smtClean="0">
                <a:solidFill>
                  <a:schemeClr val="tx2">
                    <a:lumMod val="75000"/>
                  </a:schemeClr>
                </a:solidFill>
                <a:latin typeface="+mj-lt"/>
                <a:ea typeface="Calibri"/>
                <a:cs typeface="Times New Roman"/>
              </a:rPr>
              <a:t>gestion en </a:t>
            </a:r>
            <a:r>
              <a:rPr lang="fr-FR" sz="1400" i="1" dirty="0">
                <a:solidFill>
                  <a:schemeClr val="tx2">
                    <a:lumMod val="75000"/>
                  </a:schemeClr>
                </a:solidFill>
                <a:latin typeface="+mj-lt"/>
                <a:ea typeface="Calibri"/>
                <a:cs typeface="Times New Roman"/>
              </a:rPr>
              <a:t>lien avec </a:t>
            </a:r>
            <a:r>
              <a:rPr lang="fr-FR" sz="1400" i="1" dirty="0" smtClean="0">
                <a:solidFill>
                  <a:schemeClr val="tx2">
                    <a:lumMod val="75000"/>
                  </a:schemeClr>
                </a:solidFill>
                <a:latin typeface="+mj-lt"/>
                <a:ea typeface="Calibri"/>
                <a:cs typeface="Times New Roman"/>
              </a:rPr>
              <a:t>la </a:t>
            </a:r>
            <a:r>
              <a:rPr lang="fr-FR" sz="1400" i="1" dirty="0">
                <a:solidFill>
                  <a:schemeClr val="tx2">
                    <a:lumMod val="75000"/>
                  </a:schemeClr>
                </a:solidFill>
                <a:latin typeface="+mj-lt"/>
                <a:ea typeface="Calibri"/>
                <a:cs typeface="Times New Roman"/>
              </a:rPr>
              <a:t>PMI </a:t>
            </a:r>
            <a:r>
              <a:rPr lang="fr-FR" sz="1400" i="1" dirty="0" smtClean="0">
                <a:solidFill>
                  <a:schemeClr val="tx2">
                    <a:lumMod val="75000"/>
                  </a:schemeClr>
                </a:solidFill>
                <a:latin typeface="+mj-lt"/>
                <a:ea typeface="Calibri"/>
                <a:cs typeface="Times New Roman"/>
              </a:rPr>
              <a:t>et/ou le service de santé (médecin, IDE) de la crèche </a:t>
            </a:r>
          </a:p>
          <a:p>
            <a:pPr marL="265113" lvl="4" indent="-176213" algn="just">
              <a:buFont typeface="Cambria" panose="02040503050406030204" pitchFamily="18" charset="0"/>
              <a:buChar char="‐"/>
            </a:pPr>
            <a:r>
              <a:rPr lang="fr-FR" sz="1400" b="1" dirty="0" smtClean="0">
                <a:solidFill>
                  <a:schemeClr val="tx2">
                    <a:lumMod val="75000"/>
                  </a:schemeClr>
                </a:solidFill>
                <a:latin typeface="+mj-lt"/>
                <a:ea typeface="Calibri"/>
                <a:cs typeface="Times New Roman"/>
              </a:rPr>
              <a:t>Etablissement médico-social (PA/PH)</a:t>
            </a:r>
            <a:r>
              <a:rPr lang="fr-FR" sz="1400" dirty="0" smtClean="0">
                <a:solidFill>
                  <a:schemeClr val="tx2">
                    <a:lumMod val="75000"/>
                  </a:schemeClr>
                </a:solidFill>
                <a:latin typeface="+mj-lt"/>
                <a:ea typeface="Calibri"/>
                <a:cs typeface="Times New Roman"/>
              </a:rPr>
              <a:t> </a:t>
            </a:r>
            <a:r>
              <a:rPr lang="fr-FR" sz="1400" dirty="0">
                <a:solidFill>
                  <a:schemeClr val="tx2">
                    <a:lumMod val="75000"/>
                  </a:schemeClr>
                </a:solidFill>
                <a:latin typeface="+mj-lt"/>
                <a:ea typeface="Calibri"/>
                <a:cs typeface="Times New Roman"/>
              </a:rPr>
              <a:t>: </a:t>
            </a:r>
            <a:r>
              <a:rPr lang="fr-FR" sz="1400" i="1" dirty="0" smtClean="0">
                <a:solidFill>
                  <a:schemeClr val="tx2">
                    <a:lumMod val="75000"/>
                  </a:schemeClr>
                </a:solidFill>
                <a:latin typeface="+mj-lt"/>
                <a:ea typeface="Calibri"/>
                <a:cs typeface="Times New Roman"/>
              </a:rPr>
              <a:t>gestion en </a:t>
            </a:r>
            <a:r>
              <a:rPr lang="fr-FR" sz="1400" i="1" dirty="0">
                <a:solidFill>
                  <a:schemeClr val="tx2">
                    <a:lumMod val="75000"/>
                  </a:schemeClr>
                </a:solidFill>
                <a:latin typeface="+mj-lt"/>
                <a:ea typeface="Calibri"/>
                <a:cs typeface="Times New Roman"/>
              </a:rPr>
              <a:t>lien avec </a:t>
            </a:r>
            <a:r>
              <a:rPr lang="fr-FR" sz="1400" i="1" dirty="0" smtClean="0">
                <a:solidFill>
                  <a:schemeClr val="tx2">
                    <a:lumMod val="75000"/>
                  </a:schemeClr>
                </a:solidFill>
                <a:latin typeface="+mj-lt"/>
                <a:ea typeface="Calibri"/>
                <a:cs typeface="Times New Roman"/>
              </a:rPr>
              <a:t>l’établissement (médecin, IDEC, directeur)   </a:t>
            </a:r>
          </a:p>
          <a:p>
            <a:pPr marL="265113" lvl="4" indent="-176213" algn="just">
              <a:buFont typeface="Cambria" panose="02040503050406030204" pitchFamily="18" charset="0"/>
              <a:buChar char="‐"/>
            </a:pPr>
            <a:r>
              <a:rPr lang="fr-FR" sz="1400" b="1" dirty="0" smtClean="0">
                <a:solidFill>
                  <a:schemeClr val="tx2">
                    <a:lumMod val="75000"/>
                  </a:schemeClr>
                </a:solidFill>
                <a:latin typeface="+mj-lt"/>
                <a:ea typeface="Calibri"/>
                <a:cs typeface="Times New Roman"/>
              </a:rPr>
              <a:t>Etablissement </a:t>
            </a:r>
            <a:r>
              <a:rPr lang="fr-FR" sz="1400" b="1" dirty="0">
                <a:solidFill>
                  <a:schemeClr val="tx2">
                    <a:lumMod val="75000"/>
                  </a:schemeClr>
                </a:solidFill>
                <a:latin typeface="+mj-lt"/>
                <a:ea typeface="Calibri"/>
                <a:cs typeface="Times New Roman"/>
              </a:rPr>
              <a:t>de santé </a:t>
            </a:r>
            <a:r>
              <a:rPr lang="fr-FR" sz="1400" dirty="0" smtClean="0">
                <a:solidFill>
                  <a:schemeClr val="tx2">
                    <a:lumMod val="75000"/>
                  </a:schemeClr>
                </a:solidFill>
                <a:latin typeface="+mj-lt"/>
                <a:ea typeface="Calibri"/>
                <a:cs typeface="Times New Roman"/>
              </a:rPr>
              <a:t>: </a:t>
            </a:r>
            <a:r>
              <a:rPr lang="fr-FR" sz="1400" i="1" dirty="0" smtClean="0">
                <a:solidFill>
                  <a:schemeClr val="tx2">
                    <a:lumMod val="75000"/>
                  </a:schemeClr>
                </a:solidFill>
                <a:latin typeface="+mj-lt"/>
                <a:ea typeface="Calibri"/>
                <a:cs typeface="Times New Roman"/>
              </a:rPr>
              <a:t>gestion en lien avec l’équipe opérationnelle d’hygiène (si besoin appui du CPIAS)</a:t>
            </a:r>
            <a:endParaRPr lang="fr-FR" sz="1400" i="1" dirty="0">
              <a:solidFill>
                <a:schemeClr val="tx2">
                  <a:lumMod val="75000"/>
                </a:schemeClr>
              </a:solidFill>
              <a:latin typeface="+mj-lt"/>
              <a:ea typeface="Calibri"/>
              <a:cs typeface="Times New Roman"/>
            </a:endParaRPr>
          </a:p>
          <a:p>
            <a:pPr marL="265113" lvl="4" indent="-176213" algn="just">
              <a:buFont typeface="Cambria" panose="02040503050406030204" pitchFamily="18" charset="0"/>
              <a:buChar char="‐"/>
            </a:pPr>
            <a:r>
              <a:rPr lang="fr-FR" sz="1400" b="1" dirty="0">
                <a:solidFill>
                  <a:schemeClr val="tx2">
                    <a:lumMod val="75000"/>
                  </a:schemeClr>
                </a:solidFill>
                <a:latin typeface="+mj-lt"/>
                <a:ea typeface="Calibri"/>
                <a:cs typeface="Times New Roman"/>
              </a:rPr>
              <a:t>Aide sociale à </a:t>
            </a:r>
            <a:r>
              <a:rPr lang="fr-FR" sz="1400" b="1" dirty="0" smtClean="0">
                <a:solidFill>
                  <a:schemeClr val="tx2">
                    <a:lumMod val="75000"/>
                  </a:schemeClr>
                </a:solidFill>
                <a:latin typeface="+mj-lt"/>
                <a:ea typeface="Calibri"/>
                <a:cs typeface="Times New Roman"/>
              </a:rPr>
              <a:t>enfance </a:t>
            </a:r>
            <a:r>
              <a:rPr lang="fr-FR" sz="1400" dirty="0">
                <a:solidFill>
                  <a:schemeClr val="tx2">
                    <a:lumMod val="75000"/>
                  </a:schemeClr>
                </a:solidFill>
                <a:latin typeface="+mj-lt"/>
                <a:ea typeface="Calibri"/>
                <a:cs typeface="Times New Roman"/>
              </a:rPr>
              <a:t>: </a:t>
            </a:r>
            <a:r>
              <a:rPr lang="fr-FR" sz="1400" i="1" dirty="0">
                <a:solidFill>
                  <a:schemeClr val="tx2">
                    <a:lumMod val="75000"/>
                  </a:schemeClr>
                </a:solidFill>
                <a:latin typeface="+mj-lt"/>
                <a:ea typeface="Calibri"/>
                <a:cs typeface="Times New Roman"/>
              </a:rPr>
              <a:t>gestion en lien avec </a:t>
            </a:r>
            <a:r>
              <a:rPr lang="fr-FR" sz="1400" i="1" dirty="0" smtClean="0">
                <a:solidFill>
                  <a:schemeClr val="tx2">
                    <a:lumMod val="75000"/>
                  </a:schemeClr>
                </a:solidFill>
                <a:latin typeface="+mj-lt"/>
                <a:ea typeface="Calibri"/>
                <a:cs typeface="Times New Roman"/>
              </a:rPr>
              <a:t>les acteurs </a:t>
            </a:r>
            <a:r>
              <a:rPr lang="fr-FR" sz="1400" i="1" dirty="0">
                <a:solidFill>
                  <a:schemeClr val="tx2">
                    <a:lumMod val="75000"/>
                  </a:schemeClr>
                </a:solidFill>
                <a:latin typeface="+mj-lt"/>
                <a:ea typeface="Calibri"/>
                <a:cs typeface="Times New Roman"/>
              </a:rPr>
              <a:t>de ces structures </a:t>
            </a:r>
            <a:r>
              <a:rPr lang="fr-FR" sz="1400" i="1" dirty="0" smtClean="0">
                <a:solidFill>
                  <a:schemeClr val="tx2">
                    <a:lumMod val="75000"/>
                  </a:schemeClr>
                </a:solidFill>
                <a:latin typeface="+mj-lt"/>
                <a:ea typeface="Calibri"/>
                <a:cs typeface="Times New Roman"/>
              </a:rPr>
              <a:t>(Conseil Départemental…)</a:t>
            </a:r>
            <a:endParaRPr lang="fr-FR" sz="1400" i="1" dirty="0">
              <a:solidFill>
                <a:schemeClr val="tx2">
                  <a:lumMod val="75000"/>
                </a:schemeClr>
              </a:solidFill>
              <a:latin typeface="+mj-lt"/>
              <a:ea typeface="Calibri"/>
              <a:cs typeface="Times New Roman"/>
            </a:endParaRPr>
          </a:p>
          <a:p>
            <a:pPr marL="265113" lvl="4" indent="-176213" algn="just">
              <a:buFont typeface="Cambria" panose="02040503050406030204" pitchFamily="18" charset="0"/>
              <a:buChar char="‐"/>
            </a:pPr>
            <a:r>
              <a:rPr lang="fr-FR" sz="1400" b="1" dirty="0" smtClean="0">
                <a:solidFill>
                  <a:schemeClr val="tx2">
                    <a:lumMod val="75000"/>
                  </a:schemeClr>
                </a:solidFill>
                <a:latin typeface="+mj-lt"/>
                <a:ea typeface="Calibri"/>
                <a:cs typeface="Times New Roman"/>
              </a:rPr>
              <a:t>Structure </a:t>
            </a:r>
            <a:r>
              <a:rPr lang="fr-FR" sz="1400" b="1" dirty="0">
                <a:solidFill>
                  <a:schemeClr val="tx2">
                    <a:lumMod val="75000"/>
                  </a:schemeClr>
                </a:solidFill>
                <a:latin typeface="+mj-lt"/>
                <a:ea typeface="Calibri"/>
                <a:cs typeface="Times New Roman"/>
              </a:rPr>
              <a:t>accueillant des personnes </a:t>
            </a:r>
            <a:r>
              <a:rPr lang="fr-FR" sz="1400" b="1" dirty="0" smtClean="0">
                <a:solidFill>
                  <a:schemeClr val="tx2">
                    <a:lumMod val="75000"/>
                  </a:schemeClr>
                </a:solidFill>
                <a:latin typeface="+mj-lt"/>
                <a:ea typeface="Calibri"/>
                <a:cs typeface="Times New Roman"/>
              </a:rPr>
              <a:t>précaires </a:t>
            </a:r>
            <a:endParaRPr lang="fr-FR" sz="1400" b="1" dirty="0">
              <a:solidFill>
                <a:schemeClr val="tx2">
                  <a:lumMod val="75000"/>
                </a:schemeClr>
              </a:solidFill>
              <a:latin typeface="+mj-lt"/>
              <a:ea typeface="Calibri"/>
              <a:cs typeface="Times New Roman"/>
            </a:endParaRPr>
          </a:p>
          <a:p>
            <a:pPr marL="265113" lvl="4" indent="-176213" algn="just">
              <a:buFont typeface="Cambria" panose="02040503050406030204" pitchFamily="18" charset="0"/>
              <a:buChar char="‐"/>
            </a:pPr>
            <a:r>
              <a:rPr lang="fr-FR" sz="1400" b="1" dirty="0" smtClean="0">
                <a:solidFill>
                  <a:schemeClr val="tx2">
                    <a:lumMod val="75000"/>
                  </a:schemeClr>
                </a:solidFill>
                <a:latin typeface="+mj-lt"/>
                <a:ea typeface="Calibri"/>
                <a:cs typeface="Times New Roman"/>
              </a:rPr>
              <a:t>Exploitation agricole, abattoir </a:t>
            </a:r>
            <a:r>
              <a:rPr lang="fr-FR" sz="1400" i="1" dirty="0" smtClean="0">
                <a:solidFill>
                  <a:schemeClr val="tx2">
                    <a:lumMod val="75000"/>
                  </a:schemeClr>
                </a:solidFill>
                <a:latin typeface="+mj-lt"/>
                <a:ea typeface="Calibri"/>
                <a:cs typeface="Times New Roman"/>
              </a:rPr>
              <a:t>(Entreprises sensibles)</a:t>
            </a:r>
          </a:p>
          <a:p>
            <a:pPr marL="265113" lvl="4" indent="-176213" algn="just">
              <a:buFont typeface="Cambria" panose="02040503050406030204" pitchFamily="18" charset="0"/>
              <a:buChar char="‐"/>
            </a:pPr>
            <a:r>
              <a:rPr lang="fr-FR" sz="1400" b="1" dirty="0" smtClean="0">
                <a:solidFill>
                  <a:schemeClr val="tx2">
                    <a:lumMod val="75000"/>
                  </a:schemeClr>
                </a:solidFill>
                <a:latin typeface="+mj-lt"/>
                <a:ea typeface="Calibri"/>
                <a:cs typeface="Times New Roman"/>
              </a:rPr>
              <a:t>Etablissement pénitentiaire </a:t>
            </a:r>
            <a:r>
              <a:rPr lang="fr-FR" sz="1400" dirty="0" smtClean="0">
                <a:solidFill>
                  <a:schemeClr val="tx2">
                    <a:lumMod val="75000"/>
                  </a:schemeClr>
                </a:solidFill>
                <a:latin typeface="+mj-lt"/>
                <a:ea typeface="Calibri"/>
                <a:cs typeface="Times New Roman"/>
              </a:rPr>
              <a:t>: </a:t>
            </a:r>
            <a:r>
              <a:rPr lang="fr-FR" sz="1400" i="1" dirty="0" smtClean="0">
                <a:solidFill>
                  <a:schemeClr val="tx2">
                    <a:lumMod val="75000"/>
                  </a:schemeClr>
                </a:solidFill>
                <a:latin typeface="+mj-lt"/>
                <a:ea typeface="Calibri"/>
                <a:cs typeface="Times New Roman"/>
              </a:rPr>
              <a:t>gestion en lien </a:t>
            </a:r>
            <a:r>
              <a:rPr lang="fr-FR" sz="1400" i="1" dirty="0">
                <a:solidFill>
                  <a:schemeClr val="tx2">
                    <a:lumMod val="75000"/>
                  </a:schemeClr>
                </a:solidFill>
                <a:latin typeface="+mj-lt"/>
                <a:ea typeface="Calibri"/>
                <a:cs typeface="Times New Roman"/>
              </a:rPr>
              <a:t>avec </a:t>
            </a:r>
            <a:r>
              <a:rPr lang="fr-FR" sz="1400" i="1" dirty="0" smtClean="0">
                <a:solidFill>
                  <a:schemeClr val="tx2">
                    <a:lumMod val="75000"/>
                  </a:schemeClr>
                </a:solidFill>
                <a:latin typeface="+mj-lt"/>
                <a:ea typeface="Calibri"/>
                <a:cs typeface="Times New Roman"/>
              </a:rPr>
              <a:t>les unités </a:t>
            </a:r>
            <a:r>
              <a:rPr lang="fr-FR" sz="1400" i="1" dirty="0">
                <a:solidFill>
                  <a:schemeClr val="tx2">
                    <a:lumMod val="75000"/>
                  </a:schemeClr>
                </a:solidFill>
                <a:latin typeface="+mj-lt"/>
                <a:ea typeface="Calibri"/>
                <a:cs typeface="Times New Roman"/>
              </a:rPr>
              <a:t>sanitaires en milieu pénitentiaire (USMP</a:t>
            </a:r>
            <a:r>
              <a:rPr lang="fr-FR" sz="1400" i="1" dirty="0" smtClean="0">
                <a:solidFill>
                  <a:schemeClr val="tx2">
                    <a:lumMod val="75000"/>
                  </a:schemeClr>
                </a:solidFill>
                <a:latin typeface="+mj-lt"/>
                <a:ea typeface="Calibri"/>
                <a:cs typeface="Times New Roman"/>
              </a:rPr>
              <a:t>)</a:t>
            </a:r>
          </a:p>
          <a:p>
            <a:pPr marL="265113" lvl="4" indent="-176213" algn="just">
              <a:buFont typeface="Cambria" panose="02040503050406030204" pitchFamily="18" charset="0"/>
              <a:buChar char="‐"/>
            </a:pPr>
            <a:r>
              <a:rPr lang="fr-FR" sz="1400" b="1" dirty="0">
                <a:solidFill>
                  <a:schemeClr val="tx2">
                    <a:lumMod val="75000"/>
                  </a:schemeClr>
                </a:solidFill>
                <a:latin typeface="+mj-lt"/>
                <a:ea typeface="Calibri"/>
                <a:cs typeface="Times New Roman"/>
              </a:rPr>
              <a:t>Autres situations (rassemblement de personnes, campement, bidonville ou squat)</a:t>
            </a:r>
            <a:r>
              <a:rPr lang="fr-FR" sz="1400" i="1" dirty="0" smtClean="0">
                <a:solidFill>
                  <a:schemeClr val="tx2">
                    <a:lumMod val="75000"/>
                  </a:schemeClr>
                </a:solidFill>
                <a:latin typeface="+mj-lt"/>
                <a:ea typeface="Calibri"/>
                <a:cs typeface="Times New Roman"/>
              </a:rPr>
              <a:t> </a:t>
            </a:r>
          </a:p>
          <a:p>
            <a:pPr marL="265113" lvl="0" indent="-176213" algn="l"/>
            <a:endParaRPr lang="fr-FR" sz="1200" dirty="0">
              <a:solidFill>
                <a:schemeClr val="tx2">
                  <a:lumMod val="75000"/>
                </a:schemeClr>
              </a:solidFill>
              <a:latin typeface="+mj-lt"/>
              <a:ea typeface="Calibri"/>
              <a:cs typeface="Times New Roman"/>
            </a:endParaRPr>
          </a:p>
          <a:p>
            <a:pPr lvl="0" algn="l">
              <a:spcBef>
                <a:spcPts val="1200"/>
              </a:spcBef>
            </a:pPr>
            <a:r>
              <a:rPr lang="fr-FR" sz="2000" b="1" dirty="0" smtClean="0">
                <a:solidFill>
                  <a:schemeClr val="tx2">
                    <a:lumMod val="75000"/>
                  </a:schemeClr>
                </a:solidFill>
                <a:latin typeface="+mj-lt"/>
                <a:ea typeface="Calibri"/>
                <a:cs typeface="Times New Roman"/>
              </a:rPr>
              <a:t>Chaîne </a:t>
            </a:r>
            <a:r>
              <a:rPr lang="fr-FR" sz="2000" b="1" dirty="0">
                <a:solidFill>
                  <a:schemeClr val="tx2">
                    <a:lumMod val="75000"/>
                  </a:schemeClr>
                </a:solidFill>
                <a:latin typeface="+mj-lt"/>
                <a:ea typeface="Calibri"/>
                <a:cs typeface="Times New Roman"/>
              </a:rPr>
              <a:t>de </a:t>
            </a:r>
            <a:r>
              <a:rPr lang="fr-FR" sz="2000" b="1" dirty="0" smtClean="0">
                <a:solidFill>
                  <a:schemeClr val="tx2">
                    <a:lumMod val="75000"/>
                  </a:schemeClr>
                </a:solidFill>
                <a:latin typeface="+mj-lt"/>
                <a:ea typeface="Calibri"/>
                <a:cs typeface="Times New Roman"/>
              </a:rPr>
              <a:t>transmission dans une collectivité  </a:t>
            </a:r>
            <a:r>
              <a:rPr lang="fr-FR" sz="2000" b="1" dirty="0">
                <a:solidFill>
                  <a:schemeClr val="tx2">
                    <a:lumMod val="75000"/>
                  </a:schemeClr>
                </a:solidFill>
                <a:latin typeface="+mj-lt"/>
                <a:ea typeface="Calibri"/>
                <a:cs typeface="Times New Roman"/>
              </a:rPr>
              <a:t>: ≥ 3 cas confirmés avec </a:t>
            </a:r>
            <a:r>
              <a:rPr lang="fr-FR" sz="2000" b="1" dirty="0" smtClean="0">
                <a:solidFill>
                  <a:schemeClr val="tx2">
                    <a:lumMod val="75000"/>
                  </a:schemeClr>
                </a:solidFill>
                <a:latin typeface="+mj-lt"/>
                <a:ea typeface="Calibri"/>
                <a:cs typeface="Times New Roman"/>
              </a:rPr>
              <a:t>chronologie entre les cas </a:t>
            </a:r>
            <a:endParaRPr lang="fr-FR" sz="2000" b="1" dirty="0">
              <a:solidFill>
                <a:schemeClr val="tx2">
                  <a:lumMod val="75000"/>
                </a:schemeClr>
              </a:solidFill>
              <a:latin typeface="+mj-lt"/>
              <a:ea typeface="Calibri"/>
              <a:cs typeface="Times New Roman"/>
            </a:endParaRPr>
          </a:p>
          <a:p>
            <a:pPr algn="l"/>
            <a:endParaRPr lang="fr-FR" sz="2400" dirty="0">
              <a:solidFill>
                <a:schemeClr val="tx2">
                  <a:lumMod val="75000"/>
                </a:schemeClr>
              </a:solidFill>
              <a:latin typeface="+mj-lt"/>
              <a:ea typeface="Calibri"/>
              <a:cs typeface="Times New Roman"/>
            </a:endParaRPr>
          </a:p>
          <a:p>
            <a:pPr algn="l"/>
            <a:endParaRPr lang="fr-FR" sz="2000" b="1" dirty="0" smtClean="0">
              <a:solidFill>
                <a:schemeClr val="tx2">
                  <a:lumMod val="75000"/>
                </a:schemeClr>
              </a:solidFill>
              <a:latin typeface="+mj-lt"/>
              <a:ea typeface="Calibri"/>
              <a:cs typeface="Times New Roman"/>
            </a:endParaRPr>
          </a:p>
          <a:p>
            <a:pPr algn="l"/>
            <a:r>
              <a:rPr lang="fr-FR" sz="2000" b="1" dirty="0" smtClean="0">
                <a:solidFill>
                  <a:schemeClr val="tx2">
                    <a:lumMod val="75000"/>
                  </a:schemeClr>
                </a:solidFill>
                <a:latin typeface="+mj-lt"/>
                <a:ea typeface="Calibri"/>
                <a:cs typeface="Times New Roman"/>
              </a:rPr>
              <a:t>Cluster dans une collectivité : </a:t>
            </a:r>
            <a:r>
              <a:rPr lang="fr-FR" sz="2000" b="1" dirty="0">
                <a:solidFill>
                  <a:schemeClr val="tx2">
                    <a:lumMod val="75000"/>
                  </a:schemeClr>
                </a:solidFill>
                <a:latin typeface="+mj-lt"/>
                <a:ea typeface="Calibri"/>
                <a:cs typeface="Times New Roman"/>
              </a:rPr>
              <a:t>≥ 3 cas </a:t>
            </a:r>
            <a:r>
              <a:rPr lang="fr-FR" sz="2000" b="1" dirty="0" smtClean="0">
                <a:solidFill>
                  <a:schemeClr val="tx2">
                    <a:lumMod val="75000"/>
                  </a:schemeClr>
                </a:solidFill>
                <a:latin typeface="+mj-lt"/>
                <a:ea typeface="Calibri"/>
                <a:cs typeface="Times New Roman"/>
              </a:rPr>
              <a:t>confirmés en moins de 7 jours dans un même lieu sans lien établi entre les cas  </a:t>
            </a:r>
          </a:p>
          <a:p>
            <a:pPr algn="l"/>
            <a:endParaRPr lang="fr-FR" sz="2400" dirty="0">
              <a:solidFill>
                <a:schemeClr val="tx2">
                  <a:lumMod val="75000"/>
                </a:schemeClr>
              </a:solidFill>
              <a:latin typeface="+mj-lt"/>
              <a:ea typeface="Calibri"/>
              <a:cs typeface="Times New Roman"/>
            </a:endParaRPr>
          </a:p>
          <a:p>
            <a:pPr algn="l"/>
            <a:endParaRPr lang="fr-FR" sz="2800" dirty="0" smtClean="0">
              <a:solidFill>
                <a:schemeClr val="tx2">
                  <a:lumMod val="75000"/>
                </a:schemeClr>
              </a:solidFill>
              <a:latin typeface="+mj-lt"/>
              <a:ea typeface="Calibri"/>
              <a:cs typeface="Times New Roman"/>
            </a:endParaRPr>
          </a:p>
          <a:p>
            <a:pPr algn="l"/>
            <a:endParaRPr lang="fr-FR" sz="2800" dirty="0" smtClean="0">
              <a:solidFill>
                <a:schemeClr val="tx2">
                  <a:lumMod val="75000"/>
                </a:schemeClr>
              </a:solidFill>
              <a:latin typeface="+mj-lt"/>
              <a:ea typeface="Calibri"/>
              <a:cs typeface="Times New Roman"/>
            </a:endParaRPr>
          </a:p>
          <a:p>
            <a:pPr algn="l"/>
            <a:endParaRPr lang="fr-FR" sz="2800" dirty="0">
              <a:solidFill>
                <a:schemeClr val="tx2">
                  <a:lumMod val="75000"/>
                </a:schemeClr>
              </a:solidFill>
              <a:latin typeface="+mj-lt"/>
              <a:ea typeface="Calibri"/>
              <a:cs typeface="Times New Roman"/>
            </a:endParaRPr>
          </a:p>
          <a:p>
            <a:pPr algn="l"/>
            <a:endParaRPr lang="fr-FR" sz="2800" dirty="0" smtClean="0">
              <a:solidFill>
                <a:schemeClr val="tx2">
                  <a:lumMod val="75000"/>
                </a:schemeClr>
              </a:solidFill>
              <a:latin typeface="+mj-lt"/>
              <a:ea typeface="Calibri"/>
              <a:cs typeface="Times New Roman"/>
            </a:endParaRPr>
          </a:p>
          <a:p>
            <a:pPr algn="l"/>
            <a:endParaRPr lang="fr-FR" sz="2800" dirty="0" smtClean="0">
              <a:solidFill>
                <a:schemeClr val="tx2">
                  <a:lumMod val="75000"/>
                </a:schemeClr>
              </a:solidFill>
              <a:latin typeface="+mj-lt"/>
              <a:ea typeface="Calibri"/>
              <a:cs typeface="Times New Roman"/>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5733256"/>
            <a:ext cx="1944216" cy="9673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5654" y="4221088"/>
            <a:ext cx="2808311"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9335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83768" y="-99392"/>
            <a:ext cx="8229240" cy="1145160"/>
          </a:xfrm>
        </p:spPr>
        <p:txBody>
          <a:bodyPr/>
          <a:lstStyle/>
          <a:p>
            <a:pPr algn="l" defTabSz="1088364" eaLnBrk="1" hangingPunct="1"/>
            <a:r>
              <a:rPr lang="fr-FR" sz="2800" b="1" kern="1200" dirty="0">
                <a:solidFill>
                  <a:schemeClr val="tx2">
                    <a:lumMod val="75000"/>
                  </a:schemeClr>
                </a:solidFill>
                <a:latin typeface="+mj-lt"/>
                <a:ea typeface="+mn-ea"/>
                <a:cs typeface="+mn-cs"/>
              </a:rPr>
              <a:t>Définitions des cas (</a:t>
            </a:r>
            <a:r>
              <a:rPr lang="fr-FR" sz="2800" b="1" kern="1200" dirty="0" err="1">
                <a:solidFill>
                  <a:schemeClr val="tx2">
                    <a:lumMod val="75000"/>
                  </a:schemeClr>
                </a:solidFill>
                <a:latin typeface="+mj-lt"/>
                <a:ea typeface="+mn-ea"/>
                <a:cs typeface="+mn-cs"/>
              </a:rPr>
              <a:t>SpF</a:t>
            </a:r>
            <a:r>
              <a:rPr lang="fr-FR" sz="2800" b="1" kern="1200" dirty="0">
                <a:solidFill>
                  <a:schemeClr val="tx2">
                    <a:lumMod val="75000"/>
                  </a:schemeClr>
                </a:solidFill>
                <a:latin typeface="+mj-lt"/>
                <a:ea typeface="+mn-ea"/>
                <a:cs typeface="+mn-cs"/>
              </a:rPr>
              <a:t> 12/11/2020)</a:t>
            </a:r>
          </a:p>
        </p:txBody>
      </p:sp>
      <p:sp>
        <p:nvSpPr>
          <p:cNvPr id="3" name="Espace réservé du texte 2"/>
          <p:cNvSpPr>
            <a:spLocks noGrp="1"/>
          </p:cNvSpPr>
          <p:nvPr>
            <p:ph type="body"/>
          </p:nvPr>
        </p:nvSpPr>
        <p:spPr>
          <a:xfrm>
            <a:off x="107504" y="1988840"/>
            <a:ext cx="8928992" cy="3977280"/>
          </a:xfrm>
        </p:spPr>
        <p:txBody>
          <a:bodyPr wrap="square"/>
          <a:lstStyle/>
          <a:p>
            <a:pPr marL="285750" indent="-285750" algn="just">
              <a:buFont typeface="Wingdings" panose="05000000000000000000" pitchFamily="2" charset="2"/>
              <a:buChar char="Ø"/>
            </a:pPr>
            <a:r>
              <a:rPr lang="fr-FR" sz="1800" b="1" u="sng" dirty="0" smtClean="0">
                <a:solidFill>
                  <a:schemeClr val="tx2">
                    <a:lumMod val="75000"/>
                  </a:schemeClr>
                </a:solidFill>
              </a:rPr>
              <a:t>Un cas confirmé</a:t>
            </a:r>
            <a:r>
              <a:rPr lang="fr-FR" sz="1800" b="1" dirty="0" smtClean="0">
                <a:solidFill>
                  <a:schemeClr val="tx2">
                    <a:lumMod val="75000"/>
                  </a:schemeClr>
                </a:solidFill>
              </a:rPr>
              <a:t> est </a:t>
            </a:r>
            <a:r>
              <a:rPr lang="fr-FR" sz="1800" b="1" dirty="0">
                <a:solidFill>
                  <a:schemeClr val="tx2">
                    <a:lumMod val="75000"/>
                  </a:schemeClr>
                </a:solidFill>
              </a:rPr>
              <a:t>une personne, symptomatique ou non, avec un résultat </a:t>
            </a:r>
            <a:r>
              <a:rPr lang="fr-FR" sz="1800" b="1" dirty="0" smtClean="0">
                <a:solidFill>
                  <a:schemeClr val="tx2">
                    <a:lumMod val="75000"/>
                  </a:schemeClr>
                </a:solidFill>
              </a:rPr>
              <a:t>biologique </a:t>
            </a:r>
            <a:r>
              <a:rPr lang="fr-FR" sz="1800" b="1" dirty="0">
                <a:solidFill>
                  <a:schemeClr val="tx2">
                    <a:lumMod val="75000"/>
                  </a:schemeClr>
                </a:solidFill>
              </a:rPr>
              <a:t>confirmant l’infection par le SARS-CoV-2, par amplification moléculaire (</a:t>
            </a:r>
            <a:r>
              <a:rPr lang="fr-FR" sz="1800" b="1" dirty="0" smtClean="0">
                <a:solidFill>
                  <a:schemeClr val="tx2">
                    <a:lumMod val="75000"/>
                  </a:schemeClr>
                </a:solidFill>
              </a:rPr>
              <a:t>RT-PCR) </a:t>
            </a:r>
            <a:r>
              <a:rPr lang="fr-FR" sz="1800" b="1" dirty="0">
                <a:solidFill>
                  <a:schemeClr val="tx2">
                    <a:lumMod val="75000"/>
                  </a:schemeClr>
                </a:solidFill>
              </a:rPr>
              <a:t>ou par test antigénique ou sérologie dans le cadre d’un diagnostic de rattrapage, conformément aux recommandations de la HAS</a:t>
            </a:r>
            <a:r>
              <a:rPr lang="fr-FR" sz="1800" b="1" dirty="0" smtClean="0">
                <a:solidFill>
                  <a:schemeClr val="tx2">
                    <a:lumMod val="75000"/>
                  </a:schemeClr>
                </a:solidFill>
              </a:rPr>
              <a:t>.</a:t>
            </a:r>
          </a:p>
          <a:p>
            <a:pPr marL="285750" indent="-285750" algn="just">
              <a:buFont typeface="Wingdings" panose="05000000000000000000" pitchFamily="2" charset="2"/>
              <a:buChar char="Ø"/>
            </a:pPr>
            <a:endParaRPr lang="fr-FR" sz="1800" b="1" dirty="0">
              <a:solidFill>
                <a:schemeClr val="tx2">
                  <a:lumMod val="75000"/>
                </a:schemeClr>
              </a:solidFill>
            </a:endParaRPr>
          </a:p>
          <a:p>
            <a:pPr marL="285750" indent="-285750" algn="just">
              <a:buFont typeface="Wingdings" panose="05000000000000000000" pitchFamily="2" charset="2"/>
              <a:buChar char="Ø"/>
            </a:pPr>
            <a:r>
              <a:rPr lang="fr-FR" sz="1800" b="1" u="sng" dirty="0" smtClean="0">
                <a:solidFill>
                  <a:schemeClr val="tx2">
                    <a:lumMod val="75000"/>
                  </a:schemeClr>
                </a:solidFill>
              </a:rPr>
              <a:t>Un </a:t>
            </a:r>
            <a:r>
              <a:rPr lang="fr-FR" sz="1800" b="1" u="sng" dirty="0">
                <a:solidFill>
                  <a:schemeClr val="tx2">
                    <a:lumMod val="75000"/>
                  </a:schemeClr>
                </a:solidFill>
              </a:rPr>
              <a:t>cas probable</a:t>
            </a:r>
            <a:r>
              <a:rPr lang="fr-FR" sz="1800" b="1" dirty="0">
                <a:solidFill>
                  <a:schemeClr val="tx2">
                    <a:lumMod val="75000"/>
                  </a:schemeClr>
                </a:solidFill>
              </a:rPr>
              <a:t> est une personne présentant des signes cliniques d’infection respiratoire </a:t>
            </a:r>
            <a:r>
              <a:rPr lang="fr-FR" sz="1800" b="1" dirty="0" smtClean="0">
                <a:solidFill>
                  <a:schemeClr val="tx2">
                    <a:lumMod val="75000"/>
                  </a:schemeClr>
                </a:solidFill>
              </a:rPr>
              <a:t>aiguë (IRA) </a:t>
            </a:r>
            <a:r>
              <a:rPr lang="fr-FR" sz="1800" b="1" dirty="0">
                <a:solidFill>
                  <a:schemeClr val="tx2">
                    <a:lumMod val="75000"/>
                  </a:schemeClr>
                </a:solidFill>
              </a:rPr>
              <a:t>et des signes visibles en tomodensitométrie thoracique évocateurs de </a:t>
            </a:r>
            <a:r>
              <a:rPr lang="fr-FR" sz="1800" b="1" dirty="0" smtClean="0">
                <a:solidFill>
                  <a:schemeClr val="tx2">
                    <a:lumMod val="75000"/>
                  </a:schemeClr>
                </a:solidFill>
              </a:rPr>
              <a:t>Covid-19. Cette </a:t>
            </a:r>
            <a:r>
              <a:rPr lang="fr-FR" sz="1800" b="1" dirty="0">
                <a:solidFill>
                  <a:schemeClr val="tx2">
                    <a:lumMod val="75000"/>
                  </a:schemeClr>
                </a:solidFill>
              </a:rPr>
              <a:t>définition inclue donc des personnes testées avec un résultat négatif, mais dont le médecin en charge évoque un résultat biologique faussement négatif</a:t>
            </a:r>
            <a:r>
              <a:rPr lang="fr-FR" sz="1800" b="1" dirty="0" smtClean="0">
                <a:solidFill>
                  <a:schemeClr val="tx2">
                    <a:lumMod val="75000"/>
                  </a:schemeClr>
                </a:solidFill>
              </a:rPr>
              <a:t>.</a:t>
            </a:r>
          </a:p>
          <a:p>
            <a:pPr marL="285750" indent="-285750" algn="just">
              <a:buFont typeface="Wingdings" panose="05000000000000000000" pitchFamily="2" charset="2"/>
              <a:buChar char="Ø"/>
            </a:pPr>
            <a:endParaRPr lang="fr-FR" sz="1800" b="1" dirty="0">
              <a:solidFill>
                <a:schemeClr val="tx2">
                  <a:lumMod val="75000"/>
                </a:schemeClr>
              </a:solidFill>
            </a:endParaRPr>
          </a:p>
          <a:p>
            <a:pPr marL="285750" indent="-285750" algn="just">
              <a:buFont typeface="Wingdings" panose="05000000000000000000" pitchFamily="2" charset="2"/>
              <a:buChar char="Ø"/>
            </a:pPr>
            <a:r>
              <a:rPr lang="fr-FR" sz="1800" b="1" u="sng" dirty="0" smtClean="0">
                <a:solidFill>
                  <a:schemeClr val="tx2">
                    <a:lumMod val="75000"/>
                  </a:schemeClr>
                </a:solidFill>
              </a:rPr>
              <a:t>Un </a:t>
            </a:r>
            <a:r>
              <a:rPr lang="fr-FR" sz="1800" b="1" u="sng" dirty="0">
                <a:solidFill>
                  <a:schemeClr val="tx2">
                    <a:lumMod val="75000"/>
                  </a:schemeClr>
                </a:solidFill>
              </a:rPr>
              <a:t>cas possible</a:t>
            </a:r>
            <a:r>
              <a:rPr lang="fr-FR" sz="1800" b="1" dirty="0">
                <a:solidFill>
                  <a:schemeClr val="tx2">
                    <a:lumMod val="75000"/>
                  </a:schemeClr>
                </a:solidFill>
              </a:rPr>
              <a:t> est une personne, ayant ou non été en contact à risque avec un cas confirmé dans les </a:t>
            </a:r>
            <a:r>
              <a:rPr lang="fr-FR" sz="1800" b="1" dirty="0" smtClean="0">
                <a:solidFill>
                  <a:schemeClr val="tx2">
                    <a:lumMod val="75000"/>
                  </a:schemeClr>
                </a:solidFill>
              </a:rPr>
              <a:t>14j </a:t>
            </a:r>
            <a:r>
              <a:rPr lang="fr-FR" sz="1800" b="1" dirty="0">
                <a:solidFill>
                  <a:schemeClr val="tx2">
                    <a:lumMod val="75000"/>
                  </a:schemeClr>
                </a:solidFill>
              </a:rPr>
              <a:t>précédant l’apparition des symptômes, présentant des signes cliniques évocateurs de </a:t>
            </a:r>
            <a:r>
              <a:rPr lang="fr-FR" sz="1800" b="1" dirty="0" smtClean="0">
                <a:solidFill>
                  <a:schemeClr val="tx2">
                    <a:lumMod val="75000"/>
                  </a:schemeClr>
                </a:solidFill>
              </a:rPr>
              <a:t>Covid-19 </a:t>
            </a:r>
            <a:r>
              <a:rPr lang="fr-FR" sz="1800" b="1" dirty="0">
                <a:solidFill>
                  <a:schemeClr val="tx2">
                    <a:lumMod val="75000"/>
                  </a:schemeClr>
                </a:solidFill>
              </a:rPr>
              <a:t>: </a:t>
            </a:r>
            <a:r>
              <a:rPr lang="fr-FR" sz="1800" b="1" dirty="0" smtClean="0">
                <a:solidFill>
                  <a:schemeClr val="tx2">
                    <a:lumMod val="75000"/>
                  </a:schemeClr>
                </a:solidFill>
              </a:rPr>
              <a:t>IRA avec </a:t>
            </a:r>
            <a:r>
              <a:rPr lang="fr-FR" sz="1800" b="1" dirty="0">
                <a:solidFill>
                  <a:schemeClr val="tx2">
                    <a:lumMod val="75000"/>
                  </a:schemeClr>
                </a:solidFill>
              </a:rPr>
              <a:t>une fièvre ou </a:t>
            </a:r>
            <a:r>
              <a:rPr lang="fr-FR" sz="1800" b="1" dirty="0" smtClean="0">
                <a:solidFill>
                  <a:schemeClr val="tx2">
                    <a:lumMod val="75000"/>
                  </a:schemeClr>
                </a:solidFill>
              </a:rPr>
              <a:t>sensation </a:t>
            </a:r>
            <a:r>
              <a:rPr lang="fr-FR" sz="1800" b="1" dirty="0">
                <a:solidFill>
                  <a:schemeClr val="tx2">
                    <a:lumMod val="75000"/>
                  </a:schemeClr>
                </a:solidFill>
              </a:rPr>
              <a:t>de fièvre, ou toute autre manifestation clinique suivante, de survenue brutale, selon l’avis du HCSP relatif aux signes cliniques d’orientation diagnostique du </a:t>
            </a:r>
            <a:r>
              <a:rPr lang="fr-FR" sz="1800" b="1" dirty="0" smtClean="0">
                <a:solidFill>
                  <a:schemeClr val="tx2">
                    <a:lumMod val="75000"/>
                  </a:schemeClr>
                </a:solidFill>
              </a:rPr>
              <a:t>Covid-19 </a:t>
            </a:r>
            <a:r>
              <a:rPr lang="fr-FR" sz="1800" b="1" dirty="0">
                <a:solidFill>
                  <a:schemeClr val="tx2">
                    <a:lumMod val="75000"/>
                  </a:schemeClr>
                </a:solidFill>
              </a:rPr>
              <a:t>: asthénie </a:t>
            </a:r>
            <a:r>
              <a:rPr lang="fr-FR" sz="1800" b="1" dirty="0" smtClean="0">
                <a:solidFill>
                  <a:schemeClr val="tx2">
                    <a:lumMod val="75000"/>
                  </a:schemeClr>
                </a:solidFill>
              </a:rPr>
              <a:t>inexpliquée, </a:t>
            </a:r>
            <a:r>
              <a:rPr lang="fr-FR" sz="1800" b="1" dirty="0">
                <a:solidFill>
                  <a:schemeClr val="tx2">
                    <a:lumMod val="75000"/>
                  </a:schemeClr>
                </a:solidFill>
              </a:rPr>
              <a:t>myalgies </a:t>
            </a:r>
            <a:r>
              <a:rPr lang="fr-FR" sz="1800" b="1" dirty="0" smtClean="0">
                <a:solidFill>
                  <a:schemeClr val="tx2">
                    <a:lumMod val="75000"/>
                  </a:schemeClr>
                </a:solidFill>
              </a:rPr>
              <a:t>inexpliquées, </a:t>
            </a:r>
            <a:r>
              <a:rPr lang="fr-FR" sz="1800" b="1" dirty="0">
                <a:solidFill>
                  <a:schemeClr val="tx2">
                    <a:lumMod val="75000"/>
                  </a:schemeClr>
                </a:solidFill>
              </a:rPr>
              <a:t>céphalées en dehors d’une pathologie migraineuse </a:t>
            </a:r>
            <a:r>
              <a:rPr lang="fr-FR" sz="1800" b="1" dirty="0" smtClean="0">
                <a:solidFill>
                  <a:schemeClr val="tx2">
                    <a:lumMod val="75000"/>
                  </a:schemeClr>
                </a:solidFill>
              </a:rPr>
              <a:t>connue, </a:t>
            </a:r>
            <a:r>
              <a:rPr lang="fr-FR" sz="1800" b="1" dirty="0">
                <a:solidFill>
                  <a:schemeClr val="tx2">
                    <a:lumMod val="75000"/>
                  </a:schemeClr>
                </a:solidFill>
              </a:rPr>
              <a:t>anosmie ou </a:t>
            </a:r>
            <a:r>
              <a:rPr lang="fr-FR" sz="1800" b="1" dirty="0" err="1">
                <a:solidFill>
                  <a:schemeClr val="tx2">
                    <a:lumMod val="75000"/>
                  </a:schemeClr>
                </a:solidFill>
              </a:rPr>
              <a:t>hyposmie</a:t>
            </a:r>
            <a:r>
              <a:rPr lang="fr-FR" sz="1800" b="1" dirty="0">
                <a:solidFill>
                  <a:schemeClr val="tx2">
                    <a:lumMod val="75000"/>
                  </a:schemeClr>
                </a:solidFill>
              </a:rPr>
              <a:t> sans rhinite </a:t>
            </a:r>
            <a:r>
              <a:rPr lang="fr-FR" sz="1800" b="1" dirty="0" smtClean="0">
                <a:solidFill>
                  <a:schemeClr val="tx2">
                    <a:lumMod val="75000"/>
                  </a:schemeClr>
                </a:solidFill>
              </a:rPr>
              <a:t>associée, </a:t>
            </a:r>
            <a:r>
              <a:rPr lang="fr-FR" sz="1800" b="1" dirty="0">
                <a:solidFill>
                  <a:schemeClr val="tx2">
                    <a:lumMod val="75000"/>
                  </a:schemeClr>
                </a:solidFill>
              </a:rPr>
              <a:t>agueusie ou </a:t>
            </a:r>
            <a:r>
              <a:rPr lang="fr-FR" sz="1800" b="1" dirty="0" err="1">
                <a:solidFill>
                  <a:schemeClr val="tx2">
                    <a:lumMod val="75000"/>
                  </a:schemeClr>
                </a:solidFill>
              </a:rPr>
              <a:t>dysgueusie</a:t>
            </a:r>
            <a:r>
              <a:rPr lang="fr-FR" sz="1800" b="1" dirty="0" smtClean="0">
                <a:solidFill>
                  <a:schemeClr val="tx2">
                    <a:lumMod val="75000"/>
                  </a:schemeClr>
                </a:solidFill>
              </a:rPr>
              <a:t>.</a:t>
            </a:r>
            <a:endParaRPr lang="fr-FR" sz="1800" b="1" dirty="0">
              <a:solidFill>
                <a:schemeClr val="tx2">
                  <a:lumMod val="75000"/>
                </a:schemeClr>
              </a:solidFill>
            </a:endParaRPr>
          </a:p>
        </p:txBody>
      </p:sp>
    </p:spTree>
    <p:extLst>
      <p:ext uri="{BB962C8B-B14F-4D97-AF65-F5344CB8AC3E}">
        <p14:creationId xmlns:p14="http://schemas.microsoft.com/office/powerpoint/2010/main" val="267345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688" y="25802"/>
            <a:ext cx="7560840" cy="1145160"/>
          </a:xfrm>
        </p:spPr>
        <p:txBody>
          <a:bodyPr/>
          <a:lstStyle/>
          <a:p>
            <a:pPr lvl="0">
              <a:spcAft>
                <a:spcPts val="0"/>
              </a:spcAft>
            </a:pPr>
            <a:r>
              <a:rPr lang="fr-FR" sz="2300" b="1" dirty="0" smtClean="0">
                <a:latin typeface="+mj-lt"/>
                <a:ea typeface="Calibri"/>
              </a:rPr>
              <a:t>CAT en </a:t>
            </a:r>
            <a:r>
              <a:rPr lang="fr-FR" sz="2300" b="1" dirty="0">
                <a:latin typeface="+mj-lt"/>
                <a:ea typeface="Calibri"/>
              </a:rPr>
              <a:t>cas de détection </a:t>
            </a:r>
            <a:r>
              <a:rPr lang="fr-FR" sz="2300" b="1" dirty="0" smtClean="0">
                <a:latin typeface="+mj-lt"/>
                <a:ea typeface="Calibri"/>
              </a:rPr>
              <a:t>d’un (ou 2) salarié(s) </a:t>
            </a:r>
            <a:br>
              <a:rPr lang="fr-FR" sz="2300" b="1" dirty="0" smtClean="0">
                <a:latin typeface="+mj-lt"/>
                <a:ea typeface="Calibri"/>
              </a:rPr>
            </a:br>
            <a:r>
              <a:rPr lang="fr-FR" sz="2300" b="1" dirty="0" smtClean="0">
                <a:latin typeface="+mj-lt"/>
                <a:ea typeface="Calibri"/>
              </a:rPr>
              <a:t>positif(s) Covid-19 en entreprise  </a:t>
            </a:r>
            <a:r>
              <a:rPr lang="fr-FR" sz="2300" b="1" dirty="0">
                <a:latin typeface="+mj-lt"/>
                <a:ea typeface="Calibri"/>
              </a:rPr>
              <a:t/>
            </a:r>
            <a:br>
              <a:rPr lang="fr-FR" sz="2300" b="1" dirty="0">
                <a:latin typeface="+mj-lt"/>
                <a:ea typeface="Calibri"/>
              </a:rPr>
            </a:br>
            <a:endParaRPr lang="fr-FR" sz="2300" b="1" dirty="0">
              <a:latin typeface="+mj-lt"/>
            </a:endParaRPr>
          </a:p>
        </p:txBody>
      </p:sp>
      <p:sp>
        <p:nvSpPr>
          <p:cNvPr id="4" name="Espace réservé du texte 3"/>
          <p:cNvSpPr>
            <a:spLocks noGrp="1"/>
          </p:cNvSpPr>
          <p:nvPr>
            <p:ph type="body"/>
          </p:nvPr>
        </p:nvSpPr>
        <p:spPr>
          <a:xfrm>
            <a:off x="107504" y="1481661"/>
            <a:ext cx="8784976" cy="5373216"/>
          </a:xfrm>
        </p:spPr>
        <p:txBody>
          <a:bodyPr wrap="square"/>
          <a:lstStyle/>
          <a:p>
            <a:pPr marL="342900" lvl="1" indent="-342900" algn="just" eaLnBrk="1" fontAlgn="auto" hangingPunct="1">
              <a:spcBef>
                <a:spcPts val="600"/>
              </a:spcBef>
              <a:spcAft>
                <a:spcPts val="600"/>
              </a:spcAft>
              <a:buFont typeface="Wingdings" panose="05000000000000000000" pitchFamily="2" charset="2"/>
              <a:buChar char="Ø"/>
            </a:pPr>
            <a:r>
              <a:rPr lang="fr-FR" sz="1600" b="1" kern="1200" dirty="0" smtClean="0">
                <a:solidFill>
                  <a:schemeClr val="tx2">
                    <a:lumMod val="75000"/>
                  </a:schemeClr>
                </a:solidFill>
                <a:latin typeface="+mj-lt"/>
                <a:ea typeface="+mn-ea"/>
                <a:cs typeface="+mn-cs"/>
              </a:rPr>
              <a:t>Isolement </a:t>
            </a:r>
            <a:r>
              <a:rPr lang="fr-FR" sz="1600" b="1" kern="1200" dirty="0">
                <a:solidFill>
                  <a:schemeClr val="tx2">
                    <a:lumMod val="75000"/>
                  </a:schemeClr>
                </a:solidFill>
                <a:latin typeface="+mj-lt"/>
                <a:ea typeface="+mn-ea"/>
                <a:cs typeface="+mn-cs"/>
              </a:rPr>
              <a:t>immédiat et délivrance par le médecin de ville d’un arrêt de travail au(x) salarié(s) qui sera(seront) contacté(s) par la CPAM.</a:t>
            </a:r>
          </a:p>
          <a:p>
            <a:pPr marL="342900" lvl="1" indent="-342900" algn="just" eaLnBrk="1" fontAlgn="auto" hangingPunct="1">
              <a:spcBef>
                <a:spcPts val="600"/>
              </a:spcBef>
              <a:spcAft>
                <a:spcPts val="600"/>
              </a:spcAft>
              <a:buFont typeface="Wingdings" panose="05000000000000000000" pitchFamily="2" charset="2"/>
              <a:buChar char="Ø"/>
            </a:pPr>
            <a:r>
              <a:rPr lang="fr-FR" sz="1600" b="1" kern="1200" dirty="0" smtClean="0">
                <a:solidFill>
                  <a:schemeClr val="tx2">
                    <a:lumMod val="75000"/>
                  </a:schemeClr>
                </a:solidFill>
                <a:latin typeface="+mj-lt"/>
                <a:ea typeface="+mn-ea"/>
                <a:cs typeface="+mn-cs"/>
              </a:rPr>
              <a:t>Identification des </a:t>
            </a:r>
            <a:r>
              <a:rPr lang="fr-FR" sz="1600" b="1" kern="1200" dirty="0">
                <a:solidFill>
                  <a:schemeClr val="tx2">
                    <a:lumMod val="75000"/>
                  </a:schemeClr>
                </a:solidFill>
                <a:latin typeface="+mj-lt"/>
                <a:ea typeface="+mn-ea"/>
                <a:cs typeface="+mn-cs"/>
              </a:rPr>
              <a:t>contacts à </a:t>
            </a:r>
            <a:r>
              <a:rPr lang="fr-FR" sz="1600" b="1" kern="1200" dirty="0" smtClean="0">
                <a:solidFill>
                  <a:schemeClr val="tx2">
                    <a:lumMod val="75000"/>
                  </a:schemeClr>
                </a:solidFill>
                <a:latin typeface="+mj-lt"/>
                <a:ea typeface="+mn-ea"/>
                <a:cs typeface="+mn-cs"/>
              </a:rPr>
              <a:t>risque (CAR) au sein de </a:t>
            </a:r>
            <a:r>
              <a:rPr lang="fr-FR" sz="1600" b="1" kern="1200" dirty="0">
                <a:solidFill>
                  <a:schemeClr val="tx2">
                    <a:lumMod val="75000"/>
                  </a:schemeClr>
                </a:solidFill>
                <a:latin typeface="+mj-lt"/>
                <a:ea typeface="+mn-ea"/>
                <a:cs typeface="+mn-cs"/>
              </a:rPr>
              <a:t>l’entreprise </a:t>
            </a:r>
            <a:r>
              <a:rPr lang="fr-FR" sz="1600" b="1" kern="1200" dirty="0" smtClean="0">
                <a:solidFill>
                  <a:schemeClr val="tx2">
                    <a:lumMod val="75000"/>
                  </a:schemeClr>
                </a:solidFill>
                <a:latin typeface="+mj-lt"/>
                <a:ea typeface="+mn-ea"/>
                <a:cs typeface="+mn-cs"/>
              </a:rPr>
              <a:t>par </a:t>
            </a:r>
            <a:r>
              <a:rPr lang="fr-FR" sz="1600" b="1" kern="1200" dirty="0">
                <a:solidFill>
                  <a:schemeClr val="tx2">
                    <a:lumMod val="75000"/>
                  </a:schemeClr>
                </a:solidFill>
                <a:latin typeface="+mj-lt"/>
                <a:ea typeface="+mn-ea"/>
                <a:cs typeface="+mn-cs"/>
              </a:rPr>
              <a:t>le service de santé au travail :</a:t>
            </a:r>
          </a:p>
          <a:p>
            <a:pPr marL="800041" lvl="5" indent="-342900" algn="just" eaLnBrk="1" fontAlgn="auto" hangingPunct="1">
              <a:spcBef>
                <a:spcPts val="600"/>
              </a:spcBef>
              <a:spcAft>
                <a:spcPts val="600"/>
              </a:spcAft>
              <a:buFont typeface="Cambria" panose="02040503050406030204" pitchFamily="18" charset="0"/>
              <a:buChar char="‐"/>
            </a:pPr>
            <a:r>
              <a:rPr lang="fr-FR" sz="1400" b="1" kern="1200" dirty="0" smtClean="0">
                <a:solidFill>
                  <a:schemeClr val="tx2">
                    <a:lumMod val="75000"/>
                  </a:schemeClr>
                </a:solidFill>
                <a:latin typeface="+mj-lt"/>
                <a:ea typeface="+mn-ea"/>
                <a:cs typeface="+mn-cs"/>
              </a:rPr>
              <a:t>personne </a:t>
            </a:r>
            <a:r>
              <a:rPr lang="fr-FR" sz="1400" b="1" kern="1200" dirty="0">
                <a:solidFill>
                  <a:schemeClr val="tx2">
                    <a:lumMod val="75000"/>
                  </a:schemeClr>
                </a:solidFill>
                <a:latin typeface="+mj-lt"/>
                <a:ea typeface="+mn-ea"/>
                <a:cs typeface="+mn-cs"/>
              </a:rPr>
              <a:t>ayant eu un contact direct avec un cas, en face à face, à moins d’1 mètre, quelle que soit la durée (ex. conversation, repas</a:t>
            </a:r>
            <a:r>
              <a:rPr lang="fr-FR" sz="1400" b="1" kern="1200" dirty="0" smtClean="0">
                <a:solidFill>
                  <a:schemeClr val="tx2">
                    <a:lumMod val="75000"/>
                  </a:schemeClr>
                </a:solidFill>
                <a:latin typeface="+mj-lt"/>
                <a:ea typeface="+mn-ea"/>
                <a:cs typeface="+mn-cs"/>
              </a:rPr>
              <a:t>, flirt, </a:t>
            </a:r>
            <a:r>
              <a:rPr lang="fr-FR" sz="1400" b="1" kern="1200" dirty="0">
                <a:solidFill>
                  <a:schemeClr val="tx2">
                    <a:lumMod val="75000"/>
                  </a:schemeClr>
                </a:solidFill>
                <a:latin typeface="+mj-lt"/>
                <a:ea typeface="+mn-ea"/>
                <a:cs typeface="+mn-cs"/>
              </a:rPr>
              <a:t>accolades, </a:t>
            </a:r>
            <a:r>
              <a:rPr lang="fr-FR" sz="1400" b="1" kern="1200" dirty="0" smtClean="0">
                <a:solidFill>
                  <a:schemeClr val="tx2">
                    <a:lumMod val="75000"/>
                  </a:schemeClr>
                </a:solidFill>
                <a:latin typeface="+mj-lt"/>
                <a:ea typeface="+mn-ea"/>
                <a:cs typeface="+mn-cs"/>
              </a:rPr>
              <a:t>embrassades, pauses</a:t>
            </a:r>
            <a:r>
              <a:rPr lang="fr-FR" sz="1400" b="1" kern="1200" dirty="0">
                <a:solidFill>
                  <a:schemeClr val="tx2">
                    <a:lumMod val="75000"/>
                  </a:schemeClr>
                </a:solidFill>
                <a:latin typeface="+mj-lt"/>
                <a:ea typeface="+mn-ea"/>
                <a:cs typeface="+mn-cs"/>
              </a:rPr>
              <a:t>) </a:t>
            </a:r>
            <a:r>
              <a:rPr lang="fr-FR" sz="1400" b="1" kern="1200" dirty="0" smtClean="0">
                <a:solidFill>
                  <a:schemeClr val="tx2">
                    <a:lumMod val="75000"/>
                  </a:schemeClr>
                </a:solidFill>
                <a:latin typeface="+mj-lt"/>
                <a:ea typeface="+mn-ea"/>
                <a:cs typeface="+mn-cs"/>
              </a:rPr>
              <a:t>en </a:t>
            </a:r>
            <a:r>
              <a:rPr lang="fr-FR" sz="1400" b="1" kern="1200" dirty="0">
                <a:solidFill>
                  <a:schemeClr val="tx2">
                    <a:lumMod val="75000"/>
                  </a:schemeClr>
                </a:solidFill>
                <a:latin typeface="+mj-lt"/>
                <a:ea typeface="+mn-ea"/>
                <a:cs typeface="+mn-cs"/>
              </a:rPr>
              <a:t>l’absence de mesures de protection efficaces </a:t>
            </a:r>
            <a:r>
              <a:rPr lang="fr-FR" sz="1400" b="1" kern="1200" dirty="0" smtClean="0">
                <a:solidFill>
                  <a:schemeClr val="tx2">
                    <a:lumMod val="75000"/>
                  </a:schemeClr>
                </a:solidFill>
                <a:latin typeface="+mj-lt"/>
                <a:ea typeface="+mn-ea"/>
                <a:cs typeface="+mn-cs"/>
              </a:rPr>
              <a:t>pendant </a:t>
            </a:r>
            <a:r>
              <a:rPr lang="fr-FR" sz="1400" b="1" kern="1200" dirty="0">
                <a:solidFill>
                  <a:schemeClr val="tx2">
                    <a:lumMod val="75000"/>
                  </a:schemeClr>
                </a:solidFill>
                <a:latin typeface="+mj-lt"/>
                <a:ea typeface="+mn-ea"/>
                <a:cs typeface="+mn-cs"/>
              </a:rPr>
              <a:t>toute la durée du contact ;</a:t>
            </a:r>
          </a:p>
          <a:p>
            <a:pPr marL="800041" lvl="5" indent="-342900" algn="just" eaLnBrk="1" fontAlgn="auto" hangingPunct="1">
              <a:spcBef>
                <a:spcPts val="600"/>
              </a:spcBef>
              <a:spcAft>
                <a:spcPts val="600"/>
              </a:spcAft>
              <a:buFont typeface="Cambria" panose="02040503050406030204" pitchFamily="18" charset="0"/>
              <a:buChar char="‐"/>
            </a:pPr>
            <a:r>
              <a:rPr lang="fr-FR" sz="1400" b="1" kern="1200" dirty="0" smtClean="0">
                <a:solidFill>
                  <a:schemeClr val="tx2">
                    <a:lumMod val="75000"/>
                  </a:schemeClr>
                </a:solidFill>
                <a:latin typeface="+mj-lt"/>
                <a:ea typeface="+mn-ea"/>
                <a:cs typeface="+mn-cs"/>
              </a:rPr>
              <a:t>ayant </a:t>
            </a:r>
            <a:r>
              <a:rPr lang="fr-FR" sz="1400" b="1" kern="1200" dirty="0">
                <a:solidFill>
                  <a:schemeClr val="tx2">
                    <a:lumMod val="75000"/>
                  </a:schemeClr>
                </a:solidFill>
                <a:latin typeface="+mj-lt"/>
                <a:ea typeface="+mn-ea"/>
                <a:cs typeface="+mn-cs"/>
              </a:rPr>
              <a:t>partagé un espace confiné (bureau ou salle de réunion, véhicule </a:t>
            </a:r>
            <a:r>
              <a:rPr lang="fr-FR" sz="1400" b="1" kern="1200" dirty="0" smtClean="0">
                <a:solidFill>
                  <a:schemeClr val="tx2">
                    <a:lumMod val="75000"/>
                  </a:schemeClr>
                </a:solidFill>
                <a:latin typeface="+mj-lt"/>
                <a:ea typeface="+mn-ea"/>
                <a:cs typeface="+mn-cs"/>
              </a:rPr>
              <a:t>personnel…) </a:t>
            </a:r>
            <a:r>
              <a:rPr lang="fr-FR" sz="1400" b="1" kern="1200" dirty="0">
                <a:solidFill>
                  <a:schemeClr val="tx2">
                    <a:lumMod val="75000"/>
                  </a:schemeClr>
                </a:solidFill>
                <a:latin typeface="+mj-lt"/>
                <a:ea typeface="+mn-ea"/>
                <a:cs typeface="+mn-cs"/>
              </a:rPr>
              <a:t>pendant au moins 15 </a:t>
            </a:r>
            <a:r>
              <a:rPr lang="fr-FR" sz="1400" b="1" kern="1200" dirty="0" smtClean="0">
                <a:solidFill>
                  <a:schemeClr val="tx2">
                    <a:lumMod val="75000"/>
                  </a:schemeClr>
                </a:solidFill>
                <a:latin typeface="+mj-lt"/>
                <a:ea typeface="+mn-ea"/>
                <a:cs typeface="+mn-cs"/>
              </a:rPr>
              <a:t>minutes consécutives ou cumulées sur 24h </a:t>
            </a:r>
            <a:r>
              <a:rPr lang="fr-FR" sz="1400" b="1" kern="1200" dirty="0">
                <a:solidFill>
                  <a:schemeClr val="tx2">
                    <a:lumMod val="75000"/>
                  </a:schemeClr>
                </a:solidFill>
                <a:latin typeface="+mj-lt"/>
                <a:ea typeface="+mn-ea"/>
                <a:cs typeface="+mn-cs"/>
              </a:rPr>
              <a:t>avec un </a:t>
            </a:r>
            <a:r>
              <a:rPr lang="fr-FR" sz="1400" b="1" kern="1200" dirty="0" smtClean="0">
                <a:solidFill>
                  <a:schemeClr val="tx2">
                    <a:lumMod val="75000"/>
                  </a:schemeClr>
                </a:solidFill>
                <a:latin typeface="+mj-lt"/>
                <a:ea typeface="+mn-ea"/>
                <a:cs typeface="+mn-cs"/>
              </a:rPr>
              <a:t>cas, </a:t>
            </a:r>
            <a:r>
              <a:rPr lang="fr-FR" sz="1400" b="1" kern="1200" dirty="0">
                <a:solidFill>
                  <a:schemeClr val="tx2">
                    <a:lumMod val="75000"/>
                  </a:schemeClr>
                </a:solidFill>
                <a:latin typeface="+mj-lt"/>
                <a:ea typeface="+mn-ea"/>
                <a:cs typeface="+mn-cs"/>
              </a:rPr>
              <a:t>ou étant resté en face à face avec un cas durant plusieurs épisodes de toux ou d’éternuement</a:t>
            </a:r>
            <a:r>
              <a:rPr lang="fr-FR" sz="1400" b="1" kern="1200" dirty="0" smtClean="0">
                <a:solidFill>
                  <a:schemeClr val="tx2">
                    <a:lumMod val="75000"/>
                  </a:schemeClr>
                </a:solidFill>
                <a:latin typeface="+mj-lt"/>
                <a:ea typeface="+mn-ea"/>
                <a:cs typeface="+mn-cs"/>
              </a:rPr>
              <a:t>.</a:t>
            </a:r>
          </a:p>
          <a:p>
            <a:pPr lvl="5" algn="just" eaLnBrk="1" fontAlgn="auto" hangingPunct="1">
              <a:spcBef>
                <a:spcPts val="600"/>
              </a:spcBef>
              <a:spcAft>
                <a:spcPts val="600"/>
              </a:spcAft>
            </a:pPr>
            <a:r>
              <a:rPr lang="fr-FR" sz="1400" b="1" kern="1200" dirty="0" smtClean="0">
                <a:solidFill>
                  <a:schemeClr val="tx2">
                    <a:lumMod val="75000"/>
                  </a:schemeClr>
                </a:solidFill>
                <a:latin typeface="+mj-lt"/>
                <a:ea typeface="+mn-ea"/>
                <a:cs typeface="+mn-cs"/>
              </a:rPr>
              <a:t>Ne </a:t>
            </a:r>
            <a:r>
              <a:rPr lang="fr-FR" sz="1400" b="1" kern="1200" dirty="0">
                <a:solidFill>
                  <a:schemeClr val="tx2">
                    <a:lumMod val="75000"/>
                  </a:schemeClr>
                </a:solidFill>
                <a:latin typeface="+mj-lt"/>
                <a:ea typeface="+mn-ea"/>
                <a:cs typeface="+mn-cs"/>
              </a:rPr>
              <a:t>doit pas être considérée contact à risque toute personne ayant un antécédent d’infection par le SARS-CoV-2 confirmé par amplification moléculaire (RT-PCR) ou test antigénique ou sérologie de rattrapage, datant de moins de 2 mois (il s’agit du délai durant lequel le risque de réinfection par le SARS-CoV-2 parait négligeable à ce jour ; il pourra évoluer en fonction des informations disponibles</a:t>
            </a:r>
            <a:r>
              <a:rPr lang="fr-FR" sz="1400" b="1" kern="1200" dirty="0" smtClean="0">
                <a:solidFill>
                  <a:schemeClr val="tx2">
                    <a:lumMod val="75000"/>
                  </a:schemeClr>
                </a:solidFill>
                <a:latin typeface="+mj-lt"/>
                <a:ea typeface="+mn-ea"/>
                <a:cs typeface="+mn-cs"/>
              </a:rPr>
              <a:t>)</a:t>
            </a:r>
            <a:endParaRPr lang="fr-FR" sz="1400" b="1" kern="1200" dirty="0">
              <a:solidFill>
                <a:schemeClr val="tx2">
                  <a:lumMod val="75000"/>
                </a:schemeClr>
              </a:solidFill>
              <a:latin typeface="+mj-lt"/>
              <a:ea typeface="+mn-ea"/>
              <a:cs typeface="+mn-cs"/>
            </a:endParaRPr>
          </a:p>
          <a:p>
            <a:pPr marL="457200" algn="just"/>
            <a:r>
              <a:rPr lang="fr-FR" sz="1600" b="1" i="1" kern="1200" dirty="0" smtClean="0">
                <a:solidFill>
                  <a:schemeClr val="tx2">
                    <a:lumMod val="75000"/>
                  </a:schemeClr>
                </a:solidFill>
                <a:latin typeface="+mj-lt"/>
                <a:ea typeface="DejaVu Sans"/>
                <a:cs typeface="DejaVu Sans"/>
              </a:rPr>
              <a:t>Si </a:t>
            </a:r>
            <a:r>
              <a:rPr lang="fr-FR" sz="1600" b="1" i="1" kern="1200" dirty="0">
                <a:solidFill>
                  <a:schemeClr val="tx2">
                    <a:lumMod val="75000"/>
                  </a:schemeClr>
                </a:solidFill>
                <a:latin typeface="+mj-lt"/>
                <a:ea typeface="DejaVu Sans"/>
                <a:cs typeface="DejaVu Sans"/>
              </a:rPr>
              <a:t>le cas est symptomatique (par exemple fièvre, perte de gout…) : recherche des contacts à risque à partir de 48h avant le début des symptômes du </a:t>
            </a:r>
            <a:r>
              <a:rPr lang="fr-FR" sz="1600" b="1" i="1" kern="1200" dirty="0" smtClean="0">
                <a:solidFill>
                  <a:schemeClr val="tx2">
                    <a:lumMod val="75000"/>
                  </a:schemeClr>
                </a:solidFill>
                <a:latin typeface="+mj-lt"/>
                <a:ea typeface="DejaVu Sans"/>
                <a:cs typeface="DejaVu Sans"/>
              </a:rPr>
              <a:t>cas </a:t>
            </a:r>
            <a:r>
              <a:rPr lang="fr-FR" sz="1600" b="1" i="1" kern="1200" dirty="0">
                <a:solidFill>
                  <a:schemeClr val="tx2">
                    <a:lumMod val="75000"/>
                  </a:schemeClr>
                </a:solidFill>
                <a:latin typeface="+mj-lt"/>
                <a:ea typeface="DejaVu Sans"/>
                <a:cs typeface="DejaVu Sans"/>
              </a:rPr>
              <a:t>jusqu’à son éviction de </a:t>
            </a:r>
            <a:r>
              <a:rPr lang="fr-FR" sz="1600" b="1" i="1" kern="1200" dirty="0" smtClean="0">
                <a:solidFill>
                  <a:schemeClr val="tx2">
                    <a:lumMod val="75000"/>
                  </a:schemeClr>
                </a:solidFill>
                <a:latin typeface="+mj-lt"/>
                <a:ea typeface="DejaVu Sans"/>
                <a:cs typeface="DejaVu Sans"/>
              </a:rPr>
              <a:t>l’entreprise. </a:t>
            </a:r>
          </a:p>
          <a:p>
            <a:pPr marL="457200" algn="just"/>
            <a:r>
              <a:rPr lang="fr-FR" sz="1600" b="1" i="1" kern="1200" dirty="0" smtClean="0">
                <a:solidFill>
                  <a:schemeClr val="tx2">
                    <a:lumMod val="75000"/>
                  </a:schemeClr>
                </a:solidFill>
                <a:latin typeface="+mj-lt"/>
                <a:ea typeface="DejaVu Sans"/>
                <a:cs typeface="DejaVu Sans"/>
              </a:rPr>
              <a:t>Si </a:t>
            </a:r>
            <a:r>
              <a:rPr lang="fr-FR" sz="1600" b="1" i="1" kern="1200" dirty="0">
                <a:solidFill>
                  <a:schemeClr val="tx2">
                    <a:lumMod val="75000"/>
                  </a:schemeClr>
                </a:solidFill>
                <a:latin typeface="+mj-lt"/>
                <a:ea typeface="DejaVu Sans"/>
                <a:cs typeface="DejaVu Sans"/>
              </a:rPr>
              <a:t>le cas est asymptomatique : recherche des contacts à risque dans les 7 jours qui ont précédé la date de son prélèvement </a:t>
            </a:r>
            <a:r>
              <a:rPr lang="fr-FR" sz="1600" b="1" i="1" kern="1200" dirty="0" smtClean="0">
                <a:solidFill>
                  <a:schemeClr val="tx2">
                    <a:lumMod val="75000"/>
                  </a:schemeClr>
                </a:solidFill>
                <a:latin typeface="+mj-lt"/>
                <a:ea typeface="DejaVu Sans"/>
                <a:cs typeface="DejaVu Sans"/>
              </a:rPr>
              <a:t>RT-PCR (ou antigénique) </a:t>
            </a:r>
            <a:r>
              <a:rPr lang="fr-FR" sz="1600" b="1" i="1" kern="1200" dirty="0">
                <a:solidFill>
                  <a:schemeClr val="tx2">
                    <a:lumMod val="75000"/>
                  </a:schemeClr>
                </a:solidFill>
                <a:latin typeface="+mj-lt"/>
                <a:ea typeface="DejaVu Sans"/>
                <a:cs typeface="DejaVu Sans"/>
              </a:rPr>
              <a:t>jusqu’à son éviction de </a:t>
            </a:r>
            <a:r>
              <a:rPr lang="fr-FR" sz="1600" b="1" i="1" kern="1200" dirty="0" smtClean="0">
                <a:solidFill>
                  <a:schemeClr val="tx2">
                    <a:lumMod val="75000"/>
                  </a:schemeClr>
                </a:solidFill>
                <a:latin typeface="+mj-lt"/>
                <a:ea typeface="DejaVu Sans"/>
                <a:cs typeface="DejaVu Sans"/>
              </a:rPr>
              <a:t>l’entreprise.</a:t>
            </a:r>
            <a:endParaRPr lang="fr-FR" sz="1600" b="1" i="1" dirty="0">
              <a:solidFill>
                <a:schemeClr val="tx2">
                  <a:lumMod val="75000"/>
                </a:schemeClr>
              </a:solidFill>
              <a:latin typeface="+mj-lt"/>
              <a:ea typeface="Calibri"/>
              <a:cs typeface="Times New Roman"/>
            </a:endParaRPr>
          </a:p>
          <a:p>
            <a:pPr algn="just"/>
            <a:endParaRPr lang="fr-FR" sz="1800" b="1" dirty="0">
              <a:solidFill>
                <a:schemeClr val="tx2">
                  <a:lumMod val="75000"/>
                </a:schemeClr>
              </a:solidFill>
              <a:latin typeface="+mj-lt"/>
            </a:endParaRPr>
          </a:p>
        </p:txBody>
      </p:sp>
    </p:spTree>
    <p:extLst>
      <p:ext uri="{BB962C8B-B14F-4D97-AF65-F5344CB8AC3E}">
        <p14:creationId xmlns:p14="http://schemas.microsoft.com/office/powerpoint/2010/main" val="253253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99392"/>
            <a:ext cx="8229240" cy="1145160"/>
          </a:xfrm>
        </p:spPr>
        <p:txBody>
          <a:bodyPr/>
          <a:lstStyle/>
          <a:p>
            <a:r>
              <a:rPr lang="fr-FR" sz="3200" b="1" dirty="0">
                <a:latin typeface="+mj-lt"/>
              </a:rPr>
              <a:t>Durée d’isolement </a:t>
            </a:r>
            <a:r>
              <a:rPr lang="fr-FR" sz="3200" b="1" dirty="0" smtClean="0">
                <a:latin typeface="+mj-lt"/>
              </a:rPr>
              <a:t>du cas </a:t>
            </a:r>
            <a:r>
              <a:rPr lang="fr-FR" sz="3200" b="1" dirty="0">
                <a:latin typeface="+mj-lt"/>
              </a:rPr>
              <a:t>positif</a:t>
            </a:r>
          </a:p>
        </p:txBody>
      </p:sp>
      <p:sp>
        <p:nvSpPr>
          <p:cNvPr id="3" name="Espace réservé du texte 2"/>
          <p:cNvSpPr>
            <a:spLocks noGrp="1"/>
          </p:cNvSpPr>
          <p:nvPr>
            <p:ph type="body"/>
          </p:nvPr>
        </p:nvSpPr>
        <p:spPr>
          <a:xfrm>
            <a:off x="107504" y="1412776"/>
            <a:ext cx="8784976" cy="5040560"/>
          </a:xfrm>
        </p:spPr>
        <p:txBody>
          <a:bodyPr wrap="square"/>
          <a:lstStyle/>
          <a:p>
            <a:pPr marL="342900" lvl="1" indent="-342900" algn="just" eaLnBrk="1" fontAlgn="auto" hangingPunct="1">
              <a:spcBef>
                <a:spcPts val="600"/>
              </a:spcBef>
              <a:spcAft>
                <a:spcPts val="600"/>
              </a:spcAft>
              <a:buFont typeface="Wingdings" panose="05000000000000000000" pitchFamily="2" charset="2"/>
              <a:buChar char="Ø"/>
            </a:pPr>
            <a:r>
              <a:rPr lang="fr-FR" sz="1600" b="1" kern="1200" dirty="0">
                <a:solidFill>
                  <a:schemeClr val="tx2">
                    <a:lumMod val="75000"/>
                  </a:schemeClr>
                </a:solidFill>
                <a:latin typeface="+mj-lt"/>
                <a:ea typeface="+mn-ea"/>
                <a:cs typeface="+mn-cs"/>
              </a:rPr>
              <a:t>Tout cas symptomatique de COVID-19 confirmé biologiquement </a:t>
            </a:r>
            <a:r>
              <a:rPr lang="fr-FR" sz="1600" b="1" kern="1200" dirty="0" smtClean="0">
                <a:solidFill>
                  <a:schemeClr val="tx2">
                    <a:lumMod val="75000"/>
                  </a:schemeClr>
                </a:solidFill>
                <a:latin typeface="+mj-lt"/>
                <a:ea typeface="+mn-ea"/>
                <a:cs typeface="+mn-cs"/>
              </a:rPr>
              <a:t>par RT-PCR ou test antigénique ou </a:t>
            </a:r>
            <a:r>
              <a:rPr lang="fr-FR" sz="1600" b="1" kern="1200" dirty="0">
                <a:solidFill>
                  <a:schemeClr val="tx2">
                    <a:lumMod val="75000"/>
                  </a:schemeClr>
                </a:solidFill>
                <a:latin typeface="+mj-lt"/>
                <a:ea typeface="+mn-ea"/>
                <a:cs typeface="+mn-cs"/>
              </a:rPr>
              <a:t>tout cas probable de COVID-19 fait l’objet d’un isolement d’une semaine pleine à partir du début des symptômes (10 jours pour les personnes à risque de forme grave), prolongée si le cas est encore fébrile au 7ème jour, jusqu’à 48h après disparition de cette fièvre. La persistance à J7 des autres symptômes (toux, rhinorrhée, etc.) ne doit pas conduire à un isolement additionnel de 48h ;</a:t>
            </a:r>
          </a:p>
          <a:p>
            <a:pPr marL="285750" lvl="0" indent="-285750" algn="just">
              <a:spcAft>
                <a:spcPts val="0"/>
              </a:spcAft>
              <a:buFont typeface="Wingdings" panose="05000000000000000000" pitchFamily="2" charset="2"/>
              <a:buChar char="Ø"/>
            </a:pPr>
            <a:r>
              <a:rPr lang="fr-FR" sz="1600" b="1" dirty="0">
                <a:solidFill>
                  <a:schemeClr val="tx2">
                    <a:lumMod val="75000"/>
                  </a:schemeClr>
                </a:solidFill>
                <a:latin typeface="+mj-lt"/>
                <a:ea typeface="Calibri"/>
                <a:cs typeface="Times New Roman"/>
              </a:rPr>
              <a:t>Tout cas asymptomatique de COVID-19 confirmé biologiquement par RT-PCR ou test antigénique fait l’objet d’un isolement d’une semaine pleine à partir de la date du prélèvement du test positif (10 </a:t>
            </a:r>
            <a:r>
              <a:rPr lang="fr-FR" sz="1600" b="1" dirty="0" smtClean="0">
                <a:solidFill>
                  <a:schemeClr val="tx2">
                    <a:lumMod val="75000"/>
                  </a:schemeClr>
                </a:solidFill>
                <a:latin typeface="+mj-lt"/>
                <a:ea typeface="Calibri"/>
                <a:cs typeface="Times New Roman"/>
              </a:rPr>
              <a:t>j </a:t>
            </a:r>
            <a:r>
              <a:rPr lang="fr-FR" sz="1600" b="1" dirty="0">
                <a:solidFill>
                  <a:schemeClr val="tx2">
                    <a:lumMod val="75000"/>
                  </a:schemeClr>
                </a:solidFill>
                <a:latin typeface="+mj-lt"/>
                <a:ea typeface="Calibri"/>
                <a:cs typeface="Times New Roman"/>
              </a:rPr>
              <a:t>pour les personnes à risque de forme grave) ;</a:t>
            </a:r>
          </a:p>
          <a:p>
            <a:pPr marL="342900" lvl="1" indent="-342900" algn="just" eaLnBrk="1" fontAlgn="auto" hangingPunct="1">
              <a:spcBef>
                <a:spcPts val="600"/>
              </a:spcBef>
              <a:spcAft>
                <a:spcPts val="600"/>
              </a:spcAft>
              <a:buFont typeface="Wingdings" panose="05000000000000000000" pitchFamily="2" charset="2"/>
              <a:buChar char="Ø"/>
            </a:pPr>
            <a:r>
              <a:rPr lang="fr-FR" sz="1600" b="1" kern="1200" dirty="0">
                <a:solidFill>
                  <a:schemeClr val="tx2">
                    <a:lumMod val="75000"/>
                  </a:schemeClr>
                </a:solidFill>
                <a:latin typeface="+mj-lt"/>
                <a:ea typeface="+mn-ea"/>
                <a:cs typeface="+mn-cs"/>
              </a:rPr>
              <a:t>La fin de la période d’isolement pour les cas (symptomatiques et asymptomatiques) </a:t>
            </a:r>
            <a:r>
              <a:rPr lang="fr-FR" sz="1600" b="1" kern="1200" dirty="0" smtClean="0">
                <a:solidFill>
                  <a:schemeClr val="tx2">
                    <a:lumMod val="75000"/>
                  </a:schemeClr>
                </a:solidFill>
                <a:latin typeface="+mj-lt"/>
                <a:ea typeface="+mn-ea"/>
                <a:cs typeface="+mn-cs"/>
              </a:rPr>
              <a:t>doit </a:t>
            </a:r>
            <a:r>
              <a:rPr lang="fr-FR" sz="1600" b="1" kern="1200" dirty="0">
                <a:solidFill>
                  <a:schemeClr val="tx2">
                    <a:lumMod val="75000"/>
                  </a:schemeClr>
                </a:solidFill>
                <a:latin typeface="+mj-lt"/>
                <a:ea typeface="+mn-ea"/>
                <a:cs typeface="+mn-cs"/>
              </a:rPr>
              <a:t>s’accompagner du port rigoureux du </a:t>
            </a:r>
            <a:r>
              <a:rPr lang="fr-FR" sz="1600" b="1" kern="1200" dirty="0" smtClean="0">
                <a:solidFill>
                  <a:schemeClr val="tx2">
                    <a:lumMod val="75000"/>
                  </a:schemeClr>
                </a:solidFill>
                <a:latin typeface="+mj-lt"/>
                <a:ea typeface="+mn-ea"/>
                <a:cs typeface="+mn-cs"/>
              </a:rPr>
              <a:t>masque chirurgical, </a:t>
            </a:r>
            <a:r>
              <a:rPr lang="fr-FR" sz="1600" b="1" kern="1200" dirty="0">
                <a:solidFill>
                  <a:schemeClr val="tx2">
                    <a:lumMod val="75000"/>
                  </a:schemeClr>
                </a:solidFill>
                <a:latin typeface="+mj-lt"/>
                <a:ea typeface="+mn-ea"/>
                <a:cs typeface="+mn-cs"/>
              </a:rPr>
              <a:t>du strict respect des mesures barrières et de la distanciation physique ainsi que de la poursuite de la limitation des contacts notamment avec les personnes à risque de forme grave durant les 7 jours suivant la levée de l’isolement ou de la quarantaine ; en cas d’impossibilité à respecter ces mesures, les mesures d’éviction doivent être poursuivies pendant 14 jours au total ;</a:t>
            </a:r>
          </a:p>
          <a:p>
            <a:pPr marL="342900" lvl="1" indent="-342900" algn="just" eaLnBrk="1" fontAlgn="auto" hangingPunct="1">
              <a:spcBef>
                <a:spcPts val="600"/>
              </a:spcBef>
              <a:spcAft>
                <a:spcPts val="600"/>
              </a:spcAft>
              <a:buFont typeface="Wingdings" panose="05000000000000000000" pitchFamily="2" charset="2"/>
              <a:buChar char="Ø"/>
            </a:pPr>
            <a:r>
              <a:rPr lang="fr-FR" sz="1800" b="1" u="sng" kern="1200" dirty="0" smtClean="0">
                <a:solidFill>
                  <a:schemeClr val="tx2">
                    <a:lumMod val="75000"/>
                  </a:schemeClr>
                </a:solidFill>
                <a:latin typeface="+mj-lt"/>
                <a:ea typeface="+mn-ea"/>
                <a:cs typeface="+mn-cs"/>
              </a:rPr>
              <a:t>Il </a:t>
            </a:r>
            <a:r>
              <a:rPr lang="fr-FR" sz="1800" b="1" u="sng" kern="1200" dirty="0">
                <a:solidFill>
                  <a:schemeClr val="tx2">
                    <a:lumMod val="75000"/>
                  </a:schemeClr>
                </a:solidFill>
                <a:latin typeface="+mj-lt"/>
                <a:ea typeface="+mn-ea"/>
                <a:cs typeface="+mn-cs"/>
              </a:rPr>
              <a:t>n’est pas demandé au cas de réaliser un nouveau test afin de lever la mesure d’isolement qui se fait donc une fois le délai passé et si absence de fièvre.</a:t>
            </a:r>
          </a:p>
        </p:txBody>
      </p:sp>
    </p:spTree>
    <p:extLst>
      <p:ext uri="{BB962C8B-B14F-4D97-AF65-F5344CB8AC3E}">
        <p14:creationId xmlns:p14="http://schemas.microsoft.com/office/powerpoint/2010/main" val="552122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9752" y="3198"/>
            <a:ext cx="6264696" cy="917598"/>
          </a:xfrm>
        </p:spPr>
        <p:txBody>
          <a:bodyPr/>
          <a:lstStyle/>
          <a:p>
            <a:r>
              <a:rPr lang="fr-FR" sz="2400" b="1" dirty="0">
                <a:latin typeface="+mj-lt"/>
              </a:rPr>
              <a:t>Mesures </a:t>
            </a:r>
            <a:r>
              <a:rPr lang="fr-FR" sz="2400" b="1" dirty="0" smtClean="0">
                <a:latin typeface="+mj-lt"/>
              </a:rPr>
              <a:t>d’isolement</a:t>
            </a:r>
            <a:r>
              <a:rPr lang="fr-FR" sz="2400" b="1" dirty="0">
                <a:latin typeface="+mj-lt"/>
              </a:rPr>
              <a:t> </a:t>
            </a:r>
            <a:r>
              <a:rPr lang="fr-FR" sz="2400" b="1" dirty="0" smtClean="0">
                <a:latin typeface="+mj-lt"/>
              </a:rPr>
              <a:t>des </a:t>
            </a:r>
            <a:r>
              <a:rPr lang="fr-FR" sz="2400" b="1" dirty="0">
                <a:latin typeface="+mj-lt"/>
              </a:rPr>
              <a:t>contacts à </a:t>
            </a:r>
            <a:r>
              <a:rPr lang="fr-FR" sz="2400" b="1" dirty="0" smtClean="0">
                <a:latin typeface="+mj-lt"/>
              </a:rPr>
              <a:t>risque</a:t>
            </a:r>
            <a:endParaRPr lang="fr-FR" sz="2400" b="1" dirty="0">
              <a:latin typeface="+mj-lt"/>
            </a:endParaRPr>
          </a:p>
        </p:txBody>
      </p:sp>
      <p:sp>
        <p:nvSpPr>
          <p:cNvPr id="3" name="Espace réservé du texte 2"/>
          <p:cNvSpPr>
            <a:spLocks noGrp="1"/>
          </p:cNvSpPr>
          <p:nvPr>
            <p:ph type="body"/>
          </p:nvPr>
        </p:nvSpPr>
        <p:spPr>
          <a:xfrm>
            <a:off x="179512" y="2924944"/>
            <a:ext cx="8559197" cy="2009256"/>
          </a:xfrm>
        </p:spPr>
        <p:txBody>
          <a:bodyPr wrap="square"/>
          <a:lstStyle/>
          <a:p>
            <a:pPr marL="342900" lvl="1" indent="-342900" algn="just" eaLnBrk="1" fontAlgn="auto" hangingPunct="1">
              <a:spcBef>
                <a:spcPts val="600"/>
              </a:spcBef>
              <a:spcAft>
                <a:spcPts val="600"/>
              </a:spcAft>
              <a:buFont typeface="Wingdings" panose="05000000000000000000" pitchFamily="2" charset="2"/>
              <a:buChar char="Ø"/>
            </a:pPr>
            <a:r>
              <a:rPr lang="fr-FR" sz="2000" b="1" kern="1200" dirty="0" smtClean="0">
                <a:solidFill>
                  <a:schemeClr val="tx2">
                    <a:lumMod val="75000"/>
                  </a:schemeClr>
                </a:solidFill>
                <a:latin typeface="+mj-lt"/>
                <a:ea typeface="+mn-ea"/>
                <a:cs typeface="+mn-cs"/>
              </a:rPr>
              <a:t>Confinement </a:t>
            </a:r>
            <a:r>
              <a:rPr lang="fr-FR" sz="2000" b="1" kern="1200" dirty="0">
                <a:solidFill>
                  <a:schemeClr val="tx2">
                    <a:lumMod val="75000"/>
                  </a:schemeClr>
                </a:solidFill>
                <a:latin typeface="+mj-lt"/>
                <a:ea typeface="+mn-ea"/>
                <a:cs typeface="+mn-cs"/>
              </a:rPr>
              <a:t>du contact </a:t>
            </a:r>
            <a:r>
              <a:rPr lang="fr-FR" sz="2000" b="1" kern="1200" dirty="0" smtClean="0">
                <a:solidFill>
                  <a:schemeClr val="tx2">
                    <a:lumMod val="75000"/>
                  </a:schemeClr>
                </a:solidFill>
                <a:latin typeface="+mj-lt"/>
                <a:ea typeface="+mn-ea"/>
                <a:cs typeface="+mn-cs"/>
              </a:rPr>
              <a:t>à </a:t>
            </a:r>
            <a:r>
              <a:rPr lang="fr-FR" sz="2000" b="1" kern="1200" dirty="0">
                <a:solidFill>
                  <a:schemeClr val="tx2">
                    <a:lumMod val="75000"/>
                  </a:schemeClr>
                </a:solidFill>
                <a:latin typeface="+mj-lt"/>
                <a:ea typeface="+mn-ea"/>
                <a:cs typeface="+mn-cs"/>
              </a:rPr>
              <a:t>risque (télétravail ou isolement) 7 </a:t>
            </a:r>
            <a:r>
              <a:rPr lang="fr-FR" sz="2000" b="1" kern="1200" dirty="0" smtClean="0">
                <a:solidFill>
                  <a:schemeClr val="tx2">
                    <a:lumMod val="75000"/>
                  </a:schemeClr>
                </a:solidFill>
                <a:latin typeface="+mj-lt"/>
                <a:ea typeface="+mn-ea"/>
                <a:cs typeface="+mn-cs"/>
              </a:rPr>
              <a:t>jours (</a:t>
            </a:r>
            <a:r>
              <a:rPr lang="fr-FR" sz="2000" b="1" kern="1200" dirty="0">
                <a:solidFill>
                  <a:schemeClr val="tx2">
                    <a:lumMod val="75000"/>
                  </a:schemeClr>
                </a:solidFill>
                <a:latin typeface="+mj-lt"/>
                <a:ea typeface="+mn-ea"/>
                <a:cs typeface="+mn-cs"/>
              </a:rPr>
              <a:t>10 jours pour les personnes à risque de forme </a:t>
            </a:r>
            <a:r>
              <a:rPr lang="fr-FR" sz="2000" b="1" kern="1200" dirty="0" smtClean="0">
                <a:solidFill>
                  <a:schemeClr val="tx2">
                    <a:lumMod val="75000"/>
                  </a:schemeClr>
                </a:solidFill>
                <a:latin typeface="+mj-lt"/>
                <a:ea typeface="+mn-ea"/>
                <a:cs typeface="+mn-cs"/>
              </a:rPr>
              <a:t>grave) </a:t>
            </a:r>
            <a:r>
              <a:rPr lang="fr-FR" sz="2000" b="1" kern="1200" dirty="0">
                <a:solidFill>
                  <a:schemeClr val="tx2">
                    <a:lumMod val="75000"/>
                  </a:schemeClr>
                </a:solidFill>
                <a:latin typeface="+mj-lt"/>
                <a:ea typeface="+mn-ea"/>
                <a:cs typeface="+mn-cs"/>
              </a:rPr>
              <a:t>à partir du dernier contact avec le </a:t>
            </a:r>
            <a:r>
              <a:rPr lang="fr-FR" sz="2000" b="1" kern="1200" dirty="0" smtClean="0">
                <a:solidFill>
                  <a:schemeClr val="tx2">
                    <a:lumMod val="75000"/>
                  </a:schemeClr>
                </a:solidFill>
                <a:latin typeface="+mj-lt"/>
                <a:ea typeface="+mn-ea"/>
                <a:cs typeface="+mn-cs"/>
              </a:rPr>
              <a:t>cas confirmé ou probable.</a:t>
            </a:r>
            <a:endParaRPr lang="fr-FR" sz="2000" b="1" kern="1200" dirty="0">
              <a:solidFill>
                <a:schemeClr val="tx2">
                  <a:lumMod val="75000"/>
                </a:schemeClr>
              </a:solidFill>
              <a:latin typeface="+mj-lt"/>
              <a:ea typeface="+mn-ea"/>
              <a:cs typeface="+mn-cs"/>
            </a:endParaRPr>
          </a:p>
          <a:p>
            <a:pPr marL="342900" lvl="1" indent="-342900" algn="just" eaLnBrk="1" fontAlgn="auto" hangingPunct="1">
              <a:spcBef>
                <a:spcPts val="1200"/>
              </a:spcBef>
              <a:spcAft>
                <a:spcPts val="600"/>
              </a:spcAft>
              <a:buFont typeface="Wingdings" panose="05000000000000000000" pitchFamily="2" charset="2"/>
              <a:buChar char="Ø"/>
            </a:pPr>
            <a:r>
              <a:rPr lang="fr-FR" sz="2000" b="1" kern="1200" dirty="0">
                <a:solidFill>
                  <a:schemeClr val="tx2">
                    <a:lumMod val="75000"/>
                  </a:schemeClr>
                </a:solidFill>
                <a:latin typeface="+mj-lt"/>
                <a:ea typeface="+mn-ea"/>
                <a:cs typeface="+mn-cs"/>
              </a:rPr>
              <a:t>Respect des mesures barrières à</a:t>
            </a:r>
            <a:r>
              <a:rPr lang="fr-FR" sz="2000" b="1" kern="1200" dirty="0" smtClean="0">
                <a:solidFill>
                  <a:schemeClr val="tx2">
                    <a:lumMod val="75000"/>
                  </a:schemeClr>
                </a:solidFill>
                <a:latin typeface="+mj-lt"/>
                <a:ea typeface="+mn-ea"/>
                <a:cs typeface="+mn-cs"/>
              </a:rPr>
              <a:t> </a:t>
            </a:r>
            <a:r>
              <a:rPr lang="fr-FR" sz="2000" b="1" kern="1200" dirty="0">
                <a:solidFill>
                  <a:schemeClr val="tx2">
                    <a:lumMod val="75000"/>
                  </a:schemeClr>
                </a:solidFill>
                <a:latin typeface="+mj-lt"/>
                <a:ea typeface="+mn-ea"/>
                <a:cs typeface="+mn-cs"/>
              </a:rPr>
              <a:t>domicile (port </a:t>
            </a:r>
            <a:r>
              <a:rPr lang="fr-FR" sz="2000" b="1" kern="1200" dirty="0" smtClean="0">
                <a:solidFill>
                  <a:schemeClr val="tx2">
                    <a:lumMod val="75000"/>
                  </a:schemeClr>
                </a:solidFill>
                <a:latin typeface="+mj-lt"/>
                <a:ea typeface="+mn-ea"/>
                <a:cs typeface="+mn-cs"/>
              </a:rPr>
              <a:t>d’un </a:t>
            </a:r>
            <a:r>
              <a:rPr lang="fr-FR" sz="2000" b="1" kern="1200" dirty="0">
                <a:solidFill>
                  <a:schemeClr val="tx2">
                    <a:lumMod val="75000"/>
                  </a:schemeClr>
                </a:solidFill>
                <a:latin typeface="+mj-lt"/>
                <a:ea typeface="+mn-ea"/>
                <a:cs typeface="+mn-cs"/>
              </a:rPr>
              <a:t>masque </a:t>
            </a:r>
            <a:r>
              <a:rPr lang="fr-FR" sz="2000" b="1" kern="1200" dirty="0" smtClean="0">
                <a:solidFill>
                  <a:schemeClr val="tx2">
                    <a:lumMod val="75000"/>
                  </a:schemeClr>
                </a:solidFill>
                <a:latin typeface="+mj-lt"/>
                <a:ea typeface="+mn-ea"/>
                <a:cs typeface="+mn-cs"/>
              </a:rPr>
              <a:t>chirurgical en </a:t>
            </a:r>
            <a:r>
              <a:rPr lang="fr-FR" sz="2000" b="1" kern="1200" dirty="0">
                <a:solidFill>
                  <a:schemeClr val="tx2">
                    <a:lumMod val="75000"/>
                  </a:schemeClr>
                </a:solidFill>
                <a:latin typeface="+mj-lt"/>
                <a:ea typeface="+mn-ea"/>
                <a:cs typeface="+mn-cs"/>
              </a:rPr>
              <a:t>présence d’un tiers dans la même pièce, lavage régulier des mains, distanciation physique si possible</a:t>
            </a:r>
            <a:r>
              <a:rPr lang="fr-FR" sz="2000" b="1" kern="1200" dirty="0" smtClean="0">
                <a:solidFill>
                  <a:schemeClr val="tx2">
                    <a:lumMod val="75000"/>
                  </a:schemeClr>
                </a:solidFill>
                <a:latin typeface="+mj-lt"/>
                <a:ea typeface="+mn-ea"/>
                <a:cs typeface="+mn-cs"/>
              </a:rPr>
              <a:t>).</a:t>
            </a:r>
            <a:endParaRPr lang="fr-FR" sz="2000" b="1" kern="1200" dirty="0">
              <a:solidFill>
                <a:schemeClr val="tx2">
                  <a:lumMod val="75000"/>
                </a:schemeClr>
              </a:solidFill>
              <a:latin typeface="+mj-lt"/>
              <a:ea typeface="+mn-ea"/>
              <a:cs typeface="+mn-cs"/>
            </a:endParaRPr>
          </a:p>
          <a:p>
            <a:pPr marL="342900" lvl="1" indent="-342900" algn="just" eaLnBrk="1" fontAlgn="auto" hangingPunct="1">
              <a:spcBef>
                <a:spcPts val="1200"/>
              </a:spcBef>
              <a:spcAft>
                <a:spcPts val="600"/>
              </a:spcAft>
              <a:buFont typeface="Wingdings" panose="05000000000000000000" pitchFamily="2" charset="2"/>
              <a:buChar char="Ø"/>
            </a:pPr>
            <a:r>
              <a:rPr lang="fr-FR" sz="2000" b="1" kern="1200" dirty="0">
                <a:solidFill>
                  <a:schemeClr val="tx2">
                    <a:lumMod val="75000"/>
                  </a:schemeClr>
                </a:solidFill>
                <a:latin typeface="+mj-lt"/>
                <a:ea typeface="+mn-ea"/>
                <a:cs typeface="+mn-cs"/>
              </a:rPr>
              <a:t>Auto-surveillance de </a:t>
            </a:r>
            <a:r>
              <a:rPr lang="fr-FR" sz="2000" b="1" kern="1200" dirty="0" smtClean="0">
                <a:solidFill>
                  <a:schemeClr val="tx2">
                    <a:lumMod val="75000"/>
                  </a:schemeClr>
                </a:solidFill>
                <a:latin typeface="+mj-lt"/>
                <a:ea typeface="+mn-ea"/>
                <a:cs typeface="+mn-cs"/>
              </a:rPr>
              <a:t>la </a:t>
            </a:r>
            <a:r>
              <a:rPr lang="fr-FR" sz="2000" b="1" kern="1200" dirty="0">
                <a:solidFill>
                  <a:schemeClr val="tx2">
                    <a:lumMod val="75000"/>
                  </a:schemeClr>
                </a:solidFill>
                <a:latin typeface="+mj-lt"/>
                <a:ea typeface="+mn-ea"/>
                <a:cs typeface="+mn-cs"/>
              </a:rPr>
              <a:t>température et de l’apparition de symptômes </a:t>
            </a:r>
          </a:p>
          <a:p>
            <a:pPr marL="800041" lvl="5" indent="-342900" algn="just" eaLnBrk="1" fontAlgn="auto" hangingPunct="1">
              <a:spcBef>
                <a:spcPts val="600"/>
              </a:spcBef>
              <a:spcAft>
                <a:spcPts val="600"/>
              </a:spcAft>
              <a:buFont typeface="Cambria" panose="02040503050406030204" pitchFamily="18" charset="0"/>
              <a:buChar char="‐"/>
            </a:pPr>
            <a:r>
              <a:rPr lang="fr-FR" sz="1800" b="1" kern="1200" dirty="0">
                <a:solidFill>
                  <a:schemeClr val="tx2">
                    <a:lumMod val="75000"/>
                  </a:schemeClr>
                </a:solidFill>
                <a:latin typeface="+mj-lt"/>
                <a:ea typeface="+mn-ea"/>
                <a:cs typeface="+mn-cs"/>
              </a:rPr>
              <a:t>Si apparition de symptômes (fièvre, </a:t>
            </a:r>
            <a:r>
              <a:rPr lang="fr-FR" sz="1800" b="1" kern="1200" dirty="0" smtClean="0">
                <a:solidFill>
                  <a:schemeClr val="tx2">
                    <a:lumMod val="75000"/>
                  </a:schemeClr>
                </a:solidFill>
                <a:latin typeface="+mj-lt"/>
                <a:ea typeface="+mn-ea"/>
                <a:cs typeface="+mn-cs"/>
              </a:rPr>
              <a:t>toux, myalgies, agueusie/</a:t>
            </a:r>
            <a:r>
              <a:rPr lang="fr-FR" sz="1800" b="1" kern="1200" dirty="0" err="1" smtClean="0">
                <a:solidFill>
                  <a:schemeClr val="tx2">
                    <a:lumMod val="75000"/>
                  </a:schemeClr>
                </a:solidFill>
                <a:latin typeface="+mj-lt"/>
                <a:ea typeface="+mn-ea"/>
                <a:cs typeface="+mn-cs"/>
              </a:rPr>
              <a:t>dysgueusie</a:t>
            </a:r>
            <a:r>
              <a:rPr lang="fr-FR" sz="1800" b="1" kern="1200" dirty="0" smtClean="0">
                <a:solidFill>
                  <a:schemeClr val="tx2">
                    <a:lumMod val="75000"/>
                  </a:schemeClr>
                </a:solidFill>
                <a:latin typeface="+mj-lt"/>
                <a:ea typeface="+mn-ea"/>
                <a:cs typeface="+mn-cs"/>
              </a:rPr>
              <a:t>…), </a:t>
            </a:r>
            <a:r>
              <a:rPr lang="fr-FR" sz="1800" b="1" kern="1200" dirty="0">
                <a:solidFill>
                  <a:schemeClr val="tx2">
                    <a:lumMod val="75000"/>
                  </a:schemeClr>
                </a:solidFill>
                <a:latin typeface="+mj-lt"/>
                <a:ea typeface="+mn-ea"/>
                <a:cs typeface="+mn-cs"/>
              </a:rPr>
              <a:t>appel de son médecin traitant </a:t>
            </a:r>
            <a:r>
              <a:rPr lang="fr-FR" sz="1800" b="1" kern="1200" dirty="0" smtClean="0">
                <a:solidFill>
                  <a:schemeClr val="tx2">
                    <a:lumMod val="75000"/>
                  </a:schemeClr>
                </a:solidFill>
                <a:latin typeface="+mj-lt"/>
                <a:ea typeface="+mn-ea"/>
                <a:cs typeface="+mn-cs"/>
              </a:rPr>
              <a:t>(ou autre médecin). </a:t>
            </a:r>
            <a:r>
              <a:rPr lang="fr-FR" sz="1800" b="1" kern="1200" dirty="0">
                <a:solidFill>
                  <a:schemeClr val="tx2">
                    <a:lumMod val="75000"/>
                  </a:schemeClr>
                </a:solidFill>
                <a:latin typeface="+mj-lt"/>
                <a:ea typeface="+mn-ea"/>
                <a:cs typeface="+mn-cs"/>
              </a:rPr>
              <a:t>Appel du Samu </a:t>
            </a:r>
            <a:r>
              <a:rPr lang="fr-FR" sz="1800" b="1" kern="1200" dirty="0" smtClean="0">
                <a:solidFill>
                  <a:schemeClr val="tx2">
                    <a:lumMod val="75000"/>
                  </a:schemeClr>
                </a:solidFill>
                <a:latin typeface="+mj-lt"/>
                <a:ea typeface="+mn-ea"/>
                <a:cs typeface="+mn-cs"/>
              </a:rPr>
              <a:t>en </a:t>
            </a:r>
            <a:r>
              <a:rPr lang="fr-FR" sz="1800" b="1" kern="1200" dirty="0">
                <a:solidFill>
                  <a:schemeClr val="tx2">
                    <a:lumMod val="75000"/>
                  </a:schemeClr>
                </a:solidFill>
                <a:latin typeface="+mj-lt"/>
                <a:ea typeface="+mn-ea"/>
                <a:cs typeface="+mn-cs"/>
              </a:rPr>
              <a:t>dernier recours.</a:t>
            </a:r>
          </a:p>
          <a:p>
            <a:pPr marL="800041" lvl="5" indent="-342900" algn="just" eaLnBrk="1" fontAlgn="auto" hangingPunct="1">
              <a:spcBef>
                <a:spcPts val="600"/>
              </a:spcBef>
              <a:spcAft>
                <a:spcPts val="600"/>
              </a:spcAft>
              <a:buFont typeface="Cambria" panose="02040503050406030204" pitchFamily="18" charset="0"/>
              <a:buChar char="‐"/>
            </a:pPr>
            <a:r>
              <a:rPr lang="fr-FR" sz="1800" b="1" kern="1200" dirty="0">
                <a:solidFill>
                  <a:schemeClr val="tx2">
                    <a:lumMod val="75000"/>
                  </a:schemeClr>
                </a:solidFill>
                <a:latin typeface="+mj-lt"/>
                <a:ea typeface="+mn-ea"/>
                <a:cs typeface="+mn-cs"/>
              </a:rPr>
              <a:t>Si apparition de difficultés respiratoires, appel du Samu Centre 15</a:t>
            </a:r>
            <a:r>
              <a:rPr lang="fr-FR" sz="1800" b="1" kern="1200" dirty="0" smtClean="0">
                <a:solidFill>
                  <a:schemeClr val="tx2">
                    <a:lumMod val="75000"/>
                  </a:schemeClr>
                </a:solidFill>
                <a:latin typeface="+mj-lt"/>
                <a:ea typeface="+mn-ea"/>
                <a:cs typeface="+mn-cs"/>
              </a:rPr>
              <a:t>.</a:t>
            </a:r>
          </a:p>
          <a:p>
            <a:pPr marL="342900" lvl="1" indent="-342900" algn="just" eaLnBrk="1" fontAlgn="auto" hangingPunct="1">
              <a:spcBef>
                <a:spcPts val="600"/>
              </a:spcBef>
              <a:spcAft>
                <a:spcPts val="600"/>
              </a:spcAft>
              <a:buFont typeface="Wingdings" panose="05000000000000000000" pitchFamily="2" charset="2"/>
              <a:buChar char="Ø"/>
            </a:pPr>
            <a:r>
              <a:rPr lang="fr-FR" sz="2000" b="1" kern="1200" dirty="0">
                <a:solidFill>
                  <a:schemeClr val="tx2">
                    <a:lumMod val="75000"/>
                  </a:schemeClr>
                </a:solidFill>
                <a:latin typeface="+mj-lt"/>
                <a:ea typeface="+mn-ea"/>
                <a:cs typeface="+mn-cs"/>
              </a:rPr>
              <a:t>CAR </a:t>
            </a:r>
            <a:r>
              <a:rPr lang="fr-FR" sz="2000" b="1" kern="1200" dirty="0" smtClean="0">
                <a:solidFill>
                  <a:schemeClr val="tx2">
                    <a:lumMod val="75000"/>
                  </a:schemeClr>
                </a:solidFill>
                <a:latin typeface="+mj-lt"/>
                <a:ea typeface="+mn-ea"/>
                <a:cs typeface="+mn-cs"/>
              </a:rPr>
              <a:t>essentiels (opérateurs d’importance vitale - OIV) </a:t>
            </a:r>
            <a:r>
              <a:rPr lang="fr-FR" sz="2000" b="1" kern="1200" dirty="0">
                <a:solidFill>
                  <a:schemeClr val="tx2">
                    <a:lumMod val="75000"/>
                  </a:schemeClr>
                </a:solidFill>
                <a:latin typeface="+mj-lt"/>
                <a:ea typeface="+mn-ea"/>
                <a:cs typeface="+mn-cs"/>
              </a:rPr>
              <a:t>isolés sur le </a:t>
            </a:r>
            <a:r>
              <a:rPr lang="fr-FR" sz="2000" b="1" kern="1200" dirty="0" smtClean="0">
                <a:solidFill>
                  <a:schemeClr val="tx2">
                    <a:lumMod val="75000"/>
                  </a:schemeClr>
                </a:solidFill>
                <a:latin typeface="+mj-lt"/>
                <a:ea typeface="+mn-ea"/>
                <a:cs typeface="+mn-cs"/>
              </a:rPr>
              <a:t>lieu de travail </a:t>
            </a:r>
            <a:r>
              <a:rPr lang="fr-FR" sz="2000" b="1" kern="1200" dirty="0">
                <a:solidFill>
                  <a:schemeClr val="tx2">
                    <a:lumMod val="75000"/>
                  </a:schemeClr>
                </a:solidFill>
                <a:latin typeface="+mj-lt"/>
                <a:ea typeface="+mn-ea"/>
                <a:cs typeface="+mn-cs"/>
              </a:rPr>
              <a:t>: trajet seul, reste seul au </a:t>
            </a:r>
            <a:r>
              <a:rPr lang="fr-FR" sz="2000" b="1" kern="1200" dirty="0" smtClean="0">
                <a:solidFill>
                  <a:schemeClr val="tx2">
                    <a:lumMod val="75000"/>
                  </a:schemeClr>
                </a:solidFill>
                <a:latin typeface="+mj-lt"/>
                <a:ea typeface="+mn-ea"/>
                <a:cs typeface="+mn-cs"/>
              </a:rPr>
              <a:t>travail (bureau seul), </a:t>
            </a:r>
            <a:r>
              <a:rPr lang="fr-FR" sz="2000" b="1" kern="1200" dirty="0">
                <a:solidFill>
                  <a:schemeClr val="tx2">
                    <a:lumMod val="75000"/>
                  </a:schemeClr>
                </a:solidFill>
                <a:latin typeface="+mj-lt"/>
                <a:ea typeface="+mn-ea"/>
                <a:cs typeface="+mn-cs"/>
              </a:rPr>
              <a:t>repas pris </a:t>
            </a:r>
            <a:r>
              <a:rPr lang="fr-FR" sz="2000" b="1" kern="1200" dirty="0" smtClean="0">
                <a:solidFill>
                  <a:schemeClr val="tx2">
                    <a:lumMod val="75000"/>
                  </a:schemeClr>
                </a:solidFill>
                <a:latin typeface="+mj-lt"/>
                <a:ea typeface="+mn-ea"/>
                <a:cs typeface="+mn-cs"/>
              </a:rPr>
              <a:t>seul, </a:t>
            </a:r>
            <a:r>
              <a:rPr lang="fr-FR" sz="2000" b="1" kern="1200" dirty="0">
                <a:solidFill>
                  <a:schemeClr val="tx2">
                    <a:lumMod val="75000"/>
                  </a:schemeClr>
                </a:solidFill>
                <a:latin typeface="+mj-lt"/>
                <a:ea typeface="+mn-ea"/>
                <a:cs typeface="+mn-cs"/>
              </a:rPr>
              <a:t>masque </a:t>
            </a:r>
            <a:r>
              <a:rPr lang="fr-FR" sz="2000" b="1" kern="1200" dirty="0" smtClean="0">
                <a:solidFill>
                  <a:schemeClr val="tx2">
                    <a:lumMod val="75000"/>
                  </a:schemeClr>
                </a:solidFill>
                <a:latin typeface="+mj-lt"/>
                <a:ea typeface="+mn-ea"/>
                <a:cs typeface="+mn-cs"/>
              </a:rPr>
              <a:t>+++ </a:t>
            </a:r>
            <a:r>
              <a:rPr lang="fr-FR" sz="2000" b="1" kern="1200" dirty="0">
                <a:solidFill>
                  <a:schemeClr val="tx2">
                    <a:lumMod val="75000"/>
                  </a:schemeClr>
                </a:solidFill>
                <a:latin typeface="+mj-lt"/>
                <a:ea typeface="+mn-ea"/>
                <a:cs typeface="+mn-cs"/>
              </a:rPr>
              <a:t>et lavage </a:t>
            </a:r>
            <a:r>
              <a:rPr lang="fr-FR" sz="2000" b="1" kern="1200" dirty="0" smtClean="0">
                <a:solidFill>
                  <a:schemeClr val="tx2">
                    <a:lumMod val="75000"/>
                  </a:schemeClr>
                </a:solidFill>
                <a:latin typeface="+mj-lt"/>
                <a:ea typeface="+mn-ea"/>
                <a:cs typeface="+mn-cs"/>
              </a:rPr>
              <a:t>des mains.</a:t>
            </a:r>
            <a:endParaRPr lang="fr-FR" sz="2000" b="1" kern="1200" dirty="0">
              <a:solidFill>
                <a:schemeClr val="tx2">
                  <a:lumMod val="75000"/>
                </a:schemeClr>
              </a:solidFill>
              <a:latin typeface="+mj-lt"/>
              <a:ea typeface="+mn-ea"/>
              <a:cs typeface="+mn-cs"/>
            </a:endParaRPr>
          </a:p>
        </p:txBody>
      </p:sp>
    </p:spTree>
    <p:extLst>
      <p:ext uri="{BB962C8B-B14F-4D97-AF65-F5344CB8AC3E}">
        <p14:creationId xmlns:p14="http://schemas.microsoft.com/office/powerpoint/2010/main" val="3428844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11760" y="-14560"/>
            <a:ext cx="6264696" cy="917598"/>
          </a:xfrm>
        </p:spPr>
        <p:txBody>
          <a:bodyPr/>
          <a:lstStyle/>
          <a:p>
            <a:r>
              <a:rPr lang="fr-FR" sz="2400" b="1" dirty="0">
                <a:latin typeface="+mj-lt"/>
              </a:rPr>
              <a:t>Mesures </a:t>
            </a:r>
            <a:r>
              <a:rPr lang="fr-FR" sz="2400" b="1" dirty="0" smtClean="0">
                <a:latin typeface="+mj-lt"/>
              </a:rPr>
              <a:t>de dépistage des </a:t>
            </a:r>
            <a:r>
              <a:rPr lang="fr-FR" sz="2400" b="1" dirty="0">
                <a:latin typeface="+mj-lt"/>
              </a:rPr>
              <a:t>contacts à </a:t>
            </a:r>
            <a:r>
              <a:rPr lang="fr-FR" sz="2400" b="1" dirty="0" smtClean="0">
                <a:latin typeface="+mj-lt"/>
              </a:rPr>
              <a:t>risque</a:t>
            </a:r>
            <a:endParaRPr lang="fr-FR" sz="2400" b="1" dirty="0">
              <a:latin typeface="+mj-lt"/>
            </a:endParaRPr>
          </a:p>
        </p:txBody>
      </p:sp>
      <p:sp>
        <p:nvSpPr>
          <p:cNvPr id="3" name="Espace réservé du texte 2"/>
          <p:cNvSpPr>
            <a:spLocks noGrp="1"/>
          </p:cNvSpPr>
          <p:nvPr>
            <p:ph type="body"/>
          </p:nvPr>
        </p:nvSpPr>
        <p:spPr>
          <a:xfrm>
            <a:off x="251520" y="3429000"/>
            <a:ext cx="8208912" cy="1145160"/>
          </a:xfrm>
        </p:spPr>
        <p:txBody>
          <a:bodyPr wrap="square"/>
          <a:lstStyle/>
          <a:p>
            <a:pPr lvl="5" algn="just" eaLnBrk="1" fontAlgn="auto" hangingPunct="1">
              <a:spcBef>
                <a:spcPts val="600"/>
              </a:spcBef>
              <a:spcAft>
                <a:spcPts val="600"/>
              </a:spcAft>
            </a:pPr>
            <a:endParaRPr lang="fr-FR" sz="2000" b="1" kern="1200" dirty="0">
              <a:solidFill>
                <a:schemeClr val="tx2">
                  <a:lumMod val="75000"/>
                </a:schemeClr>
              </a:solidFill>
              <a:latin typeface="+mj-lt"/>
              <a:ea typeface="+mn-ea"/>
              <a:cs typeface="+mn-cs"/>
            </a:endParaRPr>
          </a:p>
          <a:p>
            <a:pPr marL="606425" lvl="5" indent="-342900" algn="just" eaLnBrk="1" fontAlgn="auto" hangingPunct="1">
              <a:spcBef>
                <a:spcPts val="0"/>
              </a:spcBef>
              <a:spcAft>
                <a:spcPts val="600"/>
              </a:spcAft>
              <a:buFont typeface="Wingdings" panose="05000000000000000000" pitchFamily="2" charset="2"/>
              <a:buChar char="Ø"/>
            </a:pPr>
            <a:r>
              <a:rPr lang="fr-FR" sz="2000" b="1" kern="1200" dirty="0" smtClean="0">
                <a:solidFill>
                  <a:schemeClr val="tx2">
                    <a:lumMod val="75000"/>
                  </a:schemeClr>
                </a:solidFill>
                <a:latin typeface="+mj-lt"/>
              </a:rPr>
              <a:t>Dans </a:t>
            </a:r>
            <a:r>
              <a:rPr lang="fr-FR" sz="2000" b="1" kern="1200" dirty="0">
                <a:solidFill>
                  <a:schemeClr val="tx2">
                    <a:lumMod val="75000"/>
                  </a:schemeClr>
                </a:solidFill>
                <a:latin typeface="+mj-lt"/>
              </a:rPr>
              <a:t>tous les cas, si apparition de symptômes, réaliser un test RT-PCR dans les plus brefs</a:t>
            </a:r>
            <a:r>
              <a:rPr lang="fr-FR" sz="2400" b="1" kern="1200" dirty="0">
                <a:solidFill>
                  <a:schemeClr val="tx2">
                    <a:lumMod val="75000"/>
                  </a:schemeClr>
                </a:solidFill>
                <a:latin typeface="+mj-lt"/>
              </a:rPr>
              <a:t> </a:t>
            </a:r>
            <a:r>
              <a:rPr lang="fr-FR" sz="2000" b="1" kern="1200" dirty="0" smtClean="0">
                <a:solidFill>
                  <a:schemeClr val="tx2">
                    <a:lumMod val="75000"/>
                  </a:schemeClr>
                </a:solidFill>
                <a:latin typeface="+mj-lt"/>
              </a:rPr>
              <a:t>délais</a:t>
            </a:r>
            <a:r>
              <a:rPr lang="fr-FR" sz="2400" b="1" kern="1200" dirty="0" smtClean="0">
                <a:solidFill>
                  <a:schemeClr val="tx2">
                    <a:lumMod val="75000"/>
                  </a:schemeClr>
                </a:solidFill>
                <a:latin typeface="+mj-lt"/>
              </a:rPr>
              <a:t> </a:t>
            </a:r>
            <a:r>
              <a:rPr lang="fr-FR" sz="2000" b="1" kern="1200" dirty="0" smtClean="0">
                <a:solidFill>
                  <a:schemeClr val="tx2">
                    <a:lumMod val="75000"/>
                  </a:schemeClr>
                </a:solidFill>
                <a:latin typeface="+mj-lt"/>
              </a:rPr>
              <a:t>(pas de dépistage par test AG pour les CAR) </a:t>
            </a:r>
            <a:r>
              <a:rPr lang="fr-FR" sz="2000" b="1" kern="1200" dirty="0">
                <a:solidFill>
                  <a:schemeClr val="tx2">
                    <a:lumMod val="75000"/>
                  </a:schemeClr>
                </a:solidFill>
                <a:latin typeface="+mj-lt"/>
              </a:rPr>
              <a:t>:</a:t>
            </a:r>
          </a:p>
          <a:p>
            <a:pPr marL="801688" lvl="6" indent="-363538" algn="just" defTabSz="901700" eaLnBrk="1" fontAlgn="auto" hangingPunct="1">
              <a:spcBef>
                <a:spcPts val="0"/>
              </a:spcBef>
              <a:spcAft>
                <a:spcPts val="600"/>
              </a:spcAft>
              <a:buFont typeface="Cambria" panose="02040503050406030204" pitchFamily="18" charset="0"/>
              <a:buChar char="‐"/>
            </a:pPr>
            <a:r>
              <a:rPr lang="fr-FR" sz="1600" b="1" kern="1200" dirty="0">
                <a:solidFill>
                  <a:schemeClr val="tx2">
                    <a:lumMod val="75000"/>
                  </a:schemeClr>
                </a:solidFill>
                <a:latin typeface="+mj-lt"/>
              </a:rPr>
              <a:t>Si le test PCR est + : le contact à risque devient un cas confirmé </a:t>
            </a:r>
            <a:r>
              <a:rPr lang="fr-FR" sz="1600" b="1" kern="1200" dirty="0" smtClean="0">
                <a:solidFill>
                  <a:schemeClr val="tx2">
                    <a:lumMod val="75000"/>
                  </a:schemeClr>
                </a:solidFill>
                <a:latin typeface="+mj-lt"/>
              </a:rPr>
              <a:t>(celui-ci doit </a:t>
            </a:r>
            <a:r>
              <a:rPr lang="fr-FR" sz="1600" b="1" kern="1200" dirty="0">
                <a:solidFill>
                  <a:schemeClr val="tx2">
                    <a:lumMod val="75000"/>
                  </a:schemeClr>
                </a:solidFill>
                <a:latin typeface="+mj-lt"/>
              </a:rPr>
              <a:t>faire l’objet d’une recherche de ses </a:t>
            </a:r>
            <a:r>
              <a:rPr lang="fr-FR" sz="1600" b="1" kern="1200" dirty="0" smtClean="0">
                <a:solidFill>
                  <a:schemeClr val="tx2">
                    <a:lumMod val="75000"/>
                  </a:schemeClr>
                </a:solidFill>
                <a:latin typeface="+mj-lt"/>
              </a:rPr>
              <a:t>contacts </a:t>
            </a:r>
            <a:r>
              <a:rPr lang="fr-FR" sz="1600" b="1" kern="1200" dirty="0">
                <a:solidFill>
                  <a:schemeClr val="tx2">
                    <a:lumMod val="75000"/>
                  </a:schemeClr>
                </a:solidFill>
                <a:latin typeface="+mj-lt"/>
              </a:rPr>
              <a:t>à risque) </a:t>
            </a:r>
          </a:p>
          <a:p>
            <a:pPr marL="801688" lvl="6" indent="-363538" algn="just" defTabSz="901700" eaLnBrk="1" fontAlgn="auto" hangingPunct="1">
              <a:spcBef>
                <a:spcPts val="600"/>
              </a:spcBef>
              <a:spcAft>
                <a:spcPts val="600"/>
              </a:spcAft>
              <a:buFont typeface="Cambria" panose="02040503050406030204" pitchFamily="18" charset="0"/>
              <a:buChar char="‐"/>
            </a:pPr>
            <a:r>
              <a:rPr lang="fr-FR" sz="1600" b="1" kern="1200" dirty="0">
                <a:solidFill>
                  <a:schemeClr val="tx2">
                    <a:lumMod val="75000"/>
                  </a:schemeClr>
                </a:solidFill>
                <a:latin typeface="+mj-lt"/>
              </a:rPr>
              <a:t>Si le test PCR est - : poursuivre l’isolement 7 jours (10 jours pour les personnes à risque de forme grave</a:t>
            </a:r>
            <a:r>
              <a:rPr lang="fr-FR" sz="1600" b="1" kern="1200" dirty="0" smtClean="0">
                <a:solidFill>
                  <a:schemeClr val="tx2">
                    <a:lumMod val="75000"/>
                  </a:schemeClr>
                </a:solidFill>
                <a:latin typeface="+mj-lt"/>
              </a:rPr>
              <a:t>) après </a:t>
            </a:r>
            <a:r>
              <a:rPr lang="fr-FR" sz="1600" b="1" kern="1200" dirty="0">
                <a:solidFill>
                  <a:schemeClr val="tx2">
                    <a:lumMod val="75000"/>
                  </a:schemeClr>
                </a:solidFill>
                <a:latin typeface="+mj-lt"/>
              </a:rPr>
              <a:t>le dernier contact avec le cas. Retour anticipé au travail non autorisé, télétravail </a:t>
            </a:r>
            <a:r>
              <a:rPr lang="fr-FR" sz="1600" b="1" kern="1200" dirty="0" smtClean="0">
                <a:solidFill>
                  <a:schemeClr val="tx2">
                    <a:lumMod val="75000"/>
                  </a:schemeClr>
                </a:solidFill>
                <a:latin typeface="+mj-lt"/>
              </a:rPr>
              <a:t>uniquement </a:t>
            </a:r>
            <a:r>
              <a:rPr lang="fr-FR" sz="1600" b="1" kern="1200" dirty="0">
                <a:solidFill>
                  <a:schemeClr val="tx2">
                    <a:lumMod val="75000"/>
                  </a:schemeClr>
                </a:solidFill>
                <a:latin typeface="+mj-lt"/>
              </a:rPr>
              <a:t>(sauf OIV</a:t>
            </a:r>
            <a:r>
              <a:rPr lang="fr-FR" sz="1600" b="1" kern="1200" dirty="0" smtClean="0">
                <a:solidFill>
                  <a:schemeClr val="tx2">
                    <a:lumMod val="75000"/>
                  </a:schemeClr>
                </a:solidFill>
                <a:latin typeface="+mj-lt"/>
              </a:rPr>
              <a:t>).</a:t>
            </a:r>
            <a:endParaRPr lang="fr-FR" sz="1600" b="1" kern="1200" dirty="0">
              <a:solidFill>
                <a:schemeClr val="tx2">
                  <a:lumMod val="75000"/>
                </a:schemeClr>
              </a:solidFill>
              <a:latin typeface="+mj-lt"/>
            </a:endParaRPr>
          </a:p>
          <a:p>
            <a:pPr marL="606425" lvl="5" indent="-342900" algn="just" defTabSz="901700" eaLnBrk="1" fontAlgn="auto" hangingPunct="1">
              <a:spcBef>
                <a:spcPts val="0"/>
              </a:spcBef>
              <a:spcAft>
                <a:spcPts val="600"/>
              </a:spcAft>
              <a:buFont typeface="Wingdings" panose="05000000000000000000" pitchFamily="2" charset="2"/>
              <a:buChar char="Ø"/>
            </a:pPr>
            <a:r>
              <a:rPr lang="fr-FR" sz="2000" b="1" kern="1200" dirty="0">
                <a:solidFill>
                  <a:schemeClr val="tx2">
                    <a:lumMod val="75000"/>
                  </a:schemeClr>
                </a:solidFill>
                <a:latin typeface="+mj-lt"/>
              </a:rPr>
              <a:t>En l’absence de symptôme, réaliser un test RT-PCR à J+7 après le dernier contact avec </a:t>
            </a:r>
            <a:r>
              <a:rPr lang="fr-FR" sz="2000" b="1" kern="1200" dirty="0" smtClean="0">
                <a:solidFill>
                  <a:schemeClr val="tx2">
                    <a:lumMod val="75000"/>
                  </a:schemeClr>
                </a:solidFill>
                <a:latin typeface="+mj-lt"/>
              </a:rPr>
              <a:t>le </a:t>
            </a:r>
            <a:r>
              <a:rPr lang="fr-FR" sz="2000" b="1" kern="1200" dirty="0">
                <a:solidFill>
                  <a:schemeClr val="tx2">
                    <a:lumMod val="75000"/>
                  </a:schemeClr>
                </a:solidFill>
                <a:latin typeface="+mj-lt"/>
              </a:rPr>
              <a:t>cas </a:t>
            </a:r>
            <a:r>
              <a:rPr lang="fr-FR" sz="2000" b="1" kern="1200" dirty="0" smtClean="0">
                <a:solidFill>
                  <a:schemeClr val="tx2">
                    <a:lumMod val="75000"/>
                  </a:schemeClr>
                </a:solidFill>
                <a:latin typeface="+mj-lt"/>
              </a:rPr>
              <a:t>confirmé ou probable :</a:t>
            </a:r>
            <a:endParaRPr lang="fr-FR" sz="2000" b="1" kern="1200" dirty="0">
              <a:solidFill>
                <a:schemeClr val="tx2">
                  <a:lumMod val="75000"/>
                </a:schemeClr>
              </a:solidFill>
              <a:latin typeface="+mj-lt"/>
            </a:endParaRPr>
          </a:p>
          <a:p>
            <a:pPr marL="801688" lvl="6" indent="-438150" algn="just" eaLnBrk="1" fontAlgn="auto" hangingPunct="1">
              <a:spcBef>
                <a:spcPts val="0"/>
              </a:spcBef>
              <a:spcAft>
                <a:spcPts val="600"/>
              </a:spcAft>
              <a:buFont typeface="Cambria" panose="02040503050406030204" pitchFamily="18" charset="0"/>
              <a:buChar char="‐"/>
            </a:pPr>
            <a:r>
              <a:rPr lang="fr-FR" sz="1600" b="1" kern="1200" dirty="0">
                <a:solidFill>
                  <a:schemeClr val="tx2">
                    <a:lumMod val="75000"/>
                  </a:schemeClr>
                </a:solidFill>
                <a:latin typeface="+mj-lt"/>
                <a:ea typeface="+mn-ea"/>
                <a:cs typeface="+mn-cs"/>
              </a:rPr>
              <a:t>Si le test PCR est +</a:t>
            </a:r>
            <a:r>
              <a:rPr lang="fr-FR" sz="1600" b="1" kern="1200" dirty="0" smtClean="0">
                <a:solidFill>
                  <a:schemeClr val="tx2">
                    <a:lumMod val="75000"/>
                  </a:schemeClr>
                </a:solidFill>
                <a:latin typeface="+mj-lt"/>
                <a:ea typeface="+mn-ea"/>
                <a:cs typeface="+mn-cs"/>
              </a:rPr>
              <a:t> </a:t>
            </a:r>
            <a:r>
              <a:rPr lang="fr-FR" sz="1600" b="1" kern="1200" dirty="0">
                <a:solidFill>
                  <a:schemeClr val="tx2">
                    <a:lumMod val="75000"/>
                  </a:schemeClr>
                </a:solidFill>
                <a:latin typeface="+mj-lt"/>
                <a:ea typeface="+mn-ea"/>
                <a:cs typeface="+mn-cs"/>
              </a:rPr>
              <a:t>: </a:t>
            </a:r>
            <a:r>
              <a:rPr lang="fr-FR" sz="1600" b="1" kern="1200" dirty="0" smtClean="0">
                <a:solidFill>
                  <a:schemeClr val="tx2">
                    <a:lumMod val="75000"/>
                  </a:schemeClr>
                </a:solidFill>
                <a:latin typeface="+mj-lt"/>
                <a:ea typeface="+mn-ea"/>
                <a:cs typeface="+mn-cs"/>
              </a:rPr>
              <a:t>le </a:t>
            </a:r>
            <a:r>
              <a:rPr lang="fr-FR" sz="1600" b="1" kern="1200" dirty="0">
                <a:solidFill>
                  <a:schemeClr val="tx2">
                    <a:lumMod val="75000"/>
                  </a:schemeClr>
                </a:solidFill>
                <a:latin typeface="+mj-lt"/>
                <a:ea typeface="+mn-ea"/>
                <a:cs typeface="+mn-cs"/>
              </a:rPr>
              <a:t>contact </a:t>
            </a:r>
            <a:r>
              <a:rPr lang="fr-FR" sz="1600" b="1" kern="1200" dirty="0" smtClean="0">
                <a:solidFill>
                  <a:schemeClr val="tx2">
                    <a:lumMod val="75000"/>
                  </a:schemeClr>
                </a:solidFill>
                <a:latin typeface="+mj-lt"/>
                <a:ea typeface="+mn-ea"/>
                <a:cs typeface="+mn-cs"/>
              </a:rPr>
              <a:t>à risque devient </a:t>
            </a:r>
            <a:r>
              <a:rPr lang="fr-FR" sz="1600" b="1" kern="1200" dirty="0">
                <a:solidFill>
                  <a:schemeClr val="tx2">
                    <a:lumMod val="75000"/>
                  </a:schemeClr>
                </a:solidFill>
                <a:latin typeface="+mj-lt"/>
                <a:ea typeface="+mn-ea"/>
                <a:cs typeface="+mn-cs"/>
              </a:rPr>
              <a:t>un cas </a:t>
            </a:r>
            <a:r>
              <a:rPr lang="fr-FR" sz="1600" b="1" kern="1200" dirty="0" smtClean="0">
                <a:solidFill>
                  <a:schemeClr val="tx2">
                    <a:lumMod val="75000"/>
                  </a:schemeClr>
                </a:solidFill>
                <a:latin typeface="+mj-lt"/>
                <a:ea typeface="+mn-ea"/>
                <a:cs typeface="+mn-cs"/>
              </a:rPr>
              <a:t>confirmé. </a:t>
            </a:r>
            <a:r>
              <a:rPr lang="fr-FR" sz="1600" b="1" kern="1200" dirty="0">
                <a:solidFill>
                  <a:schemeClr val="tx2">
                    <a:lumMod val="75000"/>
                  </a:schemeClr>
                </a:solidFill>
                <a:latin typeface="+mj-lt"/>
                <a:ea typeface="+mn-ea"/>
                <a:cs typeface="+mn-cs"/>
              </a:rPr>
              <a:t>Poursuite de l’isolement pendant </a:t>
            </a:r>
            <a:r>
              <a:rPr lang="fr-FR" sz="1600" b="1" kern="1200" dirty="0" smtClean="0">
                <a:solidFill>
                  <a:schemeClr val="tx2">
                    <a:lumMod val="75000"/>
                  </a:schemeClr>
                </a:solidFill>
                <a:latin typeface="+mj-lt"/>
                <a:ea typeface="+mn-ea"/>
                <a:cs typeface="+mn-cs"/>
              </a:rPr>
              <a:t>7j</a:t>
            </a:r>
            <a:r>
              <a:rPr lang="fr-FR" sz="1600" b="1" kern="1200" dirty="0">
                <a:solidFill>
                  <a:schemeClr val="tx2">
                    <a:lumMod val="75000"/>
                  </a:schemeClr>
                </a:solidFill>
                <a:latin typeface="+mj-lt"/>
                <a:ea typeface="+mn-ea"/>
                <a:cs typeface="+mn-cs"/>
              </a:rPr>
              <a:t>. C</a:t>
            </a:r>
            <a:r>
              <a:rPr lang="fr-FR" sz="1600" b="1" kern="1200" dirty="0" smtClean="0">
                <a:solidFill>
                  <a:schemeClr val="tx2">
                    <a:lumMod val="75000"/>
                  </a:schemeClr>
                </a:solidFill>
                <a:latin typeface="+mj-lt"/>
                <a:ea typeface="+mn-ea"/>
                <a:cs typeface="+mn-cs"/>
              </a:rPr>
              <a:t>elui-ci </a:t>
            </a:r>
            <a:r>
              <a:rPr lang="fr-FR" sz="1600" b="1" kern="1200" dirty="0">
                <a:solidFill>
                  <a:schemeClr val="tx2">
                    <a:lumMod val="75000"/>
                  </a:schemeClr>
                </a:solidFill>
                <a:latin typeface="+mj-lt"/>
                <a:ea typeface="+mn-ea"/>
                <a:cs typeface="+mn-cs"/>
              </a:rPr>
              <a:t>doit faire l’objet d’une recherche de ses contacts à </a:t>
            </a:r>
            <a:r>
              <a:rPr lang="fr-FR" sz="1600" b="1" kern="1200" dirty="0" smtClean="0">
                <a:solidFill>
                  <a:schemeClr val="tx2">
                    <a:lumMod val="75000"/>
                  </a:schemeClr>
                </a:solidFill>
                <a:latin typeface="+mj-lt"/>
                <a:ea typeface="+mn-ea"/>
                <a:cs typeface="+mn-cs"/>
              </a:rPr>
              <a:t>risque.</a:t>
            </a:r>
            <a:endParaRPr lang="fr-FR" sz="1600" b="1" kern="1200" dirty="0">
              <a:solidFill>
                <a:schemeClr val="tx2">
                  <a:lumMod val="75000"/>
                </a:schemeClr>
              </a:solidFill>
              <a:latin typeface="+mj-lt"/>
              <a:ea typeface="+mn-ea"/>
              <a:cs typeface="+mn-cs"/>
            </a:endParaRPr>
          </a:p>
          <a:p>
            <a:pPr marL="801688" lvl="6" indent="-438150" algn="just" eaLnBrk="1" fontAlgn="auto" hangingPunct="1">
              <a:spcBef>
                <a:spcPts val="0"/>
              </a:spcBef>
              <a:spcAft>
                <a:spcPts val="600"/>
              </a:spcAft>
              <a:buFont typeface="Cambria" panose="02040503050406030204" pitchFamily="18" charset="0"/>
              <a:buChar char="‐"/>
            </a:pPr>
            <a:r>
              <a:rPr lang="fr-FR" sz="1600" b="1" kern="1200" dirty="0">
                <a:solidFill>
                  <a:schemeClr val="tx2">
                    <a:lumMod val="75000"/>
                  </a:schemeClr>
                </a:solidFill>
                <a:latin typeface="+mj-lt"/>
                <a:ea typeface="+mn-ea"/>
                <a:cs typeface="+mn-cs"/>
              </a:rPr>
              <a:t>Si le test PCR est -</a:t>
            </a:r>
            <a:r>
              <a:rPr lang="fr-FR" sz="1600" b="1" kern="1200" dirty="0" smtClean="0">
                <a:solidFill>
                  <a:schemeClr val="tx2">
                    <a:lumMod val="75000"/>
                  </a:schemeClr>
                </a:solidFill>
                <a:latin typeface="+mj-lt"/>
                <a:ea typeface="+mn-ea"/>
                <a:cs typeface="+mn-cs"/>
              </a:rPr>
              <a:t> </a:t>
            </a:r>
            <a:r>
              <a:rPr lang="fr-FR" sz="1600" b="1" kern="1200" dirty="0">
                <a:solidFill>
                  <a:schemeClr val="tx2">
                    <a:lumMod val="75000"/>
                  </a:schemeClr>
                </a:solidFill>
                <a:latin typeface="+mj-lt"/>
                <a:ea typeface="+mn-ea"/>
                <a:cs typeface="+mn-cs"/>
              </a:rPr>
              <a:t>: fin de la période d’isolement. Retour possible dans l’entreprise à partir de J8 sous réserve de la présentation d’un test RT-PCR négatif (J+7) et maintien ou renforcement si nécessaire des mesures </a:t>
            </a:r>
            <a:r>
              <a:rPr lang="fr-FR" sz="1600" b="1" kern="1200" dirty="0" smtClean="0">
                <a:solidFill>
                  <a:schemeClr val="tx2">
                    <a:lumMod val="75000"/>
                  </a:schemeClr>
                </a:solidFill>
                <a:latin typeface="+mj-lt"/>
                <a:ea typeface="+mn-ea"/>
                <a:cs typeface="+mn-cs"/>
              </a:rPr>
              <a:t>barrières.</a:t>
            </a:r>
          </a:p>
          <a:p>
            <a:pPr marL="801688" lvl="6" indent="-438150" algn="just" eaLnBrk="1" fontAlgn="auto" hangingPunct="1">
              <a:spcBef>
                <a:spcPts val="0"/>
              </a:spcBef>
              <a:spcAft>
                <a:spcPts val="600"/>
              </a:spcAft>
              <a:buFont typeface="Cambria" panose="02040503050406030204" pitchFamily="18" charset="0"/>
              <a:buChar char="‐"/>
            </a:pPr>
            <a:r>
              <a:rPr lang="fr-FR" sz="1600" b="1" u="sng" kern="1200" dirty="0" smtClean="0">
                <a:solidFill>
                  <a:schemeClr val="tx2">
                    <a:lumMod val="75000"/>
                  </a:schemeClr>
                </a:solidFill>
                <a:latin typeface="+mj-lt"/>
                <a:ea typeface="+mn-ea"/>
                <a:cs typeface="+mn-cs"/>
              </a:rPr>
              <a:t>Les </a:t>
            </a:r>
            <a:r>
              <a:rPr lang="fr-FR" sz="1600" b="1" u="sng" kern="1200" dirty="0">
                <a:solidFill>
                  <a:schemeClr val="tx2">
                    <a:lumMod val="75000"/>
                  </a:schemeClr>
                </a:solidFill>
                <a:latin typeface="+mj-lt"/>
                <a:ea typeface="+mn-ea"/>
                <a:cs typeface="+mn-cs"/>
              </a:rPr>
              <a:t>dépistages avant J7, en l’absence de symptômes, sont inutiles</a:t>
            </a:r>
            <a:r>
              <a:rPr lang="fr-FR" sz="1600" b="1" kern="1200" dirty="0">
                <a:solidFill>
                  <a:schemeClr val="tx2">
                    <a:lumMod val="75000"/>
                  </a:schemeClr>
                </a:solidFill>
                <a:latin typeface="+mj-lt"/>
                <a:ea typeface="+mn-ea"/>
                <a:cs typeface="+mn-cs"/>
              </a:rPr>
              <a:t>.</a:t>
            </a:r>
          </a:p>
          <a:p>
            <a:pPr algn="just"/>
            <a:endParaRPr lang="fr-FR" sz="2000" b="1" dirty="0">
              <a:solidFill>
                <a:schemeClr val="tx2">
                  <a:lumMod val="75000"/>
                </a:schemeClr>
              </a:solidFill>
              <a:latin typeface="+mj-lt"/>
            </a:endParaRPr>
          </a:p>
        </p:txBody>
      </p:sp>
    </p:spTree>
    <p:extLst>
      <p:ext uri="{BB962C8B-B14F-4D97-AF65-F5344CB8AC3E}">
        <p14:creationId xmlns:p14="http://schemas.microsoft.com/office/powerpoint/2010/main" val="2360831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105755"/>
            <a:ext cx="8229240" cy="1145160"/>
          </a:xfrm>
        </p:spPr>
        <p:txBody>
          <a:bodyPr/>
          <a:lstStyle/>
          <a:p>
            <a:r>
              <a:rPr lang="fr-FR" sz="3200" b="1" dirty="0" smtClean="0">
                <a:latin typeface="+mj-lt"/>
              </a:rPr>
              <a:t>Mesures </a:t>
            </a:r>
            <a:r>
              <a:rPr lang="fr-FR" sz="3200" b="1" dirty="0">
                <a:latin typeface="+mj-lt"/>
              </a:rPr>
              <a:t>de protection efficaces</a:t>
            </a:r>
          </a:p>
        </p:txBody>
      </p:sp>
      <p:sp>
        <p:nvSpPr>
          <p:cNvPr id="3" name="Espace réservé du texte 2"/>
          <p:cNvSpPr>
            <a:spLocks noGrp="1"/>
          </p:cNvSpPr>
          <p:nvPr>
            <p:ph type="body"/>
          </p:nvPr>
        </p:nvSpPr>
        <p:spPr>
          <a:xfrm>
            <a:off x="107504" y="1484784"/>
            <a:ext cx="8856984" cy="4968552"/>
          </a:xfrm>
        </p:spPr>
        <p:txBody>
          <a:bodyPr wrap="square"/>
          <a:lstStyle/>
          <a:p>
            <a:pPr marL="342900" indent="-342900" algn="just">
              <a:spcAft>
                <a:spcPts val="1800"/>
              </a:spcAft>
              <a:buFont typeface="Wingdings" panose="05000000000000000000" pitchFamily="2" charset="2"/>
              <a:buChar char="Ø"/>
            </a:pPr>
            <a:r>
              <a:rPr lang="fr-FR" sz="2000" b="1" dirty="0" smtClean="0">
                <a:solidFill>
                  <a:schemeClr val="tx2">
                    <a:lumMod val="75000"/>
                  </a:schemeClr>
                </a:solidFill>
                <a:latin typeface="+mj-lt"/>
              </a:rPr>
              <a:t>Séparation </a:t>
            </a:r>
            <a:r>
              <a:rPr lang="fr-FR" sz="2000" b="1" dirty="0">
                <a:solidFill>
                  <a:schemeClr val="tx2">
                    <a:lumMod val="75000"/>
                  </a:schemeClr>
                </a:solidFill>
                <a:latin typeface="+mj-lt"/>
              </a:rPr>
              <a:t>physique isolant la personne-contact du cas confirmé en créant deux espaces indépendants (vitre, Hygiaphone®) </a:t>
            </a:r>
          </a:p>
          <a:p>
            <a:pPr marL="342900" indent="-342900" algn="just">
              <a:spcAft>
                <a:spcPts val="1800"/>
              </a:spcAft>
              <a:buFont typeface="Wingdings" panose="05000000000000000000" pitchFamily="2" charset="2"/>
              <a:buChar char="Ø"/>
            </a:pPr>
            <a:r>
              <a:rPr lang="fr-FR" sz="2000" b="1" dirty="0" smtClean="0">
                <a:solidFill>
                  <a:schemeClr val="tx2">
                    <a:lumMod val="75000"/>
                  </a:schemeClr>
                </a:solidFill>
                <a:latin typeface="+mj-lt"/>
              </a:rPr>
              <a:t>Masque </a:t>
            </a:r>
            <a:r>
              <a:rPr lang="fr-FR" sz="2000" b="1" dirty="0">
                <a:solidFill>
                  <a:schemeClr val="tx2">
                    <a:lumMod val="75000"/>
                  </a:schemeClr>
                </a:solidFill>
                <a:latin typeface="+mj-lt"/>
              </a:rPr>
              <a:t>chirurgical ou FFP2 ou grand public en tissu fabriqué selon la norme AFNOR SPEC S76-001 de catégorie 1 ou masque grand public en tissu réutilisable possédant une fenêtre transparente homologuée par la D</a:t>
            </a:r>
            <a:r>
              <a:rPr lang="fr-FR" sz="2000" b="1" dirty="0" smtClean="0">
                <a:solidFill>
                  <a:schemeClr val="tx2">
                    <a:lumMod val="75000"/>
                  </a:schemeClr>
                </a:solidFill>
                <a:latin typeface="+mj-lt"/>
              </a:rPr>
              <a:t>irection </a:t>
            </a:r>
            <a:r>
              <a:rPr lang="fr-FR" sz="2000" b="1" dirty="0">
                <a:solidFill>
                  <a:schemeClr val="tx2">
                    <a:lumMod val="75000"/>
                  </a:schemeClr>
                </a:solidFill>
                <a:latin typeface="+mj-lt"/>
              </a:rPr>
              <a:t>générale de l’armement, porté par le cas </a:t>
            </a:r>
            <a:r>
              <a:rPr lang="fr-FR" sz="2000" b="1" u="sng" dirty="0">
                <a:solidFill>
                  <a:schemeClr val="tx2">
                    <a:lumMod val="75000"/>
                  </a:schemeClr>
                </a:solidFill>
                <a:latin typeface="+mj-lt"/>
              </a:rPr>
              <a:t>OU</a:t>
            </a:r>
            <a:r>
              <a:rPr lang="fr-FR" sz="2000" b="1" dirty="0">
                <a:solidFill>
                  <a:schemeClr val="tx2">
                    <a:lumMod val="75000"/>
                  </a:schemeClr>
                </a:solidFill>
                <a:latin typeface="+mj-lt"/>
              </a:rPr>
              <a:t> </a:t>
            </a:r>
            <a:r>
              <a:rPr lang="fr-FR" sz="2000" b="1" dirty="0" smtClean="0">
                <a:solidFill>
                  <a:schemeClr val="tx2">
                    <a:lumMod val="75000"/>
                  </a:schemeClr>
                </a:solidFill>
                <a:latin typeface="+mj-lt"/>
              </a:rPr>
              <a:t>le contact </a:t>
            </a:r>
            <a:endParaRPr lang="fr-FR" sz="2000" b="1" dirty="0">
              <a:solidFill>
                <a:schemeClr val="tx2">
                  <a:lumMod val="75000"/>
                </a:schemeClr>
              </a:solidFill>
              <a:latin typeface="+mj-lt"/>
            </a:endParaRPr>
          </a:p>
          <a:p>
            <a:pPr marL="342900" indent="-342900" algn="just">
              <a:spcAft>
                <a:spcPts val="1800"/>
              </a:spcAft>
              <a:buFont typeface="Wingdings" panose="05000000000000000000" pitchFamily="2" charset="2"/>
              <a:buChar char="Ø"/>
            </a:pPr>
            <a:r>
              <a:rPr lang="fr-FR" sz="2000" b="1" dirty="0" smtClean="0">
                <a:solidFill>
                  <a:schemeClr val="tx2">
                    <a:lumMod val="75000"/>
                  </a:schemeClr>
                </a:solidFill>
                <a:latin typeface="+mj-lt"/>
              </a:rPr>
              <a:t>Masque </a:t>
            </a:r>
            <a:r>
              <a:rPr lang="fr-FR" sz="2000" b="1" dirty="0">
                <a:solidFill>
                  <a:schemeClr val="tx2">
                    <a:lumMod val="75000"/>
                  </a:schemeClr>
                </a:solidFill>
                <a:latin typeface="+mj-lt"/>
              </a:rPr>
              <a:t>grand public en tissu fabriqué selon la norme AFNOR SPEC S76-001 de catégorie 2, ou pour lequel la catégorie AFNOR n’est pas connue, porté par le cas </a:t>
            </a:r>
            <a:r>
              <a:rPr lang="fr-FR" sz="2000" b="1" u="sng" dirty="0">
                <a:solidFill>
                  <a:schemeClr val="tx2">
                    <a:lumMod val="75000"/>
                  </a:schemeClr>
                </a:solidFill>
                <a:latin typeface="+mj-lt"/>
              </a:rPr>
              <a:t>ET</a:t>
            </a:r>
            <a:r>
              <a:rPr lang="fr-FR" sz="2000" b="1" dirty="0">
                <a:solidFill>
                  <a:schemeClr val="tx2">
                    <a:lumMod val="75000"/>
                  </a:schemeClr>
                </a:solidFill>
                <a:latin typeface="+mj-lt"/>
              </a:rPr>
              <a:t> le contact</a:t>
            </a:r>
          </a:p>
          <a:p>
            <a:pPr marL="342900" indent="-342900" algn="just">
              <a:spcAft>
                <a:spcPts val="1800"/>
              </a:spcAft>
              <a:buFont typeface="Wingdings" panose="05000000000000000000" pitchFamily="2" charset="2"/>
              <a:buChar char="Ø"/>
            </a:pPr>
            <a:r>
              <a:rPr lang="fr-FR" sz="2000" b="1" dirty="0">
                <a:solidFill>
                  <a:schemeClr val="tx2">
                    <a:lumMod val="75000"/>
                  </a:schemeClr>
                </a:solidFill>
                <a:latin typeface="+mj-lt"/>
              </a:rPr>
              <a:t>Ne sont pas considérées comme mesures de protection efficaces : </a:t>
            </a:r>
          </a:p>
          <a:p>
            <a:pPr marL="819088" lvl="2" indent="-342900" algn="just" eaLnBrk="1" fontAlgn="auto" hangingPunct="1">
              <a:spcBef>
                <a:spcPts val="0"/>
              </a:spcBef>
              <a:spcAft>
                <a:spcPts val="600"/>
              </a:spcAft>
              <a:buFont typeface="Cambria" panose="02040503050406030204" pitchFamily="18" charset="0"/>
              <a:buChar char="‐"/>
            </a:pPr>
            <a:r>
              <a:rPr lang="fr-FR" sz="1800" b="1" kern="1200" dirty="0">
                <a:solidFill>
                  <a:schemeClr val="tx2">
                    <a:lumMod val="75000"/>
                  </a:schemeClr>
                </a:solidFill>
                <a:latin typeface="+mj-lt"/>
                <a:ea typeface="+mn-ea"/>
                <a:cs typeface="+mn-cs"/>
              </a:rPr>
              <a:t>une plaque de plexiglas posée sur un </a:t>
            </a:r>
            <a:r>
              <a:rPr lang="fr-FR" sz="1800" b="1" kern="1200" dirty="0" smtClean="0">
                <a:solidFill>
                  <a:schemeClr val="tx2">
                    <a:lumMod val="75000"/>
                  </a:schemeClr>
                </a:solidFill>
                <a:latin typeface="+mj-lt"/>
                <a:ea typeface="+mn-ea"/>
                <a:cs typeface="+mn-cs"/>
              </a:rPr>
              <a:t>comptoir </a:t>
            </a:r>
            <a:endParaRPr lang="fr-FR" sz="1800" b="1" kern="1200" dirty="0">
              <a:solidFill>
                <a:schemeClr val="tx2">
                  <a:lumMod val="75000"/>
                </a:schemeClr>
              </a:solidFill>
              <a:latin typeface="+mj-lt"/>
              <a:ea typeface="+mn-ea"/>
              <a:cs typeface="+mn-cs"/>
            </a:endParaRPr>
          </a:p>
          <a:p>
            <a:pPr marL="819088" lvl="2" indent="-342900" algn="just" eaLnBrk="1" fontAlgn="auto" hangingPunct="1">
              <a:spcBef>
                <a:spcPts val="0"/>
              </a:spcBef>
              <a:spcAft>
                <a:spcPts val="600"/>
              </a:spcAft>
              <a:buFont typeface="Cambria" panose="02040503050406030204" pitchFamily="18" charset="0"/>
              <a:buChar char="‐"/>
            </a:pPr>
            <a:r>
              <a:rPr lang="fr-FR" sz="1800" b="1" kern="1200" dirty="0">
                <a:solidFill>
                  <a:schemeClr val="tx2">
                    <a:lumMod val="75000"/>
                  </a:schemeClr>
                </a:solidFill>
                <a:latin typeface="+mj-lt"/>
                <a:ea typeface="+mn-ea"/>
                <a:cs typeface="+mn-cs"/>
              </a:rPr>
              <a:t>les masques en tissu « maison » ne répondant pas aux normes AFNOR SPEC S76-001 </a:t>
            </a:r>
          </a:p>
          <a:p>
            <a:pPr marL="819088" lvl="2" indent="-342900" algn="just" eaLnBrk="1" fontAlgn="auto" hangingPunct="1">
              <a:spcBef>
                <a:spcPts val="0"/>
              </a:spcBef>
              <a:spcAft>
                <a:spcPts val="600"/>
              </a:spcAft>
              <a:buFont typeface="Cambria" panose="02040503050406030204" pitchFamily="18" charset="0"/>
              <a:buChar char="‐"/>
            </a:pPr>
            <a:r>
              <a:rPr lang="fr-FR" sz="1800" b="1" kern="1200" dirty="0">
                <a:solidFill>
                  <a:schemeClr val="tx2">
                    <a:lumMod val="75000"/>
                  </a:schemeClr>
                </a:solidFill>
                <a:latin typeface="+mj-lt"/>
                <a:ea typeface="+mn-ea"/>
                <a:cs typeface="+mn-cs"/>
              </a:rPr>
              <a:t>les visières en plastique transparent portées seules.</a:t>
            </a:r>
          </a:p>
        </p:txBody>
      </p:sp>
    </p:spTree>
    <p:extLst>
      <p:ext uri="{BB962C8B-B14F-4D97-AF65-F5344CB8AC3E}">
        <p14:creationId xmlns:p14="http://schemas.microsoft.com/office/powerpoint/2010/main" val="2785760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6_PPT rouge">
  <a:themeElements>
    <a:clrScheme name="SPF PPT_Couleurs">
      <a:dk1>
        <a:srgbClr val="4D4D4F"/>
      </a:dk1>
      <a:lt1>
        <a:sysClr val="window" lastClr="FFFFFF"/>
      </a:lt1>
      <a:dk2>
        <a:srgbClr val="E30056"/>
      </a:dk2>
      <a:lt2>
        <a:srgbClr val="EEECE1"/>
      </a:lt2>
      <a:accent1>
        <a:srgbClr val="E30056"/>
      </a:accent1>
      <a:accent2>
        <a:srgbClr val="3C2782"/>
      </a:accent2>
      <a:accent3>
        <a:srgbClr val="00A5D5"/>
      </a:accent3>
      <a:accent4>
        <a:srgbClr val="004192"/>
      </a:accent4>
      <a:accent5>
        <a:srgbClr val="8D003A"/>
      </a:accent5>
      <a:accent6>
        <a:srgbClr val="4D4D4F"/>
      </a:accent6>
      <a:hlink>
        <a:srgbClr val="E30056"/>
      </a:hlink>
      <a:folHlink>
        <a:srgbClr val="E30056"/>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36000" tIns="0" rIns="36000" bIns="0" rtlCol="0">
        <a:spAutoFit/>
      </a:bodyPr>
      <a:lstStyle>
        <a:defPPr>
          <a:defRPr sz="1300" smtClean="0">
            <a:solidFill>
              <a:schemeClr val="accent6"/>
            </a:solidFill>
          </a:defRPr>
        </a:defPPr>
      </a:lstStyle>
    </a:txDef>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1964</TotalTime>
  <Words>2671</Words>
  <Application>Microsoft Office PowerPoint</Application>
  <PresentationFormat>Affichage à l'écran (4:3)</PresentationFormat>
  <Paragraphs>331</Paragraphs>
  <Slides>27</Slides>
  <Notes>1</Notes>
  <HiddenSlides>0</HiddenSlides>
  <MMClips>0</MMClips>
  <ScaleCrop>false</ScaleCrop>
  <HeadingPairs>
    <vt:vector size="4" baseType="variant">
      <vt:variant>
        <vt:lpstr>Thème</vt:lpstr>
      </vt:variant>
      <vt:variant>
        <vt:i4>4</vt:i4>
      </vt:variant>
      <vt:variant>
        <vt:lpstr>Titres des diapositives</vt:lpstr>
      </vt:variant>
      <vt:variant>
        <vt:i4>27</vt:i4>
      </vt:variant>
    </vt:vector>
  </HeadingPairs>
  <TitlesOfParts>
    <vt:vector size="31" baseType="lpstr">
      <vt:lpstr>Office Theme</vt:lpstr>
      <vt:lpstr>1_Office Theme</vt:lpstr>
      <vt:lpstr>16_PPT rouge</vt:lpstr>
      <vt:lpstr>2_Office Theme</vt:lpstr>
      <vt:lpstr>Covid-19 en milieu professionnel</vt:lpstr>
      <vt:lpstr>Une organisation initiale en 3 niveaux </vt:lpstr>
      <vt:lpstr>Niveau 3 : trois situations possibles  (Investigation et gestion ARS - SpF)</vt:lpstr>
      <vt:lpstr>Définitions des cas (SpF 12/11/2020)</vt:lpstr>
      <vt:lpstr>CAT en cas de détection d’un (ou 2) salarié(s)  positif(s) Covid-19 en entreprise   </vt:lpstr>
      <vt:lpstr>Durée d’isolement du cas positif</vt:lpstr>
      <vt:lpstr>Mesures d’isolement des contacts à risque</vt:lpstr>
      <vt:lpstr>Mesures de dépistage des contacts à risque</vt:lpstr>
      <vt:lpstr>Mesures de protection efficaces</vt:lpstr>
      <vt:lpstr>Mise en œuvre et respect des mesures barrières  et recommandations au sein de l’entreprise</vt:lpstr>
      <vt:lpstr>Signalement à l’ARS</vt:lpstr>
      <vt:lpstr>Gestion d’un cluster en entreprise (1)</vt:lpstr>
      <vt:lpstr>Gestion d’un cluster en entreprise (2)</vt:lpstr>
      <vt:lpstr>Lien avec la DIRECCTE (1)</vt:lpstr>
      <vt:lpstr>Lien avec la DIRECCTE (2)</vt:lpstr>
      <vt:lpstr>Contact-tracing de niveau 3  Quelques données  épidémiologiques descriptives </vt:lpstr>
      <vt:lpstr>Nombre hebdomadaire de signaux  dans les bouches du Rhône</vt:lpstr>
      <vt:lpstr>Caractéristiques des signaux  Bouches du Rhône</vt:lpstr>
      <vt:lpstr>Suivi des clusters en Paca (1)</vt:lpstr>
      <vt:lpstr>Suivi des clusters en Paca (2)</vt:lpstr>
      <vt:lpstr>Suivi des clusters en Paca (3)</vt:lpstr>
      <vt:lpstr>Suivi des clusters en Paca (4)</vt:lpstr>
      <vt:lpstr> </vt:lpstr>
      <vt:lpstr>Cas pratique dans une entreprise de transport (2)</vt:lpstr>
      <vt:lpstr>Cas pratique dans une entreprise de transport (3)</vt:lpstr>
      <vt:lpstr>Cas pratique dans un supermarché</vt:lpstr>
      <vt:lpstr>Présentation PowerPoint</vt:lpstr>
    </vt:vector>
  </TitlesOfParts>
  <Company>Ministères Chargés des Affaires Sociales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en milieu professionnel</dc:title>
  <dc:creator>*</dc:creator>
  <cp:lastModifiedBy>Config</cp:lastModifiedBy>
  <cp:revision>140</cp:revision>
  <dcterms:created xsi:type="dcterms:W3CDTF">2020-10-01T13:56:20Z</dcterms:created>
  <dcterms:modified xsi:type="dcterms:W3CDTF">2020-11-17T11:15:31Z</dcterms:modified>
</cp:coreProperties>
</file>