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drawingml.chart+xml" PartName="/ppt/charts/chart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1"/>
  </p:notesMasterIdLst>
  <p:handoutMasterIdLst>
    <p:handoutMasterId r:id="rId92"/>
  </p:handoutMasterIdLst>
  <p:sldIdLst>
    <p:sldId id="256" r:id="rId3"/>
    <p:sldId id="659" r:id="rId4"/>
    <p:sldId id="773" r:id="rId5"/>
    <p:sldId id="776" r:id="rId6"/>
    <p:sldId id="777" r:id="rId7"/>
    <p:sldId id="779" r:id="rId8"/>
    <p:sldId id="282" r:id="rId9"/>
    <p:sldId id="624" r:id="rId10"/>
    <p:sldId id="793" r:id="rId11"/>
    <p:sldId id="794" r:id="rId12"/>
    <p:sldId id="795" r:id="rId13"/>
    <p:sldId id="796" r:id="rId14"/>
    <p:sldId id="797" r:id="rId15"/>
    <p:sldId id="798" r:id="rId16"/>
    <p:sldId id="800" r:id="rId17"/>
    <p:sldId id="664" r:id="rId18"/>
    <p:sldId id="760" r:id="rId19"/>
    <p:sldId id="273" r:id="rId20"/>
    <p:sldId id="275" r:id="rId21"/>
    <p:sldId id="694" r:id="rId22"/>
    <p:sldId id="771" r:id="rId23"/>
    <p:sldId id="434" r:id="rId24"/>
    <p:sldId id="260" r:id="rId25"/>
    <p:sldId id="665" r:id="rId26"/>
    <p:sldId id="264" r:id="rId27"/>
    <p:sldId id="685" r:id="rId28"/>
    <p:sldId id="801" r:id="rId29"/>
    <p:sldId id="666" r:id="rId30"/>
    <p:sldId id="785" r:id="rId31"/>
    <p:sldId id="789" r:id="rId32"/>
    <p:sldId id="787" r:id="rId33"/>
    <p:sldId id="788" r:id="rId34"/>
    <p:sldId id="790" r:id="rId35"/>
    <p:sldId id="369" r:id="rId36"/>
    <p:sldId id="372" r:id="rId37"/>
    <p:sldId id="262" r:id="rId38"/>
    <p:sldId id="574" r:id="rId39"/>
    <p:sldId id="611" r:id="rId40"/>
    <p:sldId id="565" r:id="rId41"/>
    <p:sldId id="620" r:id="rId42"/>
    <p:sldId id="633" r:id="rId43"/>
    <p:sldId id="617" r:id="rId44"/>
    <p:sldId id="625" r:id="rId45"/>
    <p:sldId id="674" r:id="rId46"/>
    <p:sldId id="362" r:id="rId47"/>
    <p:sldId id="296" r:id="rId48"/>
    <p:sldId id="433" r:id="rId49"/>
    <p:sldId id="486" r:id="rId50"/>
    <p:sldId id="487" r:id="rId51"/>
    <p:sldId id="707" r:id="rId52"/>
    <p:sldId id="708" r:id="rId53"/>
    <p:sldId id="709" r:id="rId54"/>
    <p:sldId id="710" r:id="rId55"/>
    <p:sldId id="442" r:id="rId56"/>
    <p:sldId id="711" r:id="rId57"/>
    <p:sldId id="718" r:id="rId58"/>
    <p:sldId id="605" r:id="rId59"/>
    <p:sldId id="668" r:id="rId60"/>
    <p:sldId id="649" r:id="rId61"/>
    <p:sldId id="695" r:id="rId62"/>
    <p:sldId id="432" r:id="rId63"/>
    <p:sldId id="418" r:id="rId64"/>
    <p:sldId id="417" r:id="rId65"/>
    <p:sldId id="419" r:id="rId66"/>
    <p:sldId id="363" r:id="rId67"/>
    <p:sldId id="403" r:id="rId68"/>
    <p:sldId id="538" r:id="rId69"/>
    <p:sldId id="496" r:id="rId70"/>
    <p:sldId id="405" r:id="rId71"/>
    <p:sldId id="493" r:id="rId72"/>
    <p:sldId id="406" r:id="rId73"/>
    <p:sldId id="692" r:id="rId74"/>
    <p:sldId id="364" r:id="rId75"/>
    <p:sldId id="387" r:id="rId76"/>
    <p:sldId id="714" r:id="rId77"/>
    <p:sldId id="492" r:id="rId78"/>
    <p:sldId id="731" r:id="rId79"/>
    <p:sldId id="765" r:id="rId80"/>
    <p:sldId id="365" r:id="rId81"/>
    <p:sldId id="412" r:id="rId82"/>
    <p:sldId id="366" r:id="rId83"/>
    <p:sldId id="414" r:id="rId84"/>
    <p:sldId id="679" r:id="rId85"/>
    <p:sldId id="676" r:id="rId86"/>
    <p:sldId id="677" r:id="rId87"/>
    <p:sldId id="678" r:id="rId88"/>
    <p:sldId id="792" r:id="rId89"/>
    <p:sldId id="451" r:id="rId9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66"/>
    <a:srgbClr val="66CCFF"/>
    <a:srgbClr val="66FF33"/>
    <a:srgbClr val="F2F2F2"/>
    <a:srgbClr val="996633"/>
    <a:srgbClr val="008000"/>
    <a:srgbClr val="0000FF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05"/>
  </p:normalViewPr>
  <p:slideViewPr>
    <p:cSldViewPr>
      <p:cViewPr varScale="1">
        <p:scale>
          <a:sx n="108" d="100"/>
          <a:sy n="108" d="100"/>
        </p:scale>
        <p:origin x="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Feuil1!$I$3</c:f>
              <c:strCache>
                <c:ptCount val="1"/>
                <c:pt idx="0">
                  <c:v>cas en %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0-2167-D54E-B933-E85292265BC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167-D54E-B933-E85292265BC5}"/>
              </c:ext>
            </c:extLst>
          </c:dPt>
          <c:cat>
            <c:strRef>
              <c:f>Feuil1!$H$4:$H$6</c:f>
              <c:strCache>
                <c:ptCount val="3"/>
                <c:pt idx="0">
                  <c:v>Niveau 1</c:v>
                </c:pt>
                <c:pt idx="1">
                  <c:v>Niveau 2</c:v>
                </c:pt>
                <c:pt idx="2">
                  <c:v>Niveau 3/4</c:v>
                </c:pt>
              </c:strCache>
            </c:strRef>
          </c:cat>
          <c:val>
            <c:numRef>
              <c:f>Feuil1!$I$4:$I$6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7-D54E-B933-E85292265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930150492862211"/>
          <c:y val="0.73788436975499549"/>
          <c:w val="0.17574966468062594"/>
          <c:h val="0.1877895724321779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511D79-6E00-41F9-A023-D8ADD818A28F}" type="datetimeFigureOut">
              <a:rPr lang="fr-FR"/>
              <a:pPr>
                <a:defRPr/>
              </a:pPr>
              <a:t>01/02/2021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8E896C2-3D9F-4DC5-96F1-6C039B79E48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979042C-2043-4EFA-A189-557010B0907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2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061B2-FB05-445C-B476-A4CD0B6F0057}" type="slidenum">
              <a:rPr lang="en-US" altLang="fr-FR" smtClean="0"/>
              <a:pPr/>
              <a:t>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9DC36-9CFD-44F8-ABD7-64ABF1A88A22}" type="slidenum">
              <a:rPr lang="en-US" altLang="fr-FR" smtClean="0"/>
              <a:pPr/>
              <a:t>15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B8952-2710-433F-9DC3-2D51CA34FDF6}" type="slidenum">
              <a:rPr lang="fr-FR" smtClean="0">
                <a:ea typeface="ＭＳ Ｐゴシック" pitchFamily="34" charset="-128"/>
              </a:rPr>
              <a:pPr/>
              <a:t>16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B8952-2710-433F-9DC3-2D51CA34FDF6}" type="slidenum">
              <a:rPr lang="fr-FR" smtClean="0">
                <a:ea typeface="ＭＳ Ｐゴシック" pitchFamily="34" charset="-128"/>
              </a:rPr>
              <a:pPr/>
              <a:t>17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345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E56EA-0A09-405A-9900-81C3BAD18420}" type="slidenum">
              <a:rPr lang="en-US" altLang="fr-FR" smtClean="0"/>
              <a:pPr/>
              <a:t>18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36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327D6-4190-4E79-9E2F-0EFAA58A5640}" type="slidenum">
              <a:rPr lang="en-US" altLang="fr-FR" smtClean="0"/>
              <a:pPr/>
              <a:t>19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45FF4-345C-4606-997E-1F51903544E3}" type="slidenum">
              <a:rPr lang="fr-FR" smtClean="0">
                <a:ea typeface="ＭＳ Ｐゴシック" pitchFamily="34" charset="-128"/>
              </a:rPr>
              <a:pPr/>
              <a:t>20</a:t>
            </a:fld>
            <a:endParaRPr 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077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396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B3D85-D8ED-4DCF-9E0E-0D9AF50493B9}" type="slidenum">
              <a:rPr lang="en-US" altLang="fr-FR" smtClean="0"/>
              <a:pPr/>
              <a:t>22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0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1B5D2-D294-4D43-AF88-78B36DB3451E}" type="slidenum">
              <a:rPr lang="en-US" altLang="fr-FR" smtClean="0"/>
              <a:pPr/>
              <a:t>23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CF2BE2-E70E-48F0-A5DA-B5B4B5A8A740}" type="slidenum">
              <a:rPr lang="fr-FR" smtClean="0">
                <a:ea typeface="ＭＳ Ｐゴシック" pitchFamily="34" charset="-128"/>
              </a:rPr>
              <a:pPr/>
              <a:t>24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57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FF22A-34EB-4D43-991F-12F99DA506D0}" type="slidenum">
              <a:rPr lang="en-US" altLang="fr-FR" smtClean="0"/>
              <a:pPr/>
              <a:t>25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32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F2F09-8F1F-40F7-87C8-BD1FC12D1B91}" type="slidenum">
              <a:rPr lang="en-US" altLang="fr-FR" smtClean="0"/>
              <a:pPr/>
              <a:t>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57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FF22A-34EB-4D43-991F-12F99DA506D0}" type="slidenum">
              <a:rPr lang="en-US" altLang="fr-FR" smtClean="0"/>
              <a:pPr/>
              <a:t>26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9DC36-9CFD-44F8-ABD7-64ABF1A88A22}" type="slidenum">
              <a:rPr lang="en-US" altLang="fr-FR" smtClean="0"/>
              <a:pPr/>
              <a:t>27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45FF4-345C-4606-997E-1F51903544E3}" type="slidenum">
              <a:rPr lang="fr-FR" smtClean="0">
                <a:ea typeface="ＭＳ Ｐゴシック" pitchFamily="34" charset="-128"/>
              </a:rPr>
              <a:pPr/>
              <a:t>28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93-95D0-4127-A2F1-1DB106F21C8B}" type="slidenum">
              <a:rPr lang="en-US" altLang="fr-FR" smtClean="0"/>
              <a:pPr/>
              <a:t>29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93-95D0-4127-A2F1-1DB106F21C8B}" type="slidenum">
              <a:rPr lang="en-US" altLang="fr-FR" smtClean="0"/>
              <a:pPr/>
              <a:t>30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93-95D0-4127-A2F1-1DB106F21C8B}" type="slidenum">
              <a:rPr lang="en-US" altLang="fr-FR" smtClean="0"/>
              <a:pPr/>
              <a:t>31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93-95D0-4127-A2F1-1DB106F21C8B}" type="slidenum">
              <a:rPr lang="en-US" altLang="fr-FR" smtClean="0"/>
              <a:pPr/>
              <a:t>32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23293-95D0-4127-A2F1-1DB106F21C8B}" type="slidenum">
              <a:rPr lang="en-US" altLang="fr-FR" smtClean="0"/>
              <a:pPr/>
              <a:t>33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98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17EA3-ED67-47FD-AEDB-055ADBFECE62}" type="slidenum">
              <a:rPr lang="en-US" altLang="fr-FR" smtClean="0"/>
              <a:pPr/>
              <a:t>34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488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1B5CE-BAB0-4483-A7F9-53C6A4311FBC}" type="slidenum">
              <a:rPr lang="en-US" altLang="fr-FR" smtClean="0"/>
              <a:pPr/>
              <a:t>35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9DC36-9CFD-44F8-ABD7-64ABF1A88A22}" type="slidenum">
              <a:rPr lang="en-US" altLang="fr-FR" smtClean="0"/>
              <a:pPr/>
              <a:t>8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508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7A83B-323A-41E5-9AC8-8D4D35CA4C5D}" type="slidenum">
              <a:rPr lang="en-US" altLang="fr-FR" smtClean="0"/>
              <a:pPr/>
              <a:t>36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539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CD899-98B5-48A2-AF75-A8F468356795}" type="slidenum">
              <a:rPr lang="en-US" altLang="fr-FR" smtClean="0"/>
              <a:pPr/>
              <a:t>37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C0AD38ED-2EBA-484F-8EE4-34912652D3EC}" type="slidenum">
              <a:rPr lang="en-US" altLang="fr-FR" sz="1300"/>
              <a:pPr algn="r" eaLnBrk="1" hangingPunct="1"/>
              <a:t>42</a:t>
            </a:fld>
            <a:endParaRPr lang="en-US" altLang="fr-FR" sz="130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9DC36-9CFD-44F8-ABD7-64ABF1A88A22}" type="slidenum">
              <a:rPr lang="en-US" altLang="fr-FR" smtClean="0"/>
              <a:pPr/>
              <a:t>43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6BFCD019-7F5C-4857-9D32-924967B76855}" type="slidenum">
              <a:rPr lang="en-US" altLang="fr-FR" sz="1300"/>
              <a:pPr algn="r" eaLnBrk="1" hangingPunct="1"/>
              <a:t>45</a:t>
            </a:fld>
            <a:endParaRPr lang="en-US" altLang="fr-FR" sz="1300"/>
          </a:p>
        </p:txBody>
      </p:sp>
      <p:sp>
        <p:nvSpPr>
          <p:cNvPr id="28569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7ECEE172-EBDD-4A01-963B-7FA76B0D955A}" type="slidenum">
              <a:rPr lang="en-US" altLang="fr-FR" sz="1300"/>
              <a:pPr algn="r" eaLnBrk="1" hangingPunct="1"/>
              <a:t>45</a:t>
            </a:fld>
            <a:endParaRPr lang="en-US" altLang="fr-FR" sz="1300"/>
          </a:p>
        </p:txBody>
      </p:sp>
      <p:sp>
        <p:nvSpPr>
          <p:cNvPr id="285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86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4687D-F1BB-4CFB-B7B7-EC8F4AE59A17}" type="slidenum">
              <a:rPr lang="en-US" altLang="fr-FR" smtClean="0"/>
              <a:pPr/>
              <a:t>46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88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8F68B-02DD-4953-80F8-3461EA074181}" type="slidenum">
              <a:rPr lang="en-US" altLang="fr-FR" smtClean="0"/>
              <a:pPr/>
              <a:t>47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603E6-96C1-4A3D-9F51-1CDA8C510B69}" type="slidenum">
              <a:rPr lang="en-US" altLang="fr-FR" smtClean="0"/>
              <a:pPr/>
              <a:t>48</a:t>
            </a:fld>
            <a:endParaRPr lang="en-US" altLang="fr-FR"/>
          </a:p>
        </p:txBody>
      </p:sp>
      <p:sp>
        <p:nvSpPr>
          <p:cNvPr id="29696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AB08D919-067F-43AB-9DA9-4995B84DAFE3}" type="slidenum">
              <a:rPr lang="en-US" altLang="fr-FR" sz="1300"/>
              <a:pPr algn="r" eaLnBrk="1" hangingPunct="1"/>
              <a:t>48</a:t>
            </a:fld>
            <a:endParaRPr lang="en-US" altLang="fr-FR" sz="1300"/>
          </a:p>
        </p:txBody>
      </p:sp>
      <p:sp>
        <p:nvSpPr>
          <p:cNvPr id="296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97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A4CC-61E2-41BF-8AFE-587FD9AE5415}" type="slidenum">
              <a:rPr lang="en-US" altLang="fr-FR" smtClean="0"/>
              <a:pPr/>
              <a:t>49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97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A4CC-61E2-41BF-8AFE-587FD9AE5415}" type="slidenum">
              <a:rPr lang="en-US" altLang="fr-FR" smtClean="0"/>
              <a:pPr/>
              <a:t>50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776A8B-1362-4F12-A8A8-6467E3AC45B3}" type="slidenum">
              <a:rPr lang="fr-FR" smtClean="0">
                <a:ea typeface="ＭＳ Ｐゴシック" pitchFamily="34" charset="-128"/>
              </a:rPr>
              <a:pPr/>
              <a:t>9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97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A4CC-61E2-41BF-8AFE-587FD9AE5415}" type="slidenum">
              <a:rPr lang="en-US" altLang="fr-FR" smtClean="0"/>
              <a:pPr/>
              <a:t>51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97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A4CC-61E2-41BF-8AFE-587FD9AE5415}" type="slidenum">
              <a:rPr lang="en-US" altLang="fr-FR" smtClean="0"/>
              <a:pPr/>
              <a:t>52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97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A4CC-61E2-41BF-8AFE-587FD9AE5415}" type="slidenum">
              <a:rPr lang="en-US" altLang="fr-FR" smtClean="0"/>
              <a:pPr/>
              <a:t>53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9C82E31C-BC84-47D1-8F8E-B930476A1F31}" type="slidenum">
              <a:rPr lang="en-US" altLang="fr-FR" sz="1300"/>
              <a:pPr algn="r" eaLnBrk="1" hangingPunct="1"/>
              <a:t>54</a:t>
            </a:fld>
            <a:endParaRPr lang="en-US" altLang="fr-FR" sz="1300"/>
          </a:p>
        </p:txBody>
      </p:sp>
      <p:sp>
        <p:nvSpPr>
          <p:cNvPr id="30208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1D26958B-906E-4953-A664-71C8D695F80A}" type="slidenum">
              <a:rPr lang="en-US" altLang="fr-FR" sz="1300"/>
              <a:pPr algn="r" eaLnBrk="1" hangingPunct="1"/>
              <a:t>54</a:t>
            </a:fld>
            <a:endParaRPr lang="en-US" altLang="fr-FR" sz="1300"/>
          </a:p>
        </p:txBody>
      </p:sp>
      <p:sp>
        <p:nvSpPr>
          <p:cNvPr id="302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DB1FEBC2-245E-48CD-995D-2F4610569D30}" type="slidenum">
              <a:rPr lang="en-US" altLang="fr-FR" sz="1300"/>
              <a:pPr algn="r" eaLnBrk="1" hangingPunct="1"/>
              <a:t>57</a:t>
            </a:fld>
            <a:endParaRPr lang="en-US" altLang="fr-FR" sz="1300"/>
          </a:p>
        </p:txBody>
      </p:sp>
      <p:sp>
        <p:nvSpPr>
          <p:cNvPr id="31437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82A38E32-F598-40BA-A554-09A1CADDEB8A}" type="slidenum">
              <a:rPr lang="en-US" altLang="fr-FR" sz="1300"/>
              <a:pPr algn="r" eaLnBrk="1" hangingPunct="1"/>
              <a:t>57</a:t>
            </a:fld>
            <a:endParaRPr lang="en-US" altLang="fr-FR" sz="1300"/>
          </a:p>
        </p:txBody>
      </p:sp>
      <p:sp>
        <p:nvSpPr>
          <p:cNvPr id="314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B4EDC-42E0-4CAB-B892-FA4F2462C8C4}" type="slidenum">
              <a:rPr lang="en-US" smtClean="0">
                <a:ea typeface="ＭＳ Ｐゴシック" pitchFamily="34" charset="-128"/>
              </a:rPr>
              <a:pPr/>
              <a:t>58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52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95237" name="Espace réservé du numéro de diapositiv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eaLnBrk="1" hangingPunct="1"/>
            <a:fld id="{5DE1B22A-73E4-45D8-AEA7-52FAE6B67008}" type="slidenum">
              <a:rPr lang="en-US" sz="1300"/>
              <a:pPr algn="r" eaLnBrk="1" hangingPunct="1"/>
              <a:t>58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E9CFB2-E5F6-4A09-8010-F82F190D75E3}" type="slidenum">
              <a:rPr lang="fr-FR" smtClean="0">
                <a:ea typeface="ＭＳ Ｐゴシック" pitchFamily="34" charset="-128"/>
              </a:rPr>
              <a:pPr/>
              <a:t>59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06ED5FCA-5742-48E1-8DAB-AF7C03C8E1C6}" type="slidenum">
              <a:rPr lang="en-US" altLang="fr-FR" sz="1300"/>
              <a:pPr algn="r" eaLnBrk="1" hangingPunct="1"/>
              <a:t>60</a:t>
            </a:fld>
            <a:endParaRPr lang="en-US" altLang="fr-FR" sz="1300"/>
          </a:p>
        </p:txBody>
      </p:sp>
      <p:sp>
        <p:nvSpPr>
          <p:cNvPr id="31846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29FA3211-248E-48FC-8EEA-054B30050176}" type="slidenum">
              <a:rPr lang="en-US" altLang="fr-FR" sz="1300"/>
              <a:pPr algn="r" eaLnBrk="1" hangingPunct="1"/>
              <a:t>60</a:t>
            </a:fld>
            <a:endParaRPr lang="en-US" altLang="fr-FR" sz="1300"/>
          </a:p>
        </p:txBody>
      </p:sp>
      <p:sp>
        <p:nvSpPr>
          <p:cNvPr id="318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20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D61AB-D063-4444-8A2A-212E78825E33}" type="slidenum">
              <a:rPr lang="en-US" altLang="fr-FR" smtClean="0"/>
              <a:pPr/>
              <a:t>61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F3FF4FA3-A9EE-4736-9CA7-C559B4020196}" type="slidenum">
              <a:rPr lang="en-US" altLang="fr-FR" sz="1300"/>
              <a:pPr algn="r" eaLnBrk="1" hangingPunct="1"/>
              <a:t>62</a:t>
            </a:fld>
            <a:endParaRPr lang="en-US" altLang="fr-FR" sz="1300"/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A56B92AF-E5D1-4213-8C9E-816474E4B66C}" type="slidenum">
              <a:rPr lang="en-US" altLang="fr-FR" sz="1300"/>
              <a:pPr algn="r" eaLnBrk="1" hangingPunct="1"/>
              <a:t>62</a:t>
            </a:fld>
            <a:endParaRPr lang="en-US" altLang="fr-FR" sz="1300"/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A26CD-25B1-4A53-8146-43F9732C63F8}" type="slidenum">
              <a:rPr lang="en-US" altLang="fr-FR" smtClean="0"/>
              <a:pPr/>
              <a:t>10</a:t>
            </a:fld>
            <a:endParaRPr lang="en-US" altLang="fr-FR"/>
          </a:p>
        </p:txBody>
      </p:sp>
      <p:sp>
        <p:nvSpPr>
          <p:cNvPr id="26726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CA935676-0CE9-4ACE-9631-9B80F19D164C}" type="slidenum">
              <a:rPr lang="en-US" altLang="fr-FR" sz="1300"/>
              <a:pPr algn="r" eaLnBrk="1" hangingPunct="1"/>
              <a:t>10</a:t>
            </a:fld>
            <a:endParaRPr lang="en-US" altLang="fr-FR" sz="1300"/>
          </a:p>
        </p:txBody>
      </p:sp>
      <p:sp>
        <p:nvSpPr>
          <p:cNvPr id="267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F9748-BA7E-4780-8C46-7E7BD9B0CAF7}" type="slidenum">
              <a:rPr lang="en-US" altLang="fr-FR" smtClean="0"/>
              <a:pPr/>
              <a:t>63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B21816C1-D1D4-4EB2-9533-A12A1FF5477D}" type="slidenum">
              <a:rPr lang="en-US" altLang="fr-FR" sz="1300"/>
              <a:pPr algn="r" eaLnBrk="1" hangingPunct="1"/>
              <a:t>64</a:t>
            </a:fld>
            <a:endParaRPr lang="en-US" altLang="fr-FR" sz="1300"/>
          </a:p>
        </p:txBody>
      </p:sp>
      <p:sp>
        <p:nvSpPr>
          <p:cNvPr id="32461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8014F7EA-486A-4183-9A28-896F89BC6B0B}" type="slidenum">
              <a:rPr lang="en-US" altLang="fr-FR" sz="1300"/>
              <a:pPr algn="r" eaLnBrk="1" hangingPunct="1"/>
              <a:t>64</a:t>
            </a:fld>
            <a:endParaRPr lang="en-US" altLang="fr-FR" sz="1300"/>
          </a:p>
        </p:txBody>
      </p:sp>
      <p:sp>
        <p:nvSpPr>
          <p:cNvPr id="324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0A24CD3E-14AB-4514-B666-63F85D7C94BF}" type="slidenum">
              <a:rPr lang="en-US" altLang="fr-FR" sz="1300"/>
              <a:pPr algn="r" eaLnBrk="1" hangingPunct="1"/>
              <a:t>65</a:t>
            </a:fld>
            <a:endParaRPr lang="en-US" altLang="fr-FR" sz="1300"/>
          </a:p>
        </p:txBody>
      </p:sp>
      <p:sp>
        <p:nvSpPr>
          <p:cNvPr id="32768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84DB8AFD-E55F-4BE7-965E-478FE1002A65}" type="slidenum">
              <a:rPr lang="en-US" altLang="fr-FR" sz="1300"/>
              <a:pPr algn="r" eaLnBrk="1" hangingPunct="1"/>
              <a:t>65</a:t>
            </a:fld>
            <a:endParaRPr lang="en-US" altLang="fr-FR" sz="1300"/>
          </a:p>
        </p:txBody>
      </p:sp>
      <p:sp>
        <p:nvSpPr>
          <p:cNvPr id="327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0CF9D695-2A46-48E6-BA50-33B2E58B86BB}" type="slidenum">
              <a:rPr lang="en-US" altLang="fr-FR" sz="1300"/>
              <a:pPr algn="r" eaLnBrk="1" hangingPunct="1"/>
              <a:t>66</a:t>
            </a:fld>
            <a:endParaRPr lang="en-US" altLang="fr-FR" sz="1300"/>
          </a:p>
        </p:txBody>
      </p:sp>
      <p:sp>
        <p:nvSpPr>
          <p:cNvPr id="33075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39DDBDD5-3B50-46DB-BC40-ACE1D6D2C406}" type="slidenum">
              <a:rPr lang="en-US" altLang="fr-FR" sz="1300"/>
              <a:pPr algn="r" eaLnBrk="1" hangingPunct="1"/>
              <a:t>66</a:t>
            </a:fld>
            <a:endParaRPr lang="en-US" altLang="fr-FR" sz="1300"/>
          </a:p>
        </p:txBody>
      </p:sp>
      <p:sp>
        <p:nvSpPr>
          <p:cNvPr id="330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31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A99FA-0418-4998-BB17-657A703A97FB}" type="slidenum">
              <a:rPr lang="en-US" altLang="fr-FR" smtClean="0"/>
              <a:pPr/>
              <a:t>67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C25B185B-8C08-47D2-86DB-6DC5F9B162C1}" type="slidenum">
              <a:rPr lang="en-US" altLang="fr-FR" sz="1300"/>
              <a:pPr algn="r" eaLnBrk="1" hangingPunct="1"/>
              <a:t>68</a:t>
            </a:fld>
            <a:endParaRPr lang="en-US" altLang="fr-FR" sz="1300"/>
          </a:p>
        </p:txBody>
      </p:sp>
      <p:sp>
        <p:nvSpPr>
          <p:cNvPr id="33382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5ECEF8AA-C62D-408D-9326-64F2A7ED9BCA}" type="slidenum">
              <a:rPr lang="en-US" altLang="fr-FR" sz="1300"/>
              <a:pPr algn="r" eaLnBrk="1" hangingPunct="1"/>
              <a:t>68</a:t>
            </a:fld>
            <a:endParaRPr lang="en-US" altLang="fr-FR" sz="1300"/>
          </a:p>
        </p:txBody>
      </p:sp>
      <p:sp>
        <p:nvSpPr>
          <p:cNvPr id="333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8E33BEDD-295D-432D-B1D0-5E32D79C10DD}" type="slidenum">
              <a:rPr lang="en-US" altLang="fr-FR" sz="1300"/>
              <a:pPr algn="r" eaLnBrk="1" hangingPunct="1"/>
              <a:t>69</a:t>
            </a:fld>
            <a:endParaRPr lang="en-US" altLang="fr-FR" sz="1300"/>
          </a:p>
        </p:txBody>
      </p:sp>
      <p:sp>
        <p:nvSpPr>
          <p:cNvPr id="34099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A584F601-0952-4BF7-838F-C03EFEA02E33}" type="slidenum">
              <a:rPr lang="en-US" altLang="fr-FR" sz="1300"/>
              <a:pPr algn="r" eaLnBrk="1" hangingPunct="1"/>
              <a:t>69</a:t>
            </a:fld>
            <a:endParaRPr lang="en-US" altLang="fr-FR" sz="1300"/>
          </a:p>
        </p:txBody>
      </p:sp>
      <p:sp>
        <p:nvSpPr>
          <p:cNvPr id="340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AE3910C4-6DBD-4104-BF99-56423387F93D}" type="slidenum">
              <a:rPr lang="en-US" altLang="fr-FR" sz="1300"/>
              <a:pPr algn="r" eaLnBrk="1" hangingPunct="1"/>
              <a:t>70</a:t>
            </a:fld>
            <a:endParaRPr lang="en-US" altLang="fr-FR" sz="1300"/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69A0E93B-9F22-49EB-9DB3-AA3B6C3BCED1}" type="slidenum">
              <a:rPr lang="en-US" altLang="fr-FR" sz="1300"/>
              <a:pPr algn="r" eaLnBrk="1" hangingPunct="1"/>
              <a:t>70</a:t>
            </a:fld>
            <a:endParaRPr lang="en-US" altLang="fr-FR" sz="1300"/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383B329B-F500-4208-94C4-E91A4A782803}" type="slidenum">
              <a:rPr lang="en-US" altLang="fr-FR" sz="1300"/>
              <a:pPr algn="r" eaLnBrk="1" hangingPunct="1"/>
              <a:t>71</a:t>
            </a:fld>
            <a:endParaRPr lang="en-US" altLang="fr-FR" sz="1300"/>
          </a:p>
        </p:txBody>
      </p:sp>
      <p:sp>
        <p:nvSpPr>
          <p:cNvPr id="33689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E61C1BA9-C51B-4EA6-BC58-1CA9F06AF0DB}" type="slidenum">
              <a:rPr lang="en-US" altLang="fr-FR" sz="1300"/>
              <a:pPr algn="r" eaLnBrk="1" hangingPunct="1"/>
              <a:t>71</a:t>
            </a:fld>
            <a:endParaRPr lang="en-US" altLang="fr-FR" sz="1300"/>
          </a:p>
        </p:txBody>
      </p:sp>
      <p:sp>
        <p:nvSpPr>
          <p:cNvPr id="336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EFE20021-3425-48E8-B5D5-773873A1CD83}" type="slidenum">
              <a:rPr lang="en-US" altLang="fr-FR" sz="1300"/>
              <a:pPr algn="r" eaLnBrk="1" hangingPunct="1"/>
              <a:t>72</a:t>
            </a:fld>
            <a:endParaRPr lang="en-US" altLang="fr-FR" sz="1300"/>
          </a:p>
        </p:txBody>
      </p:sp>
      <p:sp>
        <p:nvSpPr>
          <p:cNvPr id="34406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DD14984B-41F6-4756-9577-7F1C3A921FDC}" type="slidenum">
              <a:rPr lang="en-US" altLang="fr-FR" sz="1300"/>
              <a:pPr algn="r" eaLnBrk="1" hangingPunct="1"/>
              <a:t>72</a:t>
            </a:fld>
            <a:endParaRPr lang="en-US" altLang="fr-FR" sz="1300"/>
          </a:p>
        </p:txBody>
      </p:sp>
      <p:sp>
        <p:nvSpPr>
          <p:cNvPr id="344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4DD2B-6A6B-411B-BDAB-6923F809EFED}" type="slidenum">
              <a:rPr lang="fr-FR" smtClean="0">
                <a:ea typeface="ＭＳ Ｐゴシック" pitchFamily="34" charset="-128"/>
              </a:rPr>
              <a:pPr/>
              <a:t>11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10050FB9-63A8-4C71-B44C-14D5F0435113}" type="slidenum">
              <a:rPr lang="en-US" altLang="fr-FR" sz="1300"/>
              <a:pPr algn="r" eaLnBrk="1" hangingPunct="1"/>
              <a:t>73</a:t>
            </a:fld>
            <a:endParaRPr lang="en-US" altLang="fr-FR" sz="1300"/>
          </a:p>
        </p:txBody>
      </p:sp>
      <p:sp>
        <p:nvSpPr>
          <p:cNvPr id="34816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097859E6-23A9-41FB-B5C2-B72879137AFE}" type="slidenum">
              <a:rPr lang="en-US" altLang="fr-FR" sz="1300"/>
              <a:pPr algn="r" eaLnBrk="1" hangingPunct="1"/>
              <a:t>73</a:t>
            </a:fld>
            <a:endParaRPr lang="en-US" altLang="fr-FR" sz="1300"/>
          </a:p>
        </p:txBody>
      </p:sp>
      <p:sp>
        <p:nvSpPr>
          <p:cNvPr id="348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50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E1563-3BE7-4791-8EBB-48DC7AB35EF6}" type="slidenum">
              <a:rPr lang="en-US" altLang="fr-FR" smtClean="0"/>
              <a:pPr/>
              <a:t>74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717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A4771-74C2-4C12-B1F2-64E0DA2625B5}" type="slidenum">
              <a:rPr lang="en-US" altLang="fr-FR" smtClean="0"/>
              <a:pPr/>
              <a:t>76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66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6B8CD-26D8-4899-9121-C916AE82A674}" type="slidenum">
              <a:rPr lang="en-US" altLang="fr-FR" smtClean="0"/>
              <a:pPr/>
              <a:t>77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815D065A-F55B-4E09-A6AB-117091920A3F}" type="slidenum">
              <a:rPr lang="en-US" altLang="fr-FR" sz="1300"/>
              <a:pPr algn="r" eaLnBrk="1" hangingPunct="1"/>
              <a:t>79</a:t>
            </a:fld>
            <a:endParaRPr lang="en-US" altLang="fr-FR" sz="1300"/>
          </a:p>
        </p:txBody>
      </p:sp>
      <p:sp>
        <p:nvSpPr>
          <p:cNvPr id="37273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DDBFB16C-D8CE-4DA5-AC29-A751EEE0195B}" type="slidenum">
              <a:rPr lang="en-US" altLang="fr-FR" sz="1300"/>
              <a:pPr algn="r" eaLnBrk="1" hangingPunct="1"/>
              <a:t>79</a:t>
            </a:fld>
            <a:endParaRPr lang="en-US" altLang="fr-FR" sz="1300"/>
          </a:p>
        </p:txBody>
      </p:sp>
      <p:sp>
        <p:nvSpPr>
          <p:cNvPr id="372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37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737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0A5CF-9546-47DA-8DA3-0D88A318632F}" type="slidenum">
              <a:rPr lang="en-US" altLang="fr-FR" smtClean="0"/>
              <a:pPr/>
              <a:t>80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710BC6C2-0400-4D8B-AEF9-F44DBAED9F5F}" type="slidenum">
              <a:rPr lang="en-US" altLang="fr-FR" sz="1300"/>
              <a:pPr algn="r" eaLnBrk="1" hangingPunct="1"/>
              <a:t>81</a:t>
            </a:fld>
            <a:endParaRPr lang="en-US" altLang="fr-FR" sz="1300"/>
          </a:p>
        </p:txBody>
      </p:sp>
      <p:sp>
        <p:nvSpPr>
          <p:cNvPr id="37683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2F5D9D2D-DEA6-496A-8F6B-6A7D38A61F21}" type="slidenum">
              <a:rPr lang="en-US" altLang="fr-FR" sz="1300"/>
              <a:pPr algn="r" eaLnBrk="1" hangingPunct="1"/>
              <a:t>81</a:t>
            </a:fld>
            <a:endParaRPr lang="en-US" altLang="fr-FR" sz="1300"/>
          </a:p>
        </p:txBody>
      </p:sp>
      <p:sp>
        <p:nvSpPr>
          <p:cNvPr id="376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987A61C3-3F4D-4A2A-9624-7799A4D5EE4D}" type="slidenum">
              <a:rPr lang="en-US" altLang="fr-FR" sz="1300"/>
              <a:pPr algn="r" eaLnBrk="1" hangingPunct="1"/>
              <a:t>82</a:t>
            </a:fld>
            <a:endParaRPr lang="en-US" altLang="fr-FR" sz="1300"/>
          </a:p>
        </p:txBody>
      </p:sp>
      <p:sp>
        <p:nvSpPr>
          <p:cNvPr id="37888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A59BCE62-BB68-43CF-A9AE-531B05648659}" type="slidenum">
              <a:rPr lang="en-US" altLang="fr-FR" sz="1300"/>
              <a:pPr algn="r" eaLnBrk="1" hangingPunct="1"/>
              <a:t>82</a:t>
            </a:fld>
            <a:endParaRPr lang="en-US" altLang="fr-FR" sz="1300"/>
          </a:p>
        </p:txBody>
      </p:sp>
      <p:sp>
        <p:nvSpPr>
          <p:cNvPr id="378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B4EDC-42E0-4CAB-B892-FA4F2462C8C4}" type="slidenum">
              <a:rPr lang="en-US" smtClean="0">
                <a:ea typeface="ＭＳ Ｐゴシック" pitchFamily="34" charset="-128"/>
              </a:rPr>
              <a:pPr/>
              <a:t>83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52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95237" name="Espace réservé du numéro de diapositiv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eaLnBrk="1" hangingPunct="1"/>
            <a:fld id="{5DE1B22A-73E4-45D8-AEA7-52FAE6B67008}" type="slidenum">
              <a:rPr lang="en-US" sz="1300"/>
              <a:pPr algn="r" eaLnBrk="1" hangingPunct="1"/>
              <a:t>83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B4EDC-42E0-4CAB-B892-FA4F2462C8C4}" type="slidenum">
              <a:rPr lang="en-US" smtClean="0">
                <a:ea typeface="ＭＳ Ｐゴシック" pitchFamily="34" charset="-128"/>
              </a:rPr>
              <a:pPr/>
              <a:t>84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952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95237" name="Espace réservé du numéro de diapositiv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 eaLnBrk="1" hangingPunct="1"/>
            <a:fld id="{5DE1B22A-73E4-45D8-AEA7-52FAE6B67008}" type="slidenum">
              <a:rPr lang="en-US" sz="1300"/>
              <a:pPr algn="r" eaLnBrk="1" hangingPunct="1"/>
              <a:t>84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41507209-1668-4D1C-A40B-A5F607341035}" type="slidenum">
              <a:rPr lang="en-US" altLang="fr-FR" sz="1300"/>
              <a:pPr algn="r" eaLnBrk="1" hangingPunct="1"/>
              <a:t>12</a:t>
            </a:fld>
            <a:endParaRPr lang="en-US" altLang="fr-FR" sz="1300"/>
          </a:p>
        </p:txBody>
      </p:sp>
      <p:sp>
        <p:nvSpPr>
          <p:cNvPr id="27341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0E9F4E44-0F6A-4EBA-BBEE-4DCA1C393639}" type="slidenum">
              <a:rPr lang="en-US" altLang="fr-FR" sz="1300"/>
              <a:pPr algn="r" eaLnBrk="1" hangingPunct="1"/>
              <a:t>12</a:t>
            </a:fld>
            <a:endParaRPr lang="en-US" altLang="fr-FR" sz="1300"/>
          </a:p>
        </p:txBody>
      </p:sp>
      <p:sp>
        <p:nvSpPr>
          <p:cNvPr id="273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68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6D69A-5329-4A86-899F-40885C8C456B}" type="slidenum">
              <a:rPr lang="en-US" altLang="fr-FR" smtClean="0"/>
              <a:pPr/>
              <a:t>85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368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6D69A-5329-4A86-899F-40885C8C456B}" type="slidenum">
              <a:rPr lang="en-US" altLang="fr-FR" smtClean="0"/>
              <a:pPr/>
              <a:t>86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C4F9FEF5-EE32-46A0-A769-CA9285899255}" type="slidenum">
              <a:rPr lang="en-US" altLang="fr-FR" sz="1300"/>
              <a:pPr algn="r" eaLnBrk="1" hangingPunct="1"/>
              <a:t>88</a:t>
            </a:fld>
            <a:endParaRPr lang="en-US" altLang="fr-FR" sz="1300"/>
          </a:p>
        </p:txBody>
      </p:sp>
      <p:sp>
        <p:nvSpPr>
          <p:cNvPr id="40345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eaLnBrk="1" hangingPunct="1"/>
            <a:fld id="{70279CED-40D3-4735-9E40-A8DCE2B9E622}" type="slidenum">
              <a:rPr lang="en-US" altLang="fr-FR" sz="1300"/>
              <a:pPr algn="r" eaLnBrk="1" hangingPunct="1"/>
              <a:t>88</a:t>
            </a:fld>
            <a:endParaRPr lang="en-US" altLang="fr-FR" sz="1300"/>
          </a:p>
        </p:txBody>
      </p:sp>
      <p:sp>
        <p:nvSpPr>
          <p:cNvPr id="403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77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FD373-9304-4856-A889-C6E4E3172C34}" type="slidenum">
              <a:rPr lang="en-US" altLang="fr-FR" smtClean="0"/>
              <a:pPr/>
              <a:t>13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/>
          </a:p>
        </p:txBody>
      </p:sp>
      <p:sp>
        <p:nvSpPr>
          <p:cNvPr id="278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F7FCE-56F8-402C-A8E4-3ADA77A20DB4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861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84CC9-F83F-436E-9333-968FEA5D39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995B-B199-4349-B395-F4C09744EEF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0802-6DF3-4543-8090-55ED9A6AEA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9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17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56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0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85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08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7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93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7B85-0E4B-4AA0-8BC0-5759D8D6D11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3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86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5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0501-544A-4A5E-8AB7-4F3F59076D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7F5F-948D-4FC8-878A-83CB9B8BECB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49216-33CB-4E08-8777-48FFD628BD7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63DF-57A7-4EC7-87ED-37B8337DBD5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2F92-0DC0-42B3-9E2B-08B3F743B4F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529C-4AB8-49FB-9B24-E85C7814424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D341-FBD7-4E2A-9D6F-C5C6F956F8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AEE3F9B-3BAA-45DB-83D9-86D24B9C724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34CA-BA35-46AC-940B-54B2F562EAD8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8BF5-4A7E-4D7E-A34B-65DD257708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84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 ?><Relationships xmlns="http://schemas.openxmlformats.org/package/2006/relationships"><Relationship Id="rId8" Target="../media/image42.jpeg" Type="http://schemas.openxmlformats.org/officeDocument/2006/relationships/image"/><Relationship Id="rId3" Target="../media/image38.jpeg" Type="http://schemas.openxmlformats.org/officeDocument/2006/relationships/image"/><Relationship Id="rId7" Target="../media/image41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VIDEO%20ENTOMO/0008.MT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7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7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hyperlink" Target="VIDEO%20ENTOMO/IMGP0424.mp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image" Target="../media/image7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7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8.jpeg"/><Relationship Id="rId10" Type="http://schemas.openxmlformats.org/officeDocument/2006/relationships/image" Target="../media/image102.jpeg"/><Relationship Id="rId4" Type="http://schemas.openxmlformats.org/officeDocument/2006/relationships/image" Target="../media/image52.jpeg"/><Relationship Id="rId9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 ?><Relationships xmlns="http://schemas.openxmlformats.org/package/2006/relationships"><Relationship Id="rId8" Target="../media/image106.jpeg" Type="http://schemas.openxmlformats.org/officeDocument/2006/relationships/image"/><Relationship Id="rId13" Target="../media/image110.jpeg" Type="http://schemas.openxmlformats.org/officeDocument/2006/relationships/image"/><Relationship Id="rId18" Target="../media/image115.jpeg" Type="http://schemas.openxmlformats.org/officeDocument/2006/relationships/image"/><Relationship Id="rId3" Target="../media/image103.jpeg" Type="http://schemas.openxmlformats.org/officeDocument/2006/relationships/image"/><Relationship Id="rId7" Target="../media/image105.jpeg" Type="http://schemas.openxmlformats.org/officeDocument/2006/relationships/image"/><Relationship Id="rId12" Target="../media/image109.jpeg" Type="http://schemas.openxmlformats.org/officeDocument/2006/relationships/image"/><Relationship Id="rId17" Target="../media/image114.jpeg" Type="http://schemas.openxmlformats.org/officeDocument/2006/relationships/image"/><Relationship Id="rId2" Target="../notesSlides/notesSlide24.xml" Type="http://schemas.openxmlformats.org/officeDocument/2006/relationships/notesSlide"/><Relationship Id="rId16" Target="../media/image11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4.jpeg" Type="http://schemas.openxmlformats.org/officeDocument/2006/relationships/image"/><Relationship Id="rId11" Target="../media/image108.jpeg" Type="http://schemas.openxmlformats.org/officeDocument/2006/relationships/image"/><Relationship Id="rId5" Target="../media/image52.jpeg" Type="http://schemas.openxmlformats.org/officeDocument/2006/relationships/image"/><Relationship Id="rId15" Target="../media/image112.jpeg" Type="http://schemas.openxmlformats.org/officeDocument/2006/relationships/image"/><Relationship Id="rId10" Target="../media/image107.jpeg" Type="http://schemas.openxmlformats.org/officeDocument/2006/relationships/image"/><Relationship Id="rId4" Target="../media/image7.jpeg" Type="http://schemas.openxmlformats.org/officeDocument/2006/relationships/image"/><Relationship Id="rId9" Target="../media/image97.jpeg" Type="http://schemas.openxmlformats.org/officeDocument/2006/relationships/image"/><Relationship Id="rId14" Target="../media/image111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8" Target="../media/image106.jpeg" Type="http://schemas.openxmlformats.org/officeDocument/2006/relationships/image"/><Relationship Id="rId13" Target="../media/image123.jpeg" Type="http://schemas.openxmlformats.org/officeDocument/2006/relationships/image"/><Relationship Id="rId3" Target="../media/image7.jpeg" Type="http://schemas.openxmlformats.org/officeDocument/2006/relationships/image"/><Relationship Id="rId7" Target="../media/image118.jpeg" Type="http://schemas.openxmlformats.org/officeDocument/2006/relationships/image"/><Relationship Id="rId12" Target="../media/image122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17.jpeg" Type="http://schemas.openxmlformats.org/officeDocument/2006/relationships/image"/><Relationship Id="rId11" Target="../media/image121.jpeg" Type="http://schemas.openxmlformats.org/officeDocument/2006/relationships/image"/><Relationship Id="rId5" Target="../media/image116.jpeg" Type="http://schemas.openxmlformats.org/officeDocument/2006/relationships/image"/><Relationship Id="rId10" Target="../media/image120.jpeg" Type="http://schemas.openxmlformats.org/officeDocument/2006/relationships/image"/><Relationship Id="rId4" Target="../media/image98.jpeg" Type="http://schemas.openxmlformats.org/officeDocument/2006/relationships/image"/><Relationship Id="rId9" Target="../media/image119.jpeg" Type="http://schemas.openxmlformats.org/officeDocument/2006/relationships/image"/><Relationship Id="rId14" Target="../media/image101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jpeg"/><Relationship Id="rId3" Type="http://schemas.openxmlformats.org/officeDocument/2006/relationships/image" Target="../media/image7.jpeg"/><Relationship Id="rId7" Type="http://schemas.openxmlformats.org/officeDocument/2006/relationships/image" Target="../media/image126.jpeg"/><Relationship Id="rId12" Type="http://schemas.openxmlformats.org/officeDocument/2006/relationships/image" Target="../media/image131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5" Type="http://schemas.openxmlformats.org/officeDocument/2006/relationships/image" Target="../media/image124.jpeg"/><Relationship Id="rId15" Type="http://schemas.openxmlformats.org/officeDocument/2006/relationships/image" Target="../media/image107.jpeg"/><Relationship Id="rId10" Type="http://schemas.openxmlformats.org/officeDocument/2006/relationships/image" Target="../media/image129.jpeg"/><Relationship Id="rId4" Type="http://schemas.openxmlformats.org/officeDocument/2006/relationships/image" Target="../media/image106.jpeg"/><Relationship Id="rId9" Type="http://schemas.openxmlformats.org/officeDocument/2006/relationships/image" Target="../media/image128.jpeg"/><Relationship Id="rId14" Type="http://schemas.openxmlformats.org/officeDocument/2006/relationships/image" Target="../media/image1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7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0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4.jpeg"/></Relationships>
</file>

<file path=ppt/slides/_rels/slide37.xml.rels><?xml version="1.0" encoding="UTF-8" standalone="yes" ?><Relationships xmlns="http://schemas.openxmlformats.org/package/2006/relationships"><Relationship Id="rId3" Target="../media/image145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7.jpeg" Type="http://schemas.openxmlformats.org/officeDocument/2006/relationships/image"/><Relationship Id="rId4" Target="../media/image146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 ?><Relationships xmlns="http://schemas.openxmlformats.org/package/2006/relationships"><Relationship Id="rId3" Target="../media/image150.jpeg" Type="http://schemas.openxmlformats.org/officeDocument/2006/relationships/image"/><Relationship Id="rId2" Target="../media/image14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.jpeg" Type="http://schemas.openxmlformats.org/officeDocument/2006/relationships/image"/><Relationship Id="rId5" Target="../media/image152.jpeg" Type="http://schemas.openxmlformats.org/officeDocument/2006/relationships/image"/><Relationship Id="rId4" Target="../media/image151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7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3.jpeg"/><Relationship Id="rId7" Type="http://schemas.openxmlformats.org/officeDocument/2006/relationships/image" Target="../media/image1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5" Type="http://schemas.openxmlformats.org/officeDocument/2006/relationships/image" Target="../media/image75.jpeg"/><Relationship Id="rId4" Type="http://schemas.openxmlformats.org/officeDocument/2006/relationships/image" Target="../media/image174.jpeg"/><Relationship Id="rId9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78.jpeg"/><Relationship Id="rId7" Type="http://schemas.openxmlformats.org/officeDocument/2006/relationships/image" Target="../media/image18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3.jpeg"/><Relationship Id="rId7" Type="http://schemas.openxmlformats.org/officeDocument/2006/relationships/image" Target="../media/image1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2.jpeg"/><Relationship Id="rId7" Type="http://schemas.openxmlformats.org/officeDocument/2006/relationships/image" Target="../media/image19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VIDEO%20ENTOMO/IMGP0424.mp4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19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jpeg"/><Relationship Id="rId5" Type="http://schemas.openxmlformats.org/officeDocument/2006/relationships/image" Target="../media/image198.jpeg"/><Relationship Id="rId4" Type="http://schemas.openxmlformats.org/officeDocument/2006/relationships/image" Target="../media/image19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03.jpeg"/><Relationship Id="rId4" Type="http://schemas.openxmlformats.org/officeDocument/2006/relationships/image" Target="../media/image20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7" Type="http://schemas.openxmlformats.org/officeDocument/2006/relationships/image" Target="../media/image7.jpeg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jpeg"/><Relationship Id="rId5" Type="http://schemas.openxmlformats.org/officeDocument/2006/relationships/image" Target="../media/image207.jpeg"/><Relationship Id="rId4" Type="http://schemas.openxmlformats.org/officeDocument/2006/relationships/image" Target="../media/image20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4.jpeg"/></Relationships>
</file>

<file path=ppt/slides/_rels/slide58.xml.rels><?xml version="1.0" encoding="UTF-8" standalone="yes" ?><Relationships xmlns="http://schemas.openxmlformats.org/package/2006/relationships"><Relationship Id="rId8" Target="../media/image214.jpeg" Type="http://schemas.openxmlformats.org/officeDocument/2006/relationships/image"/><Relationship Id="rId3" Target="../media/image209.png" Type="http://schemas.openxmlformats.org/officeDocument/2006/relationships/image"/><Relationship Id="rId7" Target="../media/image213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12.jpeg" Type="http://schemas.openxmlformats.org/officeDocument/2006/relationships/image"/><Relationship Id="rId5" Target="../media/image211.jpeg" Type="http://schemas.openxmlformats.org/officeDocument/2006/relationships/image"/><Relationship Id="rId4" Target="../media/image210.jpeg" Type="http://schemas.openxmlformats.org/officeDocument/2006/relationships/image"/><Relationship Id="rId9" Target="../media/image7.jpeg" Type="http://schemas.openxmlformats.org/officeDocument/2006/relationships/image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jpeg"/><Relationship Id="rId4" Type="http://schemas.openxmlformats.org/officeDocument/2006/relationships/image" Target="../media/image2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7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jpeg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infestation%202.MOV" TargetMode="External"/><Relationship Id="rId3" Type="http://schemas.openxmlformats.org/officeDocument/2006/relationships/image" Target="../media/image183.jpeg"/><Relationship Id="rId7" Type="http://schemas.openxmlformats.org/officeDocument/2006/relationships/hyperlink" Target="Infestation.MOV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jpeg"/><Relationship Id="rId5" Type="http://schemas.openxmlformats.org/officeDocument/2006/relationships/image" Target="../media/image223.jpeg"/><Relationship Id="rId10" Type="http://schemas.openxmlformats.org/officeDocument/2006/relationships/image" Target="../media/image7.jpeg"/><Relationship Id="rId4" Type="http://schemas.openxmlformats.org/officeDocument/2006/relationships/image" Target="../media/image222.jpeg"/><Relationship Id="rId9" Type="http://schemas.openxmlformats.org/officeDocument/2006/relationships/image" Target="../media/image22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jpeg"/><Relationship Id="rId5" Type="http://schemas.openxmlformats.org/officeDocument/2006/relationships/image" Target="../media/image227.jpeg"/><Relationship Id="rId4" Type="http://schemas.openxmlformats.org/officeDocument/2006/relationships/image" Target="../media/image22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1.jpeg"/><Relationship Id="rId4" Type="http://schemas.openxmlformats.org/officeDocument/2006/relationships/image" Target="../media/image23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5.jpeg"/><Relationship Id="rId4" Type="http://schemas.openxmlformats.org/officeDocument/2006/relationships/image" Target="../media/image234.jpeg"/></Relationships>
</file>

<file path=ppt/slides/_rels/slide67.xml.rels><?xml version="1.0" encoding="UTF-8" standalone="yes" ?><Relationships xmlns="http://schemas.openxmlformats.org/package/2006/relationships"><Relationship Id="rId8" Target="../media/image241.jpeg" Type="http://schemas.openxmlformats.org/officeDocument/2006/relationships/image"/><Relationship Id="rId3" Target="../media/image236.jpeg" Type="http://schemas.openxmlformats.org/officeDocument/2006/relationships/image"/><Relationship Id="rId7" Target="../media/image240.jpeg" Type="http://schemas.openxmlformats.org/officeDocument/2006/relationships/image"/><Relationship Id="rId2" Target="../notesSlides/notesSlide5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39.jpeg" Type="http://schemas.openxmlformats.org/officeDocument/2006/relationships/image"/><Relationship Id="rId5" Target="../media/image238.jpeg" Type="http://schemas.openxmlformats.org/officeDocument/2006/relationships/image"/><Relationship Id="rId4" Target="../media/image237.jpeg" Type="http://schemas.openxmlformats.org/officeDocument/2006/relationships/image"/><Relationship Id="rId9" Target="../media/image7.jpeg" Type="http://schemas.openxmlformats.org/officeDocument/2006/relationships/image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jpeg"/><Relationship Id="rId5" Type="http://schemas.openxmlformats.org/officeDocument/2006/relationships/image" Target="../media/image243.jpeg"/><Relationship Id="rId4" Type="http://schemas.openxmlformats.org/officeDocument/2006/relationships/image" Target="../media/image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jpeg"/><Relationship Id="rId5" Type="http://schemas.openxmlformats.org/officeDocument/2006/relationships/image" Target="../media/image24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jpeg"/><Relationship Id="rId5" Type="http://schemas.openxmlformats.org/officeDocument/2006/relationships/image" Target="../media/image250.jpeg"/><Relationship Id="rId4" Type="http://schemas.openxmlformats.org/officeDocument/2006/relationships/image" Target="../media/image24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jpeg"/><Relationship Id="rId5" Type="http://schemas.openxmlformats.org/officeDocument/2006/relationships/image" Target="../media/image253.jpeg"/><Relationship Id="rId4" Type="http://schemas.openxmlformats.org/officeDocument/2006/relationships/image" Target="../media/image25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57.jpeg"/><Relationship Id="rId4" Type="http://schemas.openxmlformats.org/officeDocument/2006/relationships/image" Target="../media/image25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5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jpeg"/><Relationship Id="rId3" Type="http://schemas.openxmlformats.org/officeDocument/2006/relationships/image" Target="../media/image261.jpeg"/><Relationship Id="rId7" Type="http://schemas.openxmlformats.org/officeDocument/2006/relationships/image" Target="../media/image265.jpeg"/><Relationship Id="rId2" Type="http://schemas.openxmlformats.org/officeDocument/2006/relationships/image" Target="../media/image2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4.jpeg"/><Relationship Id="rId5" Type="http://schemas.openxmlformats.org/officeDocument/2006/relationships/image" Target="../media/image263.jpeg"/><Relationship Id="rId10" Type="http://schemas.openxmlformats.org/officeDocument/2006/relationships/image" Target="../media/image7.jpeg"/><Relationship Id="rId4" Type="http://schemas.openxmlformats.org/officeDocument/2006/relationships/image" Target="../media/image262.jpeg"/><Relationship Id="rId9" Type="http://schemas.openxmlformats.org/officeDocument/2006/relationships/image" Target="../media/image26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7" Type="http://schemas.openxmlformats.org/officeDocument/2006/relationships/image" Target="../media/image27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71.jpeg"/><Relationship Id="rId4" Type="http://schemas.openxmlformats.org/officeDocument/2006/relationships/image" Target="../media/image27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7.jpeg"/><Relationship Id="rId2" Type="http://schemas.openxmlformats.org/officeDocument/2006/relationships/image" Target="../media/image2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jpeg"/><Relationship Id="rId5" Type="http://schemas.openxmlformats.org/officeDocument/2006/relationships/image" Target="../media/image275.jpeg"/><Relationship Id="rId4" Type="http://schemas.openxmlformats.org/officeDocument/2006/relationships/image" Target="../media/image27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3.jpeg"/><Relationship Id="rId4" Type="http://schemas.openxmlformats.org/officeDocument/2006/relationships/image" Target="../media/image27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8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4.png"/><Relationship Id="rId4" Type="http://schemas.openxmlformats.org/officeDocument/2006/relationships/image" Target="../media/image283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jpeg"/><Relationship Id="rId3" Type="http://schemas.openxmlformats.org/officeDocument/2006/relationships/image" Target="../media/image7.jpeg"/><Relationship Id="rId7" Type="http://schemas.openxmlformats.org/officeDocument/2006/relationships/image" Target="../media/image28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jpeg"/><Relationship Id="rId5" Type="http://schemas.openxmlformats.org/officeDocument/2006/relationships/image" Target="../media/image286.jpeg"/><Relationship Id="rId4" Type="http://schemas.openxmlformats.org/officeDocument/2006/relationships/image" Target="../media/image28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jpeg"/></Relationships>
</file>

<file path=ppt/slides/_rels/slide8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7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92.jpeg" Type="http://schemas.openxmlformats.org/officeDocument/2006/relationships/image"/><Relationship Id="rId4" Target="../media/image291.jpeg" Type="http://schemas.openxmlformats.org/officeDocument/2006/relationships/image"/></Relationships>
</file>

<file path=ppt/slides/_rels/slide87.xml.rels><?xml version="1.0" encoding="UTF-8" standalone="yes" ?><Relationships xmlns="http://schemas.openxmlformats.org/package/2006/relationships"><Relationship Id="rId3" Target="../media/image294.jpeg" Type="http://schemas.openxmlformats.org/officeDocument/2006/relationships/image"/><Relationship Id="rId2" Target="../media/image29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8.xml.rels><?xml version="1.0" encoding="UTF-8" standalone="yes" ?><Relationships xmlns="http://schemas.openxmlformats.org/package/2006/relationships"><Relationship Id="rId3" Target="../media/image295.jpeg" Type="http://schemas.openxmlformats.org/officeDocument/2006/relationships/image"/><Relationship Id="rId2" Target="../notesSlides/notesSlide72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VHX_000053bi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0" y="-27384"/>
            <a:ext cx="9144000" cy="6858001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43108" y="6286520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FORMATION EN ENTOMOLOGIE - 2021</a:t>
            </a:r>
          </a:p>
        </p:txBody>
      </p:sp>
      <p:pic>
        <p:nvPicPr>
          <p:cNvPr id="3076" name="Picture 6" descr="LDI relief"/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7933309" y="44624"/>
            <a:ext cx="113928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71484" y="2699089"/>
            <a:ext cx="3529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fr-FR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Jean-Michel BERENGER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jmberenger62@gmail.com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www.diagnostic-insecte.com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214290"/>
            <a:ext cx="3786214" cy="2357454"/>
          </a:xfrm>
          <a:prstGeom prst="roundRect">
            <a:avLst/>
          </a:prstGeom>
          <a:solidFill>
            <a:schemeClr val="tx1">
              <a:lumMod val="75000"/>
              <a:lumOff val="25000"/>
              <a:alpha val="47451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LES PUNAISES DE LIT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Cimex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lectularius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et </a:t>
            </a:r>
            <a:r>
              <a:rPr lang="en-US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Cimex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hemipterus</a:t>
            </a:r>
            <a:endParaRPr lang="en-US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carte cimex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616">
            <a:off x="4046538" y="942975"/>
            <a:ext cx="49895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7F1291D5-2FBB-4950-BAA6-709FB1F97E9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6564" name="Picture 7" descr="Crebo puna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7125"/>
            <a:ext cx="3851275" cy="2778125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8569325" cy="3968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fr-FR" sz="2000">
                <a:solidFill>
                  <a:schemeClr val="bg1"/>
                </a:solidFill>
              </a:rPr>
              <a:t>PRESENCE DANS TOUTES LES SOCIALES CLASSES</a:t>
            </a:r>
          </a:p>
        </p:txBody>
      </p:sp>
      <p:pic>
        <p:nvPicPr>
          <p:cNvPr id="66566" name="Picture 7" descr="carte cimex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96106">
            <a:off x="107950" y="3489325"/>
            <a:ext cx="47212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9" descr="carte cimex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995">
            <a:off x="4070350" y="3641725"/>
            <a:ext cx="50387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B97308-27ED-4AF7-81F7-002E3FD5BDAC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10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9050" y="-9525"/>
            <a:ext cx="2133600" cy="365125"/>
          </a:xfrm>
          <a:noFill/>
        </p:spPr>
        <p:txBody>
          <a:bodyPr/>
          <a:lstStyle/>
          <a:p>
            <a:pPr algn="l"/>
            <a:fld id="{540F4FDA-695E-4FCB-891E-B687559D2B51}" type="slidenum">
              <a:rPr lang="fr-FR" altLang="fr-FR" smtClean="0">
                <a:latin typeface="Calibri" pitchFamily="34" charset="0"/>
              </a:rPr>
              <a:pPr algn="l"/>
              <a:t>10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HISTOIRE : avant dernière guerre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04664"/>
            <a:ext cx="4788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BE6018C5-BE30-4EAA-B896-3A16F149D9C9}" type="slidenum">
              <a:rPr lang="fr-FR" smtClean="0">
                <a:ea typeface="ＭＳ Ｐゴシック" pitchFamily="34" charset="-128"/>
              </a:rPr>
              <a:pPr algn="l"/>
              <a:t>11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14341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 6" descr="IMG_0160.JPG"/>
          <p:cNvPicPr>
            <a:picLocks noChangeAspect="1"/>
          </p:cNvPicPr>
          <p:nvPr/>
        </p:nvPicPr>
        <p:blipFill>
          <a:blip r:embed="rId4" cstate="print"/>
          <a:srcRect l="10275" t="17752" r="12477"/>
          <a:stretch>
            <a:fillRect/>
          </a:stretch>
        </p:blipFill>
        <p:spPr bwMode="auto">
          <a:xfrm>
            <a:off x="40155" y="999157"/>
            <a:ext cx="2197354" cy="179134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3" name="Picture 6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956" y="2870400"/>
            <a:ext cx="2452255" cy="233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1114" y="4833938"/>
            <a:ext cx="14414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ZoneTexte 11"/>
          <p:cNvSpPr txBox="1">
            <a:spLocks noChangeArrowheads="1"/>
          </p:cNvSpPr>
          <p:nvPr/>
        </p:nvSpPr>
        <p:spPr bwMode="auto">
          <a:xfrm>
            <a:off x="3784889" y="4703618"/>
            <a:ext cx="447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346" name="Image 12" descr="pupu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91740">
            <a:off x="3757179" y="5397381"/>
            <a:ext cx="3222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age 12" descr="pupu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91740">
            <a:off x="1849606" y="4410584"/>
            <a:ext cx="322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age 12" descr="pupu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91740">
            <a:off x="592419" y="3152975"/>
            <a:ext cx="3222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Image 12" descr="pupu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62176">
            <a:off x="800381" y="3460950"/>
            <a:ext cx="3222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Image 12" descr="pupu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473858">
            <a:off x="1175031" y="3262513"/>
            <a:ext cx="3222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429124" y="1357298"/>
            <a:ext cx="4572000" cy="42148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Insecticides moins rémanents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et résistance +++</a:t>
            </a:r>
            <a:endParaRPr lang="fr-FR" sz="2000" i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Tourisme - commerce</a:t>
            </a:r>
            <a:endParaRPr lang="fr-FR" alt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Méconnaissance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Population mondiale +++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Internet – ouverture frontières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CAUSES SITUATION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 0" descr="Cimex infe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692150"/>
            <a:ext cx="87884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5775" y="1354138"/>
            <a:ext cx="8318500" cy="4424362"/>
            <a:chOff x="1857" y="2430"/>
            <a:chExt cx="13100" cy="6967"/>
          </a:xfrm>
        </p:grpSpPr>
        <p:sp>
          <p:nvSpPr>
            <p:cNvPr id="72723" name="Text Box 15"/>
            <p:cNvSpPr txBox="1">
              <a:spLocks noChangeArrowheads="1"/>
            </p:cNvSpPr>
            <p:nvPr/>
          </p:nvSpPr>
          <p:spPr bwMode="auto">
            <a:xfrm>
              <a:off x="10022" y="6750"/>
              <a:ext cx="1505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Réunion Island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24" name="Oval 16"/>
            <p:cNvSpPr>
              <a:spLocks noChangeArrowheads="1"/>
            </p:cNvSpPr>
            <p:nvPr/>
          </p:nvSpPr>
          <p:spPr bwMode="auto">
            <a:xfrm>
              <a:off x="3330" y="521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25" name="Oval 17"/>
            <p:cNvSpPr>
              <a:spLocks noChangeArrowheads="1"/>
            </p:cNvSpPr>
            <p:nvPr/>
          </p:nvSpPr>
          <p:spPr bwMode="auto">
            <a:xfrm>
              <a:off x="3380" y="569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26" name="Oval 18"/>
            <p:cNvSpPr>
              <a:spLocks noChangeArrowheads="1"/>
            </p:cNvSpPr>
            <p:nvPr/>
          </p:nvSpPr>
          <p:spPr bwMode="auto">
            <a:xfrm>
              <a:off x="4020" y="515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27" name="Oval 19"/>
            <p:cNvSpPr>
              <a:spLocks noChangeArrowheads="1"/>
            </p:cNvSpPr>
            <p:nvPr/>
          </p:nvSpPr>
          <p:spPr bwMode="auto">
            <a:xfrm>
              <a:off x="5220" y="7020"/>
              <a:ext cx="25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28" name="Oval 20"/>
            <p:cNvSpPr>
              <a:spLocks noChangeArrowheads="1"/>
            </p:cNvSpPr>
            <p:nvPr/>
          </p:nvSpPr>
          <p:spPr bwMode="auto">
            <a:xfrm>
              <a:off x="5280" y="6590"/>
              <a:ext cx="300" cy="33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29" name="Oval 21"/>
            <p:cNvSpPr>
              <a:spLocks noChangeArrowheads="1"/>
            </p:cNvSpPr>
            <p:nvPr/>
          </p:nvSpPr>
          <p:spPr bwMode="auto">
            <a:xfrm>
              <a:off x="2630" y="2430"/>
              <a:ext cx="530" cy="5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0" name="Oval 22"/>
            <p:cNvSpPr>
              <a:spLocks noChangeArrowheads="1"/>
            </p:cNvSpPr>
            <p:nvPr/>
          </p:nvSpPr>
          <p:spPr bwMode="auto">
            <a:xfrm>
              <a:off x="3330" y="2610"/>
              <a:ext cx="340" cy="3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1" name="Oval 23"/>
            <p:cNvSpPr>
              <a:spLocks noChangeArrowheads="1"/>
            </p:cNvSpPr>
            <p:nvPr/>
          </p:nvSpPr>
          <p:spPr bwMode="auto">
            <a:xfrm>
              <a:off x="3950" y="2730"/>
              <a:ext cx="530" cy="5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2" name="Oval 24"/>
            <p:cNvSpPr>
              <a:spLocks noChangeArrowheads="1"/>
            </p:cNvSpPr>
            <p:nvPr/>
          </p:nvSpPr>
          <p:spPr bwMode="auto">
            <a:xfrm>
              <a:off x="4820" y="7250"/>
              <a:ext cx="460" cy="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3" name="Oval 25"/>
            <p:cNvSpPr>
              <a:spLocks noChangeArrowheads="1"/>
            </p:cNvSpPr>
            <p:nvPr/>
          </p:nvSpPr>
          <p:spPr bwMode="auto">
            <a:xfrm>
              <a:off x="6470" y="4870"/>
              <a:ext cx="300" cy="34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4" name="Oval 26"/>
            <p:cNvSpPr>
              <a:spLocks noChangeArrowheads="1"/>
            </p:cNvSpPr>
            <p:nvPr/>
          </p:nvSpPr>
          <p:spPr bwMode="auto">
            <a:xfrm>
              <a:off x="9940" y="697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5" name="Oval 27"/>
            <p:cNvSpPr>
              <a:spLocks noChangeArrowheads="1"/>
            </p:cNvSpPr>
            <p:nvPr/>
          </p:nvSpPr>
          <p:spPr bwMode="auto">
            <a:xfrm>
              <a:off x="7880" y="2960"/>
              <a:ext cx="280" cy="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6" name="Oval 28"/>
            <p:cNvSpPr>
              <a:spLocks noChangeArrowheads="1"/>
            </p:cNvSpPr>
            <p:nvPr/>
          </p:nvSpPr>
          <p:spPr bwMode="auto">
            <a:xfrm>
              <a:off x="7750" y="2430"/>
              <a:ext cx="24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7" name="Oval 29"/>
            <p:cNvSpPr>
              <a:spLocks noChangeArrowheads="1"/>
            </p:cNvSpPr>
            <p:nvPr/>
          </p:nvSpPr>
          <p:spPr bwMode="auto">
            <a:xfrm>
              <a:off x="7930" y="2690"/>
              <a:ext cx="280" cy="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8" name="Oval 30"/>
            <p:cNvSpPr>
              <a:spLocks noChangeArrowheads="1"/>
            </p:cNvSpPr>
            <p:nvPr/>
          </p:nvSpPr>
          <p:spPr bwMode="auto">
            <a:xfrm>
              <a:off x="8210" y="2460"/>
              <a:ext cx="280" cy="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39" name="Oval 31"/>
            <p:cNvSpPr>
              <a:spLocks noChangeArrowheads="1"/>
            </p:cNvSpPr>
            <p:nvPr/>
          </p:nvSpPr>
          <p:spPr bwMode="auto">
            <a:xfrm>
              <a:off x="8660" y="6310"/>
              <a:ext cx="210" cy="19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0" name="Oval 32"/>
            <p:cNvSpPr>
              <a:spLocks noChangeArrowheads="1"/>
            </p:cNvSpPr>
            <p:nvPr/>
          </p:nvSpPr>
          <p:spPr bwMode="auto">
            <a:xfrm>
              <a:off x="11410" y="430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1" name="Oval 33"/>
            <p:cNvSpPr>
              <a:spLocks noChangeArrowheads="1"/>
            </p:cNvSpPr>
            <p:nvPr/>
          </p:nvSpPr>
          <p:spPr bwMode="auto">
            <a:xfrm>
              <a:off x="12290" y="5600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2" name="Oval 34"/>
            <p:cNvSpPr>
              <a:spLocks noChangeArrowheads="1"/>
            </p:cNvSpPr>
            <p:nvPr/>
          </p:nvSpPr>
          <p:spPr bwMode="auto">
            <a:xfrm>
              <a:off x="13780" y="7040"/>
              <a:ext cx="460" cy="12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3" name="Oval 35"/>
            <p:cNvSpPr>
              <a:spLocks noChangeArrowheads="1"/>
            </p:cNvSpPr>
            <p:nvPr/>
          </p:nvSpPr>
          <p:spPr bwMode="auto">
            <a:xfrm>
              <a:off x="13370" y="6710"/>
              <a:ext cx="520" cy="41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4" name="Oval 36"/>
            <p:cNvSpPr>
              <a:spLocks noChangeArrowheads="1"/>
            </p:cNvSpPr>
            <p:nvPr/>
          </p:nvSpPr>
          <p:spPr bwMode="auto">
            <a:xfrm>
              <a:off x="13190" y="8130"/>
              <a:ext cx="850" cy="51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5" name="Oval 37"/>
            <p:cNvSpPr>
              <a:spLocks noChangeArrowheads="1"/>
            </p:cNvSpPr>
            <p:nvPr/>
          </p:nvSpPr>
          <p:spPr bwMode="auto">
            <a:xfrm>
              <a:off x="12290" y="7960"/>
              <a:ext cx="300" cy="2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6" name="Oval 38"/>
            <p:cNvSpPr>
              <a:spLocks noChangeArrowheads="1"/>
            </p:cNvSpPr>
            <p:nvPr/>
          </p:nvSpPr>
          <p:spPr bwMode="auto">
            <a:xfrm>
              <a:off x="8710" y="7590"/>
              <a:ext cx="25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7" name="Oval 39"/>
            <p:cNvSpPr>
              <a:spLocks noChangeArrowheads="1"/>
            </p:cNvSpPr>
            <p:nvPr/>
          </p:nvSpPr>
          <p:spPr bwMode="auto">
            <a:xfrm>
              <a:off x="8570" y="7760"/>
              <a:ext cx="300" cy="2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48" name="Oval 40"/>
            <p:cNvSpPr>
              <a:spLocks noChangeArrowheads="1"/>
            </p:cNvSpPr>
            <p:nvPr/>
          </p:nvSpPr>
          <p:spPr bwMode="auto">
            <a:xfrm>
              <a:off x="14220" y="6310"/>
              <a:ext cx="200" cy="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1200">
                  <a:latin typeface="Times New Roman" pitchFamily="18" charset="0"/>
                  <a:ea typeface="MS Mincho" pitchFamily="49" charset="-128"/>
                </a:rPr>
                <a:t>??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49" name="Text Box 41"/>
            <p:cNvSpPr txBox="1">
              <a:spLocks noChangeArrowheads="1"/>
            </p:cNvSpPr>
            <p:nvPr/>
          </p:nvSpPr>
          <p:spPr bwMode="auto">
            <a:xfrm>
              <a:off x="14100" y="6150"/>
              <a:ext cx="45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1600" b="1">
                  <a:latin typeface="Times New Roman" pitchFamily="18" charset="0"/>
                  <a:ea typeface="MS Mincho" pitchFamily="49" charset="-128"/>
                </a:rPr>
                <a:t>?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50" name="Oval 42"/>
            <p:cNvSpPr>
              <a:spLocks noChangeArrowheads="1"/>
            </p:cNvSpPr>
            <p:nvPr/>
          </p:nvSpPr>
          <p:spPr bwMode="auto">
            <a:xfrm>
              <a:off x="9010" y="6220"/>
              <a:ext cx="380" cy="33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1" name="Oval 43"/>
            <p:cNvSpPr>
              <a:spLocks noChangeArrowheads="1"/>
            </p:cNvSpPr>
            <p:nvPr/>
          </p:nvSpPr>
          <p:spPr bwMode="auto">
            <a:xfrm>
              <a:off x="8870" y="3710"/>
              <a:ext cx="200" cy="21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2" name="Oval 44"/>
            <p:cNvSpPr>
              <a:spLocks noChangeArrowheads="1"/>
            </p:cNvSpPr>
            <p:nvPr/>
          </p:nvSpPr>
          <p:spPr bwMode="auto">
            <a:xfrm>
              <a:off x="8840" y="3840"/>
              <a:ext cx="200" cy="21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3" name="Oval 45"/>
            <p:cNvSpPr>
              <a:spLocks noChangeArrowheads="1"/>
            </p:cNvSpPr>
            <p:nvPr/>
          </p:nvSpPr>
          <p:spPr bwMode="auto">
            <a:xfrm>
              <a:off x="6587" y="5377"/>
              <a:ext cx="210" cy="19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4" name="Oval 46"/>
            <p:cNvSpPr>
              <a:spLocks noChangeArrowheads="1"/>
            </p:cNvSpPr>
            <p:nvPr/>
          </p:nvSpPr>
          <p:spPr bwMode="auto">
            <a:xfrm>
              <a:off x="6687" y="5297"/>
              <a:ext cx="210" cy="1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5" name="Oval 47"/>
            <p:cNvSpPr>
              <a:spLocks noChangeArrowheads="1"/>
            </p:cNvSpPr>
            <p:nvPr/>
          </p:nvSpPr>
          <p:spPr bwMode="auto">
            <a:xfrm>
              <a:off x="9337" y="6997"/>
              <a:ext cx="380" cy="33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6" name="Oval 48"/>
            <p:cNvSpPr>
              <a:spLocks noChangeArrowheads="1"/>
            </p:cNvSpPr>
            <p:nvPr/>
          </p:nvSpPr>
          <p:spPr bwMode="auto">
            <a:xfrm>
              <a:off x="12057" y="3347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7" name="Oval 49"/>
            <p:cNvSpPr>
              <a:spLocks noChangeArrowheads="1"/>
            </p:cNvSpPr>
            <p:nvPr/>
          </p:nvSpPr>
          <p:spPr bwMode="auto">
            <a:xfrm>
              <a:off x="12647" y="343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8" name="Oval 50"/>
            <p:cNvSpPr>
              <a:spLocks noChangeArrowheads="1"/>
            </p:cNvSpPr>
            <p:nvPr/>
          </p:nvSpPr>
          <p:spPr bwMode="auto">
            <a:xfrm>
              <a:off x="11287" y="532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59" name="Text Box 51"/>
            <p:cNvSpPr txBox="1">
              <a:spLocks noChangeArrowheads="1"/>
            </p:cNvSpPr>
            <p:nvPr/>
          </p:nvSpPr>
          <p:spPr bwMode="auto">
            <a:xfrm>
              <a:off x="10977" y="5467"/>
              <a:ext cx="99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Sri Lanka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0" name="Text Box 52"/>
            <p:cNvSpPr txBox="1">
              <a:spLocks noChangeArrowheads="1"/>
            </p:cNvSpPr>
            <p:nvPr/>
          </p:nvSpPr>
          <p:spPr bwMode="auto">
            <a:xfrm>
              <a:off x="6187" y="5547"/>
              <a:ext cx="121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Sierra Leone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1" name="Text Box 53"/>
            <p:cNvSpPr txBox="1">
              <a:spLocks noChangeArrowheads="1"/>
            </p:cNvSpPr>
            <p:nvPr/>
          </p:nvSpPr>
          <p:spPr bwMode="auto">
            <a:xfrm>
              <a:off x="8387" y="3717"/>
              <a:ext cx="99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Israel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2" name="Text Box 54"/>
            <p:cNvSpPr txBox="1">
              <a:spLocks noChangeArrowheads="1"/>
            </p:cNvSpPr>
            <p:nvPr/>
          </p:nvSpPr>
          <p:spPr bwMode="auto">
            <a:xfrm>
              <a:off x="12517" y="3197"/>
              <a:ext cx="99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Korea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3" name="Text Box 55"/>
            <p:cNvSpPr txBox="1">
              <a:spLocks noChangeArrowheads="1"/>
            </p:cNvSpPr>
            <p:nvPr/>
          </p:nvSpPr>
          <p:spPr bwMode="auto">
            <a:xfrm>
              <a:off x="4250" y="4710"/>
              <a:ext cx="181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Martinique (1-2012)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4" name="Text Box 56"/>
            <p:cNvSpPr txBox="1">
              <a:spLocks noChangeArrowheads="1"/>
            </p:cNvSpPr>
            <p:nvPr/>
          </p:nvSpPr>
          <p:spPr bwMode="auto">
            <a:xfrm>
              <a:off x="8067" y="6117"/>
              <a:ext cx="99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Rwanda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65" name="Oval 57"/>
            <p:cNvSpPr>
              <a:spLocks noChangeArrowheads="1"/>
            </p:cNvSpPr>
            <p:nvPr/>
          </p:nvSpPr>
          <p:spPr bwMode="auto">
            <a:xfrm>
              <a:off x="12467" y="4300"/>
              <a:ext cx="363" cy="2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66" name="Oval 58"/>
            <p:cNvSpPr>
              <a:spLocks noChangeArrowheads="1"/>
            </p:cNvSpPr>
            <p:nvPr/>
          </p:nvSpPr>
          <p:spPr bwMode="auto">
            <a:xfrm>
              <a:off x="12467" y="3827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67" name="Oval 59"/>
            <p:cNvSpPr>
              <a:spLocks noChangeArrowheads="1"/>
            </p:cNvSpPr>
            <p:nvPr/>
          </p:nvSpPr>
          <p:spPr bwMode="auto">
            <a:xfrm>
              <a:off x="12057" y="4780"/>
              <a:ext cx="30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68" name="Oval 60"/>
            <p:cNvSpPr>
              <a:spLocks noChangeArrowheads="1"/>
            </p:cNvSpPr>
            <p:nvPr/>
          </p:nvSpPr>
          <p:spPr bwMode="auto">
            <a:xfrm>
              <a:off x="12020" y="4690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69" name="Oval 61"/>
            <p:cNvSpPr>
              <a:spLocks noChangeArrowheads="1"/>
            </p:cNvSpPr>
            <p:nvPr/>
          </p:nvSpPr>
          <p:spPr bwMode="auto">
            <a:xfrm>
              <a:off x="7427" y="5337"/>
              <a:ext cx="260" cy="27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0" name="Oval 62"/>
            <p:cNvSpPr>
              <a:spLocks noChangeArrowheads="1"/>
            </p:cNvSpPr>
            <p:nvPr/>
          </p:nvSpPr>
          <p:spPr bwMode="auto">
            <a:xfrm>
              <a:off x="7607" y="5317"/>
              <a:ext cx="26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1" name="Oval 63"/>
            <p:cNvSpPr>
              <a:spLocks noChangeArrowheads="1"/>
            </p:cNvSpPr>
            <p:nvPr/>
          </p:nvSpPr>
          <p:spPr bwMode="auto">
            <a:xfrm>
              <a:off x="4190" y="4870"/>
              <a:ext cx="130" cy="14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2" name="Oval 64"/>
            <p:cNvSpPr>
              <a:spLocks noChangeArrowheads="1"/>
            </p:cNvSpPr>
            <p:nvPr/>
          </p:nvSpPr>
          <p:spPr bwMode="auto">
            <a:xfrm>
              <a:off x="4640" y="5547"/>
              <a:ext cx="130" cy="1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3" name="Text Box 65"/>
            <p:cNvSpPr txBox="1">
              <a:spLocks noChangeArrowheads="1"/>
            </p:cNvSpPr>
            <p:nvPr/>
          </p:nvSpPr>
          <p:spPr bwMode="auto">
            <a:xfrm>
              <a:off x="4440" y="5280"/>
              <a:ext cx="2057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French Guiana (1-2013)    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74" name="Oval 66"/>
            <p:cNvSpPr>
              <a:spLocks noChangeArrowheads="1"/>
            </p:cNvSpPr>
            <p:nvPr/>
          </p:nvSpPr>
          <p:spPr bwMode="auto">
            <a:xfrm>
              <a:off x="8870" y="6020"/>
              <a:ext cx="26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5" name="Text Box 67"/>
            <p:cNvSpPr txBox="1">
              <a:spLocks noChangeArrowheads="1"/>
            </p:cNvSpPr>
            <p:nvPr/>
          </p:nvSpPr>
          <p:spPr bwMode="auto">
            <a:xfrm>
              <a:off x="10870" y="3410"/>
              <a:ext cx="1517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fr-FR" altLang="ja-JP" sz="700" b="1" i="1">
                  <a:latin typeface="Tahoma" pitchFamily="34" charset="0"/>
                  <a:ea typeface="MS Mincho" pitchFamily="49" charset="-128"/>
                </a:rPr>
                <a:t>Beijing</a:t>
              </a:r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 (38-2008 to 2013)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76" name="Text Box 68"/>
            <p:cNvSpPr txBox="1">
              <a:spLocks noChangeArrowheads="1"/>
            </p:cNvSpPr>
            <p:nvPr/>
          </p:nvSpPr>
          <p:spPr bwMode="auto">
            <a:xfrm>
              <a:off x="12187" y="5377"/>
              <a:ext cx="990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Malaysia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77" name="Text Box 69"/>
            <p:cNvSpPr txBox="1">
              <a:spLocks noChangeArrowheads="1"/>
            </p:cNvSpPr>
            <p:nvPr/>
          </p:nvSpPr>
          <p:spPr bwMode="auto">
            <a:xfrm>
              <a:off x="13857" y="5827"/>
              <a:ext cx="11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fr-FR" altLang="ja-JP" sz="700" b="1">
                  <a:latin typeface="Tahoma" pitchFamily="34" charset="0"/>
                  <a:ea typeface="MS Mincho" pitchFamily="49" charset="-128"/>
                </a:rPr>
                <a:t>Papua New Guinea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78" name="Oval 70"/>
            <p:cNvSpPr>
              <a:spLocks noChangeArrowheads="1"/>
            </p:cNvSpPr>
            <p:nvPr/>
          </p:nvSpPr>
          <p:spPr bwMode="auto">
            <a:xfrm>
              <a:off x="1857" y="8577"/>
              <a:ext cx="440" cy="3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79" name="Oval 71"/>
            <p:cNvSpPr>
              <a:spLocks noChangeArrowheads="1"/>
            </p:cNvSpPr>
            <p:nvPr/>
          </p:nvSpPr>
          <p:spPr bwMode="auto">
            <a:xfrm>
              <a:off x="1857" y="8177"/>
              <a:ext cx="440" cy="3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0" name="Oval 72"/>
            <p:cNvSpPr>
              <a:spLocks noChangeArrowheads="1"/>
            </p:cNvSpPr>
            <p:nvPr/>
          </p:nvSpPr>
          <p:spPr bwMode="auto">
            <a:xfrm>
              <a:off x="1917" y="8997"/>
              <a:ext cx="300" cy="28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1" name="Text Box 73"/>
            <p:cNvSpPr txBox="1">
              <a:spLocks noChangeArrowheads="1"/>
            </p:cNvSpPr>
            <p:nvPr/>
          </p:nvSpPr>
          <p:spPr bwMode="auto">
            <a:xfrm>
              <a:off x="2297" y="8987"/>
              <a:ext cx="187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900">
                  <a:latin typeface="Times New Roman" pitchFamily="18" charset="0"/>
                  <a:ea typeface="MS Mincho" pitchFamily="49" charset="-128"/>
                </a:rPr>
                <a:t>Unspecified species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82" name="Oval 74"/>
            <p:cNvSpPr>
              <a:spLocks noChangeArrowheads="1"/>
            </p:cNvSpPr>
            <p:nvPr/>
          </p:nvSpPr>
          <p:spPr bwMode="auto">
            <a:xfrm>
              <a:off x="10437" y="4297"/>
              <a:ext cx="250" cy="28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3" name="Oval 75"/>
            <p:cNvSpPr>
              <a:spLocks noChangeArrowheads="1"/>
            </p:cNvSpPr>
            <p:nvPr/>
          </p:nvSpPr>
          <p:spPr bwMode="auto">
            <a:xfrm>
              <a:off x="10427" y="4147"/>
              <a:ext cx="300" cy="2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4" name="Text Box 76"/>
            <p:cNvSpPr txBox="1">
              <a:spLocks noChangeArrowheads="1"/>
            </p:cNvSpPr>
            <p:nvPr/>
          </p:nvSpPr>
          <p:spPr bwMode="auto">
            <a:xfrm>
              <a:off x="1857" y="8847"/>
              <a:ext cx="45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altLang="ja-JP" sz="1800" b="1">
                  <a:latin typeface="Times New Roman" pitchFamily="18" charset="0"/>
                  <a:ea typeface="MS Mincho" pitchFamily="49" charset="-128"/>
                </a:rPr>
                <a:t>?</a:t>
              </a:r>
              <a:endParaRPr lang="fr-FR" altLang="fr-FR" sz="1800">
                <a:ea typeface="MS Mincho" pitchFamily="49" charset="-128"/>
              </a:endParaRPr>
            </a:p>
          </p:txBody>
        </p:sp>
        <p:sp>
          <p:nvSpPr>
            <p:cNvPr id="72785" name="Oval 77"/>
            <p:cNvSpPr>
              <a:spLocks noChangeArrowheads="1"/>
            </p:cNvSpPr>
            <p:nvPr/>
          </p:nvSpPr>
          <p:spPr bwMode="auto">
            <a:xfrm>
              <a:off x="11967" y="4147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6" name="Oval 78"/>
            <p:cNvSpPr>
              <a:spLocks noChangeArrowheads="1"/>
            </p:cNvSpPr>
            <p:nvPr/>
          </p:nvSpPr>
          <p:spPr bwMode="auto">
            <a:xfrm>
              <a:off x="12187" y="429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7" name="Oval 79"/>
            <p:cNvSpPr>
              <a:spLocks noChangeArrowheads="1"/>
            </p:cNvSpPr>
            <p:nvPr/>
          </p:nvSpPr>
          <p:spPr bwMode="auto">
            <a:xfrm>
              <a:off x="12467" y="420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8" name="Oval 80"/>
            <p:cNvSpPr>
              <a:spLocks noChangeArrowheads="1"/>
            </p:cNvSpPr>
            <p:nvPr/>
          </p:nvSpPr>
          <p:spPr bwMode="auto">
            <a:xfrm>
              <a:off x="11917" y="398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89" name="Oval 81"/>
            <p:cNvSpPr>
              <a:spLocks noChangeArrowheads="1"/>
            </p:cNvSpPr>
            <p:nvPr/>
          </p:nvSpPr>
          <p:spPr bwMode="auto">
            <a:xfrm>
              <a:off x="12237" y="404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90" name="Oval 82"/>
            <p:cNvSpPr>
              <a:spLocks noChangeArrowheads="1"/>
            </p:cNvSpPr>
            <p:nvPr/>
          </p:nvSpPr>
          <p:spPr bwMode="auto">
            <a:xfrm>
              <a:off x="13970" y="4427"/>
              <a:ext cx="270" cy="2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91" name="Oval 83"/>
            <p:cNvSpPr>
              <a:spLocks noChangeArrowheads="1"/>
            </p:cNvSpPr>
            <p:nvPr/>
          </p:nvSpPr>
          <p:spPr bwMode="auto">
            <a:xfrm>
              <a:off x="12297" y="3587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92" name="Oval 84"/>
            <p:cNvSpPr>
              <a:spLocks noChangeArrowheads="1"/>
            </p:cNvSpPr>
            <p:nvPr/>
          </p:nvSpPr>
          <p:spPr bwMode="auto">
            <a:xfrm>
              <a:off x="12297" y="3010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93" name="Oval 85"/>
            <p:cNvSpPr>
              <a:spLocks noChangeArrowheads="1"/>
            </p:cNvSpPr>
            <p:nvPr/>
          </p:nvSpPr>
          <p:spPr bwMode="auto">
            <a:xfrm>
              <a:off x="12560" y="4047"/>
              <a:ext cx="270" cy="2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  <p:sp>
          <p:nvSpPr>
            <p:cNvPr id="72794" name="Oval 86"/>
            <p:cNvSpPr>
              <a:spLocks noChangeArrowheads="1"/>
            </p:cNvSpPr>
            <p:nvPr/>
          </p:nvSpPr>
          <p:spPr bwMode="auto">
            <a:xfrm>
              <a:off x="10797" y="3277"/>
              <a:ext cx="210" cy="1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GB" altLang="fr-FR" sz="1800"/>
            </a:p>
          </p:txBody>
        </p:sp>
      </p:grp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70AD200-2C48-4173-8BA9-02E6AF94D74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5235" name="ZoneTexte 2"/>
          <p:cNvSpPr txBox="1">
            <a:spLocks noChangeArrowheads="1"/>
          </p:cNvSpPr>
          <p:nvPr/>
        </p:nvSpPr>
        <p:spPr bwMode="auto">
          <a:xfrm>
            <a:off x="323850" y="6042025"/>
            <a:ext cx="8353425" cy="6413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 vole pas, ne saute pas donc se déplace avec nous, dans nos bagages par exemple… </a:t>
            </a:r>
          </a:p>
        </p:txBody>
      </p:sp>
      <p:sp>
        <p:nvSpPr>
          <p:cNvPr id="72710" name="Oval 84"/>
          <p:cNvSpPr>
            <a:spLocks noChangeArrowheads="1"/>
          </p:cNvSpPr>
          <p:nvPr/>
        </p:nvSpPr>
        <p:spPr bwMode="auto">
          <a:xfrm>
            <a:off x="2124075" y="54451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fr-FR" sz="1800"/>
          </a:p>
        </p:txBody>
      </p:sp>
      <p:sp>
        <p:nvSpPr>
          <p:cNvPr id="7271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58F32D0-5924-464A-97EC-696453638F77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12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9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9050" y="-9525"/>
            <a:ext cx="2133600" cy="365125"/>
          </a:xfrm>
          <a:noFill/>
        </p:spPr>
        <p:txBody>
          <a:bodyPr/>
          <a:lstStyle/>
          <a:p>
            <a:pPr algn="l"/>
            <a:fld id="{540F4FDA-695E-4FCB-891E-B687559D2B51}" type="slidenum">
              <a:rPr lang="fr-FR" altLang="fr-FR" smtClean="0">
                <a:latin typeface="Calibri" pitchFamily="34" charset="0"/>
              </a:rPr>
              <a:pPr algn="l"/>
              <a:t>12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83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SITUATION MONDIALE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unaises de lit - Train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37" y="476250"/>
            <a:ext cx="41322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3" y="908050"/>
            <a:ext cx="43418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3605">
            <a:off x="3150386" y="3186003"/>
            <a:ext cx="66468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1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EF685D3-4D1B-435F-9BED-D44BEF66728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7" name="Picture 5"/>
          <p:cNvSpPr>
            <a:spLocks noChangeAspect="1" noChangeArrowheads="1"/>
          </p:cNvSpPr>
          <p:nvPr/>
        </p:nvSpPr>
        <p:spPr bwMode="auto">
          <a:xfrm rot="-440486">
            <a:off x="103188" y="4489450"/>
            <a:ext cx="43180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680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C71FC7E-8F73-42D2-896A-D6094319E59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13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B9EDFA4-619B-4F9E-97A7-D470FA2AC37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9050" y="-9525"/>
            <a:ext cx="2133600" cy="365125"/>
          </a:xfrm>
          <a:noFill/>
        </p:spPr>
        <p:txBody>
          <a:bodyPr/>
          <a:lstStyle/>
          <a:p>
            <a:pPr algn="l"/>
            <a:fld id="{540F4FDA-695E-4FCB-891E-B687559D2B51}" type="slidenum">
              <a:rPr lang="fr-FR" altLang="fr-FR" smtClean="0">
                <a:latin typeface="Calibri" pitchFamily="34" charset="0"/>
              </a:rPr>
              <a:pPr algn="l"/>
              <a:t>13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3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2" descr="punaise actualite.jpg"/>
          <p:cNvPicPr>
            <a:picLocks noChangeAspect="1"/>
          </p:cNvPicPr>
          <p:nvPr/>
        </p:nvPicPr>
        <p:blipFill>
          <a:blip r:embed="rId7" cstate="print"/>
          <a:srcRect r="72817" b="60215"/>
          <a:stretch>
            <a:fillRect/>
          </a:stretch>
        </p:blipFill>
        <p:spPr bwMode="auto">
          <a:xfrm>
            <a:off x="97559" y="3500438"/>
            <a:ext cx="2529031" cy="230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2" descr="punaise actualite.jpg"/>
          <p:cNvPicPr>
            <a:picLocks noChangeAspect="1"/>
          </p:cNvPicPr>
          <p:nvPr/>
        </p:nvPicPr>
        <p:blipFill>
          <a:blip r:embed="rId7" cstate="print"/>
          <a:srcRect l="28306" r="44489" b="65149"/>
          <a:stretch>
            <a:fillRect/>
          </a:stretch>
        </p:blipFill>
        <p:spPr bwMode="auto">
          <a:xfrm rot="669227">
            <a:off x="2280404" y="4686473"/>
            <a:ext cx="2445009" cy="19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33863">
            <a:off x="1700373" y="1427650"/>
            <a:ext cx="3369500" cy="1887306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SITUATION FRANCE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33FB24E-1960-4E98-8053-B66589F89E3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28" name="Ellipse 13"/>
          <p:cNvSpPr>
            <a:spLocks noChangeArrowheads="1"/>
          </p:cNvSpPr>
          <p:nvPr/>
        </p:nvSpPr>
        <p:spPr bwMode="auto">
          <a:xfrm>
            <a:off x="1331913" y="5084763"/>
            <a:ext cx="1079500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 altLang="fr-FR" sz="1800"/>
          </a:p>
        </p:txBody>
      </p:sp>
      <p:sp>
        <p:nvSpPr>
          <p:cNvPr id="77829" name="Ellipse 14"/>
          <p:cNvSpPr>
            <a:spLocks noChangeArrowheads="1"/>
          </p:cNvSpPr>
          <p:nvPr/>
        </p:nvSpPr>
        <p:spPr bwMode="auto">
          <a:xfrm>
            <a:off x="5867400" y="4797425"/>
            <a:ext cx="1081088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GB" altLang="fr-FR" sz="1800"/>
          </a:p>
        </p:txBody>
      </p:sp>
      <p:sp>
        <p:nvSpPr>
          <p:cNvPr id="77830" name="Text Box 2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9126679F-A268-410E-AE36-5FA4252D5E3B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783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FAC7A4A-8325-43A4-BA8C-4F75ACEF98C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14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B9EDFA4-619B-4F9E-97A7-D470FA2AC37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9050" y="-9525"/>
            <a:ext cx="2133600" cy="365125"/>
          </a:xfrm>
          <a:noFill/>
        </p:spPr>
        <p:txBody>
          <a:bodyPr/>
          <a:lstStyle/>
          <a:p>
            <a:pPr algn="l"/>
            <a:fld id="{540F4FDA-695E-4FCB-891E-B687559D2B51}" type="slidenum">
              <a:rPr lang="fr-FR" altLang="fr-FR" smtClean="0">
                <a:latin typeface="Calibri" pitchFamily="34" charset="0"/>
              </a:rPr>
              <a:pPr algn="l"/>
              <a:t>14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19AF4A-B929-BB46-A1FA-4D90ED599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9050"/>
            <a:ext cx="7620000" cy="4279900"/>
          </a:xfrm>
          <a:prstGeom prst="rect">
            <a:avLst/>
          </a:prstGeom>
        </p:spPr>
      </p:pic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CHU Nantes 2017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3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G_0458.JPG"/>
          <p:cNvPicPr>
            <a:picLocks noChangeAspect="1"/>
          </p:cNvPicPr>
          <p:nvPr/>
        </p:nvPicPr>
        <p:blipFill>
          <a:blip r:embed="rId3" cstate="print"/>
          <a:srcRect t="19855" b="12634"/>
          <a:stretch>
            <a:fillRect/>
          </a:stretch>
        </p:blipFill>
        <p:spPr>
          <a:xfrm rot="5400000" flipV="1">
            <a:off x="-1894235" y="1894213"/>
            <a:ext cx="6860276" cy="3071803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357554" y="2204864"/>
            <a:ext cx="5678942" cy="1323439"/>
          </a:xfrm>
          <a:prstGeom prst="rect">
            <a:avLst/>
          </a:prstGeom>
          <a:solidFill>
            <a:schemeClr val="bg1">
              <a:lumMod val="65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fr-FR" altLang="fr-FR" sz="4000" b="1" dirty="0"/>
              <a:t>Présentation de la punaise de lit</a:t>
            </a:r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8721"/>
            <a:ext cx="504825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5536034" y="1556792"/>
            <a:ext cx="3500462" cy="36724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Parasite de l’Homme   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domestiquée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Hématophage à tous 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les stades de vie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Nocturne</a:t>
            </a:r>
          </a:p>
          <a:p>
            <a:endParaRPr lang="fr-FR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Ne saute pas – ne vole pas</a:t>
            </a:r>
          </a:p>
          <a:p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2526184"/>
            <a:ext cx="1428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= Plaques  </a:t>
            </a:r>
            <a:r>
              <a:rPr lang="fr-FR" sz="800" dirty="0" err="1"/>
              <a:t>hémélytrales</a:t>
            </a:r>
            <a:endParaRPr lang="fr-FR" sz="800" dirty="0"/>
          </a:p>
        </p:txBody>
      </p:sp>
      <p:sp>
        <p:nvSpPr>
          <p:cNvPr id="11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16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4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MORPHOLOGIE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857752" y="1571612"/>
            <a:ext cx="4143404" cy="36724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Les jeunes ressemblent à l’adulte, hématophages aussi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Pas de plaques </a:t>
            </a:r>
            <a:r>
              <a:rPr lang="fr-FR" sz="2000" b="1" dirty="0" err="1">
                <a:solidFill>
                  <a:schemeClr val="tx1"/>
                </a:solidFill>
              </a:rPr>
              <a:t>hémélytrales</a:t>
            </a:r>
            <a:r>
              <a:rPr lang="fr-FR" sz="2000" b="1" dirty="0">
                <a:solidFill>
                  <a:schemeClr val="tx1"/>
                </a:solidFill>
              </a:rPr>
              <a:t> formées, pas de sexe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Œufs couvert de couches de cire</a:t>
            </a:r>
          </a:p>
          <a:p>
            <a:endParaRPr lang="fr-FR" sz="8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Opercule avec micropyles pour la respiration</a:t>
            </a:r>
          </a:p>
        </p:txBody>
      </p:sp>
      <p:pic>
        <p:nvPicPr>
          <p:cNvPr id="7" name="Image 6" descr="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1652518" cy="2214554"/>
          </a:xfrm>
          <a:prstGeom prst="rect">
            <a:avLst/>
          </a:prstGeom>
        </p:spPr>
      </p:pic>
      <p:pic>
        <p:nvPicPr>
          <p:cNvPr id="9" name="Image 8" descr="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785794"/>
            <a:ext cx="2326214" cy="3089152"/>
          </a:xfrm>
          <a:prstGeom prst="rect">
            <a:avLst/>
          </a:prstGeom>
        </p:spPr>
      </p:pic>
      <p:pic>
        <p:nvPicPr>
          <p:cNvPr id="10" name="Image 9" descr="oeu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929066"/>
            <a:ext cx="1516326" cy="26290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14348" y="1357298"/>
            <a:ext cx="2000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Absence plaques </a:t>
            </a:r>
            <a:r>
              <a:rPr lang="fr-FR" sz="800" dirty="0" err="1"/>
              <a:t>hémélytrales</a:t>
            </a:r>
            <a:endParaRPr lang="fr-FR" sz="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85918" y="3143248"/>
            <a:ext cx="785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asexuées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071670" y="1571612"/>
            <a:ext cx="100013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1250133" y="1607331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1285852" y="328612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428860" y="3286124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28926" y="5179316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Chorion = cires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2910" y="4357694"/>
            <a:ext cx="785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opercule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rot="10800000">
            <a:off x="2500298" y="5286388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285852" y="4357694"/>
            <a:ext cx="71438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71472" y="3406975"/>
            <a:ext cx="9286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STADE I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928926" y="3835603"/>
            <a:ext cx="107157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STADE IV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14480" y="6429396"/>
            <a:ext cx="9286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OEUF</a:t>
            </a:r>
          </a:p>
        </p:txBody>
      </p:sp>
      <p:sp>
        <p:nvSpPr>
          <p:cNvPr id="23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17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0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eur droit 3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MORPHOLOGIE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1" descr="images2"/>
          <p:cNvPicPr>
            <a:picLocks noChangeAspect="1" noChangeArrowheads="1"/>
          </p:cNvPicPr>
          <p:nvPr/>
        </p:nvPicPr>
        <p:blipFill>
          <a:blip r:embed="rId3" cstate="print"/>
          <a:srcRect r="22498"/>
          <a:stretch>
            <a:fillRect/>
          </a:stretch>
        </p:blipFill>
        <p:spPr bwMode="auto">
          <a:xfrm>
            <a:off x="6300788" y="1709738"/>
            <a:ext cx="2376487" cy="192881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5689600" y="5738813"/>
            <a:ext cx="3240088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Facteurs humains attractifs</a:t>
            </a:r>
          </a:p>
        </p:txBody>
      </p:sp>
      <p:grpSp>
        <p:nvGrpSpPr>
          <p:cNvPr id="17412" name="Group 83"/>
          <p:cNvGrpSpPr>
            <a:grpSpLocks/>
          </p:cNvGrpSpPr>
          <p:nvPr/>
        </p:nvGrpSpPr>
        <p:grpSpPr bwMode="auto">
          <a:xfrm>
            <a:off x="539750" y="1936750"/>
            <a:ext cx="7850188" cy="3300413"/>
            <a:chOff x="430" y="1168"/>
            <a:chExt cx="4945" cy="2079"/>
          </a:xfrm>
        </p:grpSpPr>
        <p:pic>
          <p:nvPicPr>
            <p:cNvPr id="17419" name="Picture 67" descr="Cimexlectularius des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22821">
              <a:off x="3676" y="2523"/>
              <a:ext cx="555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29" descr="Cimexlectularius des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98318">
              <a:off x="869" y="1549"/>
              <a:ext cx="555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4" descr="Cimexlectularius des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22821">
              <a:off x="3379" y="2048"/>
              <a:ext cx="555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5" descr="Cimexlectularius des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947123">
              <a:off x="2364" y="1996"/>
              <a:ext cx="555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3" name="Group 59"/>
            <p:cNvGrpSpPr>
              <a:grpSpLocks/>
            </p:cNvGrpSpPr>
            <p:nvPr/>
          </p:nvGrpSpPr>
          <p:grpSpPr bwMode="auto">
            <a:xfrm>
              <a:off x="430" y="1752"/>
              <a:ext cx="953" cy="1043"/>
              <a:chOff x="249" y="1253"/>
              <a:chExt cx="1180" cy="1451"/>
            </a:xfrm>
          </p:grpSpPr>
          <p:sp>
            <p:nvSpPr>
              <p:cNvPr id="17434" name="Line 6"/>
              <p:cNvSpPr>
                <a:spLocks noChangeShapeType="1"/>
              </p:cNvSpPr>
              <p:nvPr/>
            </p:nvSpPr>
            <p:spPr bwMode="auto">
              <a:xfrm>
                <a:off x="703" y="1525"/>
                <a:ext cx="0" cy="108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5" name="Rectangle 8"/>
              <p:cNvSpPr>
                <a:spLocks noChangeArrowheads="1"/>
              </p:cNvSpPr>
              <p:nvPr/>
            </p:nvSpPr>
            <p:spPr bwMode="auto">
              <a:xfrm>
                <a:off x="249" y="1434"/>
                <a:ext cx="1180" cy="1270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36" name="Oval 10"/>
              <p:cNvSpPr>
                <a:spLocks noChangeArrowheads="1"/>
              </p:cNvSpPr>
              <p:nvPr/>
            </p:nvSpPr>
            <p:spPr bwMode="auto">
              <a:xfrm>
                <a:off x="930" y="129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37" name="Oval 11"/>
              <p:cNvSpPr>
                <a:spLocks noChangeArrowheads="1"/>
              </p:cNvSpPr>
              <p:nvPr/>
            </p:nvSpPr>
            <p:spPr bwMode="auto">
              <a:xfrm>
                <a:off x="748" y="129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38" name="Oval 12"/>
              <p:cNvSpPr>
                <a:spLocks noChangeArrowheads="1"/>
              </p:cNvSpPr>
              <p:nvPr/>
            </p:nvSpPr>
            <p:spPr bwMode="auto">
              <a:xfrm>
                <a:off x="793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39" name="Oval 13"/>
              <p:cNvSpPr>
                <a:spLocks noChangeArrowheads="1"/>
              </p:cNvSpPr>
              <p:nvPr/>
            </p:nvSpPr>
            <p:spPr bwMode="auto">
              <a:xfrm>
                <a:off x="884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0" name="Oval 14"/>
              <p:cNvSpPr>
                <a:spLocks noChangeArrowheads="1"/>
              </p:cNvSpPr>
              <p:nvPr/>
            </p:nvSpPr>
            <p:spPr bwMode="auto">
              <a:xfrm>
                <a:off x="839" y="129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1" name="Oval 1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2" name="Oval 16"/>
              <p:cNvSpPr>
                <a:spLocks noChangeArrowheads="1"/>
              </p:cNvSpPr>
              <p:nvPr/>
            </p:nvSpPr>
            <p:spPr bwMode="auto">
              <a:xfrm>
                <a:off x="839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3" name="Oval 17"/>
              <p:cNvSpPr>
                <a:spLocks noChangeArrowheads="1"/>
              </p:cNvSpPr>
              <p:nvPr/>
            </p:nvSpPr>
            <p:spPr bwMode="auto">
              <a:xfrm>
                <a:off x="884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4" name="Oval 18"/>
              <p:cNvSpPr>
                <a:spLocks noChangeArrowheads="1"/>
              </p:cNvSpPr>
              <p:nvPr/>
            </p:nvSpPr>
            <p:spPr bwMode="auto">
              <a:xfrm>
                <a:off x="567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5" name="Oval 19"/>
              <p:cNvSpPr>
                <a:spLocks noChangeArrowheads="1"/>
              </p:cNvSpPr>
              <p:nvPr/>
            </p:nvSpPr>
            <p:spPr bwMode="auto">
              <a:xfrm>
                <a:off x="612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6" name="Oval 20"/>
              <p:cNvSpPr>
                <a:spLocks noChangeArrowheads="1"/>
              </p:cNvSpPr>
              <p:nvPr/>
            </p:nvSpPr>
            <p:spPr bwMode="auto">
              <a:xfrm>
                <a:off x="476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7" name="Oval 21"/>
              <p:cNvSpPr>
                <a:spLocks noChangeArrowheads="1"/>
              </p:cNvSpPr>
              <p:nvPr/>
            </p:nvSpPr>
            <p:spPr bwMode="auto">
              <a:xfrm>
                <a:off x="975" y="125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8" name="Oval 22"/>
              <p:cNvSpPr>
                <a:spLocks noChangeArrowheads="1"/>
              </p:cNvSpPr>
              <p:nvPr/>
            </p:nvSpPr>
            <p:spPr bwMode="auto">
              <a:xfrm>
                <a:off x="1383" y="134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49" name="Oval 23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0" name="Oval 24"/>
              <p:cNvSpPr>
                <a:spLocks noChangeArrowheads="1"/>
              </p:cNvSpPr>
              <p:nvPr/>
            </p:nvSpPr>
            <p:spPr bwMode="auto">
              <a:xfrm>
                <a:off x="466" y="1732"/>
                <a:ext cx="771" cy="72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1" name="Oval 25"/>
              <p:cNvSpPr>
                <a:spLocks noChangeArrowheads="1"/>
              </p:cNvSpPr>
              <p:nvPr/>
            </p:nvSpPr>
            <p:spPr bwMode="auto">
              <a:xfrm>
                <a:off x="613" y="2069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2" name="Oval 26"/>
              <p:cNvSpPr>
                <a:spLocks noChangeArrowheads="1"/>
              </p:cNvSpPr>
              <p:nvPr/>
            </p:nvSpPr>
            <p:spPr bwMode="auto">
              <a:xfrm>
                <a:off x="976" y="2069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3" name="AutoShape 27"/>
              <p:cNvSpPr>
                <a:spLocks noChangeArrowheads="1"/>
              </p:cNvSpPr>
              <p:nvPr/>
            </p:nvSpPr>
            <p:spPr bwMode="auto">
              <a:xfrm>
                <a:off x="793" y="1858"/>
                <a:ext cx="91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454" name="Oval 45"/>
              <p:cNvSpPr>
                <a:spLocks noChangeArrowheads="1"/>
              </p:cNvSpPr>
              <p:nvPr/>
            </p:nvSpPr>
            <p:spPr bwMode="auto">
              <a:xfrm>
                <a:off x="793" y="138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5" name="Oval 46"/>
              <p:cNvSpPr>
                <a:spLocks noChangeArrowheads="1"/>
              </p:cNvSpPr>
              <p:nvPr/>
            </p:nvSpPr>
            <p:spPr bwMode="auto">
              <a:xfrm>
                <a:off x="693" y="1298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6" name="Oval 47"/>
              <p:cNvSpPr>
                <a:spLocks noChangeArrowheads="1"/>
              </p:cNvSpPr>
              <p:nvPr/>
            </p:nvSpPr>
            <p:spPr bwMode="auto">
              <a:xfrm>
                <a:off x="1340" y="1374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7" name="Oval 48"/>
              <p:cNvSpPr>
                <a:spLocks noChangeArrowheads="1"/>
              </p:cNvSpPr>
              <p:nvPr/>
            </p:nvSpPr>
            <p:spPr bwMode="auto">
              <a:xfrm>
                <a:off x="683" y="13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  <p:sp>
            <p:nvSpPr>
              <p:cNvPr id="17458" name="Oval 49"/>
              <p:cNvSpPr>
                <a:spLocks noChangeArrowheads="1"/>
              </p:cNvSpPr>
              <p:nvPr/>
            </p:nvSpPr>
            <p:spPr bwMode="auto">
              <a:xfrm>
                <a:off x="1383" y="1253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 sz="1400"/>
              </a:p>
            </p:txBody>
          </p:sp>
        </p:grpSp>
        <p:sp>
          <p:nvSpPr>
            <p:cNvPr id="17424" name="Text Box 52"/>
            <p:cNvSpPr txBox="1">
              <a:spLocks noChangeArrowheads="1"/>
            </p:cNvSpPr>
            <p:nvPr/>
          </p:nvSpPr>
          <p:spPr bwMode="auto">
            <a:xfrm>
              <a:off x="4241" y="2361"/>
              <a:ext cx="1134" cy="2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b="1">
                  <a:latin typeface="Tahoma" pitchFamily="34" charset="0"/>
                </a:rPr>
                <a:t>1 - CO2 </a:t>
              </a:r>
              <a:r>
                <a:rPr lang="fr-FR" altLang="fr-FR" sz="1600" b="1">
                  <a:latin typeface="Tahoma" pitchFamily="34" charset="0"/>
                </a:rPr>
                <a:t>+++</a:t>
              </a:r>
            </a:p>
          </p:txBody>
        </p:sp>
        <p:sp>
          <p:nvSpPr>
            <p:cNvPr id="17425" name="Text Box 53"/>
            <p:cNvSpPr txBox="1">
              <a:spLocks noChangeArrowheads="1"/>
            </p:cNvSpPr>
            <p:nvPr/>
          </p:nvSpPr>
          <p:spPr bwMode="auto">
            <a:xfrm>
              <a:off x="4241" y="2901"/>
              <a:ext cx="1134" cy="34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b="1">
                  <a:latin typeface="Tahoma" pitchFamily="34" charset="0"/>
                </a:rPr>
                <a:t>3 – CHALEUR </a:t>
              </a:r>
              <a:r>
                <a:rPr lang="fr-FR" altLang="fr-FR" sz="1600" b="1">
                  <a:latin typeface="Tahoma" pitchFamily="34" charset="0"/>
                </a:rPr>
                <a:t>+</a:t>
              </a:r>
              <a:r>
                <a:rPr lang="fr-FR" altLang="fr-FR" sz="1400" b="1">
                  <a:latin typeface="Tahoma" pitchFamily="34" charset="0"/>
                </a:rPr>
                <a:t> </a:t>
              </a:r>
              <a:r>
                <a:rPr lang="fr-FR" altLang="fr-FR" sz="1000" b="1">
                  <a:latin typeface="Tahoma" pitchFamily="34" charset="0"/>
                </a:rPr>
                <a:t>(37°C)</a:t>
              </a:r>
              <a:r>
                <a:rPr lang="fr-FR" altLang="fr-FR" sz="1400" b="1">
                  <a:latin typeface="Tahoma" pitchFamily="34" charset="0"/>
                </a:rPr>
                <a:t> </a:t>
              </a:r>
              <a:endParaRPr lang="fr-FR" altLang="fr-FR" sz="1600" b="1">
                <a:latin typeface="Tahoma" pitchFamily="34" charset="0"/>
              </a:endParaRPr>
            </a:p>
          </p:txBody>
        </p:sp>
        <p:sp>
          <p:nvSpPr>
            <p:cNvPr id="17426" name="Text Box 54"/>
            <p:cNvSpPr txBox="1">
              <a:spLocks noChangeArrowheads="1"/>
            </p:cNvSpPr>
            <p:nvPr/>
          </p:nvSpPr>
          <p:spPr bwMode="auto">
            <a:xfrm>
              <a:off x="4241" y="2628"/>
              <a:ext cx="1134" cy="2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 altLang="fr-FR" sz="1400" b="1">
                  <a:latin typeface="Tahoma" pitchFamily="34" charset="0"/>
                </a:rPr>
                <a:t>2 - ODEUR </a:t>
              </a:r>
              <a:r>
                <a:rPr lang="fr-FR" altLang="fr-FR" sz="1600" b="1">
                  <a:latin typeface="Tahoma" pitchFamily="34" charset="0"/>
                </a:rPr>
                <a:t>++</a:t>
              </a:r>
            </a:p>
          </p:txBody>
        </p:sp>
        <p:sp>
          <p:nvSpPr>
            <p:cNvPr id="17427" name="AutoShape 62"/>
            <p:cNvSpPr>
              <a:spLocks noChangeArrowheads="1"/>
            </p:cNvSpPr>
            <p:nvPr/>
          </p:nvSpPr>
          <p:spPr bwMode="auto">
            <a:xfrm>
              <a:off x="2562" y="1888"/>
              <a:ext cx="1407" cy="227"/>
            </a:xfrm>
            <a:prstGeom prst="rightArrow">
              <a:avLst>
                <a:gd name="adj1" fmla="val 50000"/>
                <a:gd name="adj2" fmla="val 154956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7428" name="Text Box 65"/>
            <p:cNvSpPr txBox="1">
              <a:spLocks noChangeArrowheads="1"/>
            </p:cNvSpPr>
            <p:nvPr/>
          </p:nvSpPr>
          <p:spPr bwMode="auto">
            <a:xfrm>
              <a:off x="2608" y="1760"/>
              <a:ext cx="10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1200">
                  <a:solidFill>
                    <a:srgbClr val="FF0000"/>
                  </a:solidFill>
                </a:rPr>
                <a:t>Vers le repas de sang</a:t>
              </a:r>
            </a:p>
          </p:txBody>
        </p:sp>
        <p:sp>
          <p:nvSpPr>
            <p:cNvPr id="17429" name="Freeform 72"/>
            <p:cNvSpPr>
              <a:spLocks/>
            </p:cNvSpPr>
            <p:nvPr/>
          </p:nvSpPr>
          <p:spPr bwMode="auto">
            <a:xfrm rot="3993861">
              <a:off x="3723" y="897"/>
              <a:ext cx="635" cy="1178"/>
            </a:xfrm>
            <a:custGeom>
              <a:avLst/>
              <a:gdLst>
                <a:gd name="T0" fmla="*/ 2147483647 w 340"/>
                <a:gd name="T1" fmla="*/ 2147483647 h 408"/>
                <a:gd name="T2" fmla="*/ 2147483647 w 340"/>
                <a:gd name="T3" fmla="*/ 2147483647 h 408"/>
                <a:gd name="T4" fmla="*/ 2147483647 w 340"/>
                <a:gd name="T5" fmla="*/ 2147483647 h 408"/>
                <a:gd name="T6" fmla="*/ 2147483647 w 340"/>
                <a:gd name="T7" fmla="*/ 2147483647 h 408"/>
                <a:gd name="T8" fmla="*/ 2147483647 w 340"/>
                <a:gd name="T9" fmla="*/ 2147483647 h 408"/>
                <a:gd name="T10" fmla="*/ 2147483647 w 340"/>
                <a:gd name="T11" fmla="*/ 2147483647 h 408"/>
                <a:gd name="T12" fmla="*/ 2147483647 w 340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408"/>
                <a:gd name="T23" fmla="*/ 340 w 340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408">
                  <a:moveTo>
                    <a:pt x="23" y="408"/>
                  </a:moveTo>
                  <a:cubicBezTo>
                    <a:pt x="11" y="370"/>
                    <a:pt x="0" y="332"/>
                    <a:pt x="23" y="317"/>
                  </a:cubicBezTo>
                  <a:cubicBezTo>
                    <a:pt x="46" y="302"/>
                    <a:pt x="144" y="340"/>
                    <a:pt x="159" y="317"/>
                  </a:cubicBezTo>
                  <a:cubicBezTo>
                    <a:pt x="174" y="294"/>
                    <a:pt x="91" y="204"/>
                    <a:pt x="114" y="181"/>
                  </a:cubicBezTo>
                  <a:cubicBezTo>
                    <a:pt x="137" y="158"/>
                    <a:pt x="280" y="204"/>
                    <a:pt x="295" y="181"/>
                  </a:cubicBezTo>
                  <a:cubicBezTo>
                    <a:pt x="310" y="158"/>
                    <a:pt x="197" y="75"/>
                    <a:pt x="204" y="45"/>
                  </a:cubicBezTo>
                  <a:cubicBezTo>
                    <a:pt x="211" y="15"/>
                    <a:pt x="317" y="7"/>
                    <a:pt x="3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0" name="Freeform 73"/>
            <p:cNvSpPr>
              <a:spLocks/>
            </p:cNvSpPr>
            <p:nvPr/>
          </p:nvSpPr>
          <p:spPr bwMode="auto">
            <a:xfrm rot="3395944">
              <a:off x="4006" y="1398"/>
              <a:ext cx="465" cy="737"/>
            </a:xfrm>
            <a:custGeom>
              <a:avLst/>
              <a:gdLst>
                <a:gd name="T0" fmla="*/ 192894710 w 340"/>
                <a:gd name="T1" fmla="*/ 2147483647 h 408"/>
                <a:gd name="T2" fmla="*/ 192894710 w 340"/>
                <a:gd name="T3" fmla="*/ 2147483647 h 408"/>
                <a:gd name="T4" fmla="*/ 1364629605 w 340"/>
                <a:gd name="T5" fmla="*/ 2147483647 h 408"/>
                <a:gd name="T6" fmla="*/ 978384157 w 340"/>
                <a:gd name="T7" fmla="*/ 2147483647 h 408"/>
                <a:gd name="T8" fmla="*/ 2147483647 w 340"/>
                <a:gd name="T9" fmla="*/ 2147483647 h 408"/>
                <a:gd name="T10" fmla="*/ 1755264477 w 340"/>
                <a:gd name="T11" fmla="*/ 2147483647 h 408"/>
                <a:gd name="T12" fmla="*/ 2147483647 w 340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408"/>
                <a:gd name="T23" fmla="*/ 340 w 340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408">
                  <a:moveTo>
                    <a:pt x="23" y="408"/>
                  </a:moveTo>
                  <a:cubicBezTo>
                    <a:pt x="11" y="370"/>
                    <a:pt x="0" y="332"/>
                    <a:pt x="23" y="317"/>
                  </a:cubicBezTo>
                  <a:cubicBezTo>
                    <a:pt x="46" y="302"/>
                    <a:pt x="144" y="340"/>
                    <a:pt x="159" y="317"/>
                  </a:cubicBezTo>
                  <a:cubicBezTo>
                    <a:pt x="174" y="294"/>
                    <a:pt x="91" y="204"/>
                    <a:pt x="114" y="181"/>
                  </a:cubicBezTo>
                  <a:cubicBezTo>
                    <a:pt x="137" y="158"/>
                    <a:pt x="280" y="204"/>
                    <a:pt x="295" y="181"/>
                  </a:cubicBezTo>
                  <a:cubicBezTo>
                    <a:pt x="310" y="158"/>
                    <a:pt x="197" y="75"/>
                    <a:pt x="204" y="45"/>
                  </a:cubicBezTo>
                  <a:cubicBezTo>
                    <a:pt x="211" y="15"/>
                    <a:pt x="317" y="7"/>
                    <a:pt x="3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1" name="Freeform 74"/>
            <p:cNvSpPr>
              <a:spLocks/>
            </p:cNvSpPr>
            <p:nvPr/>
          </p:nvSpPr>
          <p:spPr bwMode="auto">
            <a:xfrm rot="1120025">
              <a:off x="4195" y="2024"/>
              <a:ext cx="340" cy="408"/>
            </a:xfrm>
            <a:custGeom>
              <a:avLst/>
              <a:gdLst>
                <a:gd name="T0" fmla="*/ 23 w 340"/>
                <a:gd name="T1" fmla="*/ 408 h 408"/>
                <a:gd name="T2" fmla="*/ 23 w 340"/>
                <a:gd name="T3" fmla="*/ 317 h 408"/>
                <a:gd name="T4" fmla="*/ 159 w 340"/>
                <a:gd name="T5" fmla="*/ 317 h 408"/>
                <a:gd name="T6" fmla="*/ 114 w 340"/>
                <a:gd name="T7" fmla="*/ 181 h 408"/>
                <a:gd name="T8" fmla="*/ 295 w 340"/>
                <a:gd name="T9" fmla="*/ 181 h 408"/>
                <a:gd name="T10" fmla="*/ 204 w 340"/>
                <a:gd name="T11" fmla="*/ 45 h 408"/>
                <a:gd name="T12" fmla="*/ 340 w 340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408"/>
                <a:gd name="T23" fmla="*/ 340 w 340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408">
                  <a:moveTo>
                    <a:pt x="23" y="408"/>
                  </a:moveTo>
                  <a:cubicBezTo>
                    <a:pt x="11" y="370"/>
                    <a:pt x="0" y="332"/>
                    <a:pt x="23" y="317"/>
                  </a:cubicBezTo>
                  <a:cubicBezTo>
                    <a:pt x="46" y="302"/>
                    <a:pt x="144" y="340"/>
                    <a:pt x="159" y="317"/>
                  </a:cubicBezTo>
                  <a:cubicBezTo>
                    <a:pt x="174" y="294"/>
                    <a:pt x="91" y="204"/>
                    <a:pt x="114" y="181"/>
                  </a:cubicBezTo>
                  <a:cubicBezTo>
                    <a:pt x="137" y="158"/>
                    <a:pt x="280" y="204"/>
                    <a:pt x="295" y="181"/>
                  </a:cubicBezTo>
                  <a:cubicBezTo>
                    <a:pt x="310" y="158"/>
                    <a:pt x="197" y="75"/>
                    <a:pt x="204" y="45"/>
                  </a:cubicBezTo>
                  <a:cubicBezTo>
                    <a:pt x="211" y="15"/>
                    <a:pt x="317" y="7"/>
                    <a:pt x="3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2" name="Freeform 75"/>
            <p:cNvSpPr>
              <a:spLocks/>
            </p:cNvSpPr>
            <p:nvPr/>
          </p:nvSpPr>
          <p:spPr bwMode="auto">
            <a:xfrm rot="2337664">
              <a:off x="4060" y="1688"/>
              <a:ext cx="431" cy="726"/>
            </a:xfrm>
            <a:custGeom>
              <a:avLst/>
              <a:gdLst>
                <a:gd name="T0" fmla="*/ 4138005 w 340"/>
                <a:gd name="T1" fmla="*/ 2147483647 h 408"/>
                <a:gd name="T2" fmla="*/ 4138005 w 340"/>
                <a:gd name="T3" fmla="*/ 2147483647 h 408"/>
                <a:gd name="T4" fmla="*/ 28567390 w 340"/>
                <a:gd name="T5" fmla="*/ 2147483647 h 408"/>
                <a:gd name="T6" fmla="*/ 20474070 w 340"/>
                <a:gd name="T7" fmla="*/ 2147483647 h 408"/>
                <a:gd name="T8" fmla="*/ 52868469 w 340"/>
                <a:gd name="T9" fmla="*/ 2147483647 h 408"/>
                <a:gd name="T10" fmla="*/ 36539731 w 340"/>
                <a:gd name="T11" fmla="*/ 2147483647 h 408"/>
                <a:gd name="T12" fmla="*/ 60800367 w 340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408"/>
                <a:gd name="T23" fmla="*/ 340 w 340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408">
                  <a:moveTo>
                    <a:pt x="23" y="408"/>
                  </a:moveTo>
                  <a:cubicBezTo>
                    <a:pt x="11" y="370"/>
                    <a:pt x="0" y="332"/>
                    <a:pt x="23" y="317"/>
                  </a:cubicBezTo>
                  <a:cubicBezTo>
                    <a:pt x="46" y="302"/>
                    <a:pt x="144" y="340"/>
                    <a:pt x="159" y="317"/>
                  </a:cubicBezTo>
                  <a:cubicBezTo>
                    <a:pt x="174" y="294"/>
                    <a:pt x="91" y="204"/>
                    <a:pt x="114" y="181"/>
                  </a:cubicBezTo>
                  <a:cubicBezTo>
                    <a:pt x="137" y="158"/>
                    <a:pt x="280" y="204"/>
                    <a:pt x="295" y="181"/>
                  </a:cubicBezTo>
                  <a:cubicBezTo>
                    <a:pt x="310" y="158"/>
                    <a:pt x="197" y="75"/>
                    <a:pt x="204" y="45"/>
                  </a:cubicBezTo>
                  <a:cubicBezTo>
                    <a:pt x="211" y="15"/>
                    <a:pt x="317" y="7"/>
                    <a:pt x="34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7433" name="Picture 79" descr="Cimexlectularius des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947123">
              <a:off x="1683" y="1542"/>
              <a:ext cx="555" cy="611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7413" name="Rectangle 73"/>
          <p:cNvSpPr>
            <a:spLocks noChangeArrowheads="1"/>
          </p:cNvSpPr>
          <p:nvPr/>
        </p:nvSpPr>
        <p:spPr bwMode="auto">
          <a:xfrm>
            <a:off x="1475656" y="6628040"/>
            <a:ext cx="63007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altLang="fr-FR" sz="800" i="1" dirty="0" err="1"/>
              <a:t>Harraca</a:t>
            </a:r>
            <a:r>
              <a:rPr lang="en-GB" altLang="fr-FR" sz="800" i="1" dirty="0"/>
              <a:t> et al. 2012 – Smelling your way to food: can bed bugs use our odour? J. Exp. Biol.</a:t>
            </a:r>
            <a:endParaRPr lang="fr-FR" altLang="fr-FR" sz="800" dirty="0"/>
          </a:p>
        </p:txBody>
      </p:sp>
      <p:pic>
        <p:nvPicPr>
          <p:cNvPr id="53" name="Image 52" descr="téléchar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764704"/>
            <a:ext cx="792088" cy="792088"/>
          </a:xfrm>
          <a:prstGeom prst="rect">
            <a:avLst/>
          </a:prstGeom>
        </p:spPr>
      </p:pic>
      <p:sp>
        <p:nvSpPr>
          <p:cNvPr id="59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18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COMPORTEMENT</a:t>
            </a:r>
          </a:p>
        </p:txBody>
      </p:sp>
      <p:pic>
        <p:nvPicPr>
          <p:cNvPr id="62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Connecteur droit 62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imexlectularius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550593">
            <a:off x="5580063" y="2781300"/>
            <a:ext cx="88106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imexlectularius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33062">
            <a:off x="1379538" y="2459038"/>
            <a:ext cx="8810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imexlectularius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55461">
            <a:off x="2887663" y="1655763"/>
            <a:ext cx="88106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imexlectularius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55461">
            <a:off x="3824287" y="2736851"/>
            <a:ext cx="88106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Freeform 8"/>
          <p:cNvSpPr>
            <a:spLocks/>
          </p:cNvSpPr>
          <p:nvPr/>
        </p:nvSpPr>
        <p:spPr bwMode="auto">
          <a:xfrm>
            <a:off x="1511300" y="1989138"/>
            <a:ext cx="539750" cy="647700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 rot="1003069">
            <a:off x="2024063" y="1773238"/>
            <a:ext cx="790575" cy="935037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 rot="-2282823">
            <a:off x="684213" y="1989138"/>
            <a:ext cx="539750" cy="647700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5" name="Freeform 11"/>
          <p:cNvSpPr>
            <a:spLocks/>
          </p:cNvSpPr>
          <p:nvPr/>
        </p:nvSpPr>
        <p:spPr bwMode="auto">
          <a:xfrm rot="-1563880">
            <a:off x="1042988" y="1989138"/>
            <a:ext cx="539750" cy="647700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Freeform 12"/>
          <p:cNvSpPr>
            <a:spLocks/>
          </p:cNvSpPr>
          <p:nvPr/>
        </p:nvSpPr>
        <p:spPr bwMode="auto">
          <a:xfrm rot="-3080412">
            <a:off x="304800" y="2114550"/>
            <a:ext cx="539750" cy="647700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7" name="Freeform 13"/>
          <p:cNvSpPr>
            <a:spLocks/>
          </p:cNvSpPr>
          <p:nvPr/>
        </p:nvSpPr>
        <p:spPr bwMode="auto">
          <a:xfrm rot="3993861">
            <a:off x="2622550" y="2338388"/>
            <a:ext cx="719137" cy="1150938"/>
          </a:xfrm>
          <a:custGeom>
            <a:avLst/>
            <a:gdLst>
              <a:gd name="T0" fmla="*/ 2147483647 w 340"/>
              <a:gd name="T1" fmla="*/ 2147483647 h 408"/>
              <a:gd name="T2" fmla="*/ 2147483647 w 340"/>
              <a:gd name="T3" fmla="*/ 2147483647 h 408"/>
              <a:gd name="T4" fmla="*/ 2147483647 w 340"/>
              <a:gd name="T5" fmla="*/ 2147483647 h 408"/>
              <a:gd name="T6" fmla="*/ 2147483647 w 340"/>
              <a:gd name="T7" fmla="*/ 2147483647 h 408"/>
              <a:gd name="T8" fmla="*/ 2147483647 w 340"/>
              <a:gd name="T9" fmla="*/ 2147483647 h 408"/>
              <a:gd name="T10" fmla="*/ 2147483647 w 340"/>
              <a:gd name="T11" fmla="*/ 2147483647 h 408"/>
              <a:gd name="T12" fmla="*/ 2147483647 w 340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"/>
              <a:gd name="T22" fmla="*/ 0 h 408"/>
              <a:gd name="T23" fmla="*/ 340 w 340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" h="408">
                <a:moveTo>
                  <a:pt x="23" y="408"/>
                </a:moveTo>
                <a:cubicBezTo>
                  <a:pt x="11" y="370"/>
                  <a:pt x="0" y="332"/>
                  <a:pt x="23" y="317"/>
                </a:cubicBezTo>
                <a:cubicBezTo>
                  <a:pt x="46" y="302"/>
                  <a:pt x="144" y="340"/>
                  <a:pt x="159" y="317"/>
                </a:cubicBezTo>
                <a:cubicBezTo>
                  <a:pt x="174" y="294"/>
                  <a:pt x="91" y="204"/>
                  <a:pt x="114" y="181"/>
                </a:cubicBezTo>
                <a:cubicBezTo>
                  <a:pt x="137" y="158"/>
                  <a:pt x="280" y="204"/>
                  <a:pt x="295" y="181"/>
                </a:cubicBezTo>
                <a:cubicBezTo>
                  <a:pt x="310" y="158"/>
                  <a:pt x="197" y="75"/>
                  <a:pt x="204" y="45"/>
                </a:cubicBezTo>
                <a:cubicBezTo>
                  <a:pt x="211" y="15"/>
                  <a:pt x="317" y="7"/>
                  <a:pt x="340" y="0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3635375" y="3149600"/>
            <a:ext cx="144463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>
            <a:off x="3563938" y="3302000"/>
            <a:ext cx="215900" cy="71438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 flipH="1" flipV="1">
            <a:off x="3708400" y="2924175"/>
            <a:ext cx="142875" cy="7302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flipH="1" flipV="1">
            <a:off x="3779838" y="2781300"/>
            <a:ext cx="96837" cy="16827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 flipH="1" flipV="1">
            <a:off x="3851275" y="2708275"/>
            <a:ext cx="73025" cy="21590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9473" name="Group 19"/>
          <p:cNvGrpSpPr>
            <a:grpSpLocks/>
          </p:cNvGrpSpPr>
          <p:nvPr/>
        </p:nvGrpSpPr>
        <p:grpSpPr bwMode="auto">
          <a:xfrm>
            <a:off x="682625" y="2781300"/>
            <a:ext cx="1512888" cy="1655763"/>
            <a:chOff x="249" y="1253"/>
            <a:chExt cx="1180" cy="1451"/>
          </a:xfrm>
        </p:grpSpPr>
        <p:sp>
          <p:nvSpPr>
            <p:cNvPr id="19495" name="Line 20"/>
            <p:cNvSpPr>
              <a:spLocks noChangeShapeType="1"/>
            </p:cNvSpPr>
            <p:nvPr/>
          </p:nvSpPr>
          <p:spPr bwMode="auto">
            <a:xfrm>
              <a:off x="703" y="1525"/>
              <a:ext cx="0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6" name="Rectangle 21"/>
            <p:cNvSpPr>
              <a:spLocks noChangeArrowheads="1"/>
            </p:cNvSpPr>
            <p:nvPr/>
          </p:nvSpPr>
          <p:spPr bwMode="auto">
            <a:xfrm>
              <a:off x="249" y="1434"/>
              <a:ext cx="1180" cy="127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497" name="Oval 22"/>
            <p:cNvSpPr>
              <a:spLocks noChangeArrowheads="1"/>
            </p:cNvSpPr>
            <p:nvPr/>
          </p:nvSpPr>
          <p:spPr bwMode="auto">
            <a:xfrm>
              <a:off x="930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498" name="Oval 23"/>
            <p:cNvSpPr>
              <a:spLocks noChangeArrowheads="1"/>
            </p:cNvSpPr>
            <p:nvPr/>
          </p:nvSpPr>
          <p:spPr bwMode="auto">
            <a:xfrm>
              <a:off x="748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499" name="Oval 24"/>
            <p:cNvSpPr>
              <a:spLocks noChangeArrowheads="1"/>
            </p:cNvSpPr>
            <p:nvPr/>
          </p:nvSpPr>
          <p:spPr bwMode="auto">
            <a:xfrm>
              <a:off x="79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0" name="Oval 25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1" name="Oval 26"/>
            <p:cNvSpPr>
              <a:spLocks noChangeArrowheads="1"/>
            </p:cNvSpPr>
            <p:nvPr/>
          </p:nvSpPr>
          <p:spPr bwMode="auto">
            <a:xfrm>
              <a:off x="839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2" name="Oval 27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3" name="Oval 28"/>
            <p:cNvSpPr>
              <a:spLocks noChangeArrowheads="1"/>
            </p:cNvSpPr>
            <p:nvPr/>
          </p:nvSpPr>
          <p:spPr bwMode="auto">
            <a:xfrm>
              <a:off x="839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4" name="Oval 29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5" name="Oval 30"/>
            <p:cNvSpPr>
              <a:spLocks noChangeArrowheads="1"/>
            </p:cNvSpPr>
            <p:nvPr/>
          </p:nvSpPr>
          <p:spPr bwMode="auto">
            <a:xfrm>
              <a:off x="567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6" name="Oval 31"/>
            <p:cNvSpPr>
              <a:spLocks noChangeArrowheads="1"/>
            </p:cNvSpPr>
            <p:nvPr/>
          </p:nvSpPr>
          <p:spPr bwMode="auto">
            <a:xfrm>
              <a:off x="612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7" name="Oval 32"/>
            <p:cNvSpPr>
              <a:spLocks noChangeArrowheads="1"/>
            </p:cNvSpPr>
            <p:nvPr/>
          </p:nvSpPr>
          <p:spPr bwMode="auto">
            <a:xfrm>
              <a:off x="476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8" name="Oval 33"/>
            <p:cNvSpPr>
              <a:spLocks noChangeArrowheads="1"/>
            </p:cNvSpPr>
            <p:nvPr/>
          </p:nvSpPr>
          <p:spPr bwMode="auto">
            <a:xfrm>
              <a:off x="975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09" name="Oval 34"/>
            <p:cNvSpPr>
              <a:spLocks noChangeArrowheads="1"/>
            </p:cNvSpPr>
            <p:nvPr/>
          </p:nvSpPr>
          <p:spPr bwMode="auto">
            <a:xfrm>
              <a:off x="138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0" name="Oval 35"/>
            <p:cNvSpPr>
              <a:spLocks noChangeArrowheads="1"/>
            </p:cNvSpPr>
            <p:nvPr/>
          </p:nvSpPr>
          <p:spPr bwMode="auto">
            <a:xfrm>
              <a:off x="657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1" name="Oval 36"/>
            <p:cNvSpPr>
              <a:spLocks noChangeArrowheads="1"/>
            </p:cNvSpPr>
            <p:nvPr/>
          </p:nvSpPr>
          <p:spPr bwMode="auto">
            <a:xfrm>
              <a:off x="466" y="1732"/>
              <a:ext cx="771" cy="72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2" name="Oval 37"/>
            <p:cNvSpPr>
              <a:spLocks noChangeArrowheads="1"/>
            </p:cNvSpPr>
            <p:nvPr/>
          </p:nvSpPr>
          <p:spPr bwMode="auto">
            <a:xfrm>
              <a:off x="613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3" name="Oval 38"/>
            <p:cNvSpPr>
              <a:spLocks noChangeArrowheads="1"/>
            </p:cNvSpPr>
            <p:nvPr/>
          </p:nvSpPr>
          <p:spPr bwMode="auto">
            <a:xfrm>
              <a:off x="976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4" name="AutoShape 39"/>
            <p:cNvSpPr>
              <a:spLocks noChangeArrowheads="1"/>
            </p:cNvSpPr>
            <p:nvPr/>
          </p:nvSpPr>
          <p:spPr bwMode="auto">
            <a:xfrm>
              <a:off x="793" y="1858"/>
              <a:ext cx="91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15" name="Oval 40"/>
            <p:cNvSpPr>
              <a:spLocks noChangeArrowheads="1"/>
            </p:cNvSpPr>
            <p:nvPr/>
          </p:nvSpPr>
          <p:spPr bwMode="auto">
            <a:xfrm>
              <a:off x="793" y="138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6" name="Oval 41"/>
            <p:cNvSpPr>
              <a:spLocks noChangeArrowheads="1"/>
            </p:cNvSpPr>
            <p:nvPr/>
          </p:nvSpPr>
          <p:spPr bwMode="auto">
            <a:xfrm>
              <a:off x="693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7" name="Oval 42"/>
            <p:cNvSpPr>
              <a:spLocks noChangeArrowheads="1"/>
            </p:cNvSpPr>
            <p:nvPr/>
          </p:nvSpPr>
          <p:spPr bwMode="auto">
            <a:xfrm>
              <a:off x="1340" y="137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8" name="Oval 43"/>
            <p:cNvSpPr>
              <a:spLocks noChangeArrowheads="1"/>
            </p:cNvSpPr>
            <p:nvPr/>
          </p:nvSpPr>
          <p:spPr bwMode="auto">
            <a:xfrm>
              <a:off x="683" y="135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9519" name="Oval 44"/>
            <p:cNvSpPr>
              <a:spLocks noChangeArrowheads="1"/>
            </p:cNvSpPr>
            <p:nvPr/>
          </p:nvSpPr>
          <p:spPr bwMode="auto">
            <a:xfrm>
              <a:off x="138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</p:grpSp>
      <p:sp>
        <p:nvSpPr>
          <p:cNvPr id="19475" name="Text Box 46"/>
          <p:cNvSpPr txBox="1">
            <a:spLocks noChangeArrowheads="1"/>
          </p:cNvSpPr>
          <p:nvPr/>
        </p:nvSpPr>
        <p:spPr bwMode="auto">
          <a:xfrm>
            <a:off x="323850" y="1319213"/>
            <a:ext cx="2087563" cy="679450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1400">
                <a:latin typeface="Tahoma" pitchFamily="34" charset="0"/>
              </a:rPr>
              <a:t>Contact physique avec stimuli chimique     </a:t>
            </a:r>
            <a:r>
              <a:rPr lang="fr-FR" altLang="fr-FR" sz="1000">
                <a:latin typeface="Tahoma" pitchFamily="34" charset="0"/>
              </a:rPr>
              <a:t>(</a:t>
            </a:r>
            <a:r>
              <a:rPr lang="fr-FR" altLang="fr-FR" sz="1000"/>
              <a:t>Fèces contiennent phéromones )</a:t>
            </a:r>
          </a:p>
        </p:txBody>
      </p:sp>
      <p:pic>
        <p:nvPicPr>
          <p:cNvPr id="19477" name="Picture 51" descr="images2"/>
          <p:cNvPicPr>
            <a:picLocks noChangeAspect="1" noChangeArrowheads="1"/>
          </p:cNvPicPr>
          <p:nvPr/>
        </p:nvPicPr>
        <p:blipFill>
          <a:blip r:embed="rId4" cstate="print"/>
          <a:srcRect r="22498"/>
          <a:stretch>
            <a:fillRect/>
          </a:stretch>
        </p:blipFill>
        <p:spPr bwMode="auto">
          <a:xfrm>
            <a:off x="6443663" y="1700213"/>
            <a:ext cx="2376487" cy="192881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478" name="AutoShape 53"/>
          <p:cNvSpPr>
            <a:spLocks noChangeArrowheads="1"/>
          </p:cNvSpPr>
          <p:nvPr/>
        </p:nvSpPr>
        <p:spPr bwMode="auto">
          <a:xfrm>
            <a:off x="3995738" y="2492375"/>
            <a:ext cx="2305050" cy="360363"/>
          </a:xfrm>
          <a:prstGeom prst="leftArrow">
            <a:avLst>
              <a:gd name="adj1" fmla="val 50000"/>
              <a:gd name="adj2" fmla="val 15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sp>
        <p:nvSpPr>
          <p:cNvPr id="19479" name="Text Box 56"/>
          <p:cNvSpPr txBox="1">
            <a:spLocks noChangeArrowheads="1"/>
          </p:cNvSpPr>
          <p:nvPr/>
        </p:nvSpPr>
        <p:spPr bwMode="auto">
          <a:xfrm>
            <a:off x="4500563" y="2276475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200">
                <a:solidFill>
                  <a:schemeClr val="hlink"/>
                </a:solidFill>
              </a:rPr>
              <a:t>Vers le lieu de repos</a:t>
            </a:r>
          </a:p>
        </p:txBody>
      </p:sp>
      <p:sp>
        <p:nvSpPr>
          <p:cNvPr id="20507" name="Text Box 64"/>
          <p:cNvSpPr txBox="1">
            <a:spLocks noChangeArrowheads="1"/>
          </p:cNvSpPr>
          <p:nvPr/>
        </p:nvSpPr>
        <p:spPr bwMode="auto">
          <a:xfrm>
            <a:off x="611188" y="5734050"/>
            <a:ext cx="80645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>
                <a:latin typeface="Arial" panose="020B0604020202020204" pitchFamily="34" charset="0"/>
              </a:rPr>
              <a:t>Le phénomène de regroupement est important pour entretenir une bonne humidité et éviter la déshydratation</a:t>
            </a:r>
          </a:p>
        </p:txBody>
      </p:sp>
      <p:sp>
        <p:nvSpPr>
          <p:cNvPr id="19484" name="Oval 65"/>
          <p:cNvSpPr>
            <a:spLocks noChangeArrowheads="1"/>
          </p:cNvSpPr>
          <p:nvPr/>
        </p:nvSpPr>
        <p:spPr bwMode="auto">
          <a:xfrm>
            <a:off x="7715250" y="29479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sp>
        <p:nvSpPr>
          <p:cNvPr id="19485" name="Oval 66"/>
          <p:cNvSpPr>
            <a:spLocks noChangeArrowheads="1"/>
          </p:cNvSpPr>
          <p:nvPr/>
        </p:nvSpPr>
        <p:spPr bwMode="auto">
          <a:xfrm>
            <a:off x="8027988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sp>
        <p:nvSpPr>
          <p:cNvPr id="19486" name="Oval 67"/>
          <p:cNvSpPr>
            <a:spLocks noChangeArrowheads="1"/>
          </p:cNvSpPr>
          <p:nvPr/>
        </p:nvSpPr>
        <p:spPr bwMode="auto">
          <a:xfrm>
            <a:off x="7596188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sp>
        <p:nvSpPr>
          <p:cNvPr id="19487" name="Oval 68"/>
          <p:cNvSpPr>
            <a:spLocks noChangeArrowheads="1"/>
          </p:cNvSpPr>
          <p:nvPr/>
        </p:nvSpPr>
        <p:spPr bwMode="auto">
          <a:xfrm>
            <a:off x="7837488" y="26924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sp>
        <p:nvSpPr>
          <p:cNvPr id="19488" name="Oval 69"/>
          <p:cNvSpPr>
            <a:spLocks noChangeArrowheads="1"/>
          </p:cNvSpPr>
          <p:nvPr/>
        </p:nvSpPr>
        <p:spPr bwMode="auto">
          <a:xfrm>
            <a:off x="7956550" y="27479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 sz="1400"/>
          </a:p>
        </p:txBody>
      </p:sp>
      <p:pic>
        <p:nvPicPr>
          <p:cNvPr id="63" name="Image 62" descr="téléchar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692696"/>
            <a:ext cx="864096" cy="864096"/>
          </a:xfrm>
          <a:prstGeom prst="rect">
            <a:avLst/>
          </a:prstGeom>
        </p:spPr>
      </p:pic>
      <p:sp>
        <p:nvSpPr>
          <p:cNvPr id="6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19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6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COMPORTEMENT</a:t>
            </a:r>
          </a:p>
        </p:txBody>
      </p:sp>
      <p:pic>
        <p:nvPicPr>
          <p:cNvPr id="65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Connecteur droit 6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 4" descr="LDI reli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95" y="4443611"/>
            <a:ext cx="1752600" cy="13144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16387" name="Connecteur droit avec flèche 7"/>
          <p:cNvCxnSpPr>
            <a:cxnSpLocks noChangeShapeType="1"/>
          </p:cNvCxnSpPr>
          <p:nvPr/>
        </p:nvCxnSpPr>
        <p:spPr bwMode="auto">
          <a:xfrm flipH="1">
            <a:off x="1599607" y="2564904"/>
            <a:ext cx="1892273" cy="1822588"/>
          </a:xfrm>
          <a:prstGeom prst="straightConnector1">
            <a:avLst/>
          </a:prstGeom>
          <a:noFill/>
          <a:ln w="76200">
            <a:solidFill>
              <a:srgbClr val="0070C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ZoneTexte 12"/>
          <p:cNvSpPr txBox="1"/>
          <p:nvPr/>
        </p:nvSpPr>
        <p:spPr>
          <a:xfrm>
            <a:off x="35496" y="5928425"/>
            <a:ext cx="410327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ea typeface="MS PGothic" pitchFamily="34" charset="-128"/>
              </a:rPr>
              <a:t>LABORATOIRE LDI                                     </a:t>
            </a:r>
            <a:r>
              <a:rPr lang="fr-FR" sz="1400" b="1" dirty="0">
                <a:solidFill>
                  <a:srgbClr val="0000FF"/>
                </a:solidFill>
                <a:ea typeface="MS PGothic" pitchFamily="34" charset="-128"/>
              </a:rPr>
              <a:t>visite à domicile, coopération et formation 3D, service Hygiène-santé de ville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86683" y="5954625"/>
            <a:ext cx="349408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ea typeface="MS PGothic" pitchFamily="34" charset="-128"/>
              </a:rPr>
              <a:t>INSECTARIUM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0000FF"/>
                </a:solidFill>
                <a:ea typeface="MS PGothic" pitchFamily="34" charset="-128"/>
              </a:rPr>
              <a:t>Elevage, expérimentation, résistance, épidémiologie</a:t>
            </a:r>
          </a:p>
        </p:txBody>
      </p:sp>
      <p:sp>
        <p:nvSpPr>
          <p:cNvPr id="15" name="ZoneTexte 14"/>
          <p:cNvSpPr txBox="1"/>
          <p:nvPr/>
        </p:nvSpPr>
        <p:spPr>
          <a:xfrm rot="8126994" flipV="1">
            <a:off x="1673788" y="2981841"/>
            <a:ext cx="18462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ea typeface="MS PGothic" pitchFamily="34" charset="-128"/>
              </a:rPr>
              <a:t>TERRAIN</a:t>
            </a:r>
          </a:p>
        </p:txBody>
      </p:sp>
      <p:pic>
        <p:nvPicPr>
          <p:cNvPr id="75778" name="Picture 2" descr="K:\JMB\JMB 2014 urm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904" y="332656"/>
            <a:ext cx="1892300" cy="146843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0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97BCC867-D89E-4993-AB49-491D93B67528}" type="slidenum">
              <a:rPr lang="fr-FR" smtClean="0">
                <a:ea typeface="ＭＳ Ｐゴシック" pitchFamily="34" charset="-128"/>
              </a:rPr>
              <a:pPr algn="l"/>
              <a:t>2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17" name="Image 16" descr="IMG_20171018_075643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683" y="2578984"/>
            <a:ext cx="3494087" cy="2056621"/>
          </a:xfrm>
          <a:prstGeom prst="rect">
            <a:avLst/>
          </a:prstGeom>
        </p:spPr>
      </p:pic>
      <p:pic>
        <p:nvPicPr>
          <p:cNvPr id="18" name="Image 17" descr="_102201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683" y="4365104"/>
            <a:ext cx="3494087" cy="1560232"/>
          </a:xfrm>
          <a:prstGeom prst="rect">
            <a:avLst/>
          </a:prstGeom>
        </p:spPr>
      </p:pic>
      <p:cxnSp>
        <p:nvCxnSpPr>
          <p:cNvPr id="16388" name="Connecteur droit avec flèche 8"/>
          <p:cNvCxnSpPr>
            <a:cxnSpLocks noChangeShapeType="1"/>
          </p:cNvCxnSpPr>
          <p:nvPr/>
        </p:nvCxnSpPr>
        <p:spPr bwMode="auto">
          <a:xfrm>
            <a:off x="4427984" y="2564904"/>
            <a:ext cx="1508689" cy="857169"/>
          </a:xfrm>
          <a:prstGeom prst="straightConnector1">
            <a:avLst/>
          </a:prstGeom>
          <a:noFill/>
          <a:ln w="76200">
            <a:solidFill>
              <a:srgbClr val="0070C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ZoneTexte 15"/>
          <p:cNvSpPr txBox="1"/>
          <p:nvPr/>
        </p:nvSpPr>
        <p:spPr>
          <a:xfrm rot="12468736" flipV="1">
            <a:off x="4059942" y="2896672"/>
            <a:ext cx="1505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0000FF"/>
                </a:solidFill>
                <a:ea typeface="MS PGothic" pitchFamily="34" charset="-128"/>
              </a:rPr>
              <a:t>RECHERCHE</a:t>
            </a:r>
          </a:p>
        </p:txBody>
      </p:sp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2623201" y="1926107"/>
            <a:ext cx="2171700" cy="568325"/>
          </a:xfrm>
          <a:solidFill>
            <a:srgbClr val="0070C0"/>
          </a:solidFill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1400" b="1" dirty="0">
                <a:solidFill>
                  <a:schemeClr val="bg1"/>
                </a:solidFill>
                <a:ea typeface="MS PGothic" pitchFamily="34" charset="-128"/>
              </a:rPr>
              <a:t>Jean-Michel BERENGER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200" dirty="0">
                <a:solidFill>
                  <a:schemeClr val="bg1"/>
                </a:solidFill>
                <a:ea typeface="MS PGothic" pitchFamily="34" charset="-128"/>
              </a:rPr>
              <a:t>ENTOMOLOGISTE</a:t>
            </a:r>
          </a:p>
        </p:txBody>
      </p:sp>
      <p:pic>
        <p:nvPicPr>
          <p:cNvPr id="20" name="Image 4" descr="LDI reli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_100082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3" y="4357694"/>
            <a:ext cx="2500330" cy="14083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e 70"/>
          <p:cNvSpPr/>
          <p:nvPr/>
        </p:nvSpPr>
        <p:spPr>
          <a:xfrm>
            <a:off x="107504" y="548680"/>
            <a:ext cx="5616624" cy="604867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5796136" y="1196752"/>
            <a:ext cx="3272164" cy="4680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Repas de sang entre </a:t>
            </a:r>
          </a:p>
          <a:p>
            <a:r>
              <a:rPr lang="fr-FR" sz="1800" b="1" dirty="0">
                <a:solidFill>
                  <a:schemeClr val="tx1"/>
                </a:solidFill>
              </a:rPr>
              <a:t>    chaque stade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Durée stade : environ </a:t>
            </a:r>
          </a:p>
          <a:p>
            <a:r>
              <a:rPr lang="fr-FR" sz="1800" b="1" dirty="0">
                <a:solidFill>
                  <a:schemeClr val="tx1"/>
                </a:solidFill>
              </a:rPr>
              <a:t>    5 jours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1800" b="1" dirty="0">
                <a:solidFill>
                  <a:schemeClr val="tx1"/>
                </a:solidFill>
                <a:cs typeface="Calibri" panose="020F0502020204030204" pitchFamily="34" charset="0"/>
              </a:rPr>
              <a:t>Durée du cycle:  </a:t>
            </a:r>
          </a:p>
          <a:p>
            <a:r>
              <a:rPr lang="fr-FR" sz="1800" b="1" dirty="0">
                <a:solidFill>
                  <a:schemeClr val="tx1"/>
                </a:solidFill>
                <a:cs typeface="Calibri" panose="020F0502020204030204" pitchFamily="34" charset="0"/>
              </a:rPr>
              <a:t>     environ 40 jours</a:t>
            </a:r>
          </a:p>
          <a:p>
            <a:endParaRPr lang="fr-FR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Tailles :</a:t>
            </a:r>
          </a:p>
          <a:p>
            <a:pPr lvl="1"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Œufs = 1 mm</a:t>
            </a:r>
          </a:p>
          <a:p>
            <a:pPr lvl="1"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Stade 1 = 1,5 mm</a:t>
            </a:r>
          </a:p>
          <a:p>
            <a:pPr lvl="1">
              <a:buFont typeface="Wingdings" pitchFamily="2" charset="2"/>
              <a:buChar char="q"/>
            </a:pPr>
            <a:r>
              <a:rPr lang="fr-FR" sz="1800" b="1" dirty="0">
                <a:solidFill>
                  <a:schemeClr val="tx1"/>
                </a:solidFill>
              </a:rPr>
              <a:t> Adulte = 5 à 7 mm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566727" y="1052736"/>
            <a:ext cx="5058218" cy="5300289"/>
            <a:chOff x="566727" y="1052736"/>
            <a:chExt cx="5058218" cy="5300289"/>
          </a:xfrm>
        </p:grpSpPr>
        <p:grpSp>
          <p:nvGrpSpPr>
            <p:cNvPr id="38" name="Groupe 37"/>
            <p:cNvGrpSpPr/>
            <p:nvPr/>
          </p:nvGrpSpPr>
          <p:grpSpPr>
            <a:xfrm>
              <a:off x="566727" y="1052736"/>
              <a:ext cx="5058218" cy="5300289"/>
              <a:chOff x="566727" y="1052736"/>
              <a:chExt cx="5058218" cy="5300289"/>
            </a:xfrm>
          </p:grpSpPr>
          <p:pic>
            <p:nvPicPr>
              <p:cNvPr id="44" name="Image 43" descr="Image1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791519" y="3707754"/>
                <a:ext cx="1656184" cy="12426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Image 45" descr="HABITUS CL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0000"/>
              </a:blip>
              <a:stretch>
                <a:fillRect/>
              </a:stretch>
            </p:blipFill>
            <p:spPr>
              <a:xfrm>
                <a:off x="755577" y="1052736"/>
                <a:ext cx="1440159" cy="2244624"/>
              </a:xfrm>
              <a:prstGeom prst="rect">
                <a:avLst/>
              </a:prstGeom>
            </p:spPr>
          </p:pic>
          <p:sp>
            <p:nvSpPr>
              <p:cNvPr id="17" name="Flèche courbée vers le bas 16"/>
              <p:cNvSpPr/>
              <p:nvPr/>
            </p:nvSpPr>
            <p:spPr>
              <a:xfrm rot="8260963">
                <a:off x="2757496" y="3399919"/>
                <a:ext cx="1518820" cy="1032456"/>
              </a:xfrm>
              <a:prstGeom prst="curvedDownArrow">
                <a:avLst>
                  <a:gd name="adj1" fmla="val 17491"/>
                  <a:gd name="adj2" fmla="val 34842"/>
                  <a:gd name="adj3" fmla="val 39807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Image 33" descr="L1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 contrast="20000"/>
              </a:blip>
              <a:stretch>
                <a:fillRect/>
              </a:stretch>
            </p:blipFill>
            <p:spPr>
              <a:xfrm>
                <a:off x="4427984" y="2272481"/>
                <a:ext cx="648072" cy="868487"/>
              </a:xfrm>
              <a:prstGeom prst="rect">
                <a:avLst/>
              </a:prstGeom>
            </p:spPr>
          </p:pic>
          <p:pic>
            <p:nvPicPr>
              <p:cNvPr id="37" name="Image 36" descr="L3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20000"/>
              </a:blip>
              <a:stretch>
                <a:fillRect/>
              </a:stretch>
            </p:blipFill>
            <p:spPr>
              <a:xfrm>
                <a:off x="4716016" y="3717032"/>
                <a:ext cx="695859" cy="864096"/>
              </a:xfrm>
              <a:prstGeom prst="rect">
                <a:avLst/>
              </a:prstGeom>
            </p:spPr>
          </p:pic>
          <p:pic>
            <p:nvPicPr>
              <p:cNvPr id="42" name="Image 41" descr="L3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20000"/>
              </a:blip>
              <a:stretch>
                <a:fillRect/>
              </a:stretch>
            </p:blipFill>
            <p:spPr>
              <a:xfrm>
                <a:off x="3851920" y="4509120"/>
                <a:ext cx="815008" cy="1105813"/>
              </a:xfrm>
              <a:prstGeom prst="rect">
                <a:avLst/>
              </a:prstGeom>
            </p:spPr>
          </p:pic>
          <p:pic>
            <p:nvPicPr>
              <p:cNvPr id="43" name="Image 42" descr="L4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67743" y="4941168"/>
                <a:ext cx="976031" cy="1296144"/>
              </a:xfrm>
              <a:prstGeom prst="rect">
                <a:avLst/>
              </a:prstGeom>
            </p:spPr>
          </p:pic>
          <p:pic>
            <p:nvPicPr>
              <p:cNvPr id="45" name="Image 44" descr="Cimec lectularius male sup_2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79712" y="1196752"/>
                <a:ext cx="1512168" cy="2062363"/>
              </a:xfrm>
              <a:prstGeom prst="rect">
                <a:avLst/>
              </a:prstGeom>
            </p:spPr>
          </p:pic>
          <p:grpSp>
            <p:nvGrpSpPr>
              <p:cNvPr id="4" name="Groupe 27"/>
              <p:cNvGrpSpPr/>
              <p:nvPr/>
            </p:nvGrpSpPr>
            <p:grpSpPr>
              <a:xfrm>
                <a:off x="4572000" y="3284984"/>
                <a:ext cx="216024" cy="263522"/>
                <a:chOff x="6072198" y="857232"/>
                <a:chExt cx="285752" cy="357190"/>
              </a:xfrm>
            </p:grpSpPr>
            <p:sp>
              <p:nvSpPr>
                <p:cNvPr id="29" name="Larme 28"/>
                <p:cNvSpPr/>
                <p:nvPr/>
              </p:nvSpPr>
              <p:spPr>
                <a:xfrm rot="19547486">
                  <a:off x="6072198" y="857232"/>
                  <a:ext cx="285752" cy="35719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Lune 29"/>
                <p:cNvSpPr/>
                <p:nvPr/>
              </p:nvSpPr>
              <p:spPr>
                <a:xfrm>
                  <a:off x="6143636" y="928670"/>
                  <a:ext cx="45719" cy="142876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7" name="Groupe 27"/>
              <p:cNvGrpSpPr/>
              <p:nvPr/>
            </p:nvGrpSpPr>
            <p:grpSpPr>
              <a:xfrm>
                <a:off x="2339752" y="4653136"/>
                <a:ext cx="216024" cy="263522"/>
                <a:chOff x="6072198" y="857232"/>
                <a:chExt cx="285752" cy="357190"/>
              </a:xfrm>
            </p:grpSpPr>
            <p:sp>
              <p:nvSpPr>
                <p:cNvPr id="48" name="Larme 47"/>
                <p:cNvSpPr/>
                <p:nvPr/>
              </p:nvSpPr>
              <p:spPr>
                <a:xfrm rot="19547486">
                  <a:off x="6072198" y="857232"/>
                  <a:ext cx="285752" cy="35719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Lune 48"/>
                <p:cNvSpPr/>
                <p:nvPr/>
              </p:nvSpPr>
              <p:spPr>
                <a:xfrm>
                  <a:off x="6143636" y="928670"/>
                  <a:ext cx="45719" cy="142876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e 27"/>
              <p:cNvGrpSpPr/>
              <p:nvPr/>
            </p:nvGrpSpPr>
            <p:grpSpPr>
              <a:xfrm>
                <a:off x="4427984" y="4221088"/>
                <a:ext cx="216024" cy="263522"/>
                <a:chOff x="6072198" y="857232"/>
                <a:chExt cx="285752" cy="357190"/>
              </a:xfrm>
            </p:grpSpPr>
            <p:sp>
              <p:nvSpPr>
                <p:cNvPr id="51" name="Larme 50"/>
                <p:cNvSpPr/>
                <p:nvPr/>
              </p:nvSpPr>
              <p:spPr>
                <a:xfrm rot="19547486">
                  <a:off x="6072198" y="857232"/>
                  <a:ext cx="285752" cy="35719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Lune 51"/>
                <p:cNvSpPr/>
                <p:nvPr/>
              </p:nvSpPr>
              <p:spPr>
                <a:xfrm>
                  <a:off x="6143636" y="928670"/>
                  <a:ext cx="45719" cy="142876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e 27"/>
              <p:cNvGrpSpPr/>
              <p:nvPr/>
            </p:nvGrpSpPr>
            <p:grpSpPr>
              <a:xfrm>
                <a:off x="3419872" y="5013176"/>
                <a:ext cx="216024" cy="263522"/>
                <a:chOff x="6072198" y="857232"/>
                <a:chExt cx="285752" cy="357190"/>
              </a:xfrm>
            </p:grpSpPr>
            <p:sp>
              <p:nvSpPr>
                <p:cNvPr id="54" name="Larme 53"/>
                <p:cNvSpPr/>
                <p:nvPr/>
              </p:nvSpPr>
              <p:spPr>
                <a:xfrm rot="19547486">
                  <a:off x="6072198" y="857232"/>
                  <a:ext cx="285752" cy="35719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Lune 54"/>
                <p:cNvSpPr/>
                <p:nvPr/>
              </p:nvSpPr>
              <p:spPr>
                <a:xfrm>
                  <a:off x="6143636" y="928670"/>
                  <a:ext cx="45719" cy="142876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e 27"/>
              <p:cNvGrpSpPr/>
              <p:nvPr/>
            </p:nvGrpSpPr>
            <p:grpSpPr>
              <a:xfrm>
                <a:off x="1763688" y="3381502"/>
                <a:ext cx="216024" cy="263522"/>
                <a:chOff x="6072198" y="857232"/>
                <a:chExt cx="285752" cy="357190"/>
              </a:xfrm>
            </p:grpSpPr>
            <p:sp>
              <p:nvSpPr>
                <p:cNvPr id="57" name="Larme 56"/>
                <p:cNvSpPr/>
                <p:nvPr/>
              </p:nvSpPr>
              <p:spPr>
                <a:xfrm rot="19547486">
                  <a:off x="6072198" y="857232"/>
                  <a:ext cx="285752" cy="357190"/>
                </a:xfrm>
                <a:prstGeom prst="teardrop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Lune 57"/>
                <p:cNvSpPr/>
                <p:nvPr/>
              </p:nvSpPr>
              <p:spPr>
                <a:xfrm>
                  <a:off x="6143636" y="928670"/>
                  <a:ext cx="45719" cy="142876"/>
                </a:xfrm>
                <a:prstGeom prst="mo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4743191" y="2780928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78895" y="2996952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mâle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932040" y="4293096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II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283968" y="5301208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III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059832" y="6021288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IV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43608" y="5085184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66727" y="2996952"/>
                <a:ext cx="764913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femelle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591063" y="2564904"/>
                <a:ext cx="692905" cy="33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>
                    <a:solidFill>
                      <a:schemeClr val="tx1"/>
                    </a:solidFill>
                  </a:rPr>
                  <a:t>oeuf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Image 38" descr="oeuf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821442" y="1988840"/>
              <a:ext cx="353141" cy="612296"/>
            </a:xfrm>
            <a:prstGeom prst="rect">
              <a:avLst/>
            </a:prstGeom>
          </p:spPr>
        </p:pic>
      </p:grpSp>
      <p:grpSp>
        <p:nvGrpSpPr>
          <p:cNvPr id="70" name="Groupe 69"/>
          <p:cNvGrpSpPr/>
          <p:nvPr/>
        </p:nvGrpSpPr>
        <p:grpSpPr>
          <a:xfrm>
            <a:off x="5067656" y="6349075"/>
            <a:ext cx="285752" cy="357190"/>
            <a:chOff x="6072198" y="857232"/>
            <a:chExt cx="285752" cy="357190"/>
          </a:xfrm>
        </p:grpSpPr>
        <p:sp>
          <p:nvSpPr>
            <p:cNvPr id="72" name="Larme 71"/>
            <p:cNvSpPr/>
            <p:nvPr/>
          </p:nvSpPr>
          <p:spPr>
            <a:xfrm rot="19547486">
              <a:off x="6072198" y="857232"/>
              <a:ext cx="285752" cy="357190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Lune 72"/>
            <p:cNvSpPr/>
            <p:nvPr/>
          </p:nvSpPr>
          <p:spPr>
            <a:xfrm>
              <a:off x="6143636" y="928670"/>
              <a:ext cx="45719" cy="142876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4" name="ZoneTexte 73"/>
          <p:cNvSpPr txBox="1"/>
          <p:nvPr/>
        </p:nvSpPr>
        <p:spPr>
          <a:xfrm>
            <a:off x="5364088" y="638132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= repas de sang</a:t>
            </a:r>
          </a:p>
        </p:txBody>
      </p:sp>
      <p:sp>
        <p:nvSpPr>
          <p:cNvPr id="66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20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76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CYCLE BIOLOGIQUE</a:t>
            </a:r>
          </a:p>
        </p:txBody>
      </p:sp>
      <p:pic>
        <p:nvPicPr>
          <p:cNvPr id="77" name="Image 4" descr="LDI relief"/>
          <p:cNvPicPr>
            <a:picLocks noChangeAspect="1" noChangeArrowheads="1"/>
          </p:cNvPicPr>
          <p:nvPr/>
        </p:nvPicPr>
        <p:blipFill>
          <a:blip r:embed="rId11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Connecteur droit 7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140414" y="571480"/>
            <a:ext cx="8858312" cy="3000396"/>
          </a:xfrm>
          <a:prstGeom prst="rect">
            <a:avLst/>
          </a:prstGeom>
          <a:solidFill>
            <a:srgbClr val="262626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79" descr="Cimexlectularius dess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85116">
            <a:off x="5807111" y="2365261"/>
            <a:ext cx="380706" cy="4286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9" name="Picture 79" descr="Cimexlectularius dess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71171">
            <a:off x="4926027" y="2241350"/>
            <a:ext cx="438941" cy="49419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7" name="Picture 79" descr="Cimexlectularius dess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73279">
            <a:off x="6257460" y="2881996"/>
            <a:ext cx="689237" cy="77599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5" name="Picture 79" descr="Cimexlectularius dess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77356">
            <a:off x="2656441" y="2361675"/>
            <a:ext cx="380706" cy="4286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6" name="Picture 79" descr="Cimexlectularius dess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650390"/>
            <a:ext cx="452351" cy="5092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4" name="Picture 79" descr="Cimexlectularius dess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64836"/>
            <a:ext cx="689237" cy="77599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5" name="Flèche courbée vers le bas 24"/>
          <p:cNvSpPr/>
          <p:nvPr/>
        </p:nvSpPr>
        <p:spPr>
          <a:xfrm flipH="1" flipV="1">
            <a:off x="1928794" y="3722092"/>
            <a:ext cx="4081490" cy="11430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07504" y="357807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télécharg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4714884"/>
            <a:ext cx="1071538" cy="1071538"/>
          </a:xfrm>
          <a:prstGeom prst="rect">
            <a:avLst/>
          </a:prstGeom>
        </p:spPr>
      </p:pic>
      <p:pic>
        <p:nvPicPr>
          <p:cNvPr id="15" name="Image 14" descr="images.jpg"/>
          <p:cNvPicPr>
            <a:picLocks noChangeAspect="1"/>
          </p:cNvPicPr>
          <p:nvPr/>
        </p:nvPicPr>
        <p:blipFill>
          <a:blip r:embed="rId7" cstate="print"/>
          <a:srcRect l="43272" t="8894" r="13456" b="19954"/>
          <a:stretch>
            <a:fillRect/>
          </a:stretch>
        </p:blipFill>
        <p:spPr>
          <a:xfrm>
            <a:off x="7858148" y="714356"/>
            <a:ext cx="1081260" cy="101765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28596" y="2643182"/>
            <a:ext cx="103547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activation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55576" y="1849884"/>
            <a:ext cx="13681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Recherche hôte</a:t>
            </a:r>
          </a:p>
          <a:p>
            <a:pPr algn="ctr"/>
            <a:r>
              <a:rPr lang="fr-FR" sz="1200" b="1" dirty="0"/>
              <a:t>CO2, </a:t>
            </a:r>
            <a:r>
              <a:rPr lang="fr-FR" sz="1200" b="1" dirty="0" err="1"/>
              <a:t>tp</a:t>
            </a:r>
            <a:r>
              <a:rPr lang="fr-FR" sz="1200" b="1" dirty="0"/>
              <a:t>, odeur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563888" y="1057796"/>
            <a:ext cx="136815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Repas de sang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263142" y="2065908"/>
            <a:ext cx="138069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Retour au refuge</a:t>
            </a:r>
          </a:p>
        </p:txBody>
      </p:sp>
      <p:sp>
        <p:nvSpPr>
          <p:cNvPr id="24" name="Flèche courbée vers le bas 23"/>
          <p:cNvSpPr/>
          <p:nvPr/>
        </p:nvSpPr>
        <p:spPr>
          <a:xfrm>
            <a:off x="2000232" y="1793266"/>
            <a:ext cx="4286280" cy="16430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Picture 61" descr="images2"/>
          <p:cNvPicPr>
            <a:picLocks noChangeAspect="1" noChangeArrowheads="1"/>
          </p:cNvPicPr>
          <p:nvPr/>
        </p:nvPicPr>
        <p:blipFill>
          <a:blip r:embed="rId8" cstate="print"/>
          <a:srcRect l="12917" t="21001" r="35415" b="15997"/>
          <a:stretch>
            <a:fillRect/>
          </a:stretch>
        </p:blipFill>
        <p:spPr bwMode="auto">
          <a:xfrm>
            <a:off x="3143240" y="1507514"/>
            <a:ext cx="857256" cy="64294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8" name="Picture 61" descr="images2"/>
          <p:cNvPicPr>
            <a:picLocks noChangeAspect="1" noChangeArrowheads="1"/>
          </p:cNvPicPr>
          <p:nvPr/>
        </p:nvPicPr>
        <p:blipFill>
          <a:blip r:embed="rId8" cstate="print"/>
          <a:srcRect l="12917" t="21001" r="35415" b="15997"/>
          <a:stretch>
            <a:fillRect/>
          </a:stretch>
        </p:blipFill>
        <p:spPr bwMode="auto">
          <a:xfrm>
            <a:off x="4071934" y="1507514"/>
            <a:ext cx="857256" cy="64294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9" name="Ellipse 28"/>
          <p:cNvSpPr/>
          <p:nvPr/>
        </p:nvSpPr>
        <p:spPr>
          <a:xfrm>
            <a:off x="4643438" y="17932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4500562" y="19361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572000" y="20075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500562" y="186470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714876" y="186470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accouplement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7479" y="5218060"/>
            <a:ext cx="1340141" cy="997022"/>
          </a:xfrm>
          <a:prstGeom prst="rect">
            <a:avLst/>
          </a:prstGeom>
        </p:spPr>
      </p:pic>
      <p:pic>
        <p:nvPicPr>
          <p:cNvPr id="43" name="Image 42" descr="IMG_0579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rcRect l="6942" t="3073" r="11543" b="5961"/>
          <a:stretch>
            <a:fillRect/>
          </a:stretch>
        </p:blipFill>
        <p:spPr>
          <a:xfrm>
            <a:off x="824171" y="4786322"/>
            <a:ext cx="1340141" cy="997022"/>
          </a:xfrm>
          <a:prstGeom prst="rect">
            <a:avLst/>
          </a:prstGeom>
        </p:spPr>
      </p:pic>
      <p:pic>
        <p:nvPicPr>
          <p:cNvPr id="44" name="Image 43" descr="Mue LV_ima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4627387" y="4802373"/>
            <a:ext cx="1016934" cy="1842088"/>
          </a:xfrm>
          <a:prstGeom prst="rect">
            <a:avLst/>
          </a:prstGeom>
        </p:spPr>
      </p:pic>
      <p:pic>
        <p:nvPicPr>
          <p:cNvPr id="45" name="Image 44" descr="IMG_0457.JPG"/>
          <p:cNvPicPr>
            <a:picLocks noChangeAspect="1"/>
          </p:cNvPicPr>
          <p:nvPr/>
        </p:nvPicPr>
        <p:blipFill>
          <a:blip r:embed="rId12" cstate="print">
            <a:lum bright="10000"/>
          </a:blip>
          <a:srcRect l="21965" t="23198" r="39767" b="35392"/>
          <a:stretch>
            <a:fillRect/>
          </a:stretch>
        </p:blipFill>
        <p:spPr>
          <a:xfrm>
            <a:off x="6280343" y="4786322"/>
            <a:ext cx="1340141" cy="101693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6280343" y="5857892"/>
            <a:ext cx="1340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DIGESTION SANG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357686" y="6357958"/>
            <a:ext cx="1340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MUE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571736" y="6357958"/>
            <a:ext cx="1340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ACCOUPLEMENT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4171" y="5786454"/>
            <a:ext cx="1340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PONTE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42876" y="3071810"/>
            <a:ext cx="1000100" cy="1071570"/>
            <a:chOff x="249" y="1253"/>
            <a:chExt cx="1180" cy="145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703" y="1525"/>
              <a:ext cx="0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249" y="1434"/>
              <a:ext cx="1180" cy="127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930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748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5" name="Oval 12"/>
            <p:cNvSpPr>
              <a:spLocks noChangeArrowheads="1"/>
            </p:cNvSpPr>
            <p:nvPr/>
          </p:nvSpPr>
          <p:spPr bwMode="auto">
            <a:xfrm>
              <a:off x="79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839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>
              <a:off x="839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567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2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476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4" name="Oval 21"/>
            <p:cNvSpPr>
              <a:spLocks noChangeArrowheads="1"/>
            </p:cNvSpPr>
            <p:nvPr/>
          </p:nvSpPr>
          <p:spPr bwMode="auto">
            <a:xfrm>
              <a:off x="975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5" name="Oval 22"/>
            <p:cNvSpPr>
              <a:spLocks noChangeArrowheads="1"/>
            </p:cNvSpPr>
            <p:nvPr/>
          </p:nvSpPr>
          <p:spPr bwMode="auto">
            <a:xfrm>
              <a:off x="138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657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7" name="Oval 24"/>
            <p:cNvSpPr>
              <a:spLocks noChangeArrowheads="1"/>
            </p:cNvSpPr>
            <p:nvPr/>
          </p:nvSpPr>
          <p:spPr bwMode="auto">
            <a:xfrm>
              <a:off x="466" y="1732"/>
              <a:ext cx="771" cy="72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613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69" name="Oval 26"/>
            <p:cNvSpPr>
              <a:spLocks noChangeArrowheads="1"/>
            </p:cNvSpPr>
            <p:nvPr/>
          </p:nvSpPr>
          <p:spPr bwMode="auto">
            <a:xfrm>
              <a:off x="976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0" name="AutoShape 27"/>
            <p:cNvSpPr>
              <a:spLocks noChangeArrowheads="1"/>
            </p:cNvSpPr>
            <p:nvPr/>
          </p:nvSpPr>
          <p:spPr bwMode="auto">
            <a:xfrm>
              <a:off x="793" y="1858"/>
              <a:ext cx="91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Oval 45"/>
            <p:cNvSpPr>
              <a:spLocks noChangeArrowheads="1"/>
            </p:cNvSpPr>
            <p:nvPr/>
          </p:nvSpPr>
          <p:spPr bwMode="auto">
            <a:xfrm>
              <a:off x="793" y="138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2" name="Oval 46"/>
            <p:cNvSpPr>
              <a:spLocks noChangeArrowheads="1"/>
            </p:cNvSpPr>
            <p:nvPr/>
          </p:nvSpPr>
          <p:spPr bwMode="auto">
            <a:xfrm>
              <a:off x="693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3" name="Oval 47"/>
            <p:cNvSpPr>
              <a:spLocks noChangeArrowheads="1"/>
            </p:cNvSpPr>
            <p:nvPr/>
          </p:nvSpPr>
          <p:spPr bwMode="auto">
            <a:xfrm>
              <a:off x="1340" y="137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4" name="Oval 48"/>
            <p:cNvSpPr>
              <a:spLocks noChangeArrowheads="1"/>
            </p:cNvSpPr>
            <p:nvPr/>
          </p:nvSpPr>
          <p:spPr bwMode="auto">
            <a:xfrm>
              <a:off x="683" y="135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5" name="Oval 49"/>
            <p:cNvSpPr>
              <a:spLocks noChangeArrowheads="1"/>
            </p:cNvSpPr>
            <p:nvPr/>
          </p:nvSpPr>
          <p:spPr bwMode="auto">
            <a:xfrm>
              <a:off x="138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7215206" y="3143248"/>
            <a:ext cx="1000100" cy="1071570"/>
            <a:chOff x="249" y="1253"/>
            <a:chExt cx="1180" cy="1451"/>
          </a:xfrm>
        </p:grpSpPr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703" y="1525"/>
              <a:ext cx="0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249" y="1434"/>
              <a:ext cx="1180" cy="127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930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748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79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3" name="Oval 14"/>
            <p:cNvSpPr>
              <a:spLocks noChangeArrowheads="1"/>
            </p:cNvSpPr>
            <p:nvPr/>
          </p:nvSpPr>
          <p:spPr bwMode="auto">
            <a:xfrm>
              <a:off x="839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79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5" name="Oval 16"/>
            <p:cNvSpPr>
              <a:spLocks noChangeArrowheads="1"/>
            </p:cNvSpPr>
            <p:nvPr/>
          </p:nvSpPr>
          <p:spPr bwMode="auto">
            <a:xfrm>
              <a:off x="839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6" name="Oval 17"/>
            <p:cNvSpPr>
              <a:spLocks noChangeArrowheads="1"/>
            </p:cNvSpPr>
            <p:nvPr/>
          </p:nvSpPr>
          <p:spPr bwMode="auto">
            <a:xfrm>
              <a:off x="884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7" name="Oval 18"/>
            <p:cNvSpPr>
              <a:spLocks noChangeArrowheads="1"/>
            </p:cNvSpPr>
            <p:nvPr/>
          </p:nvSpPr>
          <p:spPr bwMode="auto">
            <a:xfrm>
              <a:off x="567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8" name="Oval 19"/>
            <p:cNvSpPr>
              <a:spLocks noChangeArrowheads="1"/>
            </p:cNvSpPr>
            <p:nvPr/>
          </p:nvSpPr>
          <p:spPr bwMode="auto">
            <a:xfrm>
              <a:off x="612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476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975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383" y="134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2" name="Oval 23"/>
            <p:cNvSpPr>
              <a:spLocks noChangeArrowheads="1"/>
            </p:cNvSpPr>
            <p:nvPr/>
          </p:nvSpPr>
          <p:spPr bwMode="auto">
            <a:xfrm>
              <a:off x="657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3" name="Oval 24"/>
            <p:cNvSpPr>
              <a:spLocks noChangeArrowheads="1"/>
            </p:cNvSpPr>
            <p:nvPr/>
          </p:nvSpPr>
          <p:spPr bwMode="auto">
            <a:xfrm>
              <a:off x="466" y="1732"/>
              <a:ext cx="771" cy="72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613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5" name="Oval 26"/>
            <p:cNvSpPr>
              <a:spLocks noChangeArrowheads="1"/>
            </p:cNvSpPr>
            <p:nvPr/>
          </p:nvSpPr>
          <p:spPr bwMode="auto">
            <a:xfrm>
              <a:off x="976" y="2069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6" name="AutoShape 27"/>
            <p:cNvSpPr>
              <a:spLocks noChangeArrowheads="1"/>
            </p:cNvSpPr>
            <p:nvPr/>
          </p:nvSpPr>
          <p:spPr bwMode="auto">
            <a:xfrm>
              <a:off x="793" y="1858"/>
              <a:ext cx="91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Oval 45"/>
            <p:cNvSpPr>
              <a:spLocks noChangeArrowheads="1"/>
            </p:cNvSpPr>
            <p:nvPr/>
          </p:nvSpPr>
          <p:spPr bwMode="auto">
            <a:xfrm>
              <a:off x="793" y="138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8" name="Oval 46"/>
            <p:cNvSpPr>
              <a:spLocks noChangeArrowheads="1"/>
            </p:cNvSpPr>
            <p:nvPr/>
          </p:nvSpPr>
          <p:spPr bwMode="auto">
            <a:xfrm>
              <a:off x="693" y="129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99" name="Oval 47"/>
            <p:cNvSpPr>
              <a:spLocks noChangeArrowheads="1"/>
            </p:cNvSpPr>
            <p:nvPr/>
          </p:nvSpPr>
          <p:spPr bwMode="auto">
            <a:xfrm>
              <a:off x="1340" y="1374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00" name="Oval 48"/>
            <p:cNvSpPr>
              <a:spLocks noChangeArrowheads="1"/>
            </p:cNvSpPr>
            <p:nvPr/>
          </p:nvSpPr>
          <p:spPr bwMode="auto">
            <a:xfrm>
              <a:off x="683" y="135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  <p:sp>
          <p:nvSpPr>
            <p:cNvPr id="101" name="Oval 49"/>
            <p:cNvSpPr>
              <a:spLocks noChangeArrowheads="1"/>
            </p:cNvSpPr>
            <p:nvPr/>
          </p:nvSpPr>
          <p:spPr bwMode="auto">
            <a:xfrm>
              <a:off x="1383" y="1253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 sz="1400"/>
            </a:p>
          </p:txBody>
        </p:sp>
      </p:grpSp>
      <p:sp>
        <p:nvSpPr>
          <p:cNvPr id="104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21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06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CYCLE DE VIE</a:t>
            </a:r>
          </a:p>
        </p:txBody>
      </p:sp>
      <p:pic>
        <p:nvPicPr>
          <p:cNvPr id="107" name="Image 4" descr="LDI relief"/>
          <p:cNvPicPr>
            <a:picLocks noChangeAspect="1" noChangeArrowheads="1"/>
          </p:cNvPicPr>
          <p:nvPr/>
        </p:nvPicPr>
        <p:blipFill>
          <a:blip r:embed="rId13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" name="Connecteur droit 10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83568" y="1268760"/>
          <a:ext cx="7632848" cy="4896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Temps repas sanguin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à 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Temps entre deux repas </a:t>
                      </a:r>
                      <a:r>
                        <a:rPr lang="fr-FR" sz="1200" dirty="0"/>
                        <a:t>(variable jusqu’à 2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  <a:r>
                        <a:rPr lang="fr-FR" baseline="0" dirty="0"/>
                        <a:t> – 15 jours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Espérance de vie adulte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à 24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Nombre total d’œufs pondus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 à 500 </a:t>
                      </a:r>
                      <a:r>
                        <a:rPr lang="fr-FR" dirty="0" err="1"/>
                        <a:t>oeufs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Ponte journalière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à 5 </a:t>
                      </a:r>
                      <a:r>
                        <a:rPr lang="fr-FR" dirty="0" err="1"/>
                        <a:t>oeufs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Durée du cycle biologique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 à 70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Temps éclosion des </a:t>
                      </a:r>
                      <a:r>
                        <a:rPr lang="fr-FR" dirty="0" err="1"/>
                        <a:t>oeufs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à 15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fr-FR" dirty="0"/>
                        <a:t>Temps entre 2 stades larvaires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à 15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22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QUELQUES CHIFFRES</a:t>
            </a:r>
          </a:p>
        </p:txBody>
      </p:sp>
      <p:pic>
        <p:nvPicPr>
          <p:cNvPr id="14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46805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400" b="1" dirty="0"/>
              <a:t>DIFFICILE DE REPÉRER LES PREMIERS STADES</a:t>
            </a:r>
          </a:p>
        </p:txBody>
      </p:sp>
      <p:pic>
        <p:nvPicPr>
          <p:cNvPr id="23557" name="Picture 6" descr="jeune 1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79512" y="4005064"/>
            <a:ext cx="23399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imex LII"/>
          <p:cNvPicPr>
            <a:picLocks noChangeAspect="1" noChangeArrowheads="1"/>
          </p:cNvPicPr>
          <p:nvPr/>
        </p:nvPicPr>
        <p:blipFill>
          <a:blip r:embed="rId4" cstate="print"/>
          <a:srcRect l="9995" t="5022" b="6462"/>
          <a:stretch>
            <a:fillRect/>
          </a:stretch>
        </p:blipFill>
        <p:spPr bwMode="auto">
          <a:xfrm>
            <a:off x="2555776" y="4005064"/>
            <a:ext cx="24828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899592" y="3645024"/>
            <a:ext cx="3241675" cy="27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200" dirty="0" err="1"/>
              <a:t>Immatures</a:t>
            </a:r>
            <a:r>
              <a:rPr lang="en-US" altLang="fr-FR" sz="1200" dirty="0"/>
              <a:t> </a:t>
            </a:r>
            <a:r>
              <a:rPr lang="en-US" altLang="fr-FR" sz="1200" dirty="0" err="1"/>
              <a:t>stade</a:t>
            </a:r>
            <a:r>
              <a:rPr lang="en-US" altLang="fr-FR" sz="1200" dirty="0"/>
              <a:t> I </a:t>
            </a:r>
            <a:r>
              <a:rPr lang="en-US" altLang="fr-FR" sz="1200" dirty="0" err="1"/>
              <a:t>gorgés</a:t>
            </a:r>
            <a:endParaRPr lang="en-US" altLang="fr-FR" sz="1200" dirty="0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79512" y="6309320"/>
            <a:ext cx="2249348" cy="27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200" dirty="0"/>
              <a:t>Immature </a:t>
            </a:r>
            <a:r>
              <a:rPr lang="en-US" altLang="fr-FR" sz="1200" dirty="0" err="1"/>
              <a:t>stade</a:t>
            </a:r>
            <a:r>
              <a:rPr lang="en-US" altLang="fr-FR" sz="1200" dirty="0"/>
              <a:t> I non </a:t>
            </a:r>
            <a:r>
              <a:rPr lang="en-US" altLang="fr-FR" sz="1200" dirty="0" err="1"/>
              <a:t>gorgé</a:t>
            </a:r>
            <a:r>
              <a:rPr lang="en-US" altLang="fr-FR" sz="1200" dirty="0"/>
              <a:t> 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2857488" y="6297634"/>
            <a:ext cx="1873250" cy="27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200"/>
              <a:t>Immature stade II 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868144" y="888975"/>
            <a:ext cx="244792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400" b="1" dirty="0"/>
              <a:t>AINSI QUE LES OEUFS</a:t>
            </a:r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2123728" y="4580806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 rot="5400000">
            <a:off x="1792734" y="5272162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1,5 mm</a:t>
            </a: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2733576" y="4941689"/>
            <a:ext cx="1223962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2734928">
            <a:off x="2920107" y="5631458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 mm</a:t>
            </a:r>
          </a:p>
        </p:txBody>
      </p:sp>
      <p:pic>
        <p:nvPicPr>
          <p:cNvPr id="23567" name="Picture 16" descr="oeuf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12776"/>
            <a:ext cx="3060824" cy="230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7" descr="oeuf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861048"/>
            <a:ext cx="3055160" cy="24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AIX 05 (7)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 r="29185" b="36876"/>
          <a:stretch>
            <a:fillRect/>
          </a:stretch>
        </p:blipFill>
        <p:spPr bwMode="auto">
          <a:xfrm>
            <a:off x="755576" y="1412776"/>
            <a:ext cx="38163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23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DETECTION VISUELLE</a:t>
            </a:r>
          </a:p>
        </p:txBody>
      </p:sp>
      <p:pic>
        <p:nvPicPr>
          <p:cNvPr id="23" name="Image 4" descr="LDI relief"/>
          <p:cNvPicPr>
            <a:picLocks noChangeAspect="1" noChangeArrowheads="1"/>
          </p:cNvPicPr>
          <p:nvPr/>
        </p:nvPicPr>
        <p:blipFill>
          <a:blip r:embed="rId8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imex profil"/>
          <p:cNvPicPr>
            <a:picLocks noChangeAspect="1" noChangeArrowheads="1"/>
          </p:cNvPicPr>
          <p:nvPr/>
        </p:nvPicPr>
        <p:blipFill>
          <a:blip r:embed="rId3" cstate="print"/>
          <a:srcRect l="5594" t="19315" r="4484" b="8024"/>
          <a:stretch>
            <a:fillRect/>
          </a:stretch>
        </p:blipFill>
        <p:spPr bwMode="auto">
          <a:xfrm>
            <a:off x="1052396" y="715993"/>
            <a:ext cx="2771024" cy="1120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AIX_04 (7)light"/>
          <p:cNvPicPr>
            <a:picLocks noChangeAspect="1" noChangeArrowheads="1"/>
          </p:cNvPicPr>
          <p:nvPr/>
        </p:nvPicPr>
        <p:blipFill>
          <a:blip r:embed="rId4" cstate="print"/>
          <a:srcRect l="25945" t="22961" r="11684" b="26103"/>
          <a:stretch>
            <a:fillRect/>
          </a:stretch>
        </p:blipFill>
        <p:spPr bwMode="auto">
          <a:xfrm>
            <a:off x="2550007" y="5535012"/>
            <a:ext cx="1998468" cy="124973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pris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9526" y="3889357"/>
            <a:ext cx="1996656" cy="160665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Image 11" descr="IMG_6423.JPG"/>
          <p:cNvPicPr>
            <a:picLocks noChangeAspect="1"/>
          </p:cNvPicPr>
          <p:nvPr/>
        </p:nvPicPr>
        <p:blipFill>
          <a:blip r:embed="rId6" cstate="print">
            <a:lum bright="30000" contrast="40000"/>
          </a:blip>
          <a:srcRect l="38491" t="43278" r="23868" b="8326"/>
          <a:stretch>
            <a:fillRect/>
          </a:stretch>
        </p:blipFill>
        <p:spPr>
          <a:xfrm rot="16200000">
            <a:off x="-52847" y="4215502"/>
            <a:ext cx="2895387" cy="22430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Image 32" descr="IMGP0430.JPG"/>
          <p:cNvPicPr>
            <a:picLocks noChangeAspect="1"/>
          </p:cNvPicPr>
          <p:nvPr/>
        </p:nvPicPr>
        <p:blipFill>
          <a:blip r:embed="rId7" cstate="print"/>
          <a:srcRect l="15094" t="26623" r="9809" b="34788"/>
          <a:stretch>
            <a:fillRect/>
          </a:stretch>
        </p:blipFill>
        <p:spPr bwMode="auto">
          <a:xfrm>
            <a:off x="273297" y="1889188"/>
            <a:ext cx="4275178" cy="19397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750404" y="1571612"/>
            <a:ext cx="4250752" cy="36724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Corps très plat</a:t>
            </a:r>
            <a:endParaRPr lang="fr-FR" sz="2000" dirty="0">
              <a:solidFill>
                <a:schemeClr val="tx1"/>
              </a:solidFill>
              <a:cs typeface="Calibri" pitchFamily="34" charset="0"/>
            </a:endParaRPr>
          </a:p>
          <a:p>
            <a:endParaRPr lang="fr-FR" sz="2000" b="1" dirty="0">
              <a:solidFill>
                <a:schemeClr val="tx1"/>
              </a:solidFill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 Cachées en journée</a:t>
            </a:r>
            <a:endParaRPr lang="fr-FR" sz="2000" dirty="0">
              <a:solidFill>
                <a:schemeClr val="tx1"/>
              </a:solidFill>
              <a:cs typeface="Calibri" pitchFamily="34" charset="0"/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Cachette = lieux de vie avec  </a:t>
            </a:r>
          </a:p>
          <a:p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     œufs, mues, jeunes, </a:t>
            </a:r>
          </a:p>
          <a:p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     adultes </a:t>
            </a: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  <a:sym typeface="Wingdings" pitchFamily="2" charset="2"/>
              </a:rPr>
              <a:t> humidité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  <a:sym typeface="Wingdings" pitchFamily="2" charset="2"/>
              </a:rPr>
              <a:t> Déjections à l’extérieur des </a:t>
            </a:r>
          </a:p>
          <a:p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  <a:sym typeface="Wingdings" pitchFamily="2" charset="2"/>
              </a:rPr>
              <a:t>     cachettes = </a:t>
            </a:r>
            <a:r>
              <a:rPr lang="fr-FR" sz="2000" b="1" dirty="0">
                <a:solidFill>
                  <a:srgbClr val="FF0000"/>
                </a:solidFill>
                <a:cs typeface="Calibri" panose="020F0502020204030204" pitchFamily="34" charset="0"/>
                <a:sym typeface="Wingdings" pitchFamily="2" charset="2"/>
              </a:rPr>
              <a:t>TRACES !</a:t>
            </a:r>
            <a:endParaRPr lang="fr-FR" sz="20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4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24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DETECTION VISUELLE</a:t>
            </a:r>
          </a:p>
        </p:txBody>
      </p:sp>
      <p:pic>
        <p:nvPicPr>
          <p:cNvPr id="17" name="Image 4" descr="LDI relief"/>
          <p:cNvPicPr>
            <a:picLocks noChangeAspect="1" noChangeArrowheads="1"/>
          </p:cNvPicPr>
          <p:nvPr/>
        </p:nvPicPr>
        <p:blipFill>
          <a:blip r:embed="rId8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569325" cy="6413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fr-FR" sz="1800" b="1"/>
              <a:t>Pour repérer leur présence et leurs cachettes : les déjections (= sang digéré) déposées généralement en dehors du lieu de repos </a:t>
            </a:r>
          </a:p>
        </p:txBody>
      </p:sp>
      <p:pic>
        <p:nvPicPr>
          <p:cNvPr id="28676" name="Picture 9" descr="déjection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76363"/>
            <a:ext cx="2185988" cy="241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10" descr="déjections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387153"/>
            <a:ext cx="2592387" cy="240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3" name="Image 23" descr="IMG_0218.JPG"/>
          <p:cNvPicPr>
            <a:picLocks noChangeAspect="1"/>
          </p:cNvPicPr>
          <p:nvPr/>
        </p:nvPicPr>
        <p:blipFill>
          <a:blip r:embed="rId5" cstate="print"/>
          <a:srcRect r="12007"/>
          <a:stretch>
            <a:fillRect/>
          </a:stretch>
        </p:blipFill>
        <p:spPr bwMode="auto">
          <a:xfrm>
            <a:off x="4284663" y="4434730"/>
            <a:ext cx="4751387" cy="230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4" name="Image 25" descr="IMG_4744.JPG"/>
          <p:cNvPicPr>
            <a:picLocks noChangeAspect="1"/>
          </p:cNvPicPr>
          <p:nvPr/>
        </p:nvPicPr>
        <p:blipFill>
          <a:blip r:embed="rId6" cstate="print"/>
          <a:srcRect l="27335" r="15337" b="10184"/>
          <a:stretch>
            <a:fillRect/>
          </a:stretch>
        </p:blipFill>
        <p:spPr bwMode="auto">
          <a:xfrm>
            <a:off x="5219700" y="1440929"/>
            <a:ext cx="3097213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5" name="Image 26" descr="IMGP0421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rcRect l="16138" t="9052" r="7475" b="15350"/>
          <a:stretch>
            <a:fillRect/>
          </a:stretch>
        </p:blipFill>
        <p:spPr bwMode="auto">
          <a:xfrm>
            <a:off x="250825" y="3860800"/>
            <a:ext cx="3889375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25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DETECTION TRACES</a:t>
            </a:r>
          </a:p>
        </p:txBody>
      </p:sp>
      <p:pic>
        <p:nvPicPr>
          <p:cNvPr id="15" name="Image 4" descr="LDI relief"/>
          <p:cNvPicPr>
            <a:picLocks noChangeAspect="1" noChangeArrowheads="1"/>
          </p:cNvPicPr>
          <p:nvPr/>
        </p:nvPicPr>
        <p:blipFill>
          <a:blip r:embed="rId9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ENMO1.jpg"/>
          <p:cNvPicPr>
            <a:picLocks noChangeAspect="1"/>
          </p:cNvPicPr>
          <p:nvPr/>
        </p:nvPicPr>
        <p:blipFill>
          <a:blip r:embed="rId3" cstate="print"/>
          <a:srcRect l="63563" t="24173"/>
          <a:stretch>
            <a:fillRect/>
          </a:stretch>
        </p:blipFill>
        <p:spPr>
          <a:xfrm>
            <a:off x="323528" y="836712"/>
            <a:ext cx="1728192" cy="2758233"/>
          </a:xfrm>
          <a:prstGeom prst="rect">
            <a:avLst/>
          </a:prstGeom>
        </p:spPr>
      </p:pic>
      <p:pic>
        <p:nvPicPr>
          <p:cNvPr id="7" name="Image 6" descr="CHPA_ENT 2011.01 (8).JPG"/>
          <p:cNvPicPr>
            <a:picLocks noChangeAspect="1"/>
          </p:cNvPicPr>
          <p:nvPr/>
        </p:nvPicPr>
        <p:blipFill>
          <a:blip r:embed="rId4" cstate="print"/>
          <a:srcRect b="21650"/>
          <a:stretch>
            <a:fillRect/>
          </a:stretch>
        </p:blipFill>
        <p:spPr>
          <a:xfrm>
            <a:off x="2123728" y="836712"/>
            <a:ext cx="5238643" cy="2736304"/>
          </a:xfrm>
          <a:prstGeom prst="rect">
            <a:avLst/>
          </a:prstGeom>
        </p:spPr>
      </p:pic>
      <p:pic>
        <p:nvPicPr>
          <p:cNvPr id="9" name="Image 8" descr="CHPA_ENT 2011.25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2476780" cy="3060568"/>
          </a:xfrm>
          <a:prstGeom prst="rect">
            <a:avLst/>
          </a:prstGeom>
        </p:spPr>
      </p:pic>
      <p:pic>
        <p:nvPicPr>
          <p:cNvPr id="10" name="Image 9" descr="Traces matel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645024"/>
            <a:ext cx="3234486" cy="3024336"/>
          </a:xfrm>
          <a:prstGeom prst="rect">
            <a:avLst/>
          </a:prstGeom>
        </p:spPr>
      </p:pic>
      <p:pic>
        <p:nvPicPr>
          <p:cNvPr id="11" name="Image 10" descr="[000038].jpg"/>
          <p:cNvPicPr>
            <a:picLocks noChangeAspect="1"/>
          </p:cNvPicPr>
          <p:nvPr/>
        </p:nvPicPr>
        <p:blipFill>
          <a:blip r:embed="rId7" cstate="print"/>
          <a:srcRect r="21505" b="5468"/>
          <a:stretch>
            <a:fillRect/>
          </a:stretch>
        </p:blipFill>
        <p:spPr>
          <a:xfrm>
            <a:off x="6156175" y="3717032"/>
            <a:ext cx="2870033" cy="2592288"/>
          </a:xfrm>
          <a:prstGeom prst="rect">
            <a:avLst/>
          </a:prstGeom>
        </p:spPr>
      </p:pic>
      <p:pic>
        <p:nvPicPr>
          <p:cNvPr id="12" name="Image 11" descr="IMGP28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1" y="836712"/>
            <a:ext cx="1513337" cy="1368152"/>
          </a:xfrm>
          <a:prstGeom prst="rect">
            <a:avLst/>
          </a:prstGeom>
        </p:spPr>
      </p:pic>
      <p:pic>
        <p:nvPicPr>
          <p:cNvPr id="16" name="Image 15" descr="Croix roug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2276872"/>
            <a:ext cx="1591790" cy="129614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7584" y="33569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Lattes sommier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84168" y="32849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Tapisserie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380312" y="83671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Vis literie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56176" y="60212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Prises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771800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Matelas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547664" y="64643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Lattes sommier</a:t>
            </a:r>
          </a:p>
        </p:txBody>
      </p:sp>
      <p:sp>
        <p:nvSpPr>
          <p:cNvPr id="26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26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DETECTION TRACES</a:t>
            </a:r>
          </a:p>
        </p:txBody>
      </p:sp>
      <p:pic>
        <p:nvPicPr>
          <p:cNvPr id="28" name="Image 4" descr="LDI relief"/>
          <p:cNvPicPr>
            <a:picLocks noChangeAspect="1" noChangeArrowheads="1"/>
          </p:cNvPicPr>
          <p:nvPr/>
        </p:nvPicPr>
        <p:blipFill>
          <a:blip r:embed="rId10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2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G_0458.JPG"/>
          <p:cNvPicPr>
            <a:picLocks noChangeAspect="1"/>
          </p:cNvPicPr>
          <p:nvPr/>
        </p:nvPicPr>
        <p:blipFill>
          <a:blip r:embed="rId3" cstate="print"/>
          <a:srcRect t="19855" b="12634"/>
          <a:stretch>
            <a:fillRect/>
          </a:stretch>
        </p:blipFill>
        <p:spPr>
          <a:xfrm rot="5400000" flipV="1">
            <a:off x="-1894235" y="1894213"/>
            <a:ext cx="6860276" cy="307180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419872" y="2532384"/>
            <a:ext cx="5400600" cy="1323439"/>
          </a:xfrm>
          <a:prstGeom prst="rect">
            <a:avLst/>
          </a:prstGeom>
          <a:solidFill>
            <a:schemeClr val="bg1">
              <a:lumMod val="65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fr-FR" altLang="fr-FR" sz="4000" b="1" dirty="0"/>
              <a:t>Punaise de lit et santé</a:t>
            </a:r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IMG_0264.JPG"/>
          <p:cNvPicPr>
            <a:picLocks noChangeAspect="1"/>
          </p:cNvPicPr>
          <p:nvPr/>
        </p:nvPicPr>
        <p:blipFill>
          <a:blip r:embed="rId3" cstate="print"/>
          <a:srcRect t="19233" r="11959" b="16094"/>
          <a:stretch>
            <a:fillRect/>
          </a:stretch>
        </p:blipFill>
        <p:spPr>
          <a:xfrm>
            <a:off x="1362075" y="568325"/>
            <a:ext cx="2413240" cy="1181819"/>
          </a:xfrm>
          <a:prstGeom prst="rect">
            <a:avLst/>
          </a:prstGeom>
        </p:spPr>
      </p:pic>
      <p:pic>
        <p:nvPicPr>
          <p:cNvPr id="23" name="Image 22" descr="Fille Chrisbelle Montréa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096" y="1779439"/>
            <a:ext cx="2413240" cy="1809930"/>
          </a:xfrm>
          <a:prstGeom prst="rect">
            <a:avLst/>
          </a:prstGeom>
        </p:spPr>
      </p:pic>
      <p:pic>
        <p:nvPicPr>
          <p:cNvPr id="24" name="Image 23" descr="Piqure Cimex Nogu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471" y="3614731"/>
            <a:ext cx="2413240" cy="1809930"/>
          </a:xfrm>
          <a:prstGeom prst="rect">
            <a:avLst/>
          </a:prstGeom>
        </p:spPr>
      </p:pic>
      <p:pic>
        <p:nvPicPr>
          <p:cNvPr id="26" name="Picture 10" descr="AIX_04 (3)"/>
          <p:cNvPicPr>
            <a:picLocks noChangeAspect="1" noChangeArrowheads="1"/>
          </p:cNvPicPr>
          <p:nvPr/>
        </p:nvPicPr>
        <p:blipFill>
          <a:blip r:embed="rId6" cstate="print"/>
          <a:srcRect l="18388" r="8105"/>
          <a:stretch>
            <a:fillRect/>
          </a:stretch>
        </p:blipFill>
        <p:spPr bwMode="auto">
          <a:xfrm>
            <a:off x="2842741" y="1789674"/>
            <a:ext cx="13509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 descr="Piqure béb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097" y="5456752"/>
            <a:ext cx="2404614" cy="13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CHPA_ENT 2011"/>
          <p:cNvPicPr>
            <a:picLocks noChangeAspect="1" noChangeArrowheads="1"/>
          </p:cNvPicPr>
          <p:nvPr/>
        </p:nvPicPr>
        <p:blipFill>
          <a:blip r:embed="rId8" cstate="print"/>
          <a:srcRect t="12256" r="21054"/>
          <a:stretch>
            <a:fillRect/>
          </a:stretch>
        </p:blipFill>
        <p:spPr bwMode="auto">
          <a:xfrm>
            <a:off x="2846733" y="4575634"/>
            <a:ext cx="1338344" cy="223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464652" y="1756856"/>
            <a:ext cx="4536504" cy="36724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Piqûre = injection de salive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</a:t>
            </a:r>
            <a:r>
              <a:rPr lang="fr-FR" sz="1600" dirty="0">
                <a:solidFill>
                  <a:schemeClr val="tx1"/>
                </a:solidFill>
              </a:rPr>
              <a:t>(</a:t>
            </a:r>
            <a:r>
              <a:rPr lang="fr-FR" sz="1600" dirty="0" err="1">
                <a:solidFill>
                  <a:schemeClr val="tx1"/>
                </a:solidFill>
              </a:rPr>
              <a:t>antigoagulant</a:t>
            </a:r>
            <a:r>
              <a:rPr lang="fr-FR" sz="1600" dirty="0">
                <a:solidFill>
                  <a:schemeClr val="tx1"/>
                </a:solidFill>
              </a:rPr>
              <a:t>, histamine…)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Effets fonction des personnes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Risque infection secondaire </a:t>
            </a:r>
          </a:p>
          <a:p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    par grattage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 Spoliation sanguine = anémie </a:t>
            </a:r>
          </a:p>
          <a:p>
            <a:r>
              <a:rPr lang="fr-FR" sz="2000" b="1" dirty="0">
                <a:solidFill>
                  <a:schemeClr val="tx1"/>
                </a:solidFill>
                <a:cs typeface="Calibri" panose="020F0502020204030204" pitchFamily="34" charset="0"/>
              </a:rPr>
              <a:t>    ferriprive</a:t>
            </a:r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28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DETECTION PIQÛRES</a:t>
            </a:r>
          </a:p>
        </p:txBody>
      </p:sp>
      <p:pic>
        <p:nvPicPr>
          <p:cNvPr id="15" name="Image 4" descr="LDI relief"/>
          <p:cNvPicPr>
            <a:picLocks noChangeAspect="1" noChangeArrowheads="1"/>
          </p:cNvPicPr>
          <p:nvPr/>
        </p:nvPicPr>
        <p:blipFill>
          <a:blip r:embed="rId9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cteur droit avec flèche 69"/>
          <p:cNvCxnSpPr/>
          <p:nvPr/>
        </p:nvCxnSpPr>
        <p:spPr>
          <a:xfrm>
            <a:off x="611560" y="3861048"/>
            <a:ext cx="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018052" y="3751255"/>
            <a:ext cx="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Text Box 50"/>
          <p:cNvSpPr txBox="1">
            <a:spLocks noChangeArrowheads="1"/>
          </p:cNvSpPr>
          <p:nvPr/>
        </p:nvSpPr>
        <p:spPr bwMode="auto">
          <a:xfrm>
            <a:off x="88011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CC35AEA-2711-4568-8BCC-858D968FA57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29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31" name="Espace réservé du numéro de diapositive 61"/>
          <p:cNvSpPr txBox="1">
            <a:spLocks/>
          </p:cNvSpPr>
          <p:nvPr/>
        </p:nvSpPr>
        <p:spPr bwMode="auto">
          <a:xfrm>
            <a:off x="90488" y="149225"/>
            <a:ext cx="3952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6002807-5B2C-41BF-8D3C-4988E97FB8B4}" type="slidenum">
              <a:rPr lang="en-US" altLang="fr-FR" sz="1200" b="1">
                <a:solidFill>
                  <a:schemeClr val="bg1"/>
                </a:solidFill>
              </a:rPr>
              <a:pPr algn="r" eaLnBrk="1" hangingPunct="1"/>
              <a:t>29</a:t>
            </a:fld>
            <a:endParaRPr lang="en-US" altLang="fr-FR" sz="1200" b="1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43608" y="836712"/>
            <a:ext cx="2736304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ZONES DECOUVERTES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652120" y="836712"/>
            <a:ext cx="2736304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ZONES COUVERTES        </a:t>
            </a:r>
            <a:r>
              <a:rPr lang="fr-FR" sz="1200" b="1" dirty="0">
                <a:solidFill>
                  <a:schemeClr val="tx1"/>
                </a:solidFill>
              </a:rPr>
              <a:t>et DECOUVERTES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51520" y="1916832"/>
            <a:ext cx="1872208" cy="43204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Piqûres alignées </a:t>
            </a:r>
            <a:r>
              <a:rPr lang="fr-FR" sz="1400" dirty="0">
                <a:solidFill>
                  <a:schemeClr val="tx1"/>
                </a:solidFill>
              </a:rPr>
              <a:t>(par 3)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82009" y="1916832"/>
            <a:ext cx="1872208" cy="43204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Piqûres non alignées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9755" y="3140968"/>
            <a:ext cx="1187624" cy="129614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Animaux ou  contact avec animaux </a:t>
            </a:r>
            <a:r>
              <a:rPr lang="fr-FR" sz="1200" dirty="0">
                <a:solidFill>
                  <a:schemeClr val="tx1"/>
                </a:solidFill>
              </a:rPr>
              <a:t>(chien/chat)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331640" y="3140968"/>
            <a:ext cx="1080120" cy="43204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Pas d’animaux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267744" y="126876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331640" y="1556792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331640" y="155679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563888" y="155679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11560" y="278092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11560" y="278092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835696" y="278092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5" idx="2"/>
          </p:cNvCxnSpPr>
          <p:nvPr/>
        </p:nvCxnSpPr>
        <p:spPr>
          <a:xfrm>
            <a:off x="1187624" y="2348880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Ctenocephalides felis 3"/>
          <p:cNvPicPr>
            <a:picLocks noChangeAspect="1" noChangeArrowheads="1"/>
          </p:cNvPicPr>
          <p:nvPr/>
        </p:nvPicPr>
        <p:blipFill>
          <a:blip r:embed="rId3" cstate="print"/>
          <a:srcRect l="3584" t="12669" r="4346" b="9995"/>
          <a:stretch>
            <a:fillRect/>
          </a:stretch>
        </p:blipFill>
        <p:spPr bwMode="auto">
          <a:xfrm>
            <a:off x="251520" y="5157192"/>
            <a:ext cx="863551" cy="6980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0" name="Image 39" descr="HABITUS C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1475656" y="5051430"/>
            <a:ext cx="576064" cy="897850"/>
          </a:xfrm>
          <a:prstGeom prst="rect">
            <a:avLst/>
          </a:prstGeom>
        </p:spPr>
      </p:pic>
      <p:pic>
        <p:nvPicPr>
          <p:cNvPr id="41" name="Picture 13" descr="Dermanyssus gallina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49133"/>
            <a:ext cx="648072" cy="82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ZoneTexte 41"/>
          <p:cNvSpPr txBox="1"/>
          <p:nvPr/>
        </p:nvSpPr>
        <p:spPr>
          <a:xfrm>
            <a:off x="251519" y="6021288"/>
            <a:ext cx="925817" cy="27699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/>
              <a:t>Puce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315288" y="5991671"/>
            <a:ext cx="925817" cy="461665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/>
              <a:t>Punaise de lit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483769" y="5949280"/>
            <a:ext cx="1074976" cy="41549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cap="all" dirty="0"/>
              <a:t>Acarien rat/pigeon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635896" y="6210646"/>
            <a:ext cx="1080120" cy="26161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cap="all" dirty="0"/>
              <a:t>Moustique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300191" y="6104329"/>
            <a:ext cx="92581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/>
              <a:t>Gale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076056" y="6502154"/>
            <a:ext cx="108012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 err="1"/>
              <a:t>Pyemotes</a:t>
            </a:r>
            <a:endParaRPr lang="fr-FR" sz="1200" b="1" cap="all" dirty="0"/>
          </a:p>
        </p:txBody>
      </p:sp>
      <p:sp>
        <p:nvSpPr>
          <p:cNvPr id="48" name="ZoneTexte 47"/>
          <p:cNvSpPr txBox="1"/>
          <p:nvPr/>
        </p:nvSpPr>
        <p:spPr>
          <a:xfrm>
            <a:off x="7641677" y="5949280"/>
            <a:ext cx="146587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/>
              <a:t>Poux de corps</a:t>
            </a:r>
          </a:p>
          <a:p>
            <a:pPr algn="ctr"/>
            <a:r>
              <a:rPr lang="fr-FR" sz="1200" b="1" cap="all" dirty="0"/>
              <a:t>Poux de tête</a:t>
            </a:r>
          </a:p>
        </p:txBody>
      </p:sp>
      <p:sp>
        <p:nvSpPr>
          <p:cNvPr id="34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29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DIAGNOSTIC PIQÛRES</a:t>
            </a:r>
          </a:p>
        </p:txBody>
      </p:sp>
      <p:pic>
        <p:nvPicPr>
          <p:cNvPr id="36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necteur droit 3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1813025" y="3717032"/>
            <a:ext cx="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2544224" y="3140968"/>
            <a:ext cx="1008112" cy="79208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Présence pigeon ou rat </a:t>
            </a:r>
            <a:r>
              <a:rPr lang="fr-FR" sz="1000" dirty="0">
                <a:solidFill>
                  <a:schemeClr val="tx1"/>
                </a:solidFill>
              </a:rPr>
              <a:t>(dératisation)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3419872" y="234888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915816" y="2708920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2915816" y="270892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6948264" y="126876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6012160" y="1556792"/>
            <a:ext cx="2160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6012160" y="155679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8172400" y="155679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à coins arrondis 76"/>
          <p:cNvSpPr/>
          <p:nvPr/>
        </p:nvSpPr>
        <p:spPr>
          <a:xfrm>
            <a:off x="7402982" y="1916832"/>
            <a:ext cx="1656185" cy="158417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Insectes visibles lors du diagnostic traces sang sur vêtements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Présence lentes sur cheveux, </a:t>
            </a:r>
          </a:p>
        </p:txBody>
      </p:sp>
      <p:sp>
        <p:nvSpPr>
          <p:cNvPr id="78" name="Rectangle à coins arrondis 77"/>
          <p:cNvSpPr/>
          <p:nvPr/>
        </p:nvSpPr>
        <p:spPr>
          <a:xfrm>
            <a:off x="5076056" y="1916832"/>
            <a:ext cx="208823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Agresseurs invisibles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4984939" y="3068960"/>
            <a:ext cx="122413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Présence de bois/meuble attaqués par vrillette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0" name="Rectangle à coins arrondis 79"/>
          <p:cNvSpPr/>
          <p:nvPr/>
        </p:nvSpPr>
        <p:spPr>
          <a:xfrm>
            <a:off x="6288640" y="3068960"/>
            <a:ext cx="93610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Piqûres et sillons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6012160" y="2420888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5508104" y="270892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5508104" y="270892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6588224" y="270892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5576117" y="4846489"/>
            <a:ext cx="3995" cy="7427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6660232" y="3861048"/>
            <a:ext cx="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8244408" y="3501008"/>
            <a:ext cx="0" cy="13681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 90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305902" y="5151482"/>
            <a:ext cx="848879" cy="860299"/>
          </a:xfrm>
          <a:prstGeom prst="rect">
            <a:avLst/>
          </a:prstGeom>
        </p:spPr>
      </p:pic>
      <p:sp>
        <p:nvSpPr>
          <p:cNvPr id="57" name="Rectangle à coins arrondis 56"/>
          <p:cNvSpPr/>
          <p:nvPr/>
        </p:nvSpPr>
        <p:spPr>
          <a:xfrm>
            <a:off x="3624344" y="3140968"/>
            <a:ext cx="1080120" cy="129614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Piqûres à l’extérieur </a:t>
            </a:r>
            <a:r>
              <a:rPr lang="fr-FR" sz="800" i="1" dirty="0">
                <a:solidFill>
                  <a:schemeClr val="tx1"/>
                </a:solidFill>
              </a:rPr>
              <a:t>(</a:t>
            </a:r>
            <a:r>
              <a:rPr lang="fr-FR" sz="800" i="1" dirty="0" err="1">
                <a:solidFill>
                  <a:schemeClr val="tx1"/>
                </a:solidFill>
              </a:rPr>
              <a:t>Aedes</a:t>
            </a:r>
            <a:r>
              <a:rPr lang="fr-FR" sz="800" i="1" dirty="0">
                <a:solidFill>
                  <a:schemeClr val="tx1"/>
                </a:solidFill>
              </a:rPr>
              <a:t> </a:t>
            </a:r>
            <a:r>
              <a:rPr lang="fr-FR" sz="800" i="1" dirty="0" err="1">
                <a:solidFill>
                  <a:schemeClr val="tx1"/>
                </a:solidFill>
              </a:rPr>
              <a:t>albopictus</a:t>
            </a:r>
            <a:r>
              <a:rPr lang="fr-FR" sz="800" i="1" dirty="0">
                <a:solidFill>
                  <a:schemeClr val="tx1"/>
                </a:solidFill>
              </a:rPr>
              <a:t>) </a:t>
            </a:r>
            <a:r>
              <a:rPr lang="fr-FR" sz="1200" b="1" dirty="0">
                <a:solidFill>
                  <a:schemeClr val="tx1"/>
                </a:solidFill>
              </a:rPr>
              <a:t>ou intérieur </a:t>
            </a:r>
            <a:r>
              <a:rPr lang="fr-FR" sz="900" i="1" dirty="0">
                <a:solidFill>
                  <a:schemeClr val="tx1"/>
                </a:solidFill>
              </a:rPr>
              <a:t>(Culex </a:t>
            </a:r>
            <a:r>
              <a:rPr lang="fr-FR" sz="900" i="1" dirty="0" err="1">
                <a:solidFill>
                  <a:schemeClr val="tx1"/>
                </a:solidFill>
              </a:rPr>
              <a:t>pipiens</a:t>
            </a:r>
            <a:r>
              <a:rPr lang="fr-FR" sz="900" i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4139952" y="4437112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4128400" y="270179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à coins arrondis 65"/>
          <p:cNvSpPr/>
          <p:nvPr/>
        </p:nvSpPr>
        <p:spPr>
          <a:xfrm>
            <a:off x="4935602" y="3933056"/>
            <a:ext cx="1292582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Piqûres multiples, localisées, possible signe « comète »</a:t>
            </a:r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92" name="Image 91" descr="P capitis fem+male.jpg"/>
          <p:cNvPicPr>
            <a:picLocks noChangeAspect="1"/>
          </p:cNvPicPr>
          <p:nvPr/>
        </p:nvPicPr>
        <p:blipFill>
          <a:blip r:embed="rId8" cstate="print"/>
          <a:srcRect l="47880"/>
          <a:stretch>
            <a:fillRect/>
          </a:stretch>
        </p:blipFill>
        <p:spPr>
          <a:xfrm>
            <a:off x="8028384" y="4908496"/>
            <a:ext cx="432048" cy="1040784"/>
          </a:xfrm>
          <a:prstGeom prst="rect">
            <a:avLst/>
          </a:prstGeom>
        </p:spPr>
      </p:pic>
      <p:pic>
        <p:nvPicPr>
          <p:cNvPr id="96" name="Picture 14" descr="Pyemotes femelle 1"/>
          <p:cNvPicPr>
            <a:picLocks noChangeAspect="1" noChangeArrowheads="1"/>
          </p:cNvPicPr>
          <p:nvPr/>
        </p:nvPicPr>
        <p:blipFill>
          <a:blip r:embed="rId9" cstate="print"/>
          <a:srcRect l="10402" t="5495" r="10402" b="5467"/>
          <a:stretch>
            <a:fillRect/>
          </a:stretch>
        </p:blipFill>
        <p:spPr bwMode="auto">
          <a:xfrm>
            <a:off x="5299637" y="5585245"/>
            <a:ext cx="583133" cy="888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19138" name="Picture 2" descr="Département de la Charente-Maritime, service public, démoustication, lutte  contre les moustiques, veille sanitaire, lutte anti-vectorielle, moustique,  expertise, moustique tigre, Aedes albopictus, chikungunya, dengue, West  Nile, bti,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456" y="4892264"/>
            <a:ext cx="85161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10"/>
          <p:cNvSpPr>
            <a:spLocks noChangeArrowheads="1"/>
          </p:cNvSpPr>
          <p:nvPr/>
        </p:nvSpPr>
        <p:spPr bwMode="auto">
          <a:xfrm>
            <a:off x="468313" y="3032125"/>
            <a:ext cx="1800225" cy="193516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1400">
                <a:latin typeface="Tahoma" pitchFamily="34" charset="0"/>
              </a:rPr>
              <a:t>3 paires de pattes</a:t>
            </a:r>
          </a:p>
          <a:p>
            <a:pPr algn="ctr" eaLnBrk="1" hangingPunct="1"/>
            <a:r>
              <a:rPr lang="fr-FR" altLang="fr-FR" sz="1400" b="1">
                <a:latin typeface="Tahoma" pitchFamily="34" charset="0"/>
              </a:rPr>
              <a:t>INSECTA</a:t>
            </a:r>
            <a:endParaRPr lang="en-US" altLang="fr-FR" sz="1400"/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323850" y="2149475"/>
            <a:ext cx="8569325" cy="30083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0245" name="Picture 12" descr="Eratyrus mucronatus 2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717925"/>
            <a:ext cx="750888" cy="10604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46" name="AutoShape 13"/>
          <p:cNvSpPr>
            <a:spLocks noChangeArrowheads="1"/>
          </p:cNvSpPr>
          <p:nvPr/>
        </p:nvSpPr>
        <p:spPr bwMode="auto">
          <a:xfrm>
            <a:off x="6659563" y="3033713"/>
            <a:ext cx="2160587" cy="15557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1200">
                <a:latin typeface="Tahoma" pitchFamily="34" charset="0"/>
              </a:rPr>
              <a:t>10 paires de pattes ou plus</a:t>
            </a:r>
          </a:p>
          <a:p>
            <a:pPr algn="ctr" eaLnBrk="1" hangingPunct="1"/>
            <a:r>
              <a:rPr lang="fr-FR" altLang="fr-FR" sz="1400" b="1">
                <a:latin typeface="Tahoma" pitchFamily="34" charset="0"/>
              </a:rPr>
              <a:t>DIPLOPODA -CHILOPODA</a:t>
            </a:r>
            <a:endParaRPr lang="en-US" altLang="fr-FR" sz="1400"/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4848225" y="3032125"/>
            <a:ext cx="1739900" cy="15573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1300">
                <a:latin typeface="Tahoma" pitchFamily="34" charset="0"/>
              </a:rPr>
              <a:t>5 paires de pattes</a:t>
            </a:r>
          </a:p>
          <a:p>
            <a:pPr algn="ctr" eaLnBrk="1" hangingPunct="1"/>
            <a:r>
              <a:rPr lang="fr-FR" altLang="fr-FR" sz="1400" b="1">
                <a:latin typeface="Tahoma" pitchFamily="34" charset="0"/>
              </a:rPr>
              <a:t>CRUSTACEA</a:t>
            </a:r>
            <a:endParaRPr lang="en-US" altLang="fr-FR" sz="1400"/>
          </a:p>
        </p:txBody>
      </p:sp>
      <p:sp>
        <p:nvSpPr>
          <p:cNvPr id="10248" name="AutoShape 15"/>
          <p:cNvSpPr>
            <a:spLocks noChangeArrowheads="1"/>
          </p:cNvSpPr>
          <p:nvPr/>
        </p:nvSpPr>
        <p:spPr bwMode="auto">
          <a:xfrm>
            <a:off x="2484438" y="3032125"/>
            <a:ext cx="2303462" cy="193516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1400">
                <a:latin typeface="Tahoma" pitchFamily="34" charset="0"/>
              </a:rPr>
              <a:t>4 paires de pattes</a:t>
            </a:r>
          </a:p>
          <a:p>
            <a:pPr algn="ctr" eaLnBrk="1" hangingPunct="1"/>
            <a:r>
              <a:rPr lang="fr-FR" altLang="fr-FR" sz="1400" b="1">
                <a:latin typeface="Tahoma" pitchFamily="34" charset="0"/>
              </a:rPr>
              <a:t>ARACHNIDA</a:t>
            </a:r>
            <a:endParaRPr lang="en-US" altLang="fr-FR" sz="1400"/>
          </a:p>
        </p:txBody>
      </p:sp>
      <p:pic>
        <p:nvPicPr>
          <p:cNvPr id="10249" name="Picture 16" descr="Scorpion des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300" y="3895725"/>
            <a:ext cx="706438" cy="8826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250" name="Picture 17" descr="Dermacentor reticula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29050"/>
            <a:ext cx="677863" cy="7604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251" name="Picture 18" descr="Scolopend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513" y="4076700"/>
            <a:ext cx="1511300" cy="3603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52" name="Line 19"/>
          <p:cNvSpPr>
            <a:spLocks noChangeShapeType="1"/>
          </p:cNvSpPr>
          <p:nvPr/>
        </p:nvSpPr>
        <p:spPr bwMode="auto">
          <a:xfrm>
            <a:off x="1544638" y="2854325"/>
            <a:ext cx="189071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>
            <a:off x="1544638" y="2854325"/>
            <a:ext cx="0" cy="177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4" name="Line 21"/>
          <p:cNvSpPr>
            <a:spLocks noChangeShapeType="1"/>
          </p:cNvSpPr>
          <p:nvPr/>
        </p:nvSpPr>
        <p:spPr bwMode="auto">
          <a:xfrm>
            <a:off x="3435350" y="2854325"/>
            <a:ext cx="0" cy="177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5" name="Line 22"/>
          <p:cNvSpPr>
            <a:spLocks noChangeShapeType="1"/>
          </p:cNvSpPr>
          <p:nvPr/>
        </p:nvSpPr>
        <p:spPr bwMode="auto">
          <a:xfrm>
            <a:off x="2416175" y="2679700"/>
            <a:ext cx="0" cy="1762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6" name="Line 23"/>
          <p:cNvSpPr>
            <a:spLocks noChangeShapeType="1"/>
          </p:cNvSpPr>
          <p:nvPr/>
        </p:nvSpPr>
        <p:spPr bwMode="auto">
          <a:xfrm flipV="1">
            <a:off x="5324475" y="2852738"/>
            <a:ext cx="2416175" cy="15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7" name="Line 24"/>
          <p:cNvSpPr>
            <a:spLocks noChangeShapeType="1"/>
          </p:cNvSpPr>
          <p:nvPr/>
        </p:nvSpPr>
        <p:spPr bwMode="auto">
          <a:xfrm>
            <a:off x="6342063" y="2679700"/>
            <a:ext cx="0" cy="17621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>
            <a:off x="7740650" y="2854325"/>
            <a:ext cx="0" cy="177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9" name="Line 26"/>
          <p:cNvSpPr>
            <a:spLocks noChangeShapeType="1"/>
          </p:cNvSpPr>
          <p:nvPr/>
        </p:nvSpPr>
        <p:spPr bwMode="auto">
          <a:xfrm>
            <a:off x="5324475" y="2854325"/>
            <a:ext cx="0" cy="177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60" name="Picture 27" descr="Crustacé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676650"/>
            <a:ext cx="1439863" cy="7683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61" name="AutoShape 29"/>
          <p:cNvSpPr>
            <a:spLocks noChangeArrowheads="1"/>
          </p:cNvSpPr>
          <p:nvPr/>
        </p:nvSpPr>
        <p:spPr bwMode="auto">
          <a:xfrm>
            <a:off x="5292725" y="2330450"/>
            <a:ext cx="2151063" cy="3127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200">
                <a:latin typeface="Tahoma" pitchFamily="34" charset="0"/>
              </a:rPr>
              <a:t>5 paires de pattes ou plus</a:t>
            </a:r>
            <a:endParaRPr lang="en-US" altLang="fr-FR" sz="1200"/>
          </a:p>
        </p:txBody>
      </p:sp>
      <p:sp>
        <p:nvSpPr>
          <p:cNvPr id="10262" name="AutoShape 30"/>
          <p:cNvSpPr>
            <a:spLocks noChangeArrowheads="1"/>
          </p:cNvSpPr>
          <p:nvPr/>
        </p:nvSpPr>
        <p:spPr bwMode="auto">
          <a:xfrm>
            <a:off x="1487488" y="2317750"/>
            <a:ext cx="1797050" cy="31273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200">
                <a:latin typeface="Tahoma" pitchFamily="34" charset="0"/>
              </a:rPr>
              <a:t>3 à 4 paires de pattes</a:t>
            </a:r>
            <a:endParaRPr lang="en-US" altLang="fr-FR" sz="1200"/>
          </a:p>
        </p:txBody>
      </p:sp>
      <p:pic>
        <p:nvPicPr>
          <p:cNvPr id="10263" name="Picture 31" descr="Loxosce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3751263"/>
            <a:ext cx="733425" cy="10271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64" name="Text Box 33"/>
          <p:cNvSpPr txBox="1">
            <a:spLocks noChangeArrowheads="1"/>
          </p:cNvSpPr>
          <p:nvPr/>
        </p:nvSpPr>
        <p:spPr bwMode="auto">
          <a:xfrm>
            <a:off x="3348038" y="1333500"/>
            <a:ext cx="2233612" cy="36671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800" b="1">
                <a:solidFill>
                  <a:srgbClr val="000000"/>
                </a:solidFill>
              </a:rPr>
              <a:t>CLASSIFICATION</a:t>
            </a:r>
          </a:p>
        </p:txBody>
      </p:sp>
      <p:sp>
        <p:nvSpPr>
          <p:cNvPr id="28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GENERALITES</a:t>
            </a:r>
          </a:p>
        </p:txBody>
      </p:sp>
      <p:pic>
        <p:nvPicPr>
          <p:cNvPr id="31" name="Image 4" descr="LDI relief"/>
          <p:cNvPicPr>
            <a:picLocks noChangeAspect="1" noChangeArrowheads="1"/>
          </p:cNvPicPr>
          <p:nvPr/>
        </p:nvPicPr>
        <p:blipFill>
          <a:blip r:embed="rId8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3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Piqure puce Cucuron 07_2018_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7416" t="37400" r="13645" b="36350"/>
          <a:stretch>
            <a:fillRect/>
          </a:stretch>
        </p:blipFill>
        <p:spPr>
          <a:xfrm rot="5400000">
            <a:off x="1300780" y="939580"/>
            <a:ext cx="1728194" cy="1234425"/>
          </a:xfrm>
          <a:prstGeom prst="rect">
            <a:avLst/>
          </a:prstGeom>
        </p:spPr>
      </p:pic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30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LOCALISATION - ASPECTS</a:t>
            </a: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HABITUS C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51520" y="3956403"/>
            <a:ext cx="792088" cy="1234544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251520" y="1772816"/>
            <a:ext cx="864096" cy="461665"/>
          </a:xfrm>
          <a:prstGeom prst="rect">
            <a:avLst/>
          </a:prstGeom>
          <a:solidFill>
            <a:srgbClr val="F2F2F2">
              <a:alpha val="5098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Puce</a:t>
            </a:r>
          </a:p>
          <a:p>
            <a:pPr algn="ctr"/>
            <a:r>
              <a:rPr lang="fr-FR" sz="1200" b="1" dirty="0"/>
              <a:t>= 2 mm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07504" y="5229200"/>
            <a:ext cx="1296144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Punaise de lit = 5 à 7 mm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Cotteaux cambodge 2.JPG"/>
          <p:cNvPicPr>
            <a:picLocks noChangeAspect="1"/>
          </p:cNvPicPr>
          <p:nvPr/>
        </p:nvPicPr>
        <p:blipFill>
          <a:blip r:embed="rId6" cstate="print"/>
          <a:srcRect l="25195" t="45674" r="51181" b="11801"/>
          <a:stretch>
            <a:fillRect/>
          </a:stretch>
        </p:blipFill>
        <p:spPr>
          <a:xfrm>
            <a:off x="2812004" y="692696"/>
            <a:ext cx="1246853" cy="1745594"/>
          </a:xfrm>
          <a:prstGeom prst="rect">
            <a:avLst/>
          </a:prstGeom>
        </p:spPr>
      </p:pic>
      <p:pic>
        <p:nvPicPr>
          <p:cNvPr id="49" name="Image 48" descr="IMG_0933.jpg"/>
          <p:cNvPicPr>
            <a:picLocks noChangeAspect="1"/>
          </p:cNvPicPr>
          <p:nvPr/>
        </p:nvPicPr>
        <p:blipFill>
          <a:blip r:embed="rId7" cstate="print"/>
          <a:srcRect l="33463" t="38975" r="33462" b="35825"/>
          <a:stretch>
            <a:fillRect/>
          </a:stretch>
        </p:blipFill>
        <p:spPr>
          <a:xfrm>
            <a:off x="4076344" y="692696"/>
            <a:ext cx="2664296" cy="1728192"/>
          </a:xfrm>
          <a:prstGeom prst="rect">
            <a:avLst/>
          </a:prstGeom>
        </p:spPr>
      </p:pic>
      <p:pic>
        <p:nvPicPr>
          <p:cNvPr id="50" name="Image 49" descr="HOMME FAC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476672"/>
            <a:ext cx="825890" cy="1772816"/>
          </a:xfrm>
          <a:prstGeom prst="rect">
            <a:avLst/>
          </a:prstGeom>
        </p:spPr>
      </p:pic>
      <p:pic>
        <p:nvPicPr>
          <p:cNvPr id="39" name="Picture 6" descr="Ctenocephalides felis 3"/>
          <p:cNvPicPr>
            <a:picLocks noChangeAspect="1" noChangeArrowheads="1"/>
          </p:cNvPicPr>
          <p:nvPr/>
        </p:nvPicPr>
        <p:blipFill>
          <a:blip r:embed="rId9" cstate="print"/>
          <a:srcRect l="3584" t="12669" r="4346" b="9995"/>
          <a:stretch>
            <a:fillRect/>
          </a:stretch>
        </p:blipFill>
        <p:spPr bwMode="auto">
          <a:xfrm>
            <a:off x="179512" y="764704"/>
            <a:ext cx="1080120" cy="8730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" name="Image 50" descr="HOMME DO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476672"/>
            <a:ext cx="825890" cy="1772816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7236296" y="1772816"/>
            <a:ext cx="1368152" cy="46983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 rot="16200000">
            <a:off x="7056276" y="944724"/>
            <a:ext cx="504056" cy="14401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 rot="16200000">
            <a:off x="7507433" y="944724"/>
            <a:ext cx="504056" cy="14401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236296" y="1124744"/>
            <a:ext cx="1296144" cy="28803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Image 57" descr="20200325_090027.jpg"/>
          <p:cNvPicPr>
            <a:picLocks noChangeAspect="1"/>
          </p:cNvPicPr>
          <p:nvPr/>
        </p:nvPicPr>
        <p:blipFill>
          <a:blip r:embed="rId11" cstate="print"/>
          <a:srcRect l="15350" t="35300" r="47638" b="37325"/>
          <a:stretch>
            <a:fillRect/>
          </a:stretch>
        </p:blipFill>
        <p:spPr>
          <a:xfrm>
            <a:off x="3811716" y="5807069"/>
            <a:ext cx="1872208" cy="1038560"/>
          </a:xfrm>
          <a:prstGeom prst="rect">
            <a:avLst/>
          </a:prstGeom>
        </p:spPr>
      </p:pic>
      <p:pic>
        <p:nvPicPr>
          <p:cNvPr id="59" name="Image 58" descr="Fille Chrisbelle Montréal (4).jpg"/>
          <p:cNvPicPr>
            <a:picLocks noChangeAspect="1"/>
          </p:cNvPicPr>
          <p:nvPr/>
        </p:nvPicPr>
        <p:blipFill>
          <a:blip r:embed="rId12" cstate="print"/>
          <a:srcRect b="31532"/>
          <a:stretch>
            <a:fillRect/>
          </a:stretch>
        </p:blipFill>
        <p:spPr>
          <a:xfrm>
            <a:off x="1475656" y="2780928"/>
            <a:ext cx="2664296" cy="1368152"/>
          </a:xfrm>
          <a:prstGeom prst="rect">
            <a:avLst/>
          </a:prstGeom>
        </p:spPr>
      </p:pic>
      <p:pic>
        <p:nvPicPr>
          <p:cNvPr id="60" name="Image 59" descr="Piqure Cimex Nogu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5656" y="4164982"/>
            <a:ext cx="2121024" cy="1590768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6516216" y="2852936"/>
            <a:ext cx="1947397" cy="2016224"/>
            <a:chOff x="1256451" y="4437112"/>
            <a:chExt cx="1947397" cy="2016224"/>
          </a:xfrm>
        </p:grpSpPr>
        <p:pic>
          <p:nvPicPr>
            <p:cNvPr id="62" name="Image 61" descr="HOMME FACE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6451" y="4437112"/>
              <a:ext cx="939285" cy="2016224"/>
            </a:xfrm>
            <a:prstGeom prst="rect">
              <a:avLst/>
            </a:prstGeom>
          </p:spPr>
        </p:pic>
        <p:pic>
          <p:nvPicPr>
            <p:cNvPr id="63" name="Image 62" descr="HOMME DOS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4437112"/>
              <a:ext cx="936104" cy="2009396"/>
            </a:xfrm>
            <a:prstGeom prst="rect">
              <a:avLst/>
            </a:prstGeom>
          </p:spPr>
        </p:pic>
        <p:sp>
          <p:nvSpPr>
            <p:cNvPr id="64" name="Ellipse 63"/>
            <p:cNvSpPr/>
            <p:nvPr/>
          </p:nvSpPr>
          <p:spPr>
            <a:xfrm>
              <a:off x="1517436" y="5528784"/>
              <a:ext cx="504056" cy="86409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 rot="16200000">
              <a:off x="1619672" y="4509120"/>
              <a:ext cx="288032" cy="2880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 rot="16200000">
              <a:off x="2663788" y="4473116"/>
              <a:ext cx="216023" cy="57606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 rot="20655741">
              <a:off x="2945969" y="4868465"/>
              <a:ext cx="216023" cy="63157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 rot="950308">
              <a:off x="2380059" y="4844871"/>
              <a:ext cx="216023" cy="63157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 rot="856925">
              <a:off x="1406206" y="4796759"/>
              <a:ext cx="216023" cy="63157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 rot="20232966">
              <a:off x="1890473" y="4739729"/>
              <a:ext cx="216023" cy="69830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555776" y="5543898"/>
              <a:ext cx="504056" cy="86409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5" name="Image 74" descr="20191209_112230.jpg"/>
          <p:cNvPicPr>
            <a:picLocks noChangeAspect="1"/>
          </p:cNvPicPr>
          <p:nvPr/>
        </p:nvPicPr>
        <p:blipFill>
          <a:blip r:embed="rId14" cstate="print"/>
          <a:srcRect l="27950" t="14300" r="30071" b="25850"/>
          <a:stretch>
            <a:fillRect/>
          </a:stretch>
        </p:blipFill>
        <p:spPr>
          <a:xfrm rot="5400000">
            <a:off x="2689094" y="5752353"/>
            <a:ext cx="1068638" cy="1142655"/>
          </a:xfrm>
          <a:prstGeom prst="rect">
            <a:avLst/>
          </a:prstGeom>
        </p:spPr>
      </p:pic>
      <p:pic>
        <p:nvPicPr>
          <p:cNvPr id="76" name="Image 75" descr="St Germain (7).jpg"/>
          <p:cNvPicPr>
            <a:picLocks noChangeAspect="1"/>
          </p:cNvPicPr>
          <p:nvPr/>
        </p:nvPicPr>
        <p:blipFill>
          <a:blip r:embed="rId15" cstate="print"/>
          <a:srcRect l="30446" t="35335" r="19780" b="29950"/>
          <a:stretch>
            <a:fillRect/>
          </a:stretch>
        </p:blipFill>
        <p:spPr>
          <a:xfrm>
            <a:off x="1475656" y="5773460"/>
            <a:ext cx="1152128" cy="1071427"/>
          </a:xfrm>
          <a:prstGeom prst="rect">
            <a:avLst/>
          </a:prstGeom>
        </p:spPr>
      </p:pic>
      <p:pic>
        <p:nvPicPr>
          <p:cNvPr id="78" name="Image 77" descr="0f70ded0-1.jpg"/>
          <p:cNvPicPr>
            <a:picLocks noChangeAspect="1"/>
          </p:cNvPicPr>
          <p:nvPr/>
        </p:nvPicPr>
        <p:blipFill>
          <a:blip r:embed="rId16" cstate="print"/>
          <a:srcRect l="16538" t="35300" r="28010" b="16401"/>
          <a:stretch>
            <a:fillRect/>
          </a:stretch>
        </p:blipFill>
        <p:spPr>
          <a:xfrm rot="5400000">
            <a:off x="3663091" y="3288040"/>
            <a:ext cx="2890722" cy="1888396"/>
          </a:xfrm>
          <a:prstGeom prst="rect">
            <a:avLst/>
          </a:prstGeom>
        </p:spPr>
      </p:pic>
      <p:pic>
        <p:nvPicPr>
          <p:cNvPr id="79" name="Image 78" descr="423925408768020460.png"/>
          <p:cNvPicPr>
            <a:picLocks noChangeAspect="1"/>
          </p:cNvPicPr>
          <p:nvPr/>
        </p:nvPicPr>
        <p:blipFill>
          <a:blip r:embed="rId17" cstate="print"/>
          <a:srcRect l="29568" t="37400" r="22757" b="26375"/>
          <a:stretch>
            <a:fillRect/>
          </a:stretch>
        </p:blipFill>
        <p:spPr>
          <a:xfrm>
            <a:off x="3612043" y="4181332"/>
            <a:ext cx="815941" cy="1551923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7001127" y="2285486"/>
            <a:ext cx="197971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Alignées/prurit +++ &gt;48h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452320" y="5157192"/>
            <a:ext cx="16196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Alignées (+ ou –)</a:t>
            </a:r>
          </a:p>
          <a:p>
            <a:pPr algn="ctr"/>
            <a:r>
              <a:rPr lang="fr-FR" sz="1200" dirty="0"/>
              <a:t>Prurit + ou - = personne dépendant</a:t>
            </a:r>
          </a:p>
        </p:txBody>
      </p:sp>
      <p:pic>
        <p:nvPicPr>
          <p:cNvPr id="57" name="Image 56" descr="punaise 5 ans_2.jpeg"/>
          <p:cNvPicPr>
            <a:picLocks noChangeAspect="1"/>
          </p:cNvPicPr>
          <p:nvPr/>
        </p:nvPicPr>
        <p:blipFill>
          <a:blip r:embed="rId18" cstate="print"/>
          <a:srcRect t="12094" r="20048" b="9298"/>
          <a:stretch>
            <a:fillRect/>
          </a:stretch>
        </p:blipFill>
        <p:spPr>
          <a:xfrm>
            <a:off x="5940152" y="4985792"/>
            <a:ext cx="1440160" cy="1872208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0" y="263691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31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LOCALISATION - ASPECTS</a:t>
            </a: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 descr="Dermanyssus gallina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9579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>
            <a:off x="107504" y="1916832"/>
            <a:ext cx="1224135" cy="60016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Acarien rat/pigeon</a:t>
            </a:r>
          </a:p>
          <a:p>
            <a:pPr algn="ctr"/>
            <a:r>
              <a:rPr lang="fr-FR" sz="1100" b="1" dirty="0"/>
              <a:t>= 1 mm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 descr="2016 ornithonyssus 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38188" t="41600" r="30313" b="25850"/>
          <a:stretch>
            <a:fillRect/>
          </a:stretch>
        </p:blipFill>
        <p:spPr>
          <a:xfrm>
            <a:off x="1460652" y="644541"/>
            <a:ext cx="2229926" cy="1728192"/>
          </a:xfrm>
          <a:prstGeom prst="rect">
            <a:avLst/>
          </a:prstGeom>
        </p:spPr>
      </p:pic>
      <p:pic>
        <p:nvPicPr>
          <p:cNvPr id="56" name="Image 55" descr="piqure Ornithonyssus 2015-48.JPG"/>
          <p:cNvPicPr>
            <a:picLocks noChangeAspect="1"/>
          </p:cNvPicPr>
          <p:nvPr/>
        </p:nvPicPr>
        <p:blipFill>
          <a:blip r:embed="rId6" cstate="print"/>
          <a:srcRect l="40550" t="29000" r="34250" b="40550"/>
          <a:stretch>
            <a:fillRect/>
          </a:stretch>
        </p:blipFill>
        <p:spPr>
          <a:xfrm>
            <a:off x="3707904" y="620688"/>
            <a:ext cx="1944216" cy="1761946"/>
          </a:xfrm>
          <a:prstGeom prst="rect">
            <a:avLst/>
          </a:prstGeom>
        </p:spPr>
      </p:pic>
      <p:pic>
        <p:nvPicPr>
          <p:cNvPr id="63" name="Image 62" descr="Dermanyssus gallinae 3.jpg"/>
          <p:cNvPicPr>
            <a:picLocks noChangeAspect="1"/>
          </p:cNvPicPr>
          <p:nvPr/>
        </p:nvPicPr>
        <p:blipFill>
          <a:blip r:embed="rId7" cstate="print"/>
          <a:srcRect t="11551" b="24916"/>
          <a:stretch>
            <a:fillRect/>
          </a:stretch>
        </p:blipFill>
        <p:spPr>
          <a:xfrm rot="5400000">
            <a:off x="5220072" y="1124744"/>
            <a:ext cx="1800200" cy="792088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6804248" y="648072"/>
            <a:ext cx="825977" cy="1772816"/>
            <a:chOff x="323528" y="4824536"/>
            <a:chExt cx="825977" cy="1772816"/>
          </a:xfrm>
        </p:grpSpPr>
        <p:pic>
          <p:nvPicPr>
            <p:cNvPr id="50" name="Image 49" descr="HOMME FAC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528" y="4824536"/>
              <a:ext cx="825890" cy="1772816"/>
            </a:xfrm>
            <a:prstGeom prst="rect">
              <a:avLst/>
            </a:prstGeom>
          </p:spPr>
        </p:pic>
        <p:sp>
          <p:nvSpPr>
            <p:cNvPr id="52" name="Ellipse 51"/>
            <p:cNvSpPr/>
            <p:nvPr/>
          </p:nvSpPr>
          <p:spPr>
            <a:xfrm>
              <a:off x="497772" y="6075338"/>
              <a:ext cx="504056" cy="50405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 rot="20858558">
              <a:off x="899258" y="5252126"/>
              <a:ext cx="250247" cy="59922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 rot="717218">
              <a:off x="361262" y="5241637"/>
              <a:ext cx="250247" cy="60948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11560" y="4896544"/>
              <a:ext cx="288032" cy="21602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7956376" y="1052736"/>
            <a:ext cx="108012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Piqûre discrète, en point rouge peu étendue</a:t>
            </a:r>
          </a:p>
          <a:p>
            <a:pPr algn="ctr"/>
            <a:r>
              <a:rPr lang="fr-FR" sz="1200" dirty="0"/>
              <a:t>Prurit ++</a:t>
            </a:r>
          </a:p>
        </p:txBody>
      </p:sp>
      <p:pic>
        <p:nvPicPr>
          <p:cNvPr id="68" name="Image 67" descr="2013.34 (1).JPG"/>
          <p:cNvPicPr>
            <a:picLocks noChangeAspect="1"/>
          </p:cNvPicPr>
          <p:nvPr/>
        </p:nvPicPr>
        <p:blipFill>
          <a:blip r:embed="rId9" cstate="print"/>
          <a:srcRect l="12201" t="60500" r="20600"/>
          <a:stretch>
            <a:fillRect/>
          </a:stretch>
        </p:blipFill>
        <p:spPr>
          <a:xfrm>
            <a:off x="1475656" y="2924944"/>
            <a:ext cx="2376264" cy="1749511"/>
          </a:xfrm>
          <a:prstGeom prst="rect">
            <a:avLst/>
          </a:prstGeom>
        </p:spPr>
      </p:pic>
      <p:pic>
        <p:nvPicPr>
          <p:cNvPr id="69" name="Image 68" descr="DSC02211.jpg"/>
          <p:cNvPicPr>
            <a:picLocks noChangeAspect="1"/>
          </p:cNvPicPr>
          <p:nvPr/>
        </p:nvPicPr>
        <p:blipFill>
          <a:blip r:embed="rId10" cstate="print"/>
          <a:srcRect l="2751" t="15744" r="4326" b="21650"/>
          <a:stretch>
            <a:fillRect/>
          </a:stretch>
        </p:blipFill>
        <p:spPr>
          <a:xfrm>
            <a:off x="1475656" y="4697760"/>
            <a:ext cx="2404795" cy="2160240"/>
          </a:xfrm>
          <a:prstGeom prst="rect">
            <a:avLst/>
          </a:prstGeom>
        </p:spPr>
      </p:pic>
      <p:pic>
        <p:nvPicPr>
          <p:cNvPr id="70" name="Image 69" descr="Image1.png"/>
          <p:cNvPicPr>
            <a:picLocks noChangeAspect="1"/>
          </p:cNvPicPr>
          <p:nvPr/>
        </p:nvPicPr>
        <p:blipFill>
          <a:blip r:embed="rId11" cstate="print"/>
          <a:srcRect t="38928"/>
          <a:stretch>
            <a:fillRect/>
          </a:stretch>
        </p:blipFill>
        <p:spPr>
          <a:xfrm>
            <a:off x="3923928" y="2924944"/>
            <a:ext cx="2160240" cy="1749180"/>
          </a:xfrm>
          <a:prstGeom prst="rect">
            <a:avLst/>
          </a:prstGeom>
        </p:spPr>
      </p:pic>
      <p:pic>
        <p:nvPicPr>
          <p:cNvPr id="71" name="Image 70" descr="IMG_5314.JPG"/>
          <p:cNvPicPr>
            <a:picLocks noChangeAspect="1"/>
          </p:cNvPicPr>
          <p:nvPr/>
        </p:nvPicPr>
        <p:blipFill>
          <a:blip r:embed="rId12" cstate="print"/>
          <a:srcRect b="8052"/>
          <a:stretch>
            <a:fillRect/>
          </a:stretch>
        </p:blipFill>
        <p:spPr>
          <a:xfrm>
            <a:off x="6100519" y="2924944"/>
            <a:ext cx="1905279" cy="2335817"/>
          </a:xfrm>
          <a:prstGeom prst="rect">
            <a:avLst/>
          </a:prstGeom>
        </p:spPr>
      </p:pic>
      <p:pic>
        <p:nvPicPr>
          <p:cNvPr id="72" name="Image 71" descr="IMG_01291001.jpg"/>
          <p:cNvPicPr>
            <a:picLocks noChangeAspect="1"/>
          </p:cNvPicPr>
          <p:nvPr/>
        </p:nvPicPr>
        <p:blipFill>
          <a:blip r:embed="rId13" cstate="print"/>
          <a:srcRect r="23400" b="35300"/>
          <a:stretch>
            <a:fillRect/>
          </a:stretch>
        </p:blipFill>
        <p:spPr>
          <a:xfrm>
            <a:off x="3923928" y="4685389"/>
            <a:ext cx="2160240" cy="2132856"/>
          </a:xfrm>
          <a:prstGeom prst="rect">
            <a:avLst/>
          </a:prstGeom>
        </p:spPr>
      </p:pic>
      <p:pic>
        <p:nvPicPr>
          <p:cNvPr id="73" name="Image 72" descr="HOMME F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4149080"/>
            <a:ext cx="825890" cy="1772816"/>
          </a:xfrm>
          <a:prstGeom prst="rect">
            <a:avLst/>
          </a:prstGeom>
        </p:spPr>
      </p:pic>
      <p:sp>
        <p:nvSpPr>
          <p:cNvPr id="74" name="Ellipse 73"/>
          <p:cNvSpPr/>
          <p:nvPr/>
        </p:nvSpPr>
        <p:spPr>
          <a:xfrm>
            <a:off x="8170706" y="4437112"/>
            <a:ext cx="755576" cy="93610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124372" y="5397023"/>
            <a:ext cx="197602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200" dirty="0"/>
              <a:t> Piqûre parfois caractéristique </a:t>
            </a:r>
            <a:r>
              <a:rPr lang="fr-FR" sz="1000" dirty="0"/>
              <a:t>(« comète ») </a:t>
            </a:r>
          </a:p>
          <a:p>
            <a:pPr>
              <a:buFontTx/>
              <a:buChar char="-"/>
            </a:pPr>
            <a:r>
              <a:rPr lang="fr-FR" sz="1200" dirty="0"/>
              <a:t> Bouton 6/8H après piqûre</a:t>
            </a:r>
          </a:p>
          <a:p>
            <a:pPr>
              <a:buFontTx/>
              <a:buChar char="-"/>
            </a:pPr>
            <a:r>
              <a:rPr lang="fr-FR" sz="1200" dirty="0"/>
              <a:t> Prurit +++ (surtout soir)</a:t>
            </a:r>
          </a:p>
          <a:p>
            <a:pPr>
              <a:buFontTx/>
              <a:buChar char="-"/>
            </a:pPr>
            <a:r>
              <a:rPr lang="fr-FR" sz="1200" dirty="0"/>
              <a:t> zones couvertes 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851920" y="44371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Piqûre en « comète » ou « têtard »</a:t>
            </a:r>
          </a:p>
        </p:txBody>
      </p:sp>
      <p:pic>
        <p:nvPicPr>
          <p:cNvPr id="77" name="Picture 14" descr="Pyemotes femelle 1"/>
          <p:cNvPicPr>
            <a:picLocks noChangeAspect="1" noChangeArrowheads="1"/>
          </p:cNvPicPr>
          <p:nvPr/>
        </p:nvPicPr>
        <p:blipFill>
          <a:blip r:embed="rId14" cstate="print"/>
          <a:srcRect l="10402" t="5495" r="10402" b="5467"/>
          <a:stretch>
            <a:fillRect/>
          </a:stretch>
        </p:blipFill>
        <p:spPr bwMode="auto">
          <a:xfrm>
            <a:off x="179512" y="4266185"/>
            <a:ext cx="864096" cy="13162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107504" y="5805264"/>
            <a:ext cx="936104" cy="461665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Pyemotes</a:t>
            </a:r>
            <a:endParaRPr lang="fr-FR" sz="1200" b="1" dirty="0"/>
          </a:p>
          <a:p>
            <a:r>
              <a:rPr lang="fr-FR" sz="1200" b="1" dirty="0"/>
              <a:t>= 0,3mm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32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LOCALISATION - ASPECTS</a:t>
            </a: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1187624" y="3645024"/>
            <a:ext cx="1008112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Moustique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67544" y="1988840"/>
            <a:ext cx="1296144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Gale</a:t>
            </a:r>
          </a:p>
          <a:p>
            <a:pPr algn="ctr"/>
            <a:r>
              <a:rPr lang="fr-FR" sz="1200" b="1" dirty="0"/>
              <a:t>= 0,2 à 0,5 mm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31967" y="5949280"/>
            <a:ext cx="1224136" cy="64633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Poux de corps</a:t>
            </a:r>
          </a:p>
          <a:p>
            <a:pPr algn="ctr"/>
            <a:r>
              <a:rPr lang="fr-FR" sz="1200" b="1" dirty="0"/>
              <a:t>= 2 à 3 mm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 descr="HOMME 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3917" y="476672"/>
            <a:ext cx="825890" cy="1772816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6178096" y="1052736"/>
            <a:ext cx="360040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 rot="20858558">
            <a:off x="6506356" y="1272004"/>
            <a:ext cx="250247" cy="2271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 rot="717218">
            <a:off x="5889965" y="1262314"/>
            <a:ext cx="250247" cy="2369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7740352" y="1124744"/>
            <a:ext cx="108012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Prurit ++ le soir</a:t>
            </a:r>
          </a:p>
        </p:txBody>
      </p:sp>
      <p:pic>
        <p:nvPicPr>
          <p:cNvPr id="26" name="Image 25" descr="Culex pipiens EPAD_FOS 2019 (6).jpg"/>
          <p:cNvPicPr>
            <a:picLocks noChangeAspect="1"/>
          </p:cNvPicPr>
          <p:nvPr/>
        </p:nvPicPr>
        <p:blipFill>
          <a:blip r:embed="rId5" cstate="print"/>
          <a:srcRect t="13284" b="11440"/>
          <a:stretch>
            <a:fillRect/>
          </a:stretch>
        </p:blipFill>
        <p:spPr>
          <a:xfrm>
            <a:off x="2411760" y="2708920"/>
            <a:ext cx="2088232" cy="1178056"/>
          </a:xfrm>
          <a:prstGeom prst="rect">
            <a:avLst/>
          </a:prstGeom>
        </p:spPr>
      </p:pic>
      <p:pic>
        <p:nvPicPr>
          <p:cNvPr id="27" name="Image 26" descr="Piqures anopheles (1).JPG"/>
          <p:cNvPicPr>
            <a:picLocks noChangeAspect="1"/>
          </p:cNvPicPr>
          <p:nvPr/>
        </p:nvPicPr>
        <p:blipFill>
          <a:blip r:embed="rId6" cstate="print"/>
          <a:srcRect t="21739" b="8696"/>
          <a:stretch>
            <a:fillRect/>
          </a:stretch>
        </p:blipFill>
        <p:spPr>
          <a:xfrm>
            <a:off x="2411760" y="3909203"/>
            <a:ext cx="2088232" cy="1089513"/>
          </a:xfrm>
          <a:prstGeom prst="rect">
            <a:avLst/>
          </a:prstGeom>
        </p:spPr>
      </p:pic>
      <p:pic>
        <p:nvPicPr>
          <p:cNvPr id="28" name="Image 27" descr="piqures moustiques Anopheles stephensi.jpg"/>
          <p:cNvPicPr>
            <a:picLocks noChangeAspect="1"/>
          </p:cNvPicPr>
          <p:nvPr/>
        </p:nvPicPr>
        <p:blipFill>
          <a:blip r:embed="rId7" cstate="print"/>
          <a:srcRect l="16400" t="8001" r="8934" b="19550"/>
          <a:stretch>
            <a:fillRect/>
          </a:stretch>
        </p:blipFill>
        <p:spPr>
          <a:xfrm>
            <a:off x="4532245" y="2708920"/>
            <a:ext cx="1335800" cy="2304256"/>
          </a:xfrm>
          <a:prstGeom prst="rect">
            <a:avLst/>
          </a:prstGeom>
        </p:spPr>
      </p:pic>
      <p:pic>
        <p:nvPicPr>
          <p:cNvPr id="29" name="Image 28" descr="moustiques Camargue 1.jpg"/>
          <p:cNvPicPr>
            <a:picLocks noChangeAspect="1"/>
          </p:cNvPicPr>
          <p:nvPr/>
        </p:nvPicPr>
        <p:blipFill>
          <a:blip r:embed="rId8" cstate="print"/>
          <a:srcRect l="16400" t="12201" r="16401" b="14300"/>
          <a:stretch>
            <a:fillRect/>
          </a:stretch>
        </p:blipFill>
        <p:spPr>
          <a:xfrm>
            <a:off x="5893793" y="2708920"/>
            <a:ext cx="1580061" cy="2304256"/>
          </a:xfrm>
          <a:prstGeom prst="rect">
            <a:avLst/>
          </a:prstGeom>
        </p:spPr>
      </p:pic>
      <p:pic>
        <p:nvPicPr>
          <p:cNvPr id="31" name="Image 30" descr="Poux de corps sur enfant (3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4427983" y="5275253"/>
            <a:ext cx="1944217" cy="1458163"/>
          </a:xfrm>
          <a:prstGeom prst="rect">
            <a:avLst/>
          </a:prstGeom>
        </p:spPr>
      </p:pic>
      <p:pic>
        <p:nvPicPr>
          <p:cNvPr id="32" name="Image 31" descr="Poux de corps sur enfant (1)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2411760" y="5280163"/>
            <a:ext cx="1948272" cy="1461204"/>
          </a:xfrm>
          <a:prstGeom prst="rect">
            <a:avLst/>
          </a:prstGeom>
        </p:spPr>
      </p:pic>
      <p:pic>
        <p:nvPicPr>
          <p:cNvPr id="34" name="Image 33" descr="Madame S 3e étage.jpg"/>
          <p:cNvPicPr>
            <a:picLocks noChangeAspect="1"/>
          </p:cNvPicPr>
          <p:nvPr/>
        </p:nvPicPr>
        <p:blipFill>
          <a:blip r:embed="rId11" cstate="print"/>
          <a:srcRect l="11151" t="3801" r="63650" b="62106"/>
          <a:stretch>
            <a:fillRect/>
          </a:stretch>
        </p:blipFill>
        <p:spPr>
          <a:xfrm>
            <a:off x="4395731" y="620688"/>
            <a:ext cx="1296144" cy="1753607"/>
          </a:xfrm>
          <a:prstGeom prst="rect">
            <a:avLst/>
          </a:prstGeom>
        </p:spPr>
      </p:pic>
      <p:pic>
        <p:nvPicPr>
          <p:cNvPr id="36" name="Image 35" descr="Monsieur R 3e étage.jpg"/>
          <p:cNvPicPr>
            <a:picLocks noChangeAspect="1"/>
          </p:cNvPicPr>
          <p:nvPr/>
        </p:nvPicPr>
        <p:blipFill>
          <a:blip r:embed="rId12" cstate="print"/>
          <a:srcRect l="58400" t="52100" r="3801" b="13758"/>
          <a:stretch>
            <a:fillRect/>
          </a:stretch>
        </p:blipFill>
        <p:spPr>
          <a:xfrm>
            <a:off x="2411760" y="620688"/>
            <a:ext cx="1944216" cy="1756126"/>
          </a:xfrm>
          <a:prstGeom prst="rect">
            <a:avLst/>
          </a:prstGeom>
        </p:spPr>
      </p:pic>
      <p:pic>
        <p:nvPicPr>
          <p:cNvPr id="37" name="Image 36" descr="Culex pipiens fe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32" y="3140968"/>
            <a:ext cx="1049284" cy="1601491"/>
          </a:xfrm>
          <a:prstGeom prst="rect">
            <a:avLst/>
          </a:prstGeom>
        </p:spPr>
      </p:pic>
      <p:pic>
        <p:nvPicPr>
          <p:cNvPr id="38" name="Image 37" descr="Pediculus humanus male phot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002" y="5300759"/>
            <a:ext cx="994672" cy="1512168"/>
          </a:xfrm>
          <a:prstGeom prst="rect">
            <a:avLst/>
          </a:prstGeom>
        </p:spPr>
      </p:pic>
      <p:pic>
        <p:nvPicPr>
          <p:cNvPr id="25" name="Image 24" descr="HOMME 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658161" cy="1412776"/>
          </a:xfrm>
          <a:prstGeom prst="rect">
            <a:avLst/>
          </a:prstGeom>
        </p:spPr>
      </p:pic>
      <p:pic>
        <p:nvPicPr>
          <p:cNvPr id="33" name="Image 32" descr="HOMME 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1266" y="2564904"/>
            <a:ext cx="825890" cy="1772816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8035510" y="3815706"/>
            <a:ext cx="504056" cy="5040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 rot="20858558">
            <a:off x="8436996" y="2992494"/>
            <a:ext cx="250247" cy="59922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 rot="717218">
            <a:off x="7899000" y="2982005"/>
            <a:ext cx="250247" cy="60948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153794" y="2093101"/>
            <a:ext cx="360040" cy="1440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6836052" y="5589240"/>
            <a:ext cx="504056" cy="6480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7668344" y="5509681"/>
            <a:ext cx="136815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Repas de sang fréquents, Sur les vêtements, traces de sang sur tissus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0" y="515719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596336" y="4437112"/>
            <a:ext cx="14401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Réactions personne dépendantes</a:t>
            </a:r>
          </a:p>
        </p:txBody>
      </p:sp>
      <p:pic>
        <p:nvPicPr>
          <p:cNvPr id="55" name="Image 54" descr="HOMME DOS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76672"/>
            <a:ext cx="825890" cy="1772816"/>
          </a:xfrm>
          <a:prstGeom prst="rect">
            <a:avLst/>
          </a:prstGeom>
        </p:spPr>
      </p:pic>
      <p:sp>
        <p:nvSpPr>
          <p:cNvPr id="56" name="Ellipse 55"/>
          <p:cNvSpPr/>
          <p:nvPr/>
        </p:nvSpPr>
        <p:spPr>
          <a:xfrm>
            <a:off x="7005158" y="1340768"/>
            <a:ext cx="360040" cy="1440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039380" y="1124743"/>
            <a:ext cx="265361" cy="9111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 rot="20858558">
            <a:off x="7386607" y="1262677"/>
            <a:ext cx="250247" cy="2271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 rot="20858558">
            <a:off x="6750700" y="1259410"/>
            <a:ext cx="250247" cy="2271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 rot="20858558">
            <a:off x="6848246" y="1052627"/>
            <a:ext cx="167685" cy="1293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 rot="20858558">
            <a:off x="7318040" y="1057629"/>
            <a:ext cx="167685" cy="1293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 descr="image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6200000">
            <a:off x="546818" y="685432"/>
            <a:ext cx="1080120" cy="109465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33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LOCALISATION - ASPECTS</a:t>
            </a: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ZoneTexte 47"/>
          <p:cNvSpPr txBox="1"/>
          <p:nvPr/>
        </p:nvSpPr>
        <p:spPr>
          <a:xfrm>
            <a:off x="539552" y="3543399"/>
            <a:ext cx="1224136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Poux de tête</a:t>
            </a:r>
          </a:p>
          <a:p>
            <a:pPr algn="ctr"/>
            <a:r>
              <a:rPr lang="fr-FR" sz="1200" b="1" dirty="0"/>
              <a:t>= 2 à 3 mm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67544" y="5445224"/>
            <a:ext cx="49685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EN RECRUDESCENCE CHEZ ADULTES ET JEUNES </a:t>
            </a: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 SELFIES !!</a:t>
            </a:r>
            <a:endParaRPr lang="fr-FR" sz="1800" b="1" dirty="0">
              <a:solidFill>
                <a:srgbClr val="FF0000"/>
              </a:solidFill>
            </a:endParaRPr>
          </a:p>
        </p:txBody>
      </p:sp>
      <p:pic>
        <p:nvPicPr>
          <p:cNvPr id="55" name="Image 54" descr="HOMME DO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534" y="1247360"/>
            <a:ext cx="1401954" cy="3009367"/>
          </a:xfrm>
          <a:prstGeom prst="rect">
            <a:avLst/>
          </a:prstGeom>
        </p:spPr>
      </p:pic>
      <p:pic>
        <p:nvPicPr>
          <p:cNvPr id="47" name="Image 46" descr="-3975889127452368965.jpg"/>
          <p:cNvPicPr>
            <a:picLocks noChangeAspect="1"/>
          </p:cNvPicPr>
          <p:nvPr/>
        </p:nvPicPr>
        <p:blipFill>
          <a:blip r:embed="rId5" cstate="print"/>
          <a:srcRect b="12757"/>
          <a:stretch>
            <a:fillRect/>
          </a:stretch>
        </p:blipFill>
        <p:spPr>
          <a:xfrm>
            <a:off x="4738690" y="1052736"/>
            <a:ext cx="2785638" cy="3240360"/>
          </a:xfrm>
          <a:prstGeom prst="rect">
            <a:avLst/>
          </a:prstGeom>
        </p:spPr>
      </p:pic>
      <p:pic>
        <p:nvPicPr>
          <p:cNvPr id="63" name="Image 62" descr="4872140104124396837.jpg"/>
          <p:cNvPicPr>
            <a:picLocks noChangeAspect="1"/>
          </p:cNvPicPr>
          <p:nvPr/>
        </p:nvPicPr>
        <p:blipFill>
          <a:blip r:embed="rId6" cstate="print"/>
          <a:srcRect b="24081"/>
          <a:stretch>
            <a:fillRect/>
          </a:stretch>
        </p:blipFill>
        <p:spPr>
          <a:xfrm>
            <a:off x="2328939" y="1071341"/>
            <a:ext cx="2387077" cy="3221755"/>
          </a:xfrm>
          <a:prstGeom prst="rect">
            <a:avLst/>
          </a:prstGeom>
        </p:spPr>
      </p:pic>
      <p:sp>
        <p:nvSpPr>
          <p:cNvPr id="66" name="Ellipse 65"/>
          <p:cNvSpPr/>
          <p:nvPr/>
        </p:nvSpPr>
        <p:spPr>
          <a:xfrm>
            <a:off x="8066590" y="1535392"/>
            <a:ext cx="504056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 descr="P capitis fem+m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383159"/>
            <a:ext cx="1491162" cy="1872208"/>
          </a:xfrm>
          <a:prstGeom prst="rect">
            <a:avLst/>
          </a:prstGeom>
        </p:spPr>
      </p:pic>
      <p:pic>
        <p:nvPicPr>
          <p:cNvPr id="69" name="Image 68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869160"/>
            <a:ext cx="2619375" cy="17430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48101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sz="1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32772" name="Picture 10" descr="AIX_04 (3)"/>
          <p:cNvPicPr>
            <a:picLocks noChangeAspect="1" noChangeArrowheads="1"/>
          </p:cNvPicPr>
          <p:nvPr/>
        </p:nvPicPr>
        <p:blipFill>
          <a:blip r:embed="rId3" cstate="print"/>
          <a:srcRect l="18388" r="8105"/>
          <a:stretch>
            <a:fillRect/>
          </a:stretch>
        </p:blipFill>
        <p:spPr bwMode="auto">
          <a:xfrm>
            <a:off x="2857488" y="3214685"/>
            <a:ext cx="1714512" cy="34975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32773" name="Picture 11" descr="CHPA_ENT 2011"/>
          <p:cNvPicPr>
            <a:picLocks noChangeAspect="1" noChangeArrowheads="1"/>
          </p:cNvPicPr>
          <p:nvPr/>
        </p:nvPicPr>
        <p:blipFill>
          <a:blip r:embed="rId4" cstate="print"/>
          <a:srcRect t="12256"/>
          <a:stretch>
            <a:fillRect/>
          </a:stretch>
        </p:blipFill>
        <p:spPr bwMode="auto">
          <a:xfrm>
            <a:off x="142844" y="3214686"/>
            <a:ext cx="2660350" cy="35004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32774" name="Picture 14" descr="Piqure béb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703628"/>
            <a:ext cx="4429156" cy="243962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34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0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653477" y="1071546"/>
            <a:ext cx="4429124" cy="51435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u="sng" dirty="0">
                <a:solidFill>
                  <a:schemeClr val="tx1"/>
                </a:solidFill>
              </a:rPr>
              <a:t>EFFETS SUR LES PERSONNES </a:t>
            </a:r>
            <a:r>
              <a:rPr lang="fr-FR" sz="1800" b="1" dirty="0">
                <a:solidFill>
                  <a:schemeClr val="tx1"/>
                </a:solidFill>
              </a:rPr>
              <a:t>: </a:t>
            </a:r>
          </a:p>
          <a:p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Spoliation sanguine : au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moins un cas d’anémie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sévère décrit </a:t>
            </a:r>
            <a:r>
              <a:rPr lang="fr-FR" sz="1200" dirty="0">
                <a:solidFill>
                  <a:schemeClr val="tx1"/>
                </a:solidFill>
              </a:rPr>
              <a:t>(Pritchard et al. 2009)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altLang="fr-FR" sz="2000" b="1" dirty="0">
                <a:solidFill>
                  <a:schemeClr val="tx1"/>
                </a:solidFill>
              </a:rPr>
              <a:t>Réponse immunitaire = cas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de décès décrits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Psychologiques, insomnies,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nervosité…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Infection secondaire</a:t>
            </a:r>
          </a:p>
          <a:p>
            <a:pPr>
              <a:buFont typeface="Wingdings" pitchFamily="2" charset="2"/>
              <a:buChar char="q"/>
            </a:pP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Coût ! </a:t>
            </a:r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PIQÛRES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Fille Chrisbelle Montréal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82638"/>
            <a:ext cx="2952750" cy="2214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7" name="Picture 4" descr="Piqure Cimex Nogu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179763"/>
            <a:ext cx="2455862" cy="3273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5" descr="Piqure Cimex Nogu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595688"/>
            <a:ext cx="3810000" cy="285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9" name="Picture 6" descr="toste Cimex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692150"/>
            <a:ext cx="3744913" cy="280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04025" y="4076700"/>
            <a:ext cx="2160588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1600" b="1"/>
              <a:t>La réaction diminue après plusieurs d’exposition aux piqûres, sorte d’immunité</a:t>
            </a:r>
          </a:p>
        </p:txBody>
      </p:sp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35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8064" y="616530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Réaction bulleuse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08304" y="321297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surinfection</a:t>
            </a:r>
          </a:p>
        </p:txBody>
      </p:sp>
      <p:pic>
        <p:nvPicPr>
          <p:cNvPr id="11" name="Image 4" descr="LDI reli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PIQÛRES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684213" y="1557338"/>
            <a:ext cx="2735262" cy="4535487"/>
            <a:chOff x="431" y="709"/>
            <a:chExt cx="1723" cy="2857"/>
          </a:xfrm>
        </p:grpSpPr>
        <p:pic>
          <p:nvPicPr>
            <p:cNvPr id="33811" name="Picture 4" descr="AIX 05 (9)"/>
            <p:cNvPicPr>
              <a:picLocks noChangeAspect="1" noChangeArrowheads="1"/>
            </p:cNvPicPr>
            <p:nvPr/>
          </p:nvPicPr>
          <p:blipFill>
            <a:blip r:embed="rId3" cstate="print"/>
            <a:srcRect l="17990" t="2675" r="12038" b="19987"/>
            <a:stretch>
              <a:fillRect/>
            </a:stretch>
          </p:blipFill>
          <p:spPr bwMode="auto">
            <a:xfrm>
              <a:off x="431" y="709"/>
              <a:ext cx="1723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Line 7"/>
            <p:cNvSpPr>
              <a:spLocks noChangeShapeType="1"/>
            </p:cNvSpPr>
            <p:nvPr/>
          </p:nvSpPr>
          <p:spPr bwMode="auto">
            <a:xfrm>
              <a:off x="703" y="799"/>
              <a:ext cx="227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13" name="Line 8"/>
            <p:cNvSpPr>
              <a:spLocks noChangeShapeType="1"/>
            </p:cNvSpPr>
            <p:nvPr/>
          </p:nvSpPr>
          <p:spPr bwMode="auto">
            <a:xfrm>
              <a:off x="612" y="1162"/>
              <a:ext cx="227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14" name="Line 9"/>
            <p:cNvSpPr>
              <a:spLocks noChangeShapeType="1"/>
            </p:cNvSpPr>
            <p:nvPr/>
          </p:nvSpPr>
          <p:spPr bwMode="auto">
            <a:xfrm>
              <a:off x="793" y="1752"/>
              <a:ext cx="227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15" name="Line 10"/>
            <p:cNvSpPr>
              <a:spLocks noChangeShapeType="1"/>
            </p:cNvSpPr>
            <p:nvPr/>
          </p:nvSpPr>
          <p:spPr bwMode="auto">
            <a:xfrm>
              <a:off x="793" y="3022"/>
              <a:ext cx="227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795" name="Group 10"/>
          <p:cNvGrpSpPr>
            <a:grpSpLocks/>
          </p:cNvGrpSpPr>
          <p:nvPr/>
        </p:nvGrpSpPr>
        <p:grpSpPr bwMode="auto">
          <a:xfrm>
            <a:off x="3851275" y="2716213"/>
            <a:ext cx="4608513" cy="2657475"/>
            <a:chOff x="2426" y="1434"/>
            <a:chExt cx="2903" cy="1674"/>
          </a:xfrm>
        </p:grpSpPr>
        <p:pic>
          <p:nvPicPr>
            <p:cNvPr id="33809" name="Picture 5" descr="AIX 05 (3)"/>
            <p:cNvPicPr>
              <a:picLocks noChangeAspect="1" noChangeArrowheads="1"/>
            </p:cNvPicPr>
            <p:nvPr/>
          </p:nvPicPr>
          <p:blipFill>
            <a:blip r:embed="rId4" cstate="print"/>
            <a:srcRect l="26015" t="20018" b="16005"/>
            <a:stretch>
              <a:fillRect/>
            </a:stretch>
          </p:blipFill>
          <p:spPr bwMode="auto">
            <a:xfrm>
              <a:off x="2426" y="1434"/>
              <a:ext cx="2903" cy="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Line 6"/>
            <p:cNvSpPr>
              <a:spLocks noChangeShapeType="1"/>
            </p:cNvSpPr>
            <p:nvPr/>
          </p:nvSpPr>
          <p:spPr bwMode="auto">
            <a:xfrm>
              <a:off x="3198" y="2115"/>
              <a:ext cx="227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466725" y="6092825"/>
            <a:ext cx="3097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MONSIEUR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Prurit +++, insomnie, nervosité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4356100" y="5373688"/>
            <a:ext cx="36718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MADAME 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    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Aucune démangeaison, piqûres peu visibles, passées inaperçues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68313" y="860425"/>
            <a:ext cx="8208962" cy="336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latin typeface="Arial" panose="020B0604020202020204" pitchFamily="34" charset="0"/>
              </a:rPr>
              <a:t>Exemple d</a:t>
            </a:r>
            <a:r>
              <a:rPr lang="en-US" altLang="fr-FR" sz="1600" b="1">
                <a:latin typeface="Arial" panose="020B0604020202020204" pitchFamily="34" charset="0"/>
              </a:rPr>
              <a:t>’</a:t>
            </a:r>
            <a:r>
              <a:rPr lang="en-US" sz="1600" b="1">
                <a:latin typeface="Arial" panose="020B0604020202020204" pitchFamily="34" charset="0"/>
              </a:rPr>
              <a:t>inégalité de la réponse aux piqûres de </a:t>
            </a:r>
            <a:r>
              <a:rPr lang="en-US" sz="1600" b="1" i="1">
                <a:latin typeface="Arial" panose="020B0604020202020204" pitchFamily="34" charset="0"/>
              </a:rPr>
              <a:t>Cimex lectularius</a:t>
            </a:r>
            <a:r>
              <a:rPr lang="en-US" sz="1600" b="1">
                <a:latin typeface="Arial" panose="020B0604020202020204" pitchFamily="34" charset="0"/>
              </a:rPr>
              <a:t> chez un couple</a:t>
            </a:r>
          </a:p>
        </p:txBody>
      </p:sp>
      <p:sp>
        <p:nvSpPr>
          <p:cNvPr id="33799" name="Text Box 50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33CFA00-6E4B-4A1A-98C0-92F9DFC252D9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36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380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B044937-4AE7-4FC1-80BC-F9E1EDFB779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36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8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8" name="Image 4" descr="LDI reli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PIQÛRES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3816350" cy="369888"/>
          </a:xfrm>
          <a:prstGeom prst="rect">
            <a:avLst/>
          </a:prstGeom>
          <a:solidFill>
            <a:srgbClr val="4D4D4D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Effets</a:t>
            </a:r>
            <a:r>
              <a:rPr lang="en-US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psychologiques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6869" name="Image 1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75" y="549275"/>
            <a:ext cx="24336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ag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60500"/>
            <a:ext cx="748982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2124075" y="1412875"/>
            <a:ext cx="223202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7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37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CONSEQUENCES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23850" y="788988"/>
            <a:ext cx="8534400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2000" b="1">
                <a:latin typeface="Tahoma" pitchFamily="34" charset="0"/>
              </a:rPr>
              <a:t>“</a:t>
            </a:r>
            <a:r>
              <a:rPr lang="en-US" altLang="ja-JP" sz="2000" b="1">
                <a:latin typeface="Tahoma" pitchFamily="34" charset="0"/>
              </a:rPr>
              <a:t>Arthropode hématophage assurant la transmission biologique active d</a:t>
            </a:r>
            <a:r>
              <a:rPr lang="en-US" altLang="fr-FR" sz="2000" b="1">
                <a:latin typeface="Tahoma" pitchFamily="34" charset="0"/>
              </a:rPr>
              <a:t>’</a:t>
            </a:r>
            <a:r>
              <a:rPr lang="en-US" altLang="ja-JP" sz="2000" b="1">
                <a:latin typeface="Tahoma" pitchFamily="34" charset="0"/>
              </a:rPr>
              <a:t>un agent pathogène d</a:t>
            </a:r>
            <a:r>
              <a:rPr lang="en-US" altLang="fr-FR" sz="2000" b="1">
                <a:latin typeface="Tahoma" pitchFamily="34" charset="0"/>
              </a:rPr>
              <a:t>’</a:t>
            </a:r>
            <a:r>
              <a:rPr lang="en-US" altLang="ja-JP" sz="2000" b="1">
                <a:latin typeface="Tahoma" pitchFamily="34" charset="0"/>
              </a:rPr>
              <a:t>un vertébré à un autre vertébré</a:t>
            </a:r>
            <a:r>
              <a:rPr lang="en-US" altLang="fr-FR" sz="2000" b="1">
                <a:latin typeface="Tahoma" pitchFamily="34" charset="0"/>
              </a:rPr>
              <a:t>”</a:t>
            </a:r>
          </a:p>
        </p:txBody>
      </p:sp>
      <p:sp>
        <p:nvSpPr>
          <p:cNvPr id="37891" name="Text Box 50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A43BC42-FFF4-4D12-B447-4FB85BC46F4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38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89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7741C28-218B-454B-A1B4-571EC8D1B85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38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7896" name="ZoneTexte 33"/>
          <p:cNvSpPr txBox="1">
            <a:spLocks noChangeArrowheads="1"/>
          </p:cNvSpPr>
          <p:nvPr/>
        </p:nvSpPr>
        <p:spPr bwMode="auto">
          <a:xfrm>
            <a:off x="857243" y="5857892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800" dirty="0"/>
              <a:t>Vecteur passif</a:t>
            </a:r>
          </a:p>
        </p:txBody>
      </p:sp>
      <p:sp>
        <p:nvSpPr>
          <p:cNvPr id="37897" name="ZoneTexte 34"/>
          <p:cNvSpPr txBox="1">
            <a:spLocks noChangeArrowheads="1"/>
          </p:cNvSpPr>
          <p:nvPr/>
        </p:nvSpPr>
        <p:spPr bwMode="auto">
          <a:xfrm>
            <a:off x="5572125" y="52863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800" dirty="0"/>
              <a:t>Vecteur actif</a:t>
            </a:r>
          </a:p>
        </p:txBody>
      </p:sp>
      <p:pic>
        <p:nvPicPr>
          <p:cNvPr id="17" name="Image 16" descr="Pediculus humanus cap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71678"/>
            <a:ext cx="1982703" cy="38230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Image 17" descr="An stephen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4245002" cy="2786082"/>
          </a:xfrm>
          <a:prstGeom prst="rect">
            <a:avLst/>
          </a:prstGeom>
        </p:spPr>
      </p:pic>
      <p:sp>
        <p:nvSpPr>
          <p:cNvPr id="19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38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RÔLE VECTEUR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2" descr="HABITUS C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0" y="1497013"/>
            <a:ext cx="31369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ylindre 3"/>
          <p:cNvSpPr>
            <a:spLocks noChangeArrowheads="1"/>
          </p:cNvSpPr>
          <p:nvPr/>
        </p:nvSpPr>
        <p:spPr bwMode="auto">
          <a:xfrm>
            <a:off x="4676775" y="2638425"/>
            <a:ext cx="344488" cy="3573463"/>
          </a:xfrm>
          <a:prstGeom prst="can">
            <a:avLst>
              <a:gd name="adj" fmla="val 25021"/>
            </a:avLst>
          </a:prstGeom>
          <a:solidFill>
            <a:srgbClr val="FCD5B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684" name="Larme 4"/>
          <p:cNvSpPr>
            <a:spLocks/>
          </p:cNvSpPr>
          <p:nvPr/>
        </p:nvSpPr>
        <p:spPr bwMode="auto">
          <a:xfrm>
            <a:off x="4381500" y="2638425"/>
            <a:ext cx="325438" cy="319088"/>
          </a:xfrm>
          <a:custGeom>
            <a:avLst/>
            <a:gdLst>
              <a:gd name="T0" fmla="*/ 0 w 325438"/>
              <a:gd name="T1" fmla="*/ 159544 h 319088"/>
              <a:gd name="T2" fmla="*/ 162719 w 325438"/>
              <a:gd name="T3" fmla="*/ 0 h 319088"/>
              <a:gd name="T4" fmla="*/ 325438 w 325438"/>
              <a:gd name="T5" fmla="*/ 0 h 319088"/>
              <a:gd name="T6" fmla="*/ 325438 w 325438"/>
              <a:gd name="T7" fmla="*/ 159544 h 319088"/>
              <a:gd name="T8" fmla="*/ 162719 w 325438"/>
              <a:gd name="T9" fmla="*/ 319088 h 319088"/>
              <a:gd name="T10" fmla="*/ 0 w 325438"/>
              <a:gd name="T11" fmla="*/ 159544 h 3190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5438"/>
              <a:gd name="T19" fmla="*/ 0 h 319088"/>
              <a:gd name="T20" fmla="*/ 325438 w 325438"/>
              <a:gd name="T21" fmla="*/ 319088 h 3190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5438" h="319088">
                <a:moveTo>
                  <a:pt x="0" y="159544"/>
                </a:moveTo>
                <a:cubicBezTo>
                  <a:pt x="0" y="71430"/>
                  <a:pt x="72852" y="0"/>
                  <a:pt x="162719" y="0"/>
                </a:cubicBezTo>
                <a:lnTo>
                  <a:pt x="325438" y="0"/>
                </a:lnTo>
                <a:lnTo>
                  <a:pt x="325438" y="159544"/>
                </a:lnTo>
                <a:cubicBezTo>
                  <a:pt x="325438" y="247658"/>
                  <a:pt x="252586" y="319088"/>
                  <a:pt x="162719" y="319088"/>
                </a:cubicBezTo>
                <a:cubicBezTo>
                  <a:pt x="72852" y="319088"/>
                  <a:pt x="0" y="247658"/>
                  <a:pt x="0" y="159544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71685" name="Larme 8"/>
          <p:cNvSpPr>
            <a:spLocks/>
          </p:cNvSpPr>
          <p:nvPr/>
        </p:nvSpPr>
        <p:spPr bwMode="auto">
          <a:xfrm flipH="1">
            <a:off x="4946650" y="2624138"/>
            <a:ext cx="330200" cy="314325"/>
          </a:xfrm>
          <a:custGeom>
            <a:avLst/>
            <a:gdLst>
              <a:gd name="T0" fmla="*/ 0 w 330200"/>
              <a:gd name="T1" fmla="*/ 157163 h 314325"/>
              <a:gd name="T2" fmla="*/ 165100 w 330200"/>
              <a:gd name="T3" fmla="*/ 0 h 314325"/>
              <a:gd name="T4" fmla="*/ 330200 w 330200"/>
              <a:gd name="T5" fmla="*/ 0 h 314325"/>
              <a:gd name="T6" fmla="*/ 330200 w 330200"/>
              <a:gd name="T7" fmla="*/ 157163 h 314325"/>
              <a:gd name="T8" fmla="*/ 165100 w 330200"/>
              <a:gd name="T9" fmla="*/ 314326 h 314325"/>
              <a:gd name="T10" fmla="*/ 0 w 330200"/>
              <a:gd name="T11" fmla="*/ 157163 h 3143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200"/>
              <a:gd name="T19" fmla="*/ 0 h 314325"/>
              <a:gd name="T20" fmla="*/ 330200 w 330200"/>
              <a:gd name="T21" fmla="*/ 314325 h 3143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200" h="314325">
                <a:moveTo>
                  <a:pt x="0" y="157163"/>
                </a:moveTo>
                <a:cubicBezTo>
                  <a:pt x="0" y="70364"/>
                  <a:pt x="73918" y="0"/>
                  <a:pt x="165100" y="0"/>
                </a:cubicBezTo>
                <a:lnTo>
                  <a:pt x="330200" y="0"/>
                </a:lnTo>
                <a:lnTo>
                  <a:pt x="330200" y="157163"/>
                </a:lnTo>
                <a:cubicBezTo>
                  <a:pt x="330200" y="243962"/>
                  <a:pt x="256282" y="314326"/>
                  <a:pt x="165100" y="314326"/>
                </a:cubicBezTo>
                <a:cubicBezTo>
                  <a:pt x="73918" y="314326"/>
                  <a:pt x="0" y="243962"/>
                  <a:pt x="0" y="157163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4695825" y="6477000"/>
            <a:ext cx="306388" cy="282575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1687" name="Connecteur droit avec flèche 16"/>
          <p:cNvCxnSpPr>
            <a:cxnSpLocks noChangeShapeType="1"/>
          </p:cNvCxnSpPr>
          <p:nvPr/>
        </p:nvCxnSpPr>
        <p:spPr bwMode="auto">
          <a:xfrm>
            <a:off x="4848225" y="1949450"/>
            <a:ext cx="0" cy="13874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4" name="ZoneTexte 19"/>
          <p:cNvSpPr txBox="1">
            <a:spLocks noChangeArrowheads="1"/>
          </p:cNvSpPr>
          <p:nvPr/>
        </p:nvSpPr>
        <p:spPr bwMode="auto">
          <a:xfrm>
            <a:off x="2008188" y="2638425"/>
            <a:ext cx="1181100" cy="646113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800"/>
              <a:t>Glandes salivaires</a:t>
            </a:r>
          </a:p>
        </p:txBody>
      </p:sp>
      <p:sp>
        <p:nvSpPr>
          <p:cNvPr id="39945" name="ZoneTexte 23"/>
          <p:cNvSpPr txBox="1">
            <a:spLocks noChangeArrowheads="1"/>
          </p:cNvSpPr>
          <p:nvPr/>
        </p:nvSpPr>
        <p:spPr bwMode="auto">
          <a:xfrm>
            <a:off x="2008188" y="4424363"/>
            <a:ext cx="984250" cy="36988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800"/>
              <a:t>Intestin</a:t>
            </a:r>
          </a:p>
        </p:txBody>
      </p:sp>
      <p:cxnSp>
        <p:nvCxnSpPr>
          <p:cNvPr id="71690" name="Connecteur droit avec flèche 21"/>
          <p:cNvCxnSpPr>
            <a:cxnSpLocks noChangeShapeType="1"/>
            <a:stCxn id="39944" idx="3"/>
          </p:cNvCxnSpPr>
          <p:nvPr/>
        </p:nvCxnSpPr>
        <p:spPr bwMode="auto">
          <a:xfrm flipV="1">
            <a:off x="3189288" y="2805113"/>
            <a:ext cx="1330325" cy="157162"/>
          </a:xfrm>
          <a:prstGeom prst="straightConnector1">
            <a:avLst/>
          </a:prstGeom>
          <a:noFill/>
          <a:ln w="38100">
            <a:solidFill>
              <a:srgbClr val="4F6228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691" name="Connecteur droit avec flèche 24"/>
          <p:cNvCxnSpPr>
            <a:cxnSpLocks noChangeShapeType="1"/>
            <a:stCxn id="39945" idx="3"/>
          </p:cNvCxnSpPr>
          <p:nvPr/>
        </p:nvCxnSpPr>
        <p:spPr bwMode="auto">
          <a:xfrm>
            <a:off x="2992438" y="4610100"/>
            <a:ext cx="1714500" cy="184150"/>
          </a:xfrm>
          <a:prstGeom prst="straightConnector1">
            <a:avLst/>
          </a:prstGeom>
          <a:noFill/>
          <a:ln w="38100">
            <a:solidFill>
              <a:srgbClr val="E46C0A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692" name="Connecteur droit avec flèche 29"/>
          <p:cNvCxnSpPr>
            <a:cxnSpLocks noChangeShapeType="1"/>
            <a:endCxn id="6" idx="2"/>
          </p:cNvCxnSpPr>
          <p:nvPr/>
        </p:nvCxnSpPr>
        <p:spPr bwMode="auto">
          <a:xfrm>
            <a:off x="3746500" y="6477000"/>
            <a:ext cx="949325" cy="141288"/>
          </a:xfrm>
          <a:prstGeom prst="straightConnector1">
            <a:avLst/>
          </a:prstGeom>
          <a:noFill/>
          <a:ln w="38100">
            <a:solidFill>
              <a:srgbClr val="4A452A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ZoneTexte 28"/>
          <p:cNvSpPr txBox="1"/>
          <p:nvPr/>
        </p:nvSpPr>
        <p:spPr>
          <a:xfrm>
            <a:off x="2654300" y="6292850"/>
            <a:ext cx="1195388" cy="3698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>
                <a:solidFill>
                  <a:srgbClr val="FFFFFF"/>
                </a:solidFill>
                <a:latin typeface="Calibri" pitchFamily="34" charset="0"/>
              </a:rPr>
              <a:t>Déjection</a:t>
            </a:r>
          </a:p>
        </p:txBody>
      </p:sp>
      <p:sp>
        <p:nvSpPr>
          <p:cNvPr id="33" name="Soleil 32"/>
          <p:cNvSpPr>
            <a:spLocks noChangeArrowheads="1"/>
          </p:cNvSpPr>
          <p:nvPr/>
        </p:nvSpPr>
        <p:spPr bwMode="auto">
          <a:xfrm>
            <a:off x="4756150" y="3646488"/>
            <a:ext cx="246063" cy="2857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Soleil 33"/>
          <p:cNvSpPr>
            <a:spLocks noChangeArrowheads="1"/>
          </p:cNvSpPr>
          <p:nvPr/>
        </p:nvSpPr>
        <p:spPr bwMode="auto">
          <a:xfrm>
            <a:off x="4724400" y="1520825"/>
            <a:ext cx="246063" cy="2857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52" name="ZoneTexte 34"/>
          <p:cNvSpPr txBox="1">
            <a:spLocks noChangeArrowheads="1"/>
          </p:cNvSpPr>
          <p:nvPr/>
        </p:nvSpPr>
        <p:spPr bwMode="auto">
          <a:xfrm>
            <a:off x="4381500" y="1171575"/>
            <a:ext cx="984250" cy="3079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400">
                <a:latin typeface="Calibri" pitchFamily="34" charset="0"/>
              </a:rPr>
              <a:t>pathogène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84963" y="2520950"/>
            <a:ext cx="2116137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>
                <a:latin typeface="Calibri" pitchFamily="34" charset="0"/>
              </a:rPr>
              <a:t>Acquisition d</a:t>
            </a:r>
            <a:r>
              <a:rPr lang="fr-FR" altLang="fr-FR" sz="1800" b="1">
                <a:latin typeface="Calibri" pitchFamily="34" charset="0"/>
              </a:rPr>
              <a:t>’</a:t>
            </a:r>
            <a:r>
              <a:rPr lang="fr-FR" sz="1800" b="1">
                <a:latin typeface="Calibri" pitchFamily="34" charset="0"/>
              </a:rPr>
              <a:t>un agent pathogène suite à un repas sanguin</a:t>
            </a:r>
          </a:p>
        </p:txBody>
      </p:sp>
      <p:grpSp>
        <p:nvGrpSpPr>
          <p:cNvPr id="39954" name="Grouper 37"/>
          <p:cNvGrpSpPr>
            <a:grpSpLocks/>
          </p:cNvGrpSpPr>
          <p:nvPr/>
        </p:nvGrpSpPr>
        <p:grpSpPr bwMode="auto">
          <a:xfrm>
            <a:off x="5970588" y="868363"/>
            <a:ext cx="2968625" cy="1195387"/>
            <a:chOff x="539750" y="2317750"/>
            <a:chExt cx="8432650" cy="3391507"/>
          </a:xfrm>
        </p:grpSpPr>
        <p:sp>
          <p:nvSpPr>
            <p:cNvPr id="39965" name="ZoneTexte 4"/>
            <p:cNvSpPr txBox="1">
              <a:spLocks noChangeArrowheads="1"/>
            </p:cNvSpPr>
            <p:nvPr/>
          </p:nvSpPr>
          <p:spPr bwMode="auto">
            <a:xfrm>
              <a:off x="575461" y="4924425"/>
              <a:ext cx="2805023" cy="74196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100"/>
                <a:t>BACTERIES</a:t>
              </a:r>
            </a:p>
          </p:txBody>
        </p:sp>
        <p:sp>
          <p:nvSpPr>
            <p:cNvPr id="39966" name="ZoneTexte 5"/>
            <p:cNvSpPr txBox="1">
              <a:spLocks noChangeArrowheads="1"/>
            </p:cNvSpPr>
            <p:nvPr/>
          </p:nvSpPr>
          <p:spPr bwMode="auto">
            <a:xfrm>
              <a:off x="3784417" y="4938713"/>
              <a:ext cx="1868491" cy="74196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100"/>
                <a:t>VIRUS</a:t>
              </a:r>
            </a:p>
          </p:txBody>
        </p:sp>
        <p:sp>
          <p:nvSpPr>
            <p:cNvPr id="39967" name="ZoneTexte 6"/>
            <p:cNvSpPr txBox="1">
              <a:spLocks noChangeArrowheads="1"/>
            </p:cNvSpPr>
            <p:nvPr/>
          </p:nvSpPr>
          <p:spPr bwMode="auto">
            <a:xfrm>
              <a:off x="6096531" y="4967288"/>
              <a:ext cx="2875869" cy="74196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100"/>
                <a:t>PARASITES</a:t>
              </a:r>
            </a:p>
          </p:txBody>
        </p:sp>
        <p:pic>
          <p:nvPicPr>
            <p:cNvPr id="39968" name="Image 9" descr="sans-titr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50" y="2317750"/>
              <a:ext cx="24892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9" name="Image 10" descr="sans-titre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475" y="2349500"/>
              <a:ext cx="2513013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0" name="Image 11" descr="sans-titre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4275" y="2317750"/>
              <a:ext cx="2484438" cy="215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55" name="Text Box 50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641C9FD-C4D2-4115-8967-6026F9734AD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39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5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DF2EED2-89AB-4496-9E41-49E1A9A052F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39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8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39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0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RÔLE VECTEUR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imex hemipteru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1341438"/>
            <a:ext cx="3343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8"/>
          <p:cNvSpPr txBox="1">
            <a:spLocks noChangeArrowheads="1"/>
          </p:cNvSpPr>
          <p:nvPr/>
        </p:nvSpPr>
        <p:spPr bwMode="auto">
          <a:xfrm>
            <a:off x="3144838" y="2276475"/>
            <a:ext cx="706437" cy="288925"/>
          </a:xfrm>
          <a:prstGeom prst="rect">
            <a:avLst/>
          </a:prstGeom>
          <a:solidFill>
            <a:srgbClr val="B2B2B2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400"/>
              <a:t>thorax</a:t>
            </a:r>
            <a:endParaRPr lang="en-US" altLang="fr-FR" sz="1400" b="1"/>
          </a:p>
        </p:txBody>
      </p:sp>
      <p:sp>
        <p:nvSpPr>
          <p:cNvPr id="16388" name="Text Box 48"/>
          <p:cNvSpPr txBox="1">
            <a:spLocks noChangeArrowheads="1"/>
          </p:cNvSpPr>
          <p:nvPr/>
        </p:nvSpPr>
        <p:spPr bwMode="auto">
          <a:xfrm>
            <a:off x="3144838" y="3860800"/>
            <a:ext cx="922337" cy="327025"/>
          </a:xfrm>
          <a:prstGeom prst="rect">
            <a:avLst/>
          </a:prstGeom>
          <a:solidFill>
            <a:srgbClr val="B2B2B2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400"/>
              <a:t>abdomen</a:t>
            </a:r>
            <a:endParaRPr lang="en-US" altLang="fr-FR" sz="1400" b="1"/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1357313" y="1628775"/>
            <a:ext cx="160813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Line 20"/>
          <p:cNvSpPr>
            <a:spLocks noChangeShapeType="1"/>
          </p:cNvSpPr>
          <p:nvPr/>
        </p:nvSpPr>
        <p:spPr bwMode="auto">
          <a:xfrm>
            <a:off x="1357313" y="2205038"/>
            <a:ext cx="160813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21"/>
          <p:cNvSpPr>
            <a:spLocks noChangeShapeType="1"/>
          </p:cNvSpPr>
          <p:nvPr/>
        </p:nvSpPr>
        <p:spPr bwMode="auto">
          <a:xfrm>
            <a:off x="1357313" y="2708275"/>
            <a:ext cx="160813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2" name="Line 22"/>
          <p:cNvSpPr>
            <a:spLocks noChangeShapeType="1"/>
          </p:cNvSpPr>
          <p:nvPr/>
        </p:nvSpPr>
        <p:spPr bwMode="auto">
          <a:xfrm>
            <a:off x="1357313" y="5324475"/>
            <a:ext cx="160813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3" name="Text Box 48"/>
          <p:cNvSpPr txBox="1">
            <a:spLocks noChangeArrowheads="1"/>
          </p:cNvSpPr>
          <p:nvPr/>
        </p:nvSpPr>
        <p:spPr bwMode="auto">
          <a:xfrm>
            <a:off x="3144838" y="1693863"/>
            <a:ext cx="563562" cy="295275"/>
          </a:xfrm>
          <a:prstGeom prst="rect">
            <a:avLst/>
          </a:prstGeom>
          <a:solidFill>
            <a:srgbClr val="B2B2B2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400"/>
              <a:t>tête</a:t>
            </a:r>
            <a:endParaRPr lang="en-US" altLang="fr-FR" sz="1400" b="1"/>
          </a:p>
        </p:txBody>
      </p:sp>
      <p:sp>
        <p:nvSpPr>
          <p:cNvPr id="16394" name="AutoShape 24"/>
          <p:cNvSpPr>
            <a:spLocks/>
          </p:cNvSpPr>
          <p:nvPr/>
        </p:nvSpPr>
        <p:spPr bwMode="auto">
          <a:xfrm>
            <a:off x="2916238" y="1628775"/>
            <a:ext cx="228600" cy="576263"/>
          </a:xfrm>
          <a:prstGeom prst="rightBracket">
            <a:avLst>
              <a:gd name="adj" fmla="val 2100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altLang="fr-FR"/>
          </a:p>
        </p:txBody>
      </p:sp>
      <p:sp>
        <p:nvSpPr>
          <p:cNvPr id="16395" name="AutoShape 25"/>
          <p:cNvSpPr>
            <a:spLocks/>
          </p:cNvSpPr>
          <p:nvPr/>
        </p:nvSpPr>
        <p:spPr bwMode="auto">
          <a:xfrm>
            <a:off x="2916238" y="2205038"/>
            <a:ext cx="228600" cy="503237"/>
          </a:xfrm>
          <a:prstGeom prst="rightBracket">
            <a:avLst>
              <a:gd name="adj" fmla="val 18345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altLang="fr-FR"/>
          </a:p>
        </p:txBody>
      </p:sp>
      <p:sp>
        <p:nvSpPr>
          <p:cNvPr id="16396" name="AutoShape 26"/>
          <p:cNvSpPr>
            <a:spLocks/>
          </p:cNvSpPr>
          <p:nvPr/>
        </p:nvSpPr>
        <p:spPr bwMode="auto">
          <a:xfrm>
            <a:off x="2916238" y="2708275"/>
            <a:ext cx="228600" cy="2616200"/>
          </a:xfrm>
          <a:prstGeom prst="rightBracket">
            <a:avLst>
              <a:gd name="adj" fmla="val 9537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altLang="fr-FR"/>
          </a:p>
        </p:txBody>
      </p:sp>
      <p:sp>
        <p:nvSpPr>
          <p:cNvPr id="16398" name="Text Box 29"/>
          <p:cNvSpPr txBox="1">
            <a:spLocks noChangeArrowheads="1"/>
          </p:cNvSpPr>
          <p:nvPr/>
        </p:nvSpPr>
        <p:spPr bwMode="auto">
          <a:xfrm>
            <a:off x="2068513" y="6338888"/>
            <a:ext cx="4789487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1800"/>
              <a:t>Un corps divisé en trois parties (</a:t>
            </a:r>
            <a:r>
              <a:rPr lang="en-US" altLang="fr-FR" sz="1800" i="1"/>
              <a:t>in sectum</a:t>
            </a:r>
            <a:r>
              <a:rPr lang="en-US" altLang="fr-FR" sz="1800"/>
              <a:t>)</a:t>
            </a:r>
          </a:p>
        </p:txBody>
      </p:sp>
      <p:pic>
        <p:nvPicPr>
          <p:cNvPr id="16400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200"/>
            <a:ext cx="4813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4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GENERALITES : Insecte</a:t>
            </a:r>
          </a:p>
        </p:txBody>
      </p:sp>
      <p:pic>
        <p:nvPicPr>
          <p:cNvPr id="23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oneTexte 7"/>
          <p:cNvSpPr txBox="1">
            <a:spLocks noChangeArrowheads="1"/>
          </p:cNvSpPr>
          <p:nvPr/>
        </p:nvSpPr>
        <p:spPr bwMode="auto">
          <a:xfrm>
            <a:off x="3765550" y="2946400"/>
            <a:ext cx="13382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i="1"/>
              <a:t>Rickettsia felis</a:t>
            </a:r>
          </a:p>
          <a:p>
            <a:pPr algn="ctr"/>
            <a:r>
              <a:rPr lang="fr-FR" sz="1100" i="1"/>
              <a:t>Yersinia pestis</a:t>
            </a:r>
          </a:p>
        </p:txBody>
      </p:sp>
      <p:pic>
        <p:nvPicPr>
          <p:cNvPr id="48131" name="Image 3" descr="pupu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48991">
            <a:off x="3005931" y="4291807"/>
            <a:ext cx="27320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ge 4" descr="fac14cf755e12a93.jpg"/>
          <p:cNvPicPr>
            <a:picLocks noChangeAspect="1"/>
          </p:cNvPicPr>
          <p:nvPr/>
        </p:nvPicPr>
        <p:blipFill>
          <a:blip r:embed="rId3" cstate="print"/>
          <a:srcRect l="53230" t="2306" r="2307"/>
          <a:stretch>
            <a:fillRect/>
          </a:stretch>
        </p:blipFill>
        <p:spPr bwMode="auto">
          <a:xfrm>
            <a:off x="1357313" y="2427288"/>
            <a:ext cx="1046162" cy="163988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48133" name="ZoneTexte 5"/>
          <p:cNvSpPr txBox="1">
            <a:spLocks noChangeArrowheads="1"/>
          </p:cNvSpPr>
          <p:nvPr/>
        </p:nvSpPr>
        <p:spPr bwMode="auto">
          <a:xfrm>
            <a:off x="1143000" y="4038600"/>
            <a:ext cx="152558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i="1" dirty="0" err="1">
                <a:solidFill>
                  <a:srgbClr val="FF0000"/>
                </a:solidFill>
              </a:rPr>
              <a:t>Borrelia</a:t>
            </a:r>
            <a:r>
              <a:rPr lang="fr-FR" sz="1100" i="1" dirty="0">
                <a:solidFill>
                  <a:srgbClr val="FF0000"/>
                </a:solidFill>
              </a:rPr>
              <a:t> </a:t>
            </a:r>
            <a:r>
              <a:rPr lang="fr-FR" sz="1100" i="1" dirty="0" err="1">
                <a:solidFill>
                  <a:srgbClr val="FF0000"/>
                </a:solidFill>
              </a:rPr>
              <a:t>reccurentis</a:t>
            </a:r>
            <a:endParaRPr lang="fr-FR" sz="1100" i="1" dirty="0">
              <a:solidFill>
                <a:srgbClr val="FF0000"/>
              </a:solidFill>
            </a:endParaRPr>
          </a:p>
          <a:p>
            <a:pPr algn="ctr"/>
            <a:r>
              <a:rPr lang="fr-FR" sz="800" dirty="0"/>
              <a:t>(El </a:t>
            </a:r>
            <a:r>
              <a:rPr lang="fr-FR" sz="800" dirty="0" err="1"/>
              <a:t>Hamzaoui</a:t>
            </a:r>
            <a:r>
              <a:rPr lang="fr-FR" sz="800" dirty="0"/>
              <a:t> et al 2019)</a:t>
            </a:r>
          </a:p>
          <a:p>
            <a:pPr algn="ctr"/>
            <a:endParaRPr lang="fr-FR" sz="300" dirty="0"/>
          </a:p>
          <a:p>
            <a:pPr algn="ctr"/>
            <a:r>
              <a:rPr lang="fr-FR" sz="1100" i="1" dirty="0" err="1"/>
              <a:t>Rickettsia</a:t>
            </a:r>
            <a:r>
              <a:rPr lang="fr-FR" sz="1100" i="1" dirty="0"/>
              <a:t> </a:t>
            </a:r>
            <a:r>
              <a:rPr lang="fr-FR" sz="1100" i="1" dirty="0" err="1"/>
              <a:t>typhi</a:t>
            </a:r>
            <a:endParaRPr lang="fr-FR" sz="1100" i="1" dirty="0"/>
          </a:p>
          <a:p>
            <a:pPr algn="ctr"/>
            <a:endParaRPr lang="fr-FR" sz="300" i="1" dirty="0"/>
          </a:p>
          <a:p>
            <a:pPr algn="ctr"/>
            <a:r>
              <a:rPr lang="fr-FR" sz="1100" i="1" dirty="0" err="1">
                <a:solidFill>
                  <a:srgbClr val="FF0000"/>
                </a:solidFill>
              </a:rPr>
              <a:t>Bartonella</a:t>
            </a:r>
            <a:r>
              <a:rPr lang="fr-FR" sz="1100" i="1" dirty="0">
                <a:solidFill>
                  <a:srgbClr val="FF0000"/>
                </a:solidFill>
              </a:rPr>
              <a:t> </a:t>
            </a:r>
            <a:r>
              <a:rPr lang="fr-FR" sz="1100" i="1" dirty="0" err="1">
                <a:solidFill>
                  <a:srgbClr val="FF0000"/>
                </a:solidFill>
              </a:rPr>
              <a:t>quintana</a:t>
            </a:r>
            <a:endParaRPr lang="fr-FR" sz="1100" i="1" dirty="0">
              <a:solidFill>
                <a:srgbClr val="FF0000"/>
              </a:solidFill>
            </a:endParaRPr>
          </a:p>
          <a:p>
            <a:pPr algn="ctr"/>
            <a:r>
              <a:rPr lang="fr-FR" sz="800" dirty="0">
                <a:solidFill>
                  <a:srgbClr val="000000"/>
                </a:solidFill>
              </a:rPr>
              <a:t>(</a:t>
            </a:r>
            <a:r>
              <a:rPr lang="fr-FR" sz="800" dirty="0" err="1">
                <a:solidFill>
                  <a:srgbClr val="000000"/>
                </a:solidFill>
              </a:rPr>
              <a:t>Leulmi</a:t>
            </a:r>
            <a:r>
              <a:rPr lang="fr-FR" sz="800" dirty="0">
                <a:solidFill>
                  <a:srgbClr val="000000"/>
                </a:solidFill>
              </a:rPr>
              <a:t> et al 2015)</a:t>
            </a:r>
          </a:p>
          <a:p>
            <a:pPr algn="ctr"/>
            <a:endParaRPr lang="fr-FR" sz="300" dirty="0">
              <a:solidFill>
                <a:srgbClr val="000000"/>
              </a:solidFill>
            </a:endParaRPr>
          </a:p>
          <a:p>
            <a:pPr algn="ctr"/>
            <a:r>
              <a:rPr lang="fr-FR" sz="1100" i="1" dirty="0"/>
              <a:t>Yersinia </a:t>
            </a:r>
            <a:r>
              <a:rPr lang="fr-FR" sz="1100" i="1" dirty="0" err="1"/>
              <a:t>pestis</a:t>
            </a:r>
            <a:endParaRPr lang="fr-FR" sz="1100" i="1" dirty="0"/>
          </a:p>
        </p:txBody>
      </p:sp>
      <p:pic>
        <p:nvPicPr>
          <p:cNvPr id="48134" name="Image 6" descr="téléchargement.jpeg"/>
          <p:cNvPicPr>
            <a:picLocks noChangeAspect="1"/>
          </p:cNvPicPr>
          <p:nvPr/>
        </p:nvPicPr>
        <p:blipFill>
          <a:blip r:embed="rId4" cstate="print"/>
          <a:srcRect l="12177" r="14760" b="7970"/>
          <a:stretch>
            <a:fillRect/>
          </a:stretch>
        </p:blipFill>
        <p:spPr bwMode="auto">
          <a:xfrm>
            <a:off x="3786188" y="1831975"/>
            <a:ext cx="1220787" cy="11525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48135" name="Image 8" descr="images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638" y="2465388"/>
            <a:ext cx="1222375" cy="190976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48136" name="ZoneTexte 9"/>
          <p:cNvSpPr txBox="1">
            <a:spLocks noChangeArrowheads="1"/>
          </p:cNvSpPr>
          <p:nvPr/>
        </p:nvSpPr>
        <p:spPr bwMode="auto">
          <a:xfrm>
            <a:off x="5865813" y="4330700"/>
            <a:ext cx="1492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i="1">
                <a:solidFill>
                  <a:srgbClr val="FF0000"/>
                </a:solidFill>
              </a:rPr>
              <a:t>Trypanosoma cr</a:t>
            </a:r>
            <a:r>
              <a:rPr lang="fr-FR" sz="1100">
                <a:solidFill>
                  <a:srgbClr val="FF0000"/>
                </a:solidFill>
              </a:rPr>
              <a:t>uzi</a:t>
            </a:r>
          </a:p>
          <a:p>
            <a:pPr algn="ctr"/>
            <a:r>
              <a:rPr lang="fr-FR" sz="800">
                <a:solidFill>
                  <a:srgbClr val="000000"/>
                </a:solidFill>
              </a:rPr>
              <a:t>(S</a:t>
            </a:r>
            <a:r>
              <a:rPr lang="fr-FR" sz="800"/>
              <a:t>alazar et al 2015)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1084263" y="1803400"/>
            <a:ext cx="19050" cy="4849813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699000" y="820738"/>
            <a:ext cx="4054475" cy="88900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595313" y="820738"/>
            <a:ext cx="4103687" cy="1116012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1085850" y="6632575"/>
            <a:ext cx="7354888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8421688" y="1631950"/>
            <a:ext cx="19050" cy="5000625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142" name="Image 37" descr="image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5225" y="3956050"/>
            <a:ext cx="8731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droit avec flèche 39"/>
          <p:cNvCxnSpPr/>
          <p:nvPr/>
        </p:nvCxnSpPr>
        <p:spPr>
          <a:xfrm>
            <a:off x="2598738" y="3956050"/>
            <a:ext cx="1065212" cy="674688"/>
          </a:xfrm>
          <a:prstGeom prst="straightConnector1">
            <a:avLst/>
          </a:prstGeom>
          <a:ln w="57150" cmpd="sng"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381500" y="3497263"/>
            <a:ext cx="0" cy="766762"/>
          </a:xfrm>
          <a:prstGeom prst="straightConnector1">
            <a:avLst/>
          </a:prstGeom>
          <a:ln w="57150" cmpd="sng"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5084763" y="3954463"/>
            <a:ext cx="844550" cy="674687"/>
          </a:xfrm>
          <a:prstGeom prst="straightConnector1">
            <a:avLst/>
          </a:prstGeom>
          <a:ln w="57150" cmpd="sng"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6" name="ZoneTexte 44"/>
          <p:cNvSpPr txBox="1">
            <a:spLocks noChangeArrowheads="1"/>
          </p:cNvSpPr>
          <p:nvPr/>
        </p:nvSpPr>
        <p:spPr bwMode="auto">
          <a:xfrm>
            <a:off x="6107113" y="2187575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Amérique</a:t>
            </a:r>
          </a:p>
        </p:txBody>
      </p:sp>
      <p:sp>
        <p:nvSpPr>
          <p:cNvPr id="4814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1FBA2F8-0A1A-4438-B57B-F96C17F0DE8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0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40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5" name="Image 4" descr="LDI reli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RÔLE VECTEUR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IMG_0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3528392" cy="2352262"/>
          </a:xfrm>
          <a:prstGeom prst="rect">
            <a:avLst/>
          </a:prstGeom>
        </p:spPr>
      </p:pic>
      <p:pic>
        <p:nvPicPr>
          <p:cNvPr id="21" name="Image 20" descr="IMG_0270.JPG"/>
          <p:cNvPicPr>
            <a:picLocks noChangeAspect="1"/>
          </p:cNvPicPr>
          <p:nvPr/>
        </p:nvPicPr>
        <p:blipFill>
          <a:blip r:embed="rId3" cstate="print"/>
          <a:srcRect r="31888"/>
          <a:stretch>
            <a:fillRect/>
          </a:stretch>
        </p:blipFill>
        <p:spPr>
          <a:xfrm>
            <a:off x="179512" y="980728"/>
            <a:ext cx="3491880" cy="34177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00430" y="2928934"/>
            <a:ext cx="562089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800" b="1" dirty="0"/>
              <a:t>RASSURER LES VICTIMES ET LES PARENTS   </a:t>
            </a:r>
            <a:r>
              <a:rPr lang="en-US" sz="1800" b="1" dirty="0">
                <a:sym typeface="Wingdings" pitchFamily="2" charset="2"/>
              </a:rPr>
              <a:t> PAS DE MALADIE TRANSMISES PAR LES PUNAISES DE LIT</a:t>
            </a:r>
            <a:endParaRPr lang="en-US" sz="1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485316" y="4786322"/>
            <a:ext cx="5643570" cy="1477328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MAIS PSYCHOSE MÊME APRES ERADICATION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Réception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toutes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sortes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</a:t>
            </a:r>
            <a:r>
              <a:rPr lang="en-US" alt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’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échantillons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visite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pour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rassurer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71934" y="1214422"/>
            <a:ext cx="442582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Arial" panose="020B0604020202020204" pitchFamily="34" charset="0"/>
              </a:rPr>
              <a:t>Actuellement considérées comme « 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non vectrices</a:t>
            </a:r>
            <a:r>
              <a:rPr lang="fr-FR" sz="2000" b="1" dirty="0">
                <a:latin typeface="Arial" panose="020B0604020202020204" pitchFamily="34" charset="0"/>
              </a:rPr>
              <a:t> »</a:t>
            </a:r>
          </a:p>
        </p:txBody>
      </p:sp>
      <p:sp>
        <p:nvSpPr>
          <p:cNvPr id="18" name="Flèche droite 17"/>
          <p:cNvSpPr/>
          <p:nvPr/>
        </p:nvSpPr>
        <p:spPr>
          <a:xfrm rot="5400000">
            <a:off x="5669055" y="2117631"/>
            <a:ext cx="842280" cy="607499"/>
          </a:xfrm>
          <a:prstGeom prst="rightArrow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Espace réservé du numéro de diapositive 9"/>
          <p:cNvSpPr txBox="1">
            <a:spLocks/>
          </p:cNvSpPr>
          <p:nvPr/>
        </p:nvSpPr>
        <p:spPr bwMode="auto">
          <a:xfrm>
            <a:off x="0" y="-95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67E92-0A4D-46E9-90F3-2A061176D83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Flèche droite 13"/>
          <p:cNvSpPr/>
          <p:nvPr/>
        </p:nvSpPr>
        <p:spPr>
          <a:xfrm rot="5400000">
            <a:off x="5669056" y="4061432"/>
            <a:ext cx="842280" cy="607499"/>
          </a:xfrm>
          <a:prstGeom prst="rightArrow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6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RÔLE VECTEUR</a:t>
            </a:r>
          </a:p>
        </p:txBody>
      </p:sp>
      <p:sp>
        <p:nvSpPr>
          <p:cNvPr id="23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41</a:t>
            </a:fld>
            <a:endParaRPr lang="fr-FR" altLang="fr-FR" dirty="0">
              <a:latin typeface="Calibri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6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B7865B-EE92-4C63-A685-E5C1586CDD1B}" type="slidenum">
              <a:rPr lang="fr-FR" altLang="fr-FR" sz="1400"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42</a:t>
            </a:fld>
            <a:endParaRPr lang="fr-FR" altLang="fr-FR" sz="1400">
              <a:latin typeface="Tahoma" pitchFamily="34" charset="0"/>
            </a:endParaRPr>
          </a:p>
        </p:txBody>
      </p:sp>
      <p:sp>
        <p:nvSpPr>
          <p:cNvPr id="5837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5210C50-45A5-4861-8D5A-541E9A991E8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58375" name="Image 17" descr="isol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57175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Image 19" descr="image tref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857250"/>
            <a:ext cx="54546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643563" y="1785938"/>
            <a:ext cx="1357312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</a:t>
            </a:r>
            <a:r>
              <a:rPr lang="fr-FR" sz="1400" dirty="0">
                <a:solidFill>
                  <a:schemeClr val="bg1"/>
                </a:solidFill>
              </a:rPr>
              <a:t>insomnies</a:t>
            </a:r>
          </a:p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irritabilité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72063" y="4786313"/>
            <a:ext cx="20002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ECONOMIQUE</a:t>
            </a:r>
          </a:p>
          <a:p>
            <a:pPr algn="ctr">
              <a:defRPr/>
            </a:pPr>
            <a:r>
              <a:rPr lang="fr-FR" sz="1400" dirty="0"/>
              <a:t>Coût des traitements</a:t>
            </a:r>
          </a:p>
          <a:p>
            <a:pPr algn="ctr">
              <a:defRPr/>
            </a:pPr>
            <a:r>
              <a:rPr lang="fr-FR" sz="1400" dirty="0"/>
              <a:t>Mobilier à remplacer…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286500" y="3568700"/>
            <a:ext cx="25003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        </a:t>
            </a:r>
            <a:r>
              <a:rPr lang="fr-FR" sz="1400" dirty="0"/>
              <a:t>chimique mal utilisée</a:t>
            </a:r>
          </a:p>
          <a:p>
            <a:pPr algn="ctr">
              <a:defRPr/>
            </a:pPr>
            <a:r>
              <a:rPr lang="fr-FR" sz="1400" dirty="0"/>
              <a:t>lavage linge, mobilier…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43313" y="2928938"/>
            <a:ext cx="2071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SOCIETE       </a:t>
            </a:r>
            <a:r>
              <a:rPr lang="fr-FR" sz="1400" dirty="0">
                <a:solidFill>
                  <a:schemeClr val="bg1"/>
                </a:solidFill>
              </a:rPr>
              <a:t>isolement</a:t>
            </a:r>
          </a:p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(« on ne reçoit plus, on n’est plus invité »)</a:t>
            </a:r>
          </a:p>
        </p:txBody>
      </p:sp>
      <p:pic>
        <p:nvPicPr>
          <p:cNvPr id="12" name="Image 4" descr="LDI reli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CONSEQUENCES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G_0458.JPG"/>
          <p:cNvPicPr>
            <a:picLocks noChangeAspect="1"/>
          </p:cNvPicPr>
          <p:nvPr/>
        </p:nvPicPr>
        <p:blipFill>
          <a:blip r:embed="rId3" cstate="print"/>
          <a:srcRect t="19855" b="12634"/>
          <a:stretch>
            <a:fillRect/>
          </a:stretch>
        </p:blipFill>
        <p:spPr>
          <a:xfrm rot="5400000" flipV="1">
            <a:off x="-1894235" y="1894213"/>
            <a:ext cx="6860276" cy="307180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57554" y="2492896"/>
            <a:ext cx="5534926" cy="1938992"/>
          </a:xfrm>
          <a:prstGeom prst="rect">
            <a:avLst/>
          </a:prstGeom>
          <a:solidFill>
            <a:schemeClr val="bg1">
              <a:lumMod val="65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endParaRPr lang="fr-FR" altLang="fr-FR" sz="4000" dirty="0"/>
          </a:p>
          <a:p>
            <a:pPr algn="ctr" eaLnBrk="1" hangingPunct="1">
              <a:tabLst>
                <a:tab pos="457200" algn="l"/>
              </a:tabLst>
            </a:pPr>
            <a:r>
              <a:rPr lang="fr-FR" altLang="fr-FR" sz="4000" b="1" dirty="0"/>
              <a:t>Lutte et traitements</a:t>
            </a:r>
          </a:p>
          <a:p>
            <a:pPr algn="ctr" eaLnBrk="1" hangingPunct="1">
              <a:tabLst>
                <a:tab pos="457200" algn="l"/>
              </a:tabLst>
            </a:pPr>
            <a:endParaRPr lang="fr-FR" altLang="fr-FR" sz="4000" b="1" dirty="0"/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D1B618A9-EBC9-4B85-A5E6-9CEB6DA9D744}" type="slidenum">
              <a:rPr lang="fr-FR" smtClean="0">
                <a:ea typeface="ＭＳ Ｐゴシック" pitchFamily="34" charset="-128"/>
              </a:rPr>
              <a:pPr algn="l"/>
              <a:t>44</a:t>
            </a:fld>
            <a:endParaRPr lang="fr-FR" dirty="0">
              <a:ea typeface="ＭＳ Ｐゴシック" pitchFamily="34" charset="-128"/>
            </a:endParaRPr>
          </a:p>
        </p:txBody>
      </p:sp>
      <p:pic>
        <p:nvPicPr>
          <p:cNvPr id="9" name="Image 8" descr="Capture fiche lu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048" y="0"/>
            <a:ext cx="4839750" cy="6858000"/>
          </a:xfrm>
          <a:prstGeom prst="rect">
            <a:avLst/>
          </a:prstGeom>
        </p:spPr>
      </p:pic>
      <p:pic>
        <p:nvPicPr>
          <p:cNvPr id="4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HABITUS CL 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sp>
        <p:nvSpPr>
          <p:cNvPr id="90114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C9B5524-EB0B-4731-926F-34497C8DC6C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47813" y="1125538"/>
            <a:ext cx="7056437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DETECTION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75" y="1125538"/>
            <a:ext cx="760413" cy="646112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1a</a:t>
            </a:r>
          </a:p>
        </p:txBody>
      </p:sp>
      <p:sp>
        <p:nvSpPr>
          <p:cNvPr id="9011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11EC0C6-329B-40FC-AF06-E1A4862E42F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90120" name="Image 21" descr="téléchargement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36562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45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0" name="Image 4" descr="LDI relief">
            <a:extLst>
              <a:ext uri="{FF2B5EF4-FFF2-40B4-BE49-F238E27FC236}">
                <a16:creationId xmlns:a16="http://schemas.microsoft.com/office/drawing/2014/main" id="{56316291-45B2-4A19-B983-47302B9C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68313" y="1484313"/>
            <a:ext cx="8229600" cy="41751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SUR LE TERRAIN…</a:t>
            </a:r>
          </a:p>
        </p:txBody>
      </p:sp>
      <p:sp>
        <p:nvSpPr>
          <p:cNvPr id="9113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6C6B714-745A-4F08-B8CF-37DFEBAA73F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1140" name="Picture 4" descr="CHPA_ENT 201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00034" y="2214554"/>
            <a:ext cx="2264279" cy="15097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114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4A87D76-8E5D-4F3F-9DAA-C7A02B23E82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46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8" name="Image 4" descr="LDI relief">
            <a:extLst>
              <a:ext uri="{FF2B5EF4-FFF2-40B4-BE49-F238E27FC236}">
                <a16:creationId xmlns:a16="http://schemas.microsoft.com/office/drawing/2014/main" id="{127D8272-8B1D-46D1-AF06-FA22DBBF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0" descr="images4"/>
          <p:cNvPicPr>
            <a:picLocks noChangeAspect="1" noChangeArrowheads="1"/>
          </p:cNvPicPr>
          <p:nvPr/>
        </p:nvPicPr>
        <p:blipFill>
          <a:blip r:embed="rId5" cstate="print"/>
          <a:srcRect l="21283" t="9471" r="17162" b="5292"/>
          <a:stretch>
            <a:fillRect/>
          </a:stretch>
        </p:blipFill>
        <p:spPr bwMode="auto">
          <a:xfrm>
            <a:off x="3571868" y="2214554"/>
            <a:ext cx="2214579" cy="149293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85720" y="4071942"/>
            <a:ext cx="2714644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INSPECTION VISUELLE</a:t>
            </a:r>
          </a:p>
          <a:p>
            <a:pPr algn="ctr"/>
            <a:endParaRPr lang="fr-FR" sz="800" b="1" dirty="0"/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Nécessite du personnel qualifié et entrainé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Fastidieux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Chronophage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Echec surtout en début infestation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14678" y="4071942"/>
            <a:ext cx="3000396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MONITEURS</a:t>
            </a:r>
          </a:p>
          <a:p>
            <a:pPr algn="ctr"/>
            <a:endParaRPr lang="fr-FR" sz="800" b="1" dirty="0"/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simple = peu efficace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Avec attractants : CO2, </a:t>
            </a:r>
            <a:r>
              <a:rPr lang="fr-FR" sz="1600" dirty="0" err="1"/>
              <a:t>odeur,tp</a:t>
            </a:r>
            <a:r>
              <a:rPr lang="fr-FR" sz="1600" dirty="0"/>
              <a:t> = plus intéressants mais il faut en mettre beaucoup…</a:t>
            </a:r>
          </a:p>
          <a:p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357950" y="4073918"/>
            <a:ext cx="2714644" cy="21852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CHIENS DETECTEURS</a:t>
            </a:r>
          </a:p>
          <a:p>
            <a:pPr algn="ctr"/>
            <a:endParaRPr lang="fr-FR" sz="800" b="1" dirty="0"/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Le plus efficace et fiable actuellement, le meilleur « outil »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Le plus rapide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/>
              <a:t> Nécessite une bonne relation et maitrise  maitre/chien</a:t>
            </a:r>
          </a:p>
        </p:txBody>
      </p:sp>
      <p:pic>
        <p:nvPicPr>
          <p:cNvPr id="13" name="Image 12" descr="20190121_092931.jpg"/>
          <p:cNvPicPr>
            <a:picLocks noChangeAspect="1"/>
          </p:cNvPicPr>
          <p:nvPr/>
        </p:nvPicPr>
        <p:blipFill>
          <a:blip r:embed="rId6" cstate="print"/>
          <a:srcRect l="24655" t="2384" r="11315" b="20901"/>
          <a:stretch>
            <a:fillRect/>
          </a:stretch>
        </p:blipFill>
        <p:spPr>
          <a:xfrm>
            <a:off x="6858016" y="2071678"/>
            <a:ext cx="1537149" cy="18573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3850" y="765175"/>
            <a:ext cx="8424863" cy="86201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DANS LES LIEUX DE REPOS 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CHAMBRE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MAIS AUSSI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SALON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= CANAPE, FAUTEUIL TELE</a:t>
            </a:r>
          </a:p>
        </p:txBody>
      </p:sp>
      <p:sp>
        <p:nvSpPr>
          <p:cNvPr id="9318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401E1F2-7E90-432A-BD28-B4D8072C565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93188" name="Image 8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3600"/>
            <a:ext cx="434340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3189" name="Image 9" descr="images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068638"/>
            <a:ext cx="3462337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116888" y="5013325"/>
            <a:ext cx="863600" cy="2159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pic>
        <p:nvPicPr>
          <p:cNvPr id="93191" name="Image 11" descr="images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1576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2124075" y="3716338"/>
            <a:ext cx="1943100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14" name="Ellipse 13"/>
          <p:cNvSpPr/>
          <p:nvPr/>
        </p:nvSpPr>
        <p:spPr>
          <a:xfrm>
            <a:off x="1547813" y="4005263"/>
            <a:ext cx="495300" cy="439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16" name="Ellipse 15"/>
          <p:cNvSpPr/>
          <p:nvPr/>
        </p:nvSpPr>
        <p:spPr>
          <a:xfrm>
            <a:off x="4067175" y="3860800"/>
            <a:ext cx="496888" cy="441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17" name="Ellipse 16"/>
          <p:cNvSpPr/>
          <p:nvPr/>
        </p:nvSpPr>
        <p:spPr>
          <a:xfrm>
            <a:off x="2051050" y="2636838"/>
            <a:ext cx="223361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pic>
        <p:nvPicPr>
          <p:cNvPr id="93196" name="Image 17" descr="téléchargement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3573463"/>
            <a:ext cx="6651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7" name="Image 18" descr="images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205038"/>
            <a:ext cx="992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èche droite 19"/>
          <p:cNvSpPr/>
          <p:nvPr/>
        </p:nvSpPr>
        <p:spPr>
          <a:xfrm rot="10800000">
            <a:off x="1258888" y="3500438"/>
            <a:ext cx="649287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21" name="Flèche droite 20"/>
          <p:cNvSpPr/>
          <p:nvPr/>
        </p:nvSpPr>
        <p:spPr>
          <a:xfrm rot="19701117">
            <a:off x="5967413" y="4225925"/>
            <a:ext cx="6477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22" name="Flèche droite 21"/>
          <p:cNvSpPr/>
          <p:nvPr/>
        </p:nvSpPr>
        <p:spPr>
          <a:xfrm rot="14101995">
            <a:off x="8496301" y="4652962"/>
            <a:ext cx="647700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3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47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9" name="Image 4" descr="LDI relief">
            <a:extLst>
              <a:ext uri="{FF2B5EF4-FFF2-40B4-BE49-F238E27FC236}">
                <a16:creationId xmlns:a16="http://schemas.microsoft.com/office/drawing/2014/main" id="{52557412-A6C8-407C-8718-F0A02A86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5" descr="mattress"/>
          <p:cNvPicPr>
            <a:picLocks noChangeAspect="1" noChangeArrowheads="1"/>
          </p:cNvPicPr>
          <p:nvPr/>
        </p:nvPicPr>
        <p:blipFill>
          <a:blip r:embed="rId3" cstate="print"/>
          <a:srcRect l="7715" t="40892" r="23061" b="13899"/>
          <a:stretch>
            <a:fillRect/>
          </a:stretch>
        </p:blipFill>
        <p:spPr bwMode="auto">
          <a:xfrm>
            <a:off x="71406" y="785794"/>
            <a:ext cx="2592387" cy="1512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04" name="Picture 3" descr="npo00002a"/>
          <p:cNvPicPr>
            <a:picLocks noChangeAspect="1" noChangeArrowheads="1"/>
          </p:cNvPicPr>
          <p:nvPr/>
        </p:nvPicPr>
        <p:blipFill>
          <a:blip r:embed="rId4" cstate="print"/>
          <a:srcRect l="8824" t="42162" r="25211"/>
          <a:stretch>
            <a:fillRect/>
          </a:stretch>
        </p:blipFill>
        <p:spPr bwMode="auto">
          <a:xfrm>
            <a:off x="71406" y="4429132"/>
            <a:ext cx="4286280" cy="2286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06" name="Picture 8" descr="AIX_04 (7)light"/>
          <p:cNvPicPr>
            <a:picLocks noChangeAspect="1" noChangeArrowheads="1"/>
          </p:cNvPicPr>
          <p:nvPr/>
        </p:nvPicPr>
        <p:blipFill>
          <a:blip r:embed="rId5" cstate="print"/>
          <a:srcRect l="25945" t="22961" r="11684" b="26103"/>
          <a:stretch>
            <a:fillRect/>
          </a:stretch>
        </p:blipFill>
        <p:spPr bwMode="auto">
          <a:xfrm>
            <a:off x="2714612" y="785794"/>
            <a:ext cx="1643074" cy="15001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07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AEA7EA5-3FD7-439F-B8F4-22EC57377C9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408" name="Picture 10" descr="Dunogier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2997200"/>
            <a:ext cx="2874962" cy="1457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09" name="Picture 11" descr="BENMO1"/>
          <p:cNvPicPr>
            <a:picLocks noChangeAspect="1" noChangeArrowheads="1"/>
          </p:cNvPicPr>
          <p:nvPr/>
        </p:nvPicPr>
        <p:blipFill>
          <a:blip r:embed="rId7" cstate="print"/>
          <a:srcRect l="43570" b="73994"/>
          <a:stretch>
            <a:fillRect/>
          </a:stretch>
        </p:blipFill>
        <p:spPr bwMode="auto">
          <a:xfrm>
            <a:off x="2714612" y="2357430"/>
            <a:ext cx="1643074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1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C1D1D2A1-D36B-4A62-9396-768DD496B87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1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C70B79B-892B-45D4-A8D1-F03B72F8B8D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241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99C961B-FB41-4F27-B307-1BD13365871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41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B460998-5063-4779-9AD1-ED211ABDB43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48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7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786314" y="1500174"/>
            <a:ext cx="4143404" cy="43577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Un corps très plat qui lui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 permet de se glisser dans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 les moindres recoins</a:t>
            </a:r>
            <a:endParaRPr lang="fr-FR" sz="2000" i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Les déjections </a:t>
            </a:r>
            <a:r>
              <a:rPr lang="fr-FR" sz="1600" b="1" dirty="0">
                <a:solidFill>
                  <a:schemeClr val="tx1"/>
                </a:solidFill>
              </a:rPr>
              <a:t>(sang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    digéré)</a:t>
            </a:r>
            <a:r>
              <a:rPr lang="fr-FR" sz="2000" b="1" dirty="0">
                <a:solidFill>
                  <a:schemeClr val="tx1"/>
                </a:solidFill>
              </a:rPr>
              <a:t> sont émises hors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du lieu de repos </a:t>
            </a:r>
            <a:r>
              <a:rPr lang="fr-FR" sz="1800" b="1" dirty="0">
                <a:solidFill>
                  <a:schemeClr val="tx1"/>
                </a:solidFill>
              </a:rPr>
              <a:t>(cachette)</a:t>
            </a:r>
          </a:p>
          <a:p>
            <a:pPr>
              <a:buFont typeface="Wingdings" pitchFamily="2" charset="2"/>
              <a:buChar char="q"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altLang="fr-FR" sz="2000" b="1" dirty="0">
                <a:solidFill>
                  <a:schemeClr val="tx1"/>
                </a:solidFill>
              </a:rPr>
              <a:t> Taches, trainées de sang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 sur les draps, matelas,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 murs..</a:t>
            </a:r>
          </a:p>
        </p:txBody>
      </p:sp>
      <p:pic>
        <p:nvPicPr>
          <p:cNvPr id="16" name="Image 15" descr="AIX_04 (9).JPG"/>
          <p:cNvPicPr>
            <a:picLocks noChangeAspect="1"/>
          </p:cNvPicPr>
          <p:nvPr/>
        </p:nvPicPr>
        <p:blipFill>
          <a:blip r:embed="rId8" cstate="print"/>
          <a:srcRect r="16729"/>
          <a:stretch>
            <a:fillRect/>
          </a:stretch>
        </p:blipFill>
        <p:spPr>
          <a:xfrm rot="5400000">
            <a:off x="374409" y="2071680"/>
            <a:ext cx="2000265" cy="2571768"/>
          </a:xfrm>
          <a:prstGeom prst="rect">
            <a:avLst/>
          </a:prstGeom>
        </p:spPr>
      </p:pic>
      <p:pic>
        <p:nvPicPr>
          <p:cNvPr id="18" name="Image 4" descr="LDI relief">
            <a:extLst>
              <a:ext uri="{FF2B5EF4-FFF2-40B4-BE49-F238E27FC236}">
                <a16:creationId xmlns:a16="http://schemas.microsoft.com/office/drawing/2014/main" id="{596ED555-F244-4948-8A6D-7EA82253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CBA47AF-EA18-4707-805B-22A5796A7A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3427" name="Picture 6" descr="AIX_04 (E)"/>
          <p:cNvPicPr>
            <a:picLocks noChangeAspect="1" noChangeArrowheads="1"/>
          </p:cNvPicPr>
          <p:nvPr/>
        </p:nvPicPr>
        <p:blipFill>
          <a:blip r:embed="rId3" cstate="print"/>
          <a:srcRect l="19342" t="10008" r="23338" b="38007"/>
          <a:stretch>
            <a:fillRect/>
          </a:stretch>
        </p:blipFill>
        <p:spPr bwMode="auto">
          <a:xfrm>
            <a:off x="5435600" y="1557338"/>
            <a:ext cx="30956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7" descr="prise 1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11208" t="11549" r="8406" b="8005"/>
          <a:stretch>
            <a:fillRect/>
          </a:stretch>
        </p:blipFill>
        <p:spPr bwMode="auto">
          <a:xfrm>
            <a:off x="5219700" y="3811588"/>
            <a:ext cx="36004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pris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771900"/>
            <a:ext cx="36004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164388" y="3284538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00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fr-FR" sz="1800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6443663" y="2781300"/>
            <a:ext cx="1081087" cy="503238"/>
          </a:xfrm>
          <a:custGeom>
            <a:avLst/>
            <a:gdLst>
              <a:gd name="T0" fmla="*/ 2147483647 w 681"/>
              <a:gd name="T1" fmla="*/ 0 h 317"/>
              <a:gd name="T2" fmla="*/ 2147483647 w 681"/>
              <a:gd name="T3" fmla="*/ 2147483647 h 317"/>
              <a:gd name="T4" fmla="*/ 2147483647 w 681"/>
              <a:gd name="T5" fmla="*/ 2147483647 h 317"/>
              <a:gd name="T6" fmla="*/ 0 w 681"/>
              <a:gd name="T7" fmla="*/ 2147483647 h 317"/>
              <a:gd name="T8" fmla="*/ 2147483647 w 681"/>
              <a:gd name="T9" fmla="*/ 2147483647 h 317"/>
              <a:gd name="T10" fmla="*/ 2147483647 w 681"/>
              <a:gd name="T11" fmla="*/ 2147483647 h 317"/>
              <a:gd name="T12" fmla="*/ 2147483647 w 681"/>
              <a:gd name="T13" fmla="*/ 2147483647 h 317"/>
              <a:gd name="T14" fmla="*/ 2147483647 w 681"/>
              <a:gd name="T15" fmla="*/ 2147483647 h 317"/>
              <a:gd name="T16" fmla="*/ 2147483647 w 681"/>
              <a:gd name="T17" fmla="*/ 2147483647 h 317"/>
              <a:gd name="T18" fmla="*/ 2147483647 w 681"/>
              <a:gd name="T19" fmla="*/ 0 h 317"/>
              <a:gd name="T20" fmla="*/ 2147483647 w 681"/>
              <a:gd name="T21" fmla="*/ 0 h 3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1"/>
              <a:gd name="T34" fmla="*/ 0 h 317"/>
              <a:gd name="T35" fmla="*/ 681 w 681"/>
              <a:gd name="T36" fmla="*/ 317 h 3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1" h="317">
                <a:moveTo>
                  <a:pt x="409" y="0"/>
                </a:moveTo>
                <a:lnTo>
                  <a:pt x="363" y="90"/>
                </a:lnTo>
                <a:lnTo>
                  <a:pt x="182" y="136"/>
                </a:lnTo>
                <a:lnTo>
                  <a:pt x="0" y="227"/>
                </a:lnTo>
                <a:lnTo>
                  <a:pt x="182" y="317"/>
                </a:lnTo>
                <a:lnTo>
                  <a:pt x="363" y="317"/>
                </a:lnTo>
                <a:lnTo>
                  <a:pt x="681" y="317"/>
                </a:lnTo>
                <a:lnTo>
                  <a:pt x="681" y="136"/>
                </a:lnTo>
                <a:lnTo>
                  <a:pt x="590" y="45"/>
                </a:lnTo>
                <a:lnTo>
                  <a:pt x="499" y="0"/>
                </a:lnTo>
                <a:lnTo>
                  <a:pt x="409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7885113" y="2854325"/>
            <a:ext cx="1081087" cy="503238"/>
          </a:xfrm>
          <a:custGeom>
            <a:avLst/>
            <a:gdLst>
              <a:gd name="T0" fmla="*/ 2147483647 w 681"/>
              <a:gd name="T1" fmla="*/ 0 h 317"/>
              <a:gd name="T2" fmla="*/ 2147483647 w 681"/>
              <a:gd name="T3" fmla="*/ 2147483647 h 317"/>
              <a:gd name="T4" fmla="*/ 2147483647 w 681"/>
              <a:gd name="T5" fmla="*/ 2147483647 h 317"/>
              <a:gd name="T6" fmla="*/ 0 w 681"/>
              <a:gd name="T7" fmla="*/ 2147483647 h 317"/>
              <a:gd name="T8" fmla="*/ 2147483647 w 681"/>
              <a:gd name="T9" fmla="*/ 2147483647 h 317"/>
              <a:gd name="T10" fmla="*/ 2147483647 w 681"/>
              <a:gd name="T11" fmla="*/ 2147483647 h 317"/>
              <a:gd name="T12" fmla="*/ 2147483647 w 681"/>
              <a:gd name="T13" fmla="*/ 2147483647 h 317"/>
              <a:gd name="T14" fmla="*/ 2147483647 w 681"/>
              <a:gd name="T15" fmla="*/ 2147483647 h 317"/>
              <a:gd name="T16" fmla="*/ 2147483647 w 681"/>
              <a:gd name="T17" fmla="*/ 2147483647 h 317"/>
              <a:gd name="T18" fmla="*/ 2147483647 w 681"/>
              <a:gd name="T19" fmla="*/ 0 h 317"/>
              <a:gd name="T20" fmla="*/ 2147483647 w 681"/>
              <a:gd name="T21" fmla="*/ 0 h 3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1"/>
              <a:gd name="T34" fmla="*/ 0 h 317"/>
              <a:gd name="T35" fmla="*/ 681 w 681"/>
              <a:gd name="T36" fmla="*/ 317 h 3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1" h="317">
                <a:moveTo>
                  <a:pt x="409" y="0"/>
                </a:moveTo>
                <a:lnTo>
                  <a:pt x="363" y="90"/>
                </a:lnTo>
                <a:lnTo>
                  <a:pt x="182" y="136"/>
                </a:lnTo>
                <a:lnTo>
                  <a:pt x="0" y="227"/>
                </a:lnTo>
                <a:lnTo>
                  <a:pt x="182" y="317"/>
                </a:lnTo>
                <a:lnTo>
                  <a:pt x="363" y="317"/>
                </a:lnTo>
                <a:lnTo>
                  <a:pt x="681" y="317"/>
                </a:lnTo>
                <a:lnTo>
                  <a:pt x="681" y="136"/>
                </a:lnTo>
                <a:lnTo>
                  <a:pt x="590" y="45"/>
                </a:lnTo>
                <a:lnTo>
                  <a:pt x="499" y="0"/>
                </a:lnTo>
                <a:lnTo>
                  <a:pt x="409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2F08537-0558-4C76-BB53-F406C9F873E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F38B91-87B6-44A4-8322-E9ED2DE15B2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34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E3630C9-C15B-4FE5-95A9-48F7D14C9A5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49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DF2B4-1FEB-46A3-8338-8FAE4738970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49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03438" name="Image 42" descr="IMG_473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836613"/>
            <a:ext cx="48355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9" name="Image 43" descr="IMG_0223.JPG"/>
          <p:cNvPicPr>
            <a:picLocks noChangeAspect="1"/>
          </p:cNvPicPr>
          <p:nvPr/>
        </p:nvPicPr>
        <p:blipFill>
          <a:blip r:embed="rId7" cstate="print"/>
          <a:srcRect b="61491"/>
          <a:stretch>
            <a:fillRect/>
          </a:stretch>
        </p:blipFill>
        <p:spPr bwMode="auto">
          <a:xfrm>
            <a:off x="971550" y="4581525"/>
            <a:ext cx="36004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49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7" name="Image 4" descr="LDI relief">
            <a:extLst>
              <a:ext uri="{FF2B5EF4-FFF2-40B4-BE49-F238E27FC236}">
                <a16:creationId xmlns:a16="http://schemas.microsoft.com/office/drawing/2014/main" id="{86699BB6-F572-4AE0-B58D-713E4F55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4" grpId="0" animBg="1"/>
      <p:bldP spid="10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0" descr="I ventalloi_M_Ent_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913" y="1738313"/>
            <a:ext cx="3170237" cy="313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1" name="AutoShape 41"/>
          <p:cNvSpPr>
            <a:spLocks/>
          </p:cNvSpPr>
          <p:nvPr/>
        </p:nvSpPr>
        <p:spPr bwMode="auto">
          <a:xfrm>
            <a:off x="5508625" y="1828800"/>
            <a:ext cx="53975" cy="733425"/>
          </a:xfrm>
          <a:prstGeom prst="leftBracket">
            <a:avLst>
              <a:gd name="adj" fmla="val 45918"/>
            </a:avLst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532" name="Line 42"/>
          <p:cNvSpPr>
            <a:spLocks noChangeShapeType="1"/>
          </p:cNvSpPr>
          <p:nvPr/>
        </p:nvSpPr>
        <p:spPr bwMode="auto">
          <a:xfrm>
            <a:off x="5586413" y="2565400"/>
            <a:ext cx="2301875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33" name="Line 43"/>
          <p:cNvSpPr>
            <a:spLocks noChangeShapeType="1"/>
          </p:cNvSpPr>
          <p:nvPr/>
        </p:nvSpPr>
        <p:spPr bwMode="auto">
          <a:xfrm>
            <a:off x="5649913" y="3284538"/>
            <a:ext cx="2301875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34" name="AutoShape 44"/>
          <p:cNvSpPr>
            <a:spLocks/>
          </p:cNvSpPr>
          <p:nvPr/>
        </p:nvSpPr>
        <p:spPr bwMode="auto">
          <a:xfrm>
            <a:off x="5508625" y="2565400"/>
            <a:ext cx="77788" cy="719138"/>
          </a:xfrm>
          <a:prstGeom prst="leftBracket">
            <a:avLst>
              <a:gd name="adj" fmla="val 77040"/>
            </a:avLst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535" name="AutoShape 45"/>
          <p:cNvSpPr>
            <a:spLocks/>
          </p:cNvSpPr>
          <p:nvPr/>
        </p:nvSpPr>
        <p:spPr bwMode="auto">
          <a:xfrm>
            <a:off x="5508625" y="3284538"/>
            <a:ext cx="71438" cy="720725"/>
          </a:xfrm>
          <a:prstGeom prst="leftBracket">
            <a:avLst>
              <a:gd name="adj" fmla="val 84073"/>
            </a:avLst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440" name="Text Box 46"/>
          <p:cNvSpPr txBox="1">
            <a:spLocks noChangeArrowheads="1"/>
          </p:cNvSpPr>
          <p:nvPr/>
        </p:nvSpPr>
        <p:spPr bwMode="auto">
          <a:xfrm>
            <a:off x="4745038" y="2057400"/>
            <a:ext cx="8937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000"/>
              <a:t>capitulum</a:t>
            </a:r>
            <a:endParaRPr lang="en-US" altLang="fr-FR"/>
          </a:p>
        </p:txBody>
      </p:sp>
      <p:sp>
        <p:nvSpPr>
          <p:cNvPr id="18441" name="Text Box 47"/>
          <p:cNvSpPr txBox="1">
            <a:spLocks noChangeArrowheads="1"/>
          </p:cNvSpPr>
          <p:nvPr/>
        </p:nvSpPr>
        <p:spPr bwMode="auto">
          <a:xfrm>
            <a:off x="4765675" y="2781300"/>
            <a:ext cx="9588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000"/>
              <a:t>podosoma</a:t>
            </a:r>
            <a:endParaRPr lang="en-US" altLang="fr-FR"/>
          </a:p>
        </p:txBody>
      </p:sp>
      <p:sp>
        <p:nvSpPr>
          <p:cNvPr id="18442" name="Text Box 48"/>
          <p:cNvSpPr txBox="1">
            <a:spLocks noChangeArrowheads="1"/>
          </p:cNvSpPr>
          <p:nvPr/>
        </p:nvSpPr>
        <p:spPr bwMode="auto">
          <a:xfrm>
            <a:off x="4643438" y="3500438"/>
            <a:ext cx="10080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000"/>
              <a:t>opisthosoma</a:t>
            </a:r>
            <a:endParaRPr lang="en-US" altLang="fr-FR"/>
          </a:p>
        </p:txBody>
      </p:sp>
      <p:pic>
        <p:nvPicPr>
          <p:cNvPr id="18443" name="Picture 14" descr="Mygalomorp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12875"/>
            <a:ext cx="34559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Line 15"/>
          <p:cNvSpPr>
            <a:spLocks noChangeShapeType="1"/>
          </p:cNvSpPr>
          <p:nvPr/>
        </p:nvSpPr>
        <p:spPr bwMode="auto">
          <a:xfrm flipH="1">
            <a:off x="1116013" y="2708275"/>
            <a:ext cx="1800225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1187450" y="3716338"/>
            <a:ext cx="194468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46" name="Text Box 48"/>
          <p:cNvSpPr txBox="1">
            <a:spLocks noChangeArrowheads="1"/>
          </p:cNvSpPr>
          <p:nvPr/>
        </p:nvSpPr>
        <p:spPr bwMode="auto">
          <a:xfrm>
            <a:off x="250825" y="4005263"/>
            <a:ext cx="800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fr-FR" sz="1000"/>
              <a:t>abdomen</a:t>
            </a:r>
            <a:endParaRPr lang="en-US" altLang="fr-FR"/>
          </a:p>
        </p:txBody>
      </p:sp>
      <p:sp>
        <p:nvSpPr>
          <p:cNvPr id="18447" name="Text Box 48"/>
          <p:cNvSpPr txBox="1">
            <a:spLocks noChangeArrowheads="1"/>
          </p:cNvSpPr>
          <p:nvPr/>
        </p:nvSpPr>
        <p:spPr bwMode="auto">
          <a:xfrm>
            <a:off x="107950" y="3068638"/>
            <a:ext cx="1006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fr-FR" sz="1000"/>
              <a:t>cephalothorax</a:t>
            </a:r>
            <a:endParaRPr lang="en-US" altLang="fr-FR"/>
          </a:p>
        </p:txBody>
      </p:sp>
      <p:sp>
        <p:nvSpPr>
          <p:cNvPr id="22544" name="AutoShape 19"/>
          <p:cNvSpPr>
            <a:spLocks/>
          </p:cNvSpPr>
          <p:nvPr/>
        </p:nvSpPr>
        <p:spPr bwMode="auto">
          <a:xfrm>
            <a:off x="1042988" y="2708275"/>
            <a:ext cx="144462" cy="1008063"/>
          </a:xfrm>
          <a:prstGeom prst="leftBracket">
            <a:avLst>
              <a:gd name="adj" fmla="val 58150"/>
            </a:avLst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2545" name="AutoShape 20"/>
          <p:cNvSpPr>
            <a:spLocks/>
          </p:cNvSpPr>
          <p:nvPr/>
        </p:nvSpPr>
        <p:spPr bwMode="auto">
          <a:xfrm>
            <a:off x="1042988" y="3716338"/>
            <a:ext cx="144462" cy="817562"/>
          </a:xfrm>
          <a:prstGeom prst="leftBracket">
            <a:avLst>
              <a:gd name="adj" fmla="val 47161"/>
            </a:avLst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1187450" y="4508500"/>
            <a:ext cx="194468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48" name="Line 42"/>
          <p:cNvSpPr>
            <a:spLocks noChangeShapeType="1"/>
          </p:cNvSpPr>
          <p:nvPr/>
        </p:nvSpPr>
        <p:spPr bwMode="auto">
          <a:xfrm>
            <a:off x="5651500" y="1828800"/>
            <a:ext cx="2301875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549" name="Line 42"/>
          <p:cNvSpPr>
            <a:spLocks noChangeShapeType="1"/>
          </p:cNvSpPr>
          <p:nvPr/>
        </p:nvSpPr>
        <p:spPr bwMode="auto">
          <a:xfrm>
            <a:off x="5580063" y="4005263"/>
            <a:ext cx="2301875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>
            <a:off x="4289425" y="4799013"/>
            <a:ext cx="714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altLang="fr-FR" sz="1600" b="1">
                <a:latin typeface="Tahoma" pitchFamily="34" charset="0"/>
              </a:rPr>
              <a:t>4</a:t>
            </a:r>
            <a:endParaRPr lang="en-US" altLang="fr-FR" b="1"/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8532813" y="4508500"/>
            <a:ext cx="714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altLang="fr-FR" sz="1600" b="1">
                <a:latin typeface="Tahoma" pitchFamily="34" charset="0"/>
              </a:rPr>
              <a:t>5</a:t>
            </a:r>
            <a:endParaRPr lang="en-US" altLang="fr-FR" b="1"/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1905000" y="5257800"/>
            <a:ext cx="175260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1800" b="1">
                <a:latin typeface="Tahoma" pitchFamily="34" charset="0"/>
              </a:rPr>
              <a:t>ARAIGNEE</a:t>
            </a:r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6629400" y="5257800"/>
            <a:ext cx="129540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1800" b="1">
                <a:latin typeface="Tahoma" pitchFamily="34" charset="0"/>
              </a:rPr>
              <a:t>TIQUE</a:t>
            </a:r>
          </a:p>
        </p:txBody>
      </p:sp>
      <p:sp>
        <p:nvSpPr>
          <p:cNvPr id="31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5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GENERALITES : Arachnides</a:t>
            </a:r>
          </a:p>
        </p:txBody>
      </p:sp>
      <p:pic>
        <p:nvPicPr>
          <p:cNvPr id="33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eur droit 3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CBA47AF-EA18-4707-805B-22A5796A7A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2F08537-0558-4C76-BB53-F406C9F873E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F38B91-87B6-44A4-8322-E9ED2DE15B2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34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E3630C9-C15B-4FE5-95A9-48F7D14C9A5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DF2B4-1FEB-46A3-8338-8FAE4738970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7" name="Image 16" descr="2012_10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71480"/>
            <a:ext cx="4643470" cy="3094773"/>
          </a:xfrm>
          <a:prstGeom prst="rect">
            <a:avLst/>
          </a:prstGeom>
        </p:spPr>
      </p:pic>
      <p:pic>
        <p:nvPicPr>
          <p:cNvPr id="18" name="Image 17" descr="2012_10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714752"/>
            <a:ext cx="4643470" cy="3097394"/>
          </a:xfrm>
          <a:prstGeom prst="rect">
            <a:avLst/>
          </a:prstGeom>
        </p:spPr>
      </p:pic>
      <p:pic>
        <p:nvPicPr>
          <p:cNvPr id="19" name="Image 18" descr="2012_10 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2609246" cy="3914974"/>
          </a:xfrm>
          <a:prstGeom prst="rect">
            <a:avLst/>
          </a:prstGeom>
        </p:spPr>
      </p:pic>
      <p:pic>
        <p:nvPicPr>
          <p:cNvPr id="20" name="Image 19" descr="CHPA_ENT 2011.01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480"/>
            <a:ext cx="4000528" cy="2667019"/>
          </a:xfrm>
          <a:prstGeom prst="rect">
            <a:avLst/>
          </a:prstGeom>
        </p:spPr>
      </p:pic>
      <p:pic>
        <p:nvPicPr>
          <p:cNvPr id="21" name="Image 20" descr="CHPA_ENT 2011.01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714620"/>
            <a:ext cx="2214579" cy="14763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Image 4" descr="LDI relief">
            <a:extLst>
              <a:ext uri="{FF2B5EF4-FFF2-40B4-BE49-F238E27FC236}">
                <a16:creationId xmlns:a16="http://schemas.microsoft.com/office/drawing/2014/main" id="{7080774E-2BB0-4678-83A8-EABAB8B8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CBA47AF-EA18-4707-805B-22A5796A7A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2F08537-0558-4C76-BB53-F406C9F873E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F38B91-87B6-44A4-8322-E9ED2DE15B2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34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E3630C9-C15B-4FE5-95A9-48F7D14C9A5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DF2B4-1FEB-46A3-8338-8FAE4738970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51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3" name="Image 12" descr="AIX 05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642918"/>
            <a:ext cx="4572032" cy="2724643"/>
          </a:xfrm>
          <a:prstGeom prst="rect">
            <a:avLst/>
          </a:prstGeom>
        </p:spPr>
      </p:pic>
      <p:pic>
        <p:nvPicPr>
          <p:cNvPr id="15" name="Image 14" descr="CHPA_ENT 2011.01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00438"/>
            <a:ext cx="4714908" cy="3143272"/>
          </a:xfrm>
          <a:prstGeom prst="rect">
            <a:avLst/>
          </a:prstGeom>
        </p:spPr>
      </p:pic>
      <p:pic>
        <p:nvPicPr>
          <p:cNvPr id="16" name="Image 15" descr="CHPA_ENT 2011.01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642918"/>
            <a:ext cx="4071966" cy="2714644"/>
          </a:xfrm>
          <a:prstGeom prst="rect">
            <a:avLst/>
          </a:prstGeom>
        </p:spPr>
      </p:pic>
      <p:pic>
        <p:nvPicPr>
          <p:cNvPr id="21" name="Image 20" descr="CHPA_ENT 2011.01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4909" y="3714752"/>
            <a:ext cx="3857653" cy="2571768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rot="5400000">
            <a:off x="5929322" y="3000372"/>
            <a:ext cx="14287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4" descr="LDI relief">
            <a:extLst>
              <a:ext uri="{FF2B5EF4-FFF2-40B4-BE49-F238E27FC236}">
                <a16:creationId xmlns:a16="http://schemas.microsoft.com/office/drawing/2014/main" id="{B3DE627B-7263-43D3-9E38-3667648C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CBA47AF-EA18-4707-805B-22A5796A7A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2F08537-0558-4C76-BB53-F406C9F873E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F38B91-87B6-44A4-8322-E9ED2DE15B2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34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E3630C9-C15B-4FE5-95A9-48F7D14C9A5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DF2B4-1FEB-46A3-8338-8FAE4738970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52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4" name="Image 13" descr="Croix rouge1.JPG"/>
          <p:cNvPicPr>
            <a:picLocks noChangeAspect="1"/>
          </p:cNvPicPr>
          <p:nvPr/>
        </p:nvPicPr>
        <p:blipFill>
          <a:blip r:embed="rId3" cstate="print"/>
          <a:srcRect l="14062" b="18847"/>
          <a:stretch>
            <a:fillRect/>
          </a:stretch>
        </p:blipFill>
        <p:spPr>
          <a:xfrm>
            <a:off x="1000100" y="714356"/>
            <a:ext cx="3929090" cy="2428892"/>
          </a:xfrm>
          <a:prstGeom prst="rect">
            <a:avLst/>
          </a:prstGeom>
        </p:spPr>
      </p:pic>
      <p:pic>
        <p:nvPicPr>
          <p:cNvPr id="17" name="Image 16" descr="Dunogier 2.jpg"/>
          <p:cNvPicPr>
            <a:picLocks noChangeAspect="1"/>
          </p:cNvPicPr>
          <p:nvPr/>
        </p:nvPicPr>
        <p:blipFill>
          <a:blip r:embed="rId4" cstate="print"/>
          <a:srcRect l="23165" b="3845"/>
          <a:stretch>
            <a:fillRect/>
          </a:stretch>
        </p:blipFill>
        <p:spPr>
          <a:xfrm>
            <a:off x="5143504" y="642918"/>
            <a:ext cx="2843404" cy="2881628"/>
          </a:xfrm>
          <a:prstGeom prst="rect">
            <a:avLst/>
          </a:prstGeom>
        </p:spPr>
      </p:pic>
      <p:pic>
        <p:nvPicPr>
          <p:cNvPr id="18" name="Image 17" descr="IMG_4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86124"/>
            <a:ext cx="4786346" cy="2884773"/>
          </a:xfrm>
          <a:prstGeom prst="rect">
            <a:avLst/>
          </a:prstGeom>
        </p:spPr>
      </p:pic>
      <p:pic>
        <p:nvPicPr>
          <p:cNvPr id="19" name="Image 18" descr="IMGP042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3643313"/>
            <a:ext cx="3714776" cy="2786083"/>
          </a:xfrm>
          <a:prstGeom prst="rect">
            <a:avLst/>
          </a:prstGeom>
        </p:spPr>
      </p:pic>
      <p:pic>
        <p:nvPicPr>
          <p:cNvPr id="13" name="Image 4" descr="LDI relief">
            <a:extLst>
              <a:ext uri="{FF2B5EF4-FFF2-40B4-BE49-F238E27FC236}">
                <a16:creationId xmlns:a16="http://schemas.microsoft.com/office/drawing/2014/main" id="{C708996A-7896-4C1B-B00E-15B60B66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CBA47AF-EA18-4707-805B-22A5796A7A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2F08537-0558-4C76-BB53-F406C9F873E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F38B91-87B6-44A4-8322-E9ED2DE15B2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34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E3630C9-C15B-4FE5-95A9-48F7D14C9A5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4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DF2B4-1FEB-46A3-8338-8FAE4738970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53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3" name="Image 12" descr="IMGP0430.JPG"/>
          <p:cNvPicPr>
            <a:picLocks noChangeAspect="1"/>
          </p:cNvPicPr>
          <p:nvPr/>
        </p:nvPicPr>
        <p:blipFill>
          <a:blip r:embed="rId3" cstate="print"/>
          <a:srcRect t="14953" b="19003"/>
          <a:stretch>
            <a:fillRect/>
          </a:stretch>
        </p:blipFill>
        <p:spPr>
          <a:xfrm>
            <a:off x="421892" y="1428736"/>
            <a:ext cx="8364950" cy="4143404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rot="5400000" flipH="1" flipV="1">
            <a:off x="5036347" y="4393413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>
            <a:off x="4287836" y="4000504"/>
            <a:ext cx="1141420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072066" y="2500306"/>
            <a:ext cx="1500198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3" idx="2"/>
          </p:cNvCxnSpPr>
          <p:nvPr/>
        </p:nvCxnSpPr>
        <p:spPr>
          <a:xfrm rot="5400000">
            <a:off x="4725888" y="2868509"/>
            <a:ext cx="69235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6200000" flipH="1">
            <a:off x="2964645" y="2821777"/>
            <a:ext cx="928694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2750331" y="2750339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643438" y="2214554"/>
            <a:ext cx="85725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adultes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72066" y="4786322"/>
            <a:ext cx="7143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oeufs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928926" y="2192529"/>
            <a:ext cx="7143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jeunes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928926" y="5929330"/>
            <a:ext cx="3816350" cy="36933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fr-FR" sz="1800" b="1" dirty="0">
                <a:solidFill>
                  <a:schemeClr val="bg1"/>
                </a:solidFill>
              </a:rPr>
              <a:t>CACHETTE = milieu de vie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929454" y="5143512"/>
            <a:ext cx="100013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déjections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rot="5400000" flipH="1" flipV="1">
            <a:off x="7073124" y="4856966"/>
            <a:ext cx="500066" cy="7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0800000">
            <a:off x="6288100" y="4786322"/>
            <a:ext cx="64135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5400000">
            <a:off x="3393273" y="2464587"/>
            <a:ext cx="1285884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786182" y="1643050"/>
            <a:ext cx="71438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mue</a:t>
            </a:r>
          </a:p>
        </p:txBody>
      </p:sp>
      <p:pic>
        <p:nvPicPr>
          <p:cNvPr id="29" name="Image 4" descr="LDI relief">
            <a:extLst>
              <a:ext uri="{FF2B5EF4-FFF2-40B4-BE49-F238E27FC236}">
                <a16:creationId xmlns:a16="http://schemas.microsoft.com/office/drawing/2014/main" id="{A3CD600E-6F8A-4ABE-BDED-1D835A9B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E5C9B32-5A06-494F-B3A4-5FC67EF3053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7524" name="Image 7" descr="chien-detecteur-punaises-de-l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38" y="857232"/>
            <a:ext cx="43211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6A4CFF0-0232-494F-9482-6C0AEE3D034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7528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10752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F70E8FD-43D1-4E91-ADA3-80E10EB430D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54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3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798371" y="1071546"/>
            <a:ext cx="4286280" cy="47149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Les punaises ont une odeur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spécifique</a:t>
            </a:r>
            <a:endParaRPr lang="fr-FR" sz="2000" i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Très utiles pour les grands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espaces (Cinéma, bus,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train…)</a:t>
            </a:r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altLang="fr-FR" sz="2000" b="1" dirty="0">
                <a:solidFill>
                  <a:schemeClr val="tx1"/>
                </a:solidFill>
              </a:rPr>
              <a:t> Pour des pièces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 nombreuses (Hôtel)</a:t>
            </a:r>
          </a:p>
          <a:p>
            <a:pPr>
              <a:buFont typeface="Wingdings" pitchFamily="2" charset="2"/>
              <a:buChar char="q"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altLang="fr-FR" sz="2000" b="1" dirty="0">
                <a:solidFill>
                  <a:schemeClr val="tx1"/>
                </a:solidFill>
              </a:rPr>
              <a:t> Gain de temps, moins de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produit, efficacité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supérieure car on cible la  </a:t>
            </a:r>
          </a:p>
          <a:p>
            <a:r>
              <a:rPr lang="fr-FR" altLang="fr-FR" sz="2000" b="1" dirty="0">
                <a:solidFill>
                  <a:schemeClr val="tx1"/>
                </a:solidFill>
              </a:rPr>
              <a:t>    zone, fiable à plus de 95%</a:t>
            </a:r>
          </a:p>
        </p:txBody>
      </p:sp>
      <p:pic>
        <p:nvPicPr>
          <p:cNvPr id="11" name="Image 10" descr="images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49" y="3717032"/>
            <a:ext cx="3152775" cy="1447800"/>
          </a:xfrm>
          <a:prstGeom prst="rect">
            <a:avLst/>
          </a:prstGeom>
        </p:spPr>
      </p:pic>
      <p:pic>
        <p:nvPicPr>
          <p:cNvPr id="12" name="Image 11" descr="images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2688" y="3717032"/>
            <a:ext cx="1459534" cy="1440160"/>
          </a:xfrm>
          <a:prstGeom prst="rect">
            <a:avLst/>
          </a:prstGeom>
        </p:spPr>
      </p:pic>
      <p:pic>
        <p:nvPicPr>
          <p:cNvPr id="14" name="Image 13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10" y="5196947"/>
            <a:ext cx="4564498" cy="1600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94378" y="650083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Entrainement</a:t>
            </a:r>
          </a:p>
        </p:txBody>
      </p:sp>
      <p:pic>
        <p:nvPicPr>
          <p:cNvPr id="16" name="Image 4" descr="LDI relief">
            <a:extLst>
              <a:ext uri="{FF2B5EF4-FFF2-40B4-BE49-F238E27FC236}">
                <a16:creationId xmlns:a16="http://schemas.microsoft.com/office/drawing/2014/main" id="{BAF1E1A5-93EE-4F90-BBD3-542CE261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u contenu 2"/>
          <p:cNvSpPr>
            <a:spLocks noGrp="1"/>
          </p:cNvSpPr>
          <p:nvPr>
            <p:ph idx="1"/>
          </p:nvPr>
        </p:nvSpPr>
        <p:spPr>
          <a:xfrm>
            <a:off x="595313" y="764704"/>
            <a:ext cx="8229600" cy="98294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altLang="fr-FR" sz="1800" b="1" dirty="0"/>
              <a:t>SUITE À UNE ERREUR DE GESTION DE CRISE, INFESTATION NON FIXÉE…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1800" b="1" dirty="0"/>
              <a:t>BEAUCOUP DE MATÉRIEL À INSPECTER</a:t>
            </a:r>
          </a:p>
        </p:txBody>
      </p:sp>
      <p:sp>
        <p:nvSpPr>
          <p:cNvPr id="1126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-1588"/>
            <a:ext cx="2133600" cy="365126"/>
          </a:xfrm>
          <a:noFill/>
        </p:spPr>
        <p:txBody>
          <a:bodyPr/>
          <a:lstStyle/>
          <a:p>
            <a:pPr algn="l"/>
            <a:fld id="{1B9E9E97-0010-481D-9E2D-376F63358B1E}" type="slidenum">
              <a:rPr lang="fr-FR" altLang="fr-FR" smtClean="0"/>
              <a:pPr algn="l"/>
              <a:t>55</a:t>
            </a:fld>
            <a:endParaRPr lang="fr-FR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6AF403-04D9-544C-A0F9-A9CA0B44D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844824"/>
            <a:ext cx="3923928" cy="26159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359E07-A2D2-EC47-A11E-A9960D36A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1844824"/>
            <a:ext cx="3923928" cy="2615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FD86BE-C718-4848-BB9E-C9BB5823A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4341440"/>
            <a:ext cx="3904679" cy="2399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8AFE52-EBDB-474A-98B7-A2951A43C5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79" y="4437758"/>
            <a:ext cx="3904678" cy="2375618"/>
          </a:xfrm>
          <a:prstGeom prst="rect">
            <a:avLst/>
          </a:prstGeom>
        </p:spPr>
      </p:pic>
      <p:pic>
        <p:nvPicPr>
          <p:cNvPr id="10" name="Image 4" descr="LDI relief">
            <a:extLst>
              <a:ext uri="{FF2B5EF4-FFF2-40B4-BE49-F238E27FC236}">
                <a16:creationId xmlns:a16="http://schemas.microsoft.com/office/drawing/2014/main" id="{9D70A56B-DCE5-43BF-A9E5-8776AF8F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74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-1588"/>
            <a:ext cx="2133600" cy="365126"/>
          </a:xfrm>
          <a:noFill/>
        </p:spPr>
        <p:txBody>
          <a:bodyPr/>
          <a:lstStyle/>
          <a:p>
            <a:pPr algn="l"/>
            <a:fld id="{1B9E9E97-0010-481D-9E2D-376F63358B1E}" type="slidenum">
              <a:rPr lang="fr-FR" altLang="fr-FR" smtClean="0"/>
              <a:pPr algn="l"/>
              <a:t>56</a:t>
            </a:fld>
            <a:endParaRPr lang="fr-FR" altLang="fr-FR"/>
          </a:p>
        </p:txBody>
      </p:sp>
      <p:pic>
        <p:nvPicPr>
          <p:cNvPr id="10" name="Image 9" descr="20190121_092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2844544" cy="2199224"/>
          </a:xfrm>
          <a:prstGeom prst="rect">
            <a:avLst/>
          </a:prstGeom>
        </p:spPr>
      </p:pic>
      <p:pic>
        <p:nvPicPr>
          <p:cNvPr id="11" name="Image 10" descr="20190121_093205.jpg"/>
          <p:cNvPicPr>
            <a:picLocks noChangeAspect="1"/>
          </p:cNvPicPr>
          <p:nvPr/>
        </p:nvPicPr>
        <p:blipFill>
          <a:blip r:embed="rId3" cstate="print"/>
          <a:srcRect t="4671" r="9115" b="28668"/>
          <a:stretch>
            <a:fillRect/>
          </a:stretch>
        </p:blipFill>
        <p:spPr>
          <a:xfrm>
            <a:off x="395536" y="692696"/>
            <a:ext cx="3018896" cy="2952328"/>
          </a:xfrm>
          <a:prstGeom prst="rect">
            <a:avLst/>
          </a:prstGeom>
        </p:spPr>
      </p:pic>
      <p:pic>
        <p:nvPicPr>
          <p:cNvPr id="13" name="Image 12" descr="20190121_093201.jpg"/>
          <p:cNvPicPr>
            <a:picLocks noChangeAspect="1"/>
          </p:cNvPicPr>
          <p:nvPr/>
        </p:nvPicPr>
        <p:blipFill>
          <a:blip r:embed="rId4" cstate="print"/>
          <a:srcRect t="12610" r="23336" b="9841"/>
          <a:stretch>
            <a:fillRect/>
          </a:stretch>
        </p:blipFill>
        <p:spPr>
          <a:xfrm>
            <a:off x="3635896" y="692696"/>
            <a:ext cx="3024336" cy="2945278"/>
          </a:xfrm>
          <a:prstGeom prst="rect">
            <a:avLst/>
          </a:prstGeom>
        </p:spPr>
      </p:pic>
      <p:pic>
        <p:nvPicPr>
          <p:cNvPr id="15" name="Image 14" descr="20190121_093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717032"/>
            <a:ext cx="3361658" cy="2952328"/>
          </a:xfrm>
          <a:prstGeom prst="rect">
            <a:avLst/>
          </a:prstGeom>
        </p:spPr>
      </p:pic>
      <p:pic>
        <p:nvPicPr>
          <p:cNvPr id="16" name="Image 15" descr="20190121_0933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717031"/>
            <a:ext cx="2232248" cy="297688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4211960" y="692696"/>
            <a:ext cx="432048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732240" y="692696"/>
            <a:ext cx="20882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Test du chien avec un tube de punaises en début de travail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203849" y="6405181"/>
            <a:ext cx="936103" cy="27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err="1">
                <a:latin typeface="Arial" panose="020B0604020202020204" pitchFamily="34" charset="0"/>
              </a:rPr>
              <a:t>Détection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88224" y="6421083"/>
            <a:ext cx="936103" cy="2746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err="1">
                <a:latin typeface="Arial" panose="020B0604020202020204" pitchFamily="34" charset="0"/>
              </a:rPr>
              <a:t>Marquage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pic>
        <p:nvPicPr>
          <p:cNvPr id="14" name="Image 4" descr="LDI relief">
            <a:extLst>
              <a:ext uri="{FF2B5EF4-FFF2-40B4-BE49-F238E27FC236}">
                <a16:creationId xmlns:a16="http://schemas.microsoft.com/office/drawing/2014/main" id="{8A42BD30-72B2-4461-82BD-6A940682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74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HABITUS CL 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sp>
        <p:nvSpPr>
          <p:cNvPr id="123906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14BDB16-7774-4ADD-9C2A-AA6BB2AE4A0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57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47813" y="1125538"/>
            <a:ext cx="7056437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EVALUATION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75" y="1125538"/>
            <a:ext cx="760413" cy="646112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1c</a:t>
            </a:r>
          </a:p>
        </p:txBody>
      </p:sp>
      <p:sp>
        <p:nvSpPr>
          <p:cNvPr id="12391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2E7CD64-E91D-40AC-946E-D0C718721ED4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57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23912" name="Image 21" descr="téléchargement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365625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9525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57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1" name="Image 4" descr="LDI relief">
            <a:extLst>
              <a:ext uri="{FF2B5EF4-FFF2-40B4-BE49-F238E27FC236}">
                <a16:creationId xmlns:a16="http://schemas.microsoft.com/office/drawing/2014/main" id="{33786048-E93F-40C5-802C-5F9A0485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201269" y="2880099"/>
            <a:ext cx="1576388" cy="2105115"/>
          </a:xfrm>
          <a:prstGeom prst="rect">
            <a:avLst/>
          </a:prstGeom>
        </p:spPr>
      </p:pic>
      <p:pic>
        <p:nvPicPr>
          <p:cNvPr id="35842" name="Imag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5939">
            <a:off x="2164234" y="5029921"/>
            <a:ext cx="216058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ag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40038"/>
            <a:ext cx="353536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vers la droite 5"/>
          <p:cNvSpPr>
            <a:spLocks noChangeArrowheads="1"/>
          </p:cNvSpPr>
          <p:nvPr/>
        </p:nvSpPr>
        <p:spPr bwMode="auto">
          <a:xfrm>
            <a:off x="2690288" y="3932656"/>
            <a:ext cx="2160588" cy="7207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5846" name="Picture 79" descr="Cimexlectularius dessi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959">
            <a:off x="1319831" y="4538040"/>
            <a:ext cx="307117" cy="33970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60032" y="1208946"/>
            <a:ext cx="3456384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INTERIEURE :           </a:t>
            </a:r>
            <a:r>
              <a:rPr lang="en-US" sz="2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Diffusion entre </a:t>
            </a:r>
            <a:r>
              <a:rPr lang="fr-FR" sz="2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appartement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3528" y="1052736"/>
            <a:ext cx="403244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EXTERIEURE :                            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Voyage,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accueil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d’une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personne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infestée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                                     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Achat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ou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don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mobilier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800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ou</a:t>
            </a:r>
            <a:r>
              <a:rPr lang="en-US" sz="18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objet…</a:t>
            </a:r>
          </a:p>
        </p:txBody>
      </p:sp>
      <p:pic>
        <p:nvPicPr>
          <p:cNvPr id="35849" name="Picture 79" descr="Cimexlectularius dess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959">
            <a:off x="6545927" y="3258205"/>
            <a:ext cx="388938" cy="428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Flèche courbée vers la droite 7"/>
          <p:cNvSpPr>
            <a:spLocks noChangeArrowheads="1"/>
          </p:cNvSpPr>
          <p:nvPr/>
        </p:nvSpPr>
        <p:spPr bwMode="auto">
          <a:xfrm rot="10800000">
            <a:off x="6106692" y="3315460"/>
            <a:ext cx="467918" cy="792163"/>
          </a:xfrm>
          <a:prstGeom prst="curvedRightArrow">
            <a:avLst>
              <a:gd name="adj1" fmla="val 25005"/>
              <a:gd name="adj2" fmla="val 50003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CC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pic>
        <p:nvPicPr>
          <p:cNvPr id="35851" name="Image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13941">
            <a:off x="127000" y="5401985"/>
            <a:ext cx="1492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79" descr="Cimexlectularius dess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959">
            <a:off x="2620963" y="5369318"/>
            <a:ext cx="388937" cy="428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5853" name="Picture 79" descr="Cimexlectularius dess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959">
            <a:off x="517525" y="5433735"/>
            <a:ext cx="388938" cy="428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358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FF70868-D36B-490F-ADBE-DBA90763E165}" type="slidenum">
              <a:rPr lang="fr-FR" smtClean="0">
                <a:ea typeface="ＭＳ Ｐゴシック" pitchFamily="34" charset="-128"/>
              </a:rPr>
              <a:pPr algn="l"/>
              <a:t>58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35856" name="Image 4" descr="LDI relie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827584" y="2388770"/>
            <a:ext cx="258775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Déplacement passif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75592" y="2314836"/>
            <a:ext cx="2536767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Déplacement actif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AA5CDB4B-6015-414C-B4D5-9A7BB76A830D}" type="slidenum">
              <a:rPr lang="fr-FR" smtClean="0">
                <a:ea typeface="ＭＳ Ｐゴシック" pitchFamily="34" charset="-128"/>
              </a:rPr>
              <a:pPr algn="l"/>
              <a:t>59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37892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1362075" y="676275"/>
            <a:ext cx="5562600" cy="3167063"/>
            <a:chOff x="1201271" y="1206872"/>
            <a:chExt cx="5562025" cy="3167903"/>
          </a:xfrm>
        </p:grpSpPr>
        <p:pic>
          <p:nvPicPr>
            <p:cNvPr id="37901" name="Image 4" descr="Sans titre.jpg"/>
            <p:cNvPicPr>
              <a:picLocks noChangeAspect="1"/>
            </p:cNvPicPr>
            <p:nvPr/>
          </p:nvPicPr>
          <p:blipFill>
            <a:blip r:embed="rId4" cstate="print"/>
            <a:srcRect r="57648" b="55840"/>
            <a:stretch>
              <a:fillRect/>
            </a:stretch>
          </p:blipFill>
          <p:spPr bwMode="auto">
            <a:xfrm>
              <a:off x="1362075" y="1206872"/>
              <a:ext cx="5401221" cy="3167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2" name="ZoneTexte 5"/>
            <p:cNvSpPr txBox="1">
              <a:spLocks noChangeArrowheads="1"/>
            </p:cNvSpPr>
            <p:nvPr/>
          </p:nvSpPr>
          <p:spPr bwMode="auto">
            <a:xfrm>
              <a:off x="1201271" y="3325070"/>
              <a:ext cx="1022244" cy="7388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 sz="1400"/>
            </a:p>
            <a:p>
              <a:endParaRPr lang="fr-FR" sz="1400"/>
            </a:p>
            <a:p>
              <a:endParaRPr lang="fr-FR" sz="14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86994" y="1945256"/>
              <a:ext cx="3674682" cy="2616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dirty="0">
                  <a:ea typeface="MS PGothic" pitchFamily="34" charset="-128"/>
                </a:rPr>
                <a:t>Stopper une punaise peut avoir beaucoup d’effet !</a:t>
              </a:r>
            </a:p>
          </p:txBody>
        </p:sp>
      </p:grpSp>
      <p:pic>
        <p:nvPicPr>
          <p:cNvPr id="37894" name="Image 7" descr="IMG_0578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l="13136" t="5809" r="4118" b="4633"/>
          <a:stretch>
            <a:fillRect/>
          </a:stretch>
        </p:blipFill>
        <p:spPr bwMode="auto">
          <a:xfrm>
            <a:off x="2601913" y="4000504"/>
            <a:ext cx="3756025" cy="27098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014413" y="6415088"/>
            <a:ext cx="15875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ea typeface="MS PGothic" pitchFamily="34" charset="-128"/>
              </a:rPr>
              <a:t>16 œufs en 5 j.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66963" y="3568700"/>
            <a:ext cx="79692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/>
              <a:t>janvier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0288" y="3560763"/>
            <a:ext cx="798512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/>
              <a:t>mai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87738" y="3568700"/>
            <a:ext cx="796925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/>
              <a:t>mars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26163" y="3551238"/>
            <a:ext cx="798512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/>
              <a:t>juin</a:t>
            </a:r>
          </a:p>
        </p:txBody>
      </p:sp>
      <p:sp>
        <p:nvSpPr>
          <p:cNvPr id="16" name="Pentagone 15"/>
          <p:cNvSpPr>
            <a:spLocks noChangeAspect="1"/>
          </p:cNvSpPr>
          <p:nvPr/>
        </p:nvSpPr>
        <p:spPr>
          <a:xfrm>
            <a:off x="798513" y="3170238"/>
            <a:ext cx="1558925" cy="41275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Une seule femelle gravide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solenophage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4900613" y="762000"/>
            <a:ext cx="2871787" cy="30686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28" name="Picture 8" descr="Aedes aegypti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762000"/>
            <a:ext cx="550862" cy="917575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6762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altLang="fr-FR" sz="1600" b="1">
                <a:solidFill>
                  <a:schemeClr val="bg2"/>
                </a:solidFill>
                <a:latin typeface="Tahoma" pitchFamily="34" charset="0"/>
              </a:rPr>
              <a:t>2</a:t>
            </a:r>
            <a:endParaRPr lang="en-US" altLang="fr-FR">
              <a:solidFill>
                <a:schemeClr val="bg2"/>
              </a:solidFill>
            </a:endParaRPr>
          </a:p>
        </p:txBody>
      </p:sp>
      <p:pic>
        <p:nvPicPr>
          <p:cNvPr id="26630" name="Picture 10" descr="Rostre Cimicid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765175"/>
            <a:ext cx="2860675" cy="3121025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352800" y="35052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altLang="fr-FR" sz="1600" b="1">
                <a:solidFill>
                  <a:schemeClr val="bg2"/>
                </a:solidFill>
                <a:latin typeface="Tahoma" pitchFamily="34" charset="0"/>
              </a:rPr>
              <a:t>1</a:t>
            </a:r>
            <a:endParaRPr lang="en-US" altLang="fr-FR">
              <a:solidFill>
                <a:schemeClr val="bg2"/>
              </a:solidFill>
            </a:endParaRPr>
          </a:p>
        </p:txBody>
      </p:sp>
      <p:sp>
        <p:nvSpPr>
          <p:cNvPr id="26632" name="Text Box 19"/>
          <p:cNvSpPr txBox="1">
            <a:spLocks noChangeArrowheads="1"/>
          </p:cNvSpPr>
          <p:nvPr/>
        </p:nvSpPr>
        <p:spPr bwMode="auto">
          <a:xfrm>
            <a:off x="250825" y="6359525"/>
            <a:ext cx="8569325" cy="346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600" b="1"/>
              <a:t>Pièces buccales et hématophagie</a:t>
            </a:r>
            <a:r>
              <a:rPr lang="en-US" altLang="fr-FR" sz="1600"/>
              <a:t> : 1 à 2 : </a:t>
            </a:r>
            <a:r>
              <a:rPr lang="en-US" altLang="fr-FR" sz="1600" b="1"/>
              <a:t>solénophages</a:t>
            </a:r>
            <a:r>
              <a:rPr lang="en-US" altLang="fr-FR" sz="1600"/>
              <a:t>: 1, punaise de lit; 2, moustique </a:t>
            </a:r>
          </a:p>
        </p:txBody>
      </p:sp>
      <p:pic>
        <p:nvPicPr>
          <p:cNvPr id="26634" name="Picture 27" descr="bedbug_expand"/>
          <p:cNvPicPr>
            <a:picLocks noChangeAspect="1" noChangeArrowheads="1"/>
          </p:cNvPicPr>
          <p:nvPr/>
        </p:nvPicPr>
        <p:blipFill>
          <a:blip r:embed="rId5" cstate="print"/>
          <a:srcRect t="18596" r="52293" b="11150"/>
          <a:stretch>
            <a:fillRect/>
          </a:stretch>
        </p:blipFill>
        <p:spPr bwMode="auto">
          <a:xfrm>
            <a:off x="990600" y="3962400"/>
            <a:ext cx="2514600" cy="2316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5" name="Picture 28" descr="Aedes aegypti"/>
          <p:cNvPicPr>
            <a:picLocks noChangeAspect="1" noChangeArrowheads="1"/>
          </p:cNvPicPr>
          <p:nvPr/>
        </p:nvPicPr>
        <p:blipFill>
          <a:blip r:embed="rId6" cstate="print"/>
          <a:srcRect l="6038" t="33353" r="60225" b="25871"/>
          <a:stretch>
            <a:fillRect/>
          </a:stretch>
        </p:blipFill>
        <p:spPr bwMode="auto">
          <a:xfrm>
            <a:off x="5127625" y="3886200"/>
            <a:ext cx="2263775" cy="2362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8" name="Image 4" descr="LDI relief"/>
          <p:cNvPicPr>
            <a:picLocks noChangeAspect="1" noChangeArrowheads="1"/>
          </p:cNvPicPr>
          <p:nvPr/>
        </p:nvPicPr>
        <p:blipFill>
          <a:blip r:embed="rId7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0" y="404664"/>
            <a:ext cx="4788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MORPHOLOGIE : pièces buccales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0100" y="1071546"/>
            <a:ext cx="7572428" cy="4643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00496" y="1428736"/>
            <a:ext cx="1285884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004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EFE46C0-FC48-4C9E-99B3-09B4192E4D1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800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2E408C-77BB-4BEB-9E58-0AD34F0E2D1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3" name="Image 4" descr="LDI relief">
            <a:extLst>
              <a:ext uri="{FF2B5EF4-FFF2-40B4-BE49-F238E27FC236}">
                <a16:creationId xmlns:a16="http://schemas.microsoft.com/office/drawing/2014/main" id="{77235361-9EAF-4182-910C-70DBE6A1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85954104"/>
              </p:ext>
            </p:extLst>
          </p:nvPr>
        </p:nvGraphicFramePr>
        <p:xfrm>
          <a:off x="1500166" y="1357298"/>
          <a:ext cx="628654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7097865" y="4544936"/>
            <a:ext cx="15872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(Faible infestation)</a:t>
            </a:r>
          </a:p>
          <a:p>
            <a:endParaRPr lang="fr-FR" sz="800" dirty="0"/>
          </a:p>
          <a:p>
            <a:r>
              <a:rPr lang="fr-FR" sz="1100" dirty="0"/>
              <a:t>(Moyenne infestation)</a:t>
            </a:r>
          </a:p>
          <a:p>
            <a:endParaRPr lang="fr-FR" sz="800" dirty="0"/>
          </a:p>
          <a:p>
            <a:r>
              <a:rPr lang="fr-FR" sz="1100" dirty="0"/>
              <a:t>(Fort infestation)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9124" y="342900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70%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85984" y="278605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20%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86116" y="235743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643570" y="6642580"/>
            <a:ext cx="3429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White, 2017 – To </a:t>
            </a:r>
            <a:r>
              <a:rPr lang="fr-FR" sz="800" dirty="0" err="1"/>
              <a:t>prep</a:t>
            </a:r>
            <a:r>
              <a:rPr lang="fr-FR" sz="800" dirty="0"/>
              <a:t> or not to </a:t>
            </a:r>
            <a:r>
              <a:rPr lang="fr-FR" sz="800" dirty="0" err="1"/>
              <a:t>prep</a:t>
            </a:r>
            <a:r>
              <a:rPr lang="fr-FR" sz="800" dirty="0"/>
              <a:t>? PCN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16" descr="AIX 05 (5)"/>
          <p:cNvPicPr>
            <a:picLocks noChangeAspect="1" noChangeArrowheads="1"/>
          </p:cNvPicPr>
          <p:nvPr/>
        </p:nvPicPr>
        <p:blipFill>
          <a:blip r:embed="rId3" cstate="print"/>
          <a:srcRect r="20665" b="28545"/>
          <a:stretch>
            <a:fillRect/>
          </a:stretch>
        </p:blipFill>
        <p:spPr bwMode="auto">
          <a:xfrm>
            <a:off x="467543" y="2996952"/>
            <a:ext cx="2955757" cy="16561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0053" name="Picture 17" descr="couloir 3eme (2)"/>
          <p:cNvPicPr>
            <a:picLocks noChangeAspect="1" noChangeArrowheads="1"/>
          </p:cNvPicPr>
          <p:nvPr/>
        </p:nvPicPr>
        <p:blipFill>
          <a:blip r:embed="rId4" cstate="print"/>
          <a:srcRect l="30238" t="31969" r="7359" b="19499"/>
          <a:stretch>
            <a:fillRect/>
          </a:stretch>
        </p:blipFill>
        <p:spPr bwMode="auto">
          <a:xfrm>
            <a:off x="467544" y="980728"/>
            <a:ext cx="2964430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298412A-B0D1-42D1-8462-2FD456839BE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005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B26DE69-083D-4AE7-8988-1ECC979930E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FE3A0A1-0869-4A83-9211-1D00372F84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005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56278C9-285C-449D-BC23-50C8F2D6145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0058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13005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16F8C61-46C3-4409-ADFE-36884426C60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61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6" name="Rectangle : coins arrondis 2"/>
          <p:cNvSpPr/>
          <p:nvPr/>
        </p:nvSpPr>
        <p:spPr>
          <a:xfrm>
            <a:off x="4860032" y="692696"/>
            <a:ext cx="4104456" cy="41764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Détection difficile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Visuel long et laborieux :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 recherche punaises ou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 traces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Détecteurs électroniques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= pas fiables, basés sur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dégagement de CO2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Chien &gt; 95% réussite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Généralement punaises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localisées près ou dans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lieux de repos </a:t>
            </a:r>
            <a:r>
              <a:rPr lang="fr-FR" sz="1200" dirty="0">
                <a:solidFill>
                  <a:schemeClr val="tx1"/>
                </a:solidFill>
              </a:rPr>
              <a:t>(lit, chaise, canapé)</a:t>
            </a:r>
          </a:p>
        </p:txBody>
      </p:sp>
      <p:sp>
        <p:nvSpPr>
          <p:cNvPr id="17" name="Rectangle : coins arrondis 2"/>
          <p:cNvSpPr/>
          <p:nvPr/>
        </p:nvSpPr>
        <p:spPr>
          <a:xfrm>
            <a:off x="4860032" y="4985792"/>
            <a:ext cx="4104456" cy="17555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FF0000"/>
                </a:solidFill>
              </a:rPr>
              <a:t>TRAITEMENT PHYSIQUE</a:t>
            </a:r>
            <a:endParaRPr lang="fr-FR" sz="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Aspirateur</a:t>
            </a: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Vapeur, - 20°C, +60°C</a:t>
            </a: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Surveillance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8" name="Image 17" descr="aspirateur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52" y="5373216"/>
            <a:ext cx="720080" cy="79208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9" name="Image 18" descr="vapeur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9672" y="5373216"/>
            <a:ext cx="792088" cy="79208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20" name="Image 19" descr="flocon-Sigfresh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784" y="5373216"/>
            <a:ext cx="792088" cy="79208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21" name="Image 4" descr="LDI relief">
            <a:extLst>
              <a:ext uri="{FF2B5EF4-FFF2-40B4-BE49-F238E27FC236}">
                <a16:creationId xmlns:a16="http://schemas.microsoft.com/office/drawing/2014/main" id="{4211D3F5-9C83-4163-B380-2BC4F998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Niveau faible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8351838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2008 – 2013 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nombreux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Aix-en-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provence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1075" name="Text Box 6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16C1D82-1FC1-4802-BA07-9BA4C06D8B0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1076" name="Picture 7" descr="2012_10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40338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8" descr="AIX_04 (1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5895">
            <a:off x="5826125" y="1412875"/>
            <a:ext cx="33591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9" descr="AIX_04 (7)l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65625"/>
            <a:ext cx="27479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10" descr="IMG_02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213100"/>
            <a:ext cx="23764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A4F6AD7-2FF2-4872-BC1E-F060C7AA07F7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1081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0721946-0935-4F02-BADF-6C715C857FF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108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C159039-41AD-4987-8362-EE125479FC2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1083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13108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50AE9F5-22B6-496C-9F62-6F6662EFF41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5" name="Rectangle 34">
            <a:hlinkClick r:id="rId7" action="ppaction://hlinkfile"/>
          </p:cNvPr>
          <p:cNvSpPr/>
          <p:nvPr/>
        </p:nvSpPr>
        <p:spPr>
          <a:xfrm>
            <a:off x="4356100" y="1341438"/>
            <a:ext cx="20875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dirty="0">
                <a:solidFill>
                  <a:schemeClr val="tx1"/>
                </a:solidFill>
              </a:rPr>
              <a:t>INFESTATION 1</a:t>
            </a:r>
          </a:p>
        </p:txBody>
      </p:sp>
      <p:sp>
        <p:nvSpPr>
          <p:cNvPr id="36" name="Rectangle 35">
            <a:hlinkClick r:id="rId8" action="ppaction://hlinkfile"/>
          </p:cNvPr>
          <p:cNvSpPr/>
          <p:nvPr/>
        </p:nvSpPr>
        <p:spPr>
          <a:xfrm>
            <a:off x="4356100" y="2060575"/>
            <a:ext cx="20875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dirty="0">
                <a:solidFill>
                  <a:schemeClr val="tx1"/>
                </a:solidFill>
              </a:rPr>
              <a:t>INFESTATION 2</a:t>
            </a: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62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9" name="Picture 6" descr="AIX_04 (2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2069" y="5013176"/>
            <a:ext cx="279807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4" descr="LDI relief">
            <a:extLst>
              <a:ext uri="{FF2B5EF4-FFF2-40B4-BE49-F238E27FC236}">
                <a16:creationId xmlns:a16="http://schemas.microsoft.com/office/drawing/2014/main" id="{32CFBF2C-74DD-4AA2-AED6-DC19BED0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Niveau élevé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4" descr="05090724MED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620688"/>
            <a:ext cx="235869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5" descr="05090724MED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04864"/>
            <a:ext cx="2304256" cy="15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7" descr="AIX_04 (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89040"/>
            <a:ext cx="23352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10" descr="BENMO1"/>
          <p:cNvPicPr>
            <a:picLocks noChangeAspect="1" noChangeArrowheads="1"/>
          </p:cNvPicPr>
          <p:nvPr/>
        </p:nvPicPr>
        <p:blipFill>
          <a:blip r:embed="rId6" cstate="print"/>
          <a:srcRect t="8456" b="6308"/>
          <a:stretch>
            <a:fillRect/>
          </a:stretch>
        </p:blipFill>
        <p:spPr bwMode="auto">
          <a:xfrm>
            <a:off x="75136" y="5389400"/>
            <a:ext cx="236536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6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E285A5E-2E71-40A1-9D87-81171D52058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210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8E56F74-2793-4471-877B-7505767D5A9C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2108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13210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20A869F-8E17-4603-9F35-6541E68CC43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-24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63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6" name="Rectangle : coins arrondis 2"/>
          <p:cNvSpPr/>
          <p:nvPr/>
        </p:nvSpPr>
        <p:spPr>
          <a:xfrm>
            <a:off x="3851920" y="836712"/>
            <a:ext cx="5184576" cy="57606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GROS TRAVAIL DE PREPARATION A COORDONNER AVEC  SERVIVES SOCIAUX, OFFICE HLM, MAIRIE, 3D …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Supprimer toutes les caches ;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détapisser, boucher fissures,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plinthes à sceller, prises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électriques…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Mobilier, literie, rideaux..; à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inspecter, traiter, remplacer? </a:t>
            </a:r>
            <a:r>
              <a:rPr lang="fr-FR" sz="20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r>
              <a:rPr lang="fr-FR" sz="2000" b="1" dirty="0">
                <a:solidFill>
                  <a:schemeClr val="tx1"/>
                </a:solidFill>
                <a:sym typeface="Wingdings" pitchFamily="2" charset="2"/>
              </a:rPr>
              <a:t>    congélation, chaleur, housse…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Lutte physique : aspirateur,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vapeur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Traitement chimique : 3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 traitements avec des molécules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différentes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5" name="Image 4" descr="LDI relief">
            <a:extLst>
              <a:ext uri="{FF2B5EF4-FFF2-40B4-BE49-F238E27FC236}">
                <a16:creationId xmlns:a16="http://schemas.microsoft.com/office/drawing/2014/main" id="{45359DED-8D80-40AD-B53D-569B3773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CE2E1FCD-0072-0D40-AE1E-2CEBA47FA680}"/>
              </a:ext>
            </a:extLst>
          </p:cNvPr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Niveau élevé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6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BB3D91A-9CCD-4452-BC4F-911DDA4CC41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4147" name="Picture 11" descr="IMG_4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620688"/>
            <a:ext cx="54006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12" descr="IMG_47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0713"/>
            <a:ext cx="3530600" cy="3744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9EC9144-F412-45A9-812E-3BC7E96951CF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4150" name="Text Box 8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F07DD1A-1A78-4E30-8B3E-0C117CA332E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64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415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00997B3-17C9-40B7-B832-7AA0FFFB83C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4152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13415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2B9543A-3850-4019-9C80-B5924E9373D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34155" name="Image 32" descr="IMGP0430.JPG"/>
          <p:cNvPicPr>
            <a:picLocks noChangeAspect="1"/>
          </p:cNvPicPr>
          <p:nvPr/>
        </p:nvPicPr>
        <p:blipFill>
          <a:blip r:embed="rId5" cstate="print"/>
          <a:srcRect t="15416" b="26006"/>
          <a:stretch>
            <a:fillRect/>
          </a:stretch>
        </p:blipFill>
        <p:spPr bwMode="auto">
          <a:xfrm>
            <a:off x="1619250" y="4005263"/>
            <a:ext cx="6229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64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5" name="Image 4" descr="LDI relief">
            <a:extLst>
              <a:ext uri="{FF2B5EF4-FFF2-40B4-BE49-F238E27FC236}">
                <a16:creationId xmlns:a16="http://schemas.microsoft.com/office/drawing/2014/main" id="{3186B980-EDCF-4EDE-8619-BEC73E4B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HABITUS CL 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47813" y="1125538"/>
            <a:ext cx="7056437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LUTTE PHYSIQUE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2</a:t>
            </a:r>
          </a:p>
        </p:txBody>
      </p:sp>
      <p:sp>
        <p:nvSpPr>
          <p:cNvPr id="13722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722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722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0EC0DC3-BBB3-43BD-9D82-F28C6707991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3722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722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C901332-5AA3-4042-9FC8-9F96F5E0CEF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37227" name="Image 28" descr="téléchargement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933825"/>
            <a:ext cx="14859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65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7" name="Image 4" descr="LDI relief">
            <a:extLst>
              <a:ext uri="{FF2B5EF4-FFF2-40B4-BE49-F238E27FC236}">
                <a16:creationId xmlns:a16="http://schemas.microsoft.com/office/drawing/2014/main" id="{70088DEA-1745-4A1A-B9BE-BEF0850B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CF941136-028B-4633-B986-FBAD335F53EB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029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A46CD25-DD0B-461C-9D5F-145427717E8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40293" name="Image 10" descr="punaises appart propre.jpg"/>
          <p:cNvPicPr>
            <a:picLocks noChangeAspect="1"/>
          </p:cNvPicPr>
          <p:nvPr/>
        </p:nvPicPr>
        <p:blipFill>
          <a:blip r:embed="rId3" cstate="print"/>
          <a:srcRect l="4225" r="18311"/>
          <a:stretch>
            <a:fillRect/>
          </a:stretch>
        </p:blipFill>
        <p:spPr bwMode="auto">
          <a:xfrm>
            <a:off x="971600" y="2780928"/>
            <a:ext cx="2088232" cy="1514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0294" name="Image 11" descr="punaises3.jpg"/>
          <p:cNvPicPr>
            <a:picLocks noChangeAspect="1"/>
          </p:cNvPicPr>
          <p:nvPr/>
        </p:nvPicPr>
        <p:blipFill>
          <a:blip r:embed="rId4" cstate="print"/>
          <a:srcRect l="20430"/>
          <a:stretch>
            <a:fillRect/>
          </a:stretch>
        </p:blipFill>
        <p:spPr bwMode="auto">
          <a:xfrm>
            <a:off x="827584" y="4725144"/>
            <a:ext cx="264691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4FFAB7B3-9F85-4010-99B0-4D50E17EF59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029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E1CC206-0791-4FF6-ACBD-0F41297B2B3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029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F9C0376-4CE0-40ED-BD09-AAA50F03DA7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029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9B41960-4678-4552-87DA-8F54A057307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029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71F3841-7BEF-4D43-866C-938732CBB42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79512" y="4077072"/>
            <a:ext cx="1008583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APRES</a:t>
            </a:r>
          </a:p>
        </p:txBody>
      </p:sp>
      <p:pic>
        <p:nvPicPr>
          <p:cNvPr id="140304" name="Image 37" descr="téléchargement (3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36712"/>
            <a:ext cx="212312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66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35" name="Flèche droite rayée 34"/>
          <p:cNvSpPr/>
          <p:nvPr/>
        </p:nvSpPr>
        <p:spPr>
          <a:xfrm rot="5400000">
            <a:off x="1583668" y="2456892"/>
            <a:ext cx="864096" cy="36004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19" name="Rectangle : coins arrondis 2"/>
          <p:cNvSpPr/>
          <p:nvPr/>
        </p:nvSpPr>
        <p:spPr>
          <a:xfrm>
            <a:off x="4143372" y="928670"/>
            <a:ext cx="4747398" cy="48045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rgbClr val="FF0000"/>
                </a:solidFill>
              </a:rPr>
              <a:t> NE PAS PANIQUER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rgbClr val="FF0000"/>
                </a:solidFill>
              </a:rPr>
              <a:t> FIXER L’INFESTATION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rgbClr val="FF0000"/>
                </a:solidFill>
              </a:rPr>
              <a:t> Ne pas déplacer les objets et personne vers une autre pièce !!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sz="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Faire place nette ! 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Mettre en sac ce qui est sain et étiqueter les sacs!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Supprimer mobilier trop atteint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Colmater fentes, éviter tapisseries, linoléum, moquette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Réparer plinthes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Housses pour matelas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51520" y="2204864"/>
            <a:ext cx="936104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AVANT</a:t>
            </a:r>
          </a:p>
        </p:txBody>
      </p:sp>
      <p:pic>
        <p:nvPicPr>
          <p:cNvPr id="18" name="Image 4" descr="LDI relief">
            <a:extLst>
              <a:ext uri="{FF2B5EF4-FFF2-40B4-BE49-F238E27FC236}">
                <a16:creationId xmlns:a16="http://schemas.microsoft.com/office/drawing/2014/main" id="{D8100270-A6FA-48F5-8284-8EB41483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131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131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DA0FEEF-A74B-4893-8583-5A81C658358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131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131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EB898E6-7B84-403E-9B4D-C39EBDA64C0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1321" name="ZoneTexte 26"/>
          <p:cNvSpPr txBox="1">
            <a:spLocks noChangeArrowheads="1"/>
          </p:cNvSpPr>
          <p:nvPr/>
        </p:nvSpPr>
        <p:spPr bwMode="auto">
          <a:xfrm>
            <a:off x="3059113" y="692150"/>
            <a:ext cx="28082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fr-FR" sz="1800" b="1"/>
              <a:t>FAIRE PLACE NETTE</a:t>
            </a:r>
          </a:p>
        </p:txBody>
      </p:sp>
      <p:pic>
        <p:nvPicPr>
          <p:cNvPr id="141322" name="Image 32" descr="sans-tit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628775"/>
            <a:ext cx="15557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3" name="Image 33" descr="sans-tit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06863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4" name="Image 34" descr="images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300663"/>
            <a:ext cx="5635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5" name="Image 35" descr="sans-titr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229225"/>
            <a:ext cx="668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6" name="Image 36" descr="sans-titre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5876925"/>
            <a:ext cx="8826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7" name="Image 37" descr="sans-titre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8769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8" name="ZoneTexte 38"/>
          <p:cNvSpPr txBox="1">
            <a:spLocks noChangeArrowheads="1"/>
          </p:cNvSpPr>
          <p:nvPr/>
        </p:nvSpPr>
        <p:spPr bwMode="auto">
          <a:xfrm>
            <a:off x="4071938" y="1774825"/>
            <a:ext cx="3740150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fr-FR" sz="1800" b="1"/>
              <a:t>LAVAGE OU CHALEUR &gt; 50°C</a:t>
            </a:r>
          </a:p>
          <a:p>
            <a:r>
              <a:rPr lang="en-GB" altLang="fr-FR" sz="1800" b="1"/>
              <a:t>CONGELATION</a:t>
            </a:r>
          </a:p>
        </p:txBody>
      </p:sp>
      <p:sp>
        <p:nvSpPr>
          <p:cNvPr id="141329" name="ZoneTexte 39"/>
          <p:cNvSpPr txBox="1">
            <a:spLocks noChangeArrowheads="1"/>
          </p:cNvSpPr>
          <p:nvPr/>
        </p:nvSpPr>
        <p:spPr bwMode="auto">
          <a:xfrm>
            <a:off x="4071938" y="3500438"/>
            <a:ext cx="4748212" cy="923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fr-FR" sz="1800" b="1"/>
              <a:t>VIDER – OUVRIR</a:t>
            </a:r>
          </a:p>
          <a:p>
            <a:r>
              <a:rPr lang="en-GB" altLang="fr-FR" sz="1800" b="1"/>
              <a:t>CONGELATION -20°C 3 Jours</a:t>
            </a:r>
          </a:p>
          <a:p>
            <a:r>
              <a:rPr lang="en-GB" altLang="fr-FR" sz="1800" b="1"/>
              <a:t>CHALEUR &gt; 50°C pdt 3 heures au moins</a:t>
            </a:r>
          </a:p>
        </p:txBody>
      </p:sp>
      <p:sp>
        <p:nvSpPr>
          <p:cNvPr id="141330" name="ZoneTexte 40"/>
          <p:cNvSpPr txBox="1">
            <a:spLocks noChangeArrowheads="1"/>
          </p:cNvSpPr>
          <p:nvPr/>
        </p:nvSpPr>
        <p:spPr bwMode="auto">
          <a:xfrm>
            <a:off x="4071938" y="5445125"/>
            <a:ext cx="4748212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fr-FR" sz="1800" b="1"/>
              <a:t>CONGELATION -20°C 3 Jours</a:t>
            </a:r>
          </a:p>
          <a:p>
            <a:r>
              <a:rPr lang="en-GB" altLang="fr-FR" sz="1800" b="1"/>
              <a:t>CHALEUR &gt; 50°C pdt 3 heures au moins</a:t>
            </a:r>
          </a:p>
        </p:txBody>
      </p:sp>
      <p:sp>
        <p:nvSpPr>
          <p:cNvPr id="3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67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0" name="Image 4" descr="LDI relief">
            <a:extLst>
              <a:ext uri="{FF2B5EF4-FFF2-40B4-BE49-F238E27FC236}">
                <a16:creationId xmlns:a16="http://schemas.microsoft.com/office/drawing/2014/main" id="{5B5C4B2B-684F-43E1-B0C7-B74D7A03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Image 37" descr="téléchargement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605399" cy="19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004048" y="1916832"/>
            <a:ext cx="345606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Aspirateur +++ puis désinfection du matériel</a:t>
            </a:r>
          </a:p>
        </p:txBody>
      </p:sp>
      <p:sp>
        <p:nvSpPr>
          <p:cNvPr id="143364" name="Text Box 5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7162FCC-2D2E-4E04-A57E-ACB2300F106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6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D96CF63-95D5-4492-AFB5-E350E52646D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336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53DAB33-56DB-4368-A5D5-1624995B435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6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5D38E76-6DF9-4F75-8202-F09D935F3A9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6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166E549-DD4A-4A7D-8A05-3F17DE0BB1D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336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46C1112F-A407-4B81-A613-9296877E3D0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7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DB7A8B7-2418-43FE-BB1C-55F6F0845D5F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68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26" name="Rectangle : coins arrondis 2"/>
          <p:cNvSpPr/>
          <p:nvPr/>
        </p:nvSpPr>
        <p:spPr>
          <a:xfrm>
            <a:off x="4357686" y="1500174"/>
            <a:ext cx="4643470" cy="4429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200" b="1" dirty="0">
                <a:solidFill>
                  <a:schemeClr val="tx1"/>
                </a:solidFill>
              </a:rPr>
              <a:t> A faire en premier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200" b="1" dirty="0">
                <a:solidFill>
                  <a:schemeClr val="tx1"/>
                </a:solidFill>
              </a:rPr>
              <a:t> permet d ’éliminer une grande partie de la population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200" b="1" dirty="0">
                <a:solidFill>
                  <a:schemeClr val="tx1"/>
                </a:solidFill>
              </a:rPr>
              <a:t> Supprime adultes et jeunes qui ne sont pas ou peu cachés dans crevasses, fentes…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200" b="1" dirty="0">
                <a:solidFill>
                  <a:schemeClr val="tx1"/>
                </a:solidFill>
              </a:rPr>
              <a:t> N’élimine pas forcément les œufs qui sont collés au support </a:t>
            </a:r>
            <a:endParaRPr lang="fr-FR" sz="2200" dirty="0">
              <a:solidFill>
                <a:schemeClr val="tx1"/>
              </a:solidFill>
            </a:endParaRPr>
          </a:p>
        </p:txBody>
      </p:sp>
      <p:pic>
        <p:nvPicPr>
          <p:cNvPr id="27" name="Image 4" descr="LDI relief">
            <a:extLst>
              <a:ext uri="{FF2B5EF4-FFF2-40B4-BE49-F238E27FC236}">
                <a16:creationId xmlns:a16="http://schemas.microsoft.com/office/drawing/2014/main" id="{4F211EB9-ECD3-4F9D-BD55-09568C19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IMG_0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571744"/>
            <a:ext cx="3643306" cy="2428871"/>
          </a:xfrm>
          <a:prstGeom prst="rect">
            <a:avLst/>
          </a:prstGeom>
        </p:spPr>
      </p:pic>
      <p:pic>
        <p:nvPicPr>
          <p:cNvPr id="30" name="Image 29" descr="IMG_0536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l="10937" t="26562" r="47656" b="19531"/>
          <a:stretch>
            <a:fillRect/>
          </a:stretch>
        </p:blipFill>
        <p:spPr>
          <a:xfrm>
            <a:off x="857224" y="5036848"/>
            <a:ext cx="2643206" cy="1785926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419475" y="620713"/>
            <a:ext cx="1800225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CHALEUR</a:t>
            </a:r>
          </a:p>
        </p:txBody>
      </p:sp>
      <p:sp>
        <p:nvSpPr>
          <p:cNvPr id="150533" name="Text Box 10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FD4AEBE-69E2-4085-98DB-01A94E4765E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50534" name="Image 12" descr="nettoie vape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435237" cy="2435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053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D9F92E3-EB70-4850-A872-6FD052188F18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053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99E84F6-B995-4A79-95E4-55B2D6A7496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053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D4A56BC-D246-4412-860C-14B6157C906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053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A4F4C2A-5CE8-45E8-92E1-FF1B6558D24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054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567189D-EA68-4521-A2BC-C3FCA5CFE53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054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8B8DC64-6621-405B-AD5F-CC518504388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69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69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69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4" name="Image 4" descr="LDI relief">
            <a:extLst>
              <a:ext uri="{FF2B5EF4-FFF2-40B4-BE49-F238E27FC236}">
                <a16:creationId xmlns:a16="http://schemas.microsoft.com/office/drawing/2014/main" id="{FBD6ED27-1DB8-4098-A8D3-F044A0F7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 : coins arrondis 2"/>
          <p:cNvSpPr/>
          <p:nvPr/>
        </p:nvSpPr>
        <p:spPr>
          <a:xfrm>
            <a:off x="4357686" y="1714488"/>
            <a:ext cx="4572032" cy="37147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vapeur = 100°C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Passage lent pour bien traiter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Après aspiration pour éviter la dispersion des punaises par le jet de vapeur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Etude sur 3 appareils: bas de gamme, moyen et haut de gamme = même effets !</a:t>
            </a:r>
          </a:p>
          <a:p>
            <a:pPr>
              <a:buFont typeface="Wingdings" pitchFamily="2" charset="2"/>
              <a:buChar char="q"/>
            </a:pPr>
            <a:endParaRPr lang="fr-FR" sz="800" b="1" dirty="0">
              <a:solidFill>
                <a:schemeClr val="tx1"/>
              </a:solidFill>
            </a:endParaRPr>
          </a:p>
          <a:p>
            <a:r>
              <a:rPr lang="fr-FR" sz="800" i="1" dirty="0" err="1">
                <a:solidFill>
                  <a:schemeClr val="tx1"/>
                </a:solidFill>
              </a:rPr>
              <a:t>Puckett</a:t>
            </a:r>
            <a:r>
              <a:rPr lang="fr-FR" sz="800" i="1" dirty="0">
                <a:solidFill>
                  <a:schemeClr val="tx1"/>
                </a:solidFill>
              </a:rPr>
              <a:t> et al. 2012 – </a:t>
            </a:r>
            <a:r>
              <a:rPr lang="fr-FR" sz="800" i="1" dirty="0" err="1">
                <a:solidFill>
                  <a:schemeClr val="tx1"/>
                </a:solidFill>
              </a:rPr>
              <a:t>Comparison</a:t>
            </a:r>
            <a:r>
              <a:rPr lang="fr-FR" sz="800" i="1" dirty="0">
                <a:solidFill>
                  <a:schemeClr val="tx1"/>
                </a:solidFill>
              </a:rPr>
              <a:t> of multiple </a:t>
            </a:r>
            <a:r>
              <a:rPr lang="fr-FR" sz="800" i="1" dirty="0" err="1">
                <a:solidFill>
                  <a:schemeClr val="tx1"/>
                </a:solidFill>
              </a:rPr>
              <a:t>steam</a:t>
            </a:r>
            <a:r>
              <a:rPr lang="fr-FR" sz="800" i="1" dirty="0">
                <a:solidFill>
                  <a:schemeClr val="tx1"/>
                </a:solidFill>
              </a:rPr>
              <a:t> </a:t>
            </a:r>
            <a:r>
              <a:rPr lang="fr-FR" sz="800" i="1" dirty="0" err="1">
                <a:solidFill>
                  <a:schemeClr val="tx1"/>
                </a:solidFill>
              </a:rPr>
              <a:t>treatment</a:t>
            </a:r>
            <a:r>
              <a:rPr lang="fr-FR" sz="800" i="1" dirty="0">
                <a:solidFill>
                  <a:schemeClr val="tx1"/>
                </a:solidFill>
              </a:rPr>
              <a:t> </a:t>
            </a:r>
            <a:r>
              <a:rPr lang="fr-FR" sz="800" i="1" dirty="0" err="1">
                <a:solidFill>
                  <a:schemeClr val="tx1"/>
                </a:solidFill>
              </a:rPr>
              <a:t>durations</a:t>
            </a:r>
            <a:r>
              <a:rPr lang="fr-FR" sz="800" i="1" dirty="0">
                <a:solidFill>
                  <a:schemeClr val="tx1"/>
                </a:solidFill>
              </a:rPr>
              <a:t> for control of </a:t>
            </a:r>
            <a:r>
              <a:rPr lang="fr-FR" sz="800" i="1" dirty="0" err="1">
                <a:solidFill>
                  <a:schemeClr val="tx1"/>
                </a:solidFill>
              </a:rPr>
              <a:t>bed</a:t>
            </a:r>
            <a:r>
              <a:rPr lang="fr-FR" sz="800" i="1" dirty="0">
                <a:solidFill>
                  <a:schemeClr val="tx1"/>
                </a:solidFill>
              </a:rPr>
              <a:t> bugs. Pest Management </a:t>
            </a:r>
            <a:r>
              <a:rPr lang="fr-FR" sz="800" i="1" dirty="0" err="1">
                <a:solidFill>
                  <a:schemeClr val="tx1"/>
                </a:solidFill>
              </a:rPr>
              <a:t>Sci</a:t>
            </a:r>
            <a:r>
              <a:rPr lang="fr-FR" sz="800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" name="Image 39" descr="images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3093293" cy="17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85184"/>
            <a:ext cx="2188047" cy="1639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elev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106861" cy="338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Image 6" descr="IMG_00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76" y="4143380"/>
            <a:ext cx="414340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 : coins arrondis 2">
            <a:extLst>
              <a:ext uri="{FF2B5EF4-FFF2-40B4-BE49-F238E27FC236}">
                <a16:creationId xmlns:a16="http://schemas.microsoft.com/office/drawing/2014/main" id="{D1E05D3C-0460-4EFA-A4EB-E5D5CF5750B1}"/>
              </a:ext>
            </a:extLst>
          </p:cNvPr>
          <p:cNvSpPr/>
          <p:nvPr/>
        </p:nvSpPr>
        <p:spPr>
          <a:xfrm>
            <a:off x="4572000" y="3714752"/>
            <a:ext cx="4357718" cy="30003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</a:rPr>
              <a:t> Elevage de </a:t>
            </a:r>
            <a:r>
              <a:rPr lang="fr-FR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Cimex </a:t>
            </a:r>
            <a:r>
              <a:rPr lang="fr-FR" sz="18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lectularius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</a:rPr>
              <a:t> sur membrane artificielle et sang humain (EFS) avec système </a:t>
            </a:r>
            <a:r>
              <a:rPr lang="fr-FR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Hemotek</a:t>
            </a:r>
            <a:endParaRPr lang="fr-F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</a:rPr>
              <a:t> Diverses souches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</a:rPr>
              <a:t> Recherches sur la transmission de pathogène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age 11" descr="IMG_20171013_171714.jpg"/>
          <p:cNvPicPr>
            <a:picLocks noChangeAspect="1"/>
          </p:cNvPicPr>
          <p:nvPr/>
        </p:nvPicPr>
        <p:blipFill>
          <a:blip r:embed="rId5" cstate="print"/>
          <a:srcRect r="14285"/>
          <a:stretch>
            <a:fillRect/>
          </a:stretch>
        </p:blipFill>
        <p:spPr>
          <a:xfrm>
            <a:off x="4500561" y="642918"/>
            <a:ext cx="4354347" cy="28575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2133600" cy="365125"/>
          </a:xfrm>
          <a:noFill/>
        </p:spPr>
        <p:txBody>
          <a:bodyPr/>
          <a:lstStyle/>
          <a:p>
            <a:pPr algn="l"/>
            <a:fld id="{75C5C6F0-3555-4D6D-A6A6-CD1E137799DF}" type="slidenum">
              <a:rPr lang="fr-FR" altLang="fr-FR" smtClean="0">
                <a:latin typeface="Calibri" pitchFamily="34" charset="0"/>
              </a:rPr>
              <a:pPr algn="l"/>
              <a:t>7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ELEVAGE</a:t>
            </a:r>
          </a:p>
        </p:txBody>
      </p:sp>
      <p:pic>
        <p:nvPicPr>
          <p:cNvPr id="16" name="Image 4" descr="LDI relief"/>
          <p:cNvPicPr>
            <a:picLocks noChangeAspect="1" noChangeArrowheads="1"/>
          </p:cNvPicPr>
          <p:nvPr/>
        </p:nvPicPr>
        <p:blipFill>
          <a:blip r:embed="rId6" cstate="print"/>
          <a:srcRect r="33673" b="9695"/>
          <a:stretch>
            <a:fillRect/>
          </a:stretch>
        </p:blipFill>
        <p:spPr bwMode="auto">
          <a:xfrm>
            <a:off x="8676456" y="0"/>
            <a:ext cx="445392" cy="4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059113" y="957188"/>
            <a:ext cx="2808287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CHALEUR &gt; 60° C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B8BBA9D-9074-4C2A-A5CF-40F5F95BEE8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5412" name="Image 10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59082"/>
            <a:ext cx="2143125" cy="2143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4999" name="Text Box 3"/>
          <p:cNvSpPr txBox="1">
            <a:spLocks noChangeArrowheads="1"/>
          </p:cNvSpPr>
          <p:nvPr/>
        </p:nvSpPr>
        <p:spPr bwMode="auto">
          <a:xfrm>
            <a:off x="250825" y="4891107"/>
            <a:ext cx="2665413" cy="1252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>
                <a:solidFill>
                  <a:schemeClr val="bg1"/>
                </a:solidFill>
                <a:latin typeface="+mn-lt"/>
              </a:rPr>
              <a:t>Lavage linge à plus de 50°C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1600">
                <a:solidFill>
                  <a:schemeClr val="bg1"/>
                </a:solidFill>
                <a:latin typeface="+mn-lt"/>
              </a:rPr>
              <a:t>Destruction adultes, immatures, oeufs</a:t>
            </a:r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4572000" y="2370157"/>
            <a:ext cx="1511300" cy="287337"/>
          </a:xfrm>
          <a:prstGeom prst="curvedDownArrow">
            <a:avLst>
              <a:gd name="adj1" fmla="val 105194"/>
              <a:gd name="adj2" fmla="val 210387"/>
              <a:gd name="adj3" fmla="val 33333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ea typeface="+mn-ea"/>
            </a:endParaRPr>
          </a:p>
        </p:txBody>
      </p:sp>
      <p:sp>
        <p:nvSpPr>
          <p:cNvPr id="145415" name="Line 13"/>
          <p:cNvSpPr>
            <a:spLocks noChangeShapeType="1"/>
          </p:cNvSpPr>
          <p:nvPr/>
        </p:nvSpPr>
        <p:spPr bwMode="auto">
          <a:xfrm>
            <a:off x="6372225" y="5603894"/>
            <a:ext cx="144463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+mn-lt"/>
            </a:endParaRPr>
          </a:p>
        </p:txBody>
      </p:sp>
      <p:sp>
        <p:nvSpPr>
          <p:cNvPr id="14541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5FB6E42-AC34-4E52-8083-971E5FE4B22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541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B0E37B0-8484-4E33-87C9-35492A4E79C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541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6C0A163-B686-446B-90FB-0EE2E0D505C9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541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4559F69-5003-4F62-A99B-8B9D216969D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542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EDA7DBF-F597-4896-8175-D2E5B96AF06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542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1CD534F-F06D-4651-88B4-EE83503E3FA4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45423" name="Image 40" descr="téléchargement (4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946419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4" name="Image 41" descr="téléchargement (5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500" y="2803544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6372225" y="2587644"/>
            <a:ext cx="1511300" cy="287338"/>
          </a:xfrm>
          <a:prstGeom prst="curvedDownArrow">
            <a:avLst>
              <a:gd name="adj1" fmla="val 105194"/>
              <a:gd name="adj2" fmla="val 210387"/>
              <a:gd name="adj3" fmla="val 33333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latin typeface="+mn-lt"/>
              <a:ea typeface="+mn-ea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940425" y="4962544"/>
            <a:ext cx="2592388" cy="923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>
                <a:solidFill>
                  <a:schemeClr val="bg1"/>
                </a:solidFill>
                <a:latin typeface="+mn-lt"/>
              </a:rPr>
              <a:t>Le linge sain est protégé dans sac plastique</a:t>
            </a:r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5427" name="Image 35" descr="téléchargeme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65908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2124075" y="2370157"/>
            <a:ext cx="1511300" cy="287337"/>
          </a:xfrm>
          <a:prstGeom prst="curvedDownArrow">
            <a:avLst>
              <a:gd name="adj1" fmla="val 105194"/>
              <a:gd name="adj2" fmla="val 210387"/>
              <a:gd name="adj3" fmla="val 33333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ea typeface="+mn-ea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203575" y="4891107"/>
            <a:ext cx="1655763" cy="92392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>
                <a:solidFill>
                  <a:srgbClr val="FF0000"/>
                </a:solidFill>
                <a:latin typeface="+mn-lt"/>
              </a:rPr>
              <a:t>Si possibilité sèche-linge +++</a:t>
            </a:r>
            <a:endParaRPr lang="fr-FR" sz="16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7" name="Image 4" descr="LDI relief">
            <a:extLst>
              <a:ext uri="{FF2B5EF4-FFF2-40B4-BE49-F238E27FC236}">
                <a16:creationId xmlns:a16="http://schemas.microsoft.com/office/drawing/2014/main" id="{AE8E32AB-FF90-4E6E-9C25-A7CB8CD6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3AEC06-66F4-4EAE-B185-A2B1C05505AA}"/>
              </a:ext>
            </a:extLst>
          </p:cNvPr>
          <p:cNvSpPr txBox="1"/>
          <p:nvPr/>
        </p:nvSpPr>
        <p:spPr>
          <a:xfrm>
            <a:off x="7452320" y="40799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LINGE TRAITÉ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DF40FFF-CF7F-4DB1-B7A0-63D67D6973DC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6436" name="Image 9" descr="ind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351"/>
            <a:ext cx="3744913" cy="3744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643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B413BAE-98DA-4111-BC0B-23223A3FE01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643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D8D159F-5FB4-4FF5-8B9A-9DC6795AD93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643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5BC891D9-16FD-40DA-9741-18762420F1E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644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EE7EF7D-92F6-466E-9C50-005FE3C1ECB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4644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C2520771-66D7-4944-A84D-019E3C8D8CA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644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EF3F6B9-CE33-4EA6-9CFB-DAF1A051EF1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71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17" name="Rectangle : coins arrondis 2"/>
          <p:cNvSpPr/>
          <p:nvPr/>
        </p:nvSpPr>
        <p:spPr>
          <a:xfrm>
            <a:off x="4860032" y="2591694"/>
            <a:ext cx="4104456" cy="33575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Congélation vêtements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fragiles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Objets : CD, livres,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chaussures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Sacs scellés, pas de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    revendication possible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 Durée conseillée : 72H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8" name="Image 37" descr="téléchargement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67672">
            <a:off x="611560" y="1052239"/>
            <a:ext cx="2463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5" descr="téléchargement (6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340271"/>
            <a:ext cx="1060716" cy="4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8" descr="téléchargement (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124247"/>
            <a:ext cx="1112639" cy="83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flipH="1">
            <a:off x="1835696" y="1196255"/>
            <a:ext cx="1871439" cy="576263"/>
          </a:xfrm>
          <a:prstGeom prst="curvedDownArrow">
            <a:avLst>
              <a:gd name="adj1" fmla="val 105194"/>
              <a:gd name="adj2" fmla="val 210387"/>
              <a:gd name="adj3" fmla="val 33333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ea typeface="+mn-ea"/>
            </a:endParaRPr>
          </a:p>
        </p:txBody>
      </p:sp>
      <p:pic>
        <p:nvPicPr>
          <p:cNvPr id="22" name="Image 4" descr="LDI relief">
            <a:extLst>
              <a:ext uri="{FF2B5EF4-FFF2-40B4-BE49-F238E27FC236}">
                <a16:creationId xmlns:a16="http://schemas.microsoft.com/office/drawing/2014/main" id="{D2D8A8C4-265B-4A9D-891D-B648D433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0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6A15CF2-F172-4B5F-B2BD-E4289AA0233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0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96633CB-1F51-47E3-9007-07DB7D05A9E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360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DEE3A83-3D87-43BA-91EE-A9A4524511D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0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EF059F3-268B-4EEC-9513-E44F29D7B7A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0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C0AA2AC-CD3D-45A4-834A-A84046BB6E6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360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E687788-3CD1-42CF-AA65-98DA7EE82A0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0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7F4E8F-0ECA-4D76-BEE7-A81823127C6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17E422F-9E6A-405E-A3F7-4E44C0E55F8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3E171A8-3032-489F-B30E-D04B90F2905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43706AE-83A1-4B29-9BDD-167033A60EF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72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9" name="Image 18" descr="fascinating-corroventa-launches-heat-system-for-bed-bugs-sanitation-review-about-best-bed-bug-tent-portra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1" y="908720"/>
            <a:ext cx="6903439" cy="532859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79512" y="1268760"/>
            <a:ext cx="1800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1" dirty="0"/>
              <a:t>CORROVENTA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39552" y="4221088"/>
            <a:ext cx="112518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CHAUFFAGE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691680" y="4365104"/>
            <a:ext cx="792088" cy="28803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4" descr="LDI relief">
            <a:extLst>
              <a:ext uri="{FF2B5EF4-FFF2-40B4-BE49-F238E27FC236}">
                <a16:creationId xmlns:a16="http://schemas.microsoft.com/office/drawing/2014/main" id="{57311D01-970C-4E99-90D1-0D1F0B1F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HABITUS CL 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sp>
        <p:nvSpPr>
          <p:cNvPr id="157698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44345D7-77FF-4EBC-977F-B384CD1051DF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47813" y="1125538"/>
            <a:ext cx="7056437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LUTTE CHIMIQUE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3</a:t>
            </a:r>
          </a:p>
        </p:txBody>
      </p:sp>
      <p:sp>
        <p:nvSpPr>
          <p:cNvPr id="15770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7B80E3B-8250-43B2-BDC7-916624E6E3B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770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DFF9F4C-E6BF-4A48-A850-192ED4B406F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770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AF9B4FF-4662-4CA7-B24B-E230F5F150A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770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3D057E4-960D-4F9B-B3F5-7F49EDA6480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770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109A519-F28C-40A4-A8EF-B9FB90143DE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770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4DFC104-9A36-41A0-A494-31F7FD68FEC8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73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57709" name="Image 33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364490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0" name="Image 34" descr="téléchargement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5629275"/>
            <a:ext cx="3733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73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73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3" name="Image 4" descr="LDI relief">
            <a:extLst>
              <a:ext uri="{FF2B5EF4-FFF2-40B4-BE49-F238E27FC236}">
                <a16:creationId xmlns:a16="http://schemas.microsoft.com/office/drawing/2014/main" id="{C6517DA9-262E-42B0-8BE7-FB2AE40C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388" y="692150"/>
            <a:ext cx="8785225" cy="28352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fr-F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ETAPE FINALE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fr-F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EFFET CHOC ET REMANENT (faible avec les nouveaux insecticides)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fr-F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TOXIQUE (+ ou -) – Eloigner les habitants et protéger les objets à contact direct (draps, jouets…)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APRES AVOIR FAIT PLACE NETTE</a:t>
            </a:r>
          </a:p>
        </p:txBody>
      </p:sp>
      <p:sp>
        <p:nvSpPr>
          <p:cNvPr id="15974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BC60EB1-F959-481E-BC88-1AEF82B4833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59749" name="Picture 10" descr="https://encrypted-tbn2.gstatic.com/images?q=tbn:ANd9GcRTh9kMiHxsqvlCXiReoEXd2s0tcdUwieYHTPeczp_7ftvyed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933825"/>
            <a:ext cx="39608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12" descr="https://encrypted-tbn0.gstatic.com/images?q=tbn:ANd9GcQP_oKpdIrj9rFaXCY2NXut6HEeDZvkmMi82BpxzrmQMkuTHdW2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7861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5219700" y="3789363"/>
            <a:ext cx="3673475" cy="273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148263" y="3644900"/>
            <a:ext cx="3311525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5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D1A9757-7D72-4B37-A78A-4D539479DA9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975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9EA9ED-14BF-4E71-B05C-98EBE2097A1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5976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0CCF54B-4DB3-4F77-A04B-EF106CC2D4C4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74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4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74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14" name="Image 4" descr="LDI relief">
            <a:extLst>
              <a:ext uri="{FF2B5EF4-FFF2-40B4-BE49-F238E27FC236}">
                <a16:creationId xmlns:a16="http://schemas.microsoft.com/office/drawing/2014/main" id="{B4BFE195-2A12-49EF-871A-80A5F50E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022" y="2945794"/>
            <a:ext cx="1077334" cy="2112101"/>
          </a:xfrm>
          <a:prstGeom prst="rect">
            <a:avLst/>
          </a:prstGeom>
        </p:spPr>
      </p:pic>
      <p:pic>
        <p:nvPicPr>
          <p:cNvPr id="4" name="Image 3" descr="anti-punaises-de-lit-teskadust-poudre-insecticide-en-lot-de-2-1-offert.jpg"/>
          <p:cNvPicPr>
            <a:picLocks noChangeAspect="1"/>
          </p:cNvPicPr>
          <p:nvPr/>
        </p:nvPicPr>
        <p:blipFill>
          <a:blip r:embed="rId3" cstate="print"/>
          <a:srcRect l="81500" t="36770" b="10311"/>
          <a:stretch>
            <a:fillRect/>
          </a:stretch>
        </p:blipFill>
        <p:spPr>
          <a:xfrm>
            <a:off x="243752" y="1000108"/>
            <a:ext cx="843525" cy="1602330"/>
          </a:xfrm>
          <a:prstGeom prst="rect">
            <a:avLst/>
          </a:prstGeom>
        </p:spPr>
      </p:pic>
      <p:pic>
        <p:nvPicPr>
          <p:cNvPr id="5" name="Image 4" descr="vulcano-insecticide-special-punaises-de-lit.jpg"/>
          <p:cNvPicPr>
            <a:picLocks noChangeAspect="1"/>
          </p:cNvPicPr>
          <p:nvPr/>
        </p:nvPicPr>
        <p:blipFill>
          <a:blip r:embed="rId4" cstate="print"/>
          <a:srcRect l="36817" r="36278"/>
          <a:stretch>
            <a:fillRect/>
          </a:stretch>
        </p:blipFill>
        <p:spPr>
          <a:xfrm>
            <a:off x="1277829" y="1000109"/>
            <a:ext cx="618255" cy="2289042"/>
          </a:xfrm>
          <a:prstGeom prst="rect">
            <a:avLst/>
          </a:prstGeom>
        </p:spPr>
      </p:pic>
      <p:pic>
        <p:nvPicPr>
          <p:cNvPr id="7" name="Image 6" descr="spray-anti-puces-et-punaises-de-lit.jpg"/>
          <p:cNvPicPr>
            <a:picLocks noChangeAspect="1"/>
          </p:cNvPicPr>
          <p:nvPr/>
        </p:nvPicPr>
        <p:blipFill>
          <a:blip r:embed="rId5" cstate="print"/>
          <a:srcRect l="26900" t="12200" r="32150" b="12201"/>
          <a:stretch>
            <a:fillRect/>
          </a:stretch>
        </p:blipFill>
        <p:spPr>
          <a:xfrm>
            <a:off x="2082112" y="1229012"/>
            <a:ext cx="1058015" cy="1945686"/>
          </a:xfrm>
          <a:prstGeom prst="rect">
            <a:avLst/>
          </a:prstGeom>
        </p:spPr>
      </p:pic>
      <p:pic>
        <p:nvPicPr>
          <p:cNvPr id="8" name="Image 7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2112" y="3231925"/>
            <a:ext cx="577959" cy="2117364"/>
          </a:xfrm>
          <a:prstGeom prst="rect">
            <a:avLst/>
          </a:prstGeom>
        </p:spPr>
      </p:pic>
      <p:pic>
        <p:nvPicPr>
          <p:cNvPr id="9" name="Image 8" descr="cim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5483" y="3918637"/>
            <a:ext cx="828307" cy="1582065"/>
          </a:xfrm>
          <a:prstGeom prst="rect">
            <a:avLst/>
          </a:prstGeom>
        </p:spPr>
      </p:pic>
      <p:pic>
        <p:nvPicPr>
          <p:cNvPr id="11" name="Image 10" descr="insecticide-punaise-de-lit-pharmacie-luxury-insecticide-de-punaises-de-lit-of-insecticide-punaise-de-lit-pharmacie.jpg"/>
          <p:cNvPicPr>
            <a:picLocks noChangeAspect="1"/>
          </p:cNvPicPr>
          <p:nvPr/>
        </p:nvPicPr>
        <p:blipFill>
          <a:blip r:embed="rId8" cstate="print"/>
          <a:srcRect l="33678" r="30813"/>
          <a:stretch>
            <a:fillRect/>
          </a:stretch>
        </p:blipFill>
        <p:spPr>
          <a:xfrm>
            <a:off x="3001291" y="3346376"/>
            <a:ext cx="652776" cy="1831234"/>
          </a:xfrm>
          <a:prstGeom prst="rect">
            <a:avLst/>
          </a:prstGeom>
        </p:spPr>
      </p:pic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9" cstate="print"/>
          <a:srcRect l="28536" r="31145"/>
          <a:stretch>
            <a:fillRect/>
          </a:stretch>
        </p:blipFill>
        <p:spPr>
          <a:xfrm>
            <a:off x="243752" y="2716890"/>
            <a:ext cx="689385" cy="17031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288535" y="1629595"/>
            <a:ext cx="137877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Pyréthrinoides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844" y="1000108"/>
            <a:ext cx="4929222" cy="4444607"/>
          </a:xfrm>
          <a:prstGeom prst="rect">
            <a:avLst/>
          </a:prstGeom>
          <a:solidFill>
            <a:srgbClr val="4F81BD">
              <a:alpha val="1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2A9C6FB5-11D3-4847-9675-08D30964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3" name="Espace réservé du numéro de diapositive 61">
            <a:extLst>
              <a:ext uri="{FF2B5EF4-FFF2-40B4-BE49-F238E27FC236}">
                <a16:creationId xmlns:a16="http://schemas.microsoft.com/office/drawing/2014/main" id="{1F91A5EF-5D34-4895-A767-1B09D054C3B6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6763DD6-AD17-4831-8547-45B0EC956AAE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A42A8B0A-3B11-4823-B0E9-34CCC500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5" name="Espace réservé du numéro de diapositive 61">
            <a:extLst>
              <a:ext uri="{FF2B5EF4-FFF2-40B4-BE49-F238E27FC236}">
                <a16:creationId xmlns:a16="http://schemas.microsoft.com/office/drawing/2014/main" id="{F80143B3-6863-4181-A600-367C34821BA6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68822BE-91FD-4145-963B-BB07792E76B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75E83DBB-2556-4855-B42E-8B2FC3DD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7" name="Espace réservé du numéro de diapositive 61">
            <a:extLst>
              <a:ext uri="{FF2B5EF4-FFF2-40B4-BE49-F238E27FC236}">
                <a16:creationId xmlns:a16="http://schemas.microsoft.com/office/drawing/2014/main" id="{B7F1FA49-EBD4-4A38-9867-89DE9F2EB3E4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C32C488-0718-4704-8963-069E0670BB4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8" name="Text Box 50">
            <a:extLst>
              <a:ext uri="{FF2B5EF4-FFF2-40B4-BE49-F238E27FC236}">
                <a16:creationId xmlns:a16="http://schemas.microsoft.com/office/drawing/2014/main" id="{072B184E-8A25-4991-BD60-9454424E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7C1D5C3-0619-44A3-87AC-0E48213C37F9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4E824020-82E6-4D34-9F67-DE8B528B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6E46514-7B13-4625-B63D-0F355A4B649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" name="Espace réservé du numéro de diapositive 61">
            <a:extLst>
              <a:ext uri="{FF2B5EF4-FFF2-40B4-BE49-F238E27FC236}">
                <a16:creationId xmlns:a16="http://schemas.microsoft.com/office/drawing/2014/main" id="{25DF6DBD-18B8-43EB-B758-499EF14C1158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7493F1E-949E-46EF-92F2-F7D7498EF797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1" name="Text Box 50">
            <a:extLst>
              <a:ext uri="{FF2B5EF4-FFF2-40B4-BE49-F238E27FC236}">
                <a16:creationId xmlns:a16="http://schemas.microsoft.com/office/drawing/2014/main" id="{032AA641-BE1C-4FF0-99AB-C9AAABA2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EB40833-2BCD-49C8-8CFB-7A62A3E35A4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" name="Espace réservé du numéro de diapositive 61">
            <a:extLst>
              <a:ext uri="{FF2B5EF4-FFF2-40B4-BE49-F238E27FC236}">
                <a16:creationId xmlns:a16="http://schemas.microsoft.com/office/drawing/2014/main" id="{4717CF0F-F27E-4BD7-9349-DB7707B4B1F2}"/>
              </a:ext>
            </a:extLst>
          </p:cNvPr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5A03AE4-8EE1-4BB5-B707-1A66439593F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3" name="Espace réservé du numéro de diapositive 6">
            <a:extLst>
              <a:ext uri="{FF2B5EF4-FFF2-40B4-BE49-F238E27FC236}">
                <a16:creationId xmlns:a16="http://schemas.microsoft.com/office/drawing/2014/main" id="{1A67451B-3015-458F-A6EB-6DF32C10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75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5" name="Image 4" descr="LDI relief">
            <a:extLst>
              <a:ext uri="{FF2B5EF4-FFF2-40B4-BE49-F238E27FC236}">
                <a16:creationId xmlns:a16="http://schemas.microsoft.com/office/drawing/2014/main" id="{D6C27E99-4269-440A-8A86-67681910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 : coins arrondis 2"/>
          <p:cNvSpPr/>
          <p:nvPr/>
        </p:nvSpPr>
        <p:spPr>
          <a:xfrm>
            <a:off x="5357818" y="857232"/>
            <a:ext cx="3643338" cy="48577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PROSCRIRE  = résistance et répulsifs </a:t>
            </a:r>
            <a:r>
              <a: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fuite vers d’autres pièces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fr-FR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PYRETHROIDES SONT LES INSECTICIDES LES PLUS COMMUNS ET LES PLUS VENDUS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fr-F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 INTERNET PRODUITS PROFESSIONNELS ACCESSIBLES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fr-FR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UTILISATION REGULIERE EN CAS DE FORTE INFESTATION = RESISTANCE 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IMPORTATION DE PUNAISES RÉSISTANTES DES USA OU CANADA PAR EXEMPLE</a:t>
            </a:r>
            <a:endParaRPr lang="fr-F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1428736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57158" y="3286124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305534" y="1643050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428860" y="2214554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071802" y="3786190"/>
            <a:ext cx="428628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143108" y="4143380"/>
            <a:ext cx="428628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285852" y="4286256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143372" y="4714884"/>
            <a:ext cx="500066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46" name="Connecteur droit 45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24</a:t>
            </a:r>
          </a:p>
        </p:txBody>
      </p:sp>
      <p:sp>
        <p:nvSpPr>
          <p:cNvPr id="18841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F4C9C9-21FB-4540-A90E-35755F7E9E6C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8420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18842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8A39501-B8C0-4926-B0DC-18F88633CA8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8422" name="Text Box 44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8842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BB36891-97C3-4534-960A-858892CC805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8424" name="Text Box 3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88425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18842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3E5AB60-EF83-4148-8BC5-7EC481625E2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842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DF330D9-826B-4A27-8E11-304B5F21BC2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842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99B661D-A08D-4ED6-9AAC-C840379CBFE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842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299084-EF76-4CBB-BFAE-EDC7B47C7C2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843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4FA8FEE-CA54-4A02-BACE-69FE81BBC4F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843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9F25A3E-F406-42B6-A5E7-81DD7751DCCE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950" y="2133600"/>
            <a:ext cx="1944688" cy="3817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b="1" dirty="0" err="1">
                <a:solidFill>
                  <a:srgbClr val="FFFF00"/>
                </a:solidFill>
                <a:ea typeface="ＭＳ Ｐゴシック" pitchFamily="34" charset="-128"/>
              </a:rPr>
              <a:t>Traitement</a:t>
            </a:r>
            <a:r>
              <a:rPr lang="en-GB" sz="1800" b="1" dirty="0">
                <a:solidFill>
                  <a:srgbClr val="FFFF00"/>
                </a:solidFill>
                <a:ea typeface="ＭＳ Ｐゴシック" pitchFamily="34" charset="-128"/>
              </a:rPr>
              <a:t> 1</a:t>
            </a:r>
          </a:p>
          <a:p>
            <a:pPr algn="ctr" eaLnBrk="1" hangingPunct="1">
              <a:defRPr/>
            </a:pPr>
            <a:r>
              <a:rPr lang="en-GB" sz="1800" b="1" dirty="0" err="1">
                <a:solidFill>
                  <a:srgbClr val="FFFF00"/>
                </a:solidFill>
                <a:ea typeface="ＭＳ Ｐゴシック" pitchFamily="34" charset="-128"/>
              </a:rPr>
              <a:t>Pyrethrinoides</a:t>
            </a:r>
            <a:r>
              <a:rPr lang="en-GB" sz="1800" b="1" dirty="0">
                <a:solidFill>
                  <a:srgbClr val="FFFF00"/>
                </a:solidFill>
                <a:ea typeface="ＭＳ Ｐゴシック" pitchFamily="34" charset="-128"/>
              </a:rPr>
              <a:t>? </a:t>
            </a:r>
          </a:p>
          <a:p>
            <a:pPr algn="ctr" eaLnBrk="1" hangingPunct="1">
              <a:defRPr/>
            </a:pPr>
            <a:endParaRPr lang="en-GB" sz="1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Élimination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des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jeunes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et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adulte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sensibles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       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persistance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des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oeufs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et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adultes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jeunes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résistants</a:t>
            </a:r>
            <a:endParaRPr lang="en-GB" sz="18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9975" y="2133600"/>
            <a:ext cx="2016125" cy="3817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b="1" dirty="0" err="1">
                <a:solidFill>
                  <a:srgbClr val="FFFF00"/>
                </a:solidFill>
                <a:ea typeface="ＭＳ Ｐゴシック" pitchFamily="34" charset="-128"/>
              </a:rPr>
              <a:t>Traitement</a:t>
            </a:r>
            <a:r>
              <a:rPr lang="en-GB" sz="1800" b="1" dirty="0">
                <a:solidFill>
                  <a:srgbClr val="FFFF00"/>
                </a:solidFill>
                <a:ea typeface="ＭＳ Ｐゴシック" pitchFamily="34" charset="-128"/>
              </a:rPr>
              <a:t> 2</a:t>
            </a:r>
          </a:p>
          <a:p>
            <a:pPr algn="ctr" eaLnBrk="1" hangingPunct="1">
              <a:defRPr/>
            </a:pPr>
            <a:r>
              <a:rPr lang="en-GB" sz="1800" b="1" dirty="0" err="1">
                <a:solidFill>
                  <a:srgbClr val="FFFF00"/>
                </a:solidFill>
                <a:ea typeface="ＭＳ Ｐゴシック" pitchFamily="34" charset="-128"/>
              </a:rPr>
              <a:t>Chlorphénapyr</a:t>
            </a:r>
            <a:r>
              <a:rPr lang="en-GB" sz="1800" b="1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defRPr/>
            </a:pPr>
            <a:endParaRPr lang="en-GB" sz="1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Élimination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des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jeunes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fraichement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éclos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et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adultes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qui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ont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résistés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aux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traitements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1     </a:t>
            </a:r>
          </a:p>
        </p:txBody>
      </p:sp>
      <p:sp>
        <p:nvSpPr>
          <p:cNvPr id="54" name="Flèche courbée vers le bas 53"/>
          <p:cNvSpPr/>
          <p:nvPr/>
        </p:nvSpPr>
        <p:spPr>
          <a:xfrm>
            <a:off x="1692275" y="1989138"/>
            <a:ext cx="1439863" cy="5032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8436" name="ZoneTexte 54"/>
          <p:cNvSpPr txBox="1">
            <a:spLocks noChangeArrowheads="1"/>
          </p:cNvSpPr>
          <p:nvPr/>
        </p:nvSpPr>
        <p:spPr bwMode="auto">
          <a:xfrm>
            <a:off x="1619250" y="169227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fr-FR" sz="1800" b="1"/>
              <a:t>7 – 10 j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3438" y="2133600"/>
            <a:ext cx="2017712" cy="3817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b="1" dirty="0" err="1">
                <a:solidFill>
                  <a:srgbClr val="FFFF00"/>
                </a:solidFill>
                <a:ea typeface="ＭＳ Ｐゴシック" pitchFamily="34" charset="-128"/>
              </a:rPr>
              <a:t>Traitement</a:t>
            </a:r>
            <a:r>
              <a:rPr lang="en-GB" sz="1800" b="1" dirty="0">
                <a:solidFill>
                  <a:srgbClr val="FFFF00"/>
                </a:solidFill>
                <a:ea typeface="ＭＳ Ｐゴシック" pitchFamily="34" charset="-128"/>
              </a:rPr>
              <a:t> 3</a:t>
            </a:r>
          </a:p>
          <a:p>
            <a:pPr algn="ctr" eaLnBrk="1" hangingPunct="1">
              <a:defRPr/>
            </a:pPr>
            <a:endParaRPr lang="en-GB" sz="18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Élimination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des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jeunes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fraichement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éclos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et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adultes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qui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ont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résistés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aux </a:t>
            </a:r>
            <a:r>
              <a:rPr lang="en-GB" sz="1800" dirty="0" err="1">
                <a:solidFill>
                  <a:srgbClr val="FFFFFF"/>
                </a:solidFill>
                <a:ea typeface="ＭＳ Ｐゴシック" pitchFamily="34" charset="-128"/>
              </a:rPr>
              <a:t>traitements</a:t>
            </a:r>
            <a:r>
              <a:rPr lang="en-GB" sz="1800" dirty="0">
                <a:solidFill>
                  <a:srgbClr val="FFFFFF"/>
                </a:solidFill>
                <a:ea typeface="ＭＳ Ｐゴシック" pitchFamily="34" charset="-128"/>
              </a:rPr>
              <a:t> 2     </a:t>
            </a:r>
          </a:p>
        </p:txBody>
      </p:sp>
      <p:sp>
        <p:nvSpPr>
          <p:cNvPr id="40" name="Flèche courbée vers le bas 39"/>
          <p:cNvSpPr/>
          <p:nvPr/>
        </p:nvSpPr>
        <p:spPr>
          <a:xfrm>
            <a:off x="3851275" y="1916113"/>
            <a:ext cx="1439863" cy="5032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8439" name="ZoneTexte 54"/>
          <p:cNvSpPr txBox="1">
            <a:spLocks noChangeArrowheads="1"/>
          </p:cNvSpPr>
          <p:nvPr/>
        </p:nvSpPr>
        <p:spPr bwMode="auto">
          <a:xfrm>
            <a:off x="3635375" y="1354138"/>
            <a:ext cx="18732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fr-FR" sz="1800"/>
              <a:t>Éventuellement</a:t>
            </a:r>
          </a:p>
          <a:p>
            <a:pPr algn="ctr" eaLnBrk="1" hangingPunct="1"/>
            <a:r>
              <a:rPr lang="en-US" altLang="fr-FR" sz="1800" b="1"/>
              <a:t>7 – 10 j</a:t>
            </a:r>
          </a:p>
          <a:p>
            <a:pPr algn="ctr" eaLnBrk="1" hangingPunct="1"/>
            <a:endParaRPr lang="en-US" altLang="fr-FR" sz="1800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3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987675" y="13414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4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08625" y="13414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5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7812088" y="13414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6</a:t>
            </a:r>
          </a:p>
        </p:txBody>
      </p:sp>
      <p:sp>
        <p:nvSpPr>
          <p:cNvPr id="188444" name="Rectangle 45"/>
          <p:cNvSpPr>
            <a:spLocks noChangeArrowheads="1"/>
          </p:cNvSpPr>
          <p:nvPr/>
        </p:nvSpPr>
        <p:spPr bwMode="auto">
          <a:xfrm>
            <a:off x="6443663" y="1557338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fr-FR" sz="1800" b="1"/>
              <a:t>10 – 15 j</a:t>
            </a:r>
          </a:p>
        </p:txBody>
      </p:sp>
      <p:pic>
        <p:nvPicPr>
          <p:cNvPr id="188445" name="Image 46" descr="téléchargement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3068638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7091363" y="2133600"/>
            <a:ext cx="2017712" cy="790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b="1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GB" sz="1800" b="1">
                <a:solidFill>
                  <a:srgbClr val="FFFF00"/>
                </a:solidFill>
                <a:ea typeface="ＭＳ Ｐゴシック" pitchFamily="34" charset="-128"/>
              </a:rPr>
              <a:t>Détection canine</a:t>
            </a:r>
          </a:p>
          <a:p>
            <a:pPr algn="ctr" eaLnBrk="1" hangingPunct="1">
              <a:defRPr/>
            </a:pPr>
            <a:endParaRPr lang="en-GB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9" name="Flèche courbée vers le bas 48"/>
          <p:cNvSpPr/>
          <p:nvPr/>
        </p:nvSpPr>
        <p:spPr>
          <a:xfrm>
            <a:off x="6300788" y="1844675"/>
            <a:ext cx="1439862" cy="5032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8448" name="ZoneTexte 54"/>
          <p:cNvSpPr txBox="1">
            <a:spLocks noChangeArrowheads="1"/>
          </p:cNvSpPr>
          <p:nvPr/>
        </p:nvSpPr>
        <p:spPr bwMode="auto">
          <a:xfrm>
            <a:off x="2032017" y="6310313"/>
            <a:ext cx="5040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fr-FR" sz="1800" b="1" dirty="0">
                <a:solidFill>
                  <a:srgbClr val="FF0000"/>
                </a:solidFill>
              </a:rPr>
              <a:t>Si </a:t>
            </a:r>
            <a:r>
              <a:rPr lang="en-US" altLang="fr-FR" sz="1800" b="1" dirty="0" err="1">
                <a:solidFill>
                  <a:srgbClr val="FF0000"/>
                </a:solidFill>
              </a:rPr>
              <a:t>nécessaire</a:t>
            </a:r>
            <a:r>
              <a:rPr lang="en-US" altLang="fr-FR" sz="1800" b="1" dirty="0">
                <a:solidFill>
                  <a:srgbClr val="FF0000"/>
                </a:solidFill>
              </a:rPr>
              <a:t> : forte infestation - résistance</a:t>
            </a:r>
          </a:p>
          <a:p>
            <a:pPr algn="ctr" eaLnBrk="1" hangingPunct="1"/>
            <a:endParaRPr lang="en-US" altLang="fr-FR" sz="1800" b="1" dirty="0">
              <a:solidFill>
                <a:srgbClr val="FF0000"/>
              </a:solidFill>
            </a:endParaRPr>
          </a:p>
        </p:txBody>
      </p:sp>
      <p:sp>
        <p:nvSpPr>
          <p:cNvPr id="51" name="Parenthèse fermante 50"/>
          <p:cNvSpPr/>
          <p:nvPr/>
        </p:nvSpPr>
        <p:spPr>
          <a:xfrm rot="5400000">
            <a:off x="4392613" y="3897313"/>
            <a:ext cx="215900" cy="4464050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0" y="544492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5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7" name="Image 4" descr="LDI relief">
            <a:extLst>
              <a:ext uri="{FF2B5EF4-FFF2-40B4-BE49-F238E27FC236}">
                <a16:creationId xmlns:a16="http://schemas.microsoft.com/office/drawing/2014/main" id="{E1CB0AAD-AD4A-4865-BDC9-E59F049A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19</a:t>
            </a:r>
          </a:p>
        </p:txBody>
      </p:sp>
      <p:sp>
        <p:nvSpPr>
          <p:cNvPr id="183299" name="Text Box 4"/>
          <p:cNvSpPr txBox="1">
            <a:spLocks noChangeArrowheads="1"/>
          </p:cNvSpPr>
          <p:nvPr/>
        </p:nvSpPr>
        <p:spPr bwMode="auto">
          <a:xfrm>
            <a:off x="214282" y="4149080"/>
            <a:ext cx="3571900" cy="1631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solidFill>
                  <a:schemeClr val="bg1"/>
                </a:solidFill>
              </a:rPr>
              <a:t>Silice amorphe, elle peut contenir de faible quantité d’impuretés de silice  cristalline (3 à 4%)</a:t>
            </a:r>
            <a:r>
              <a:rPr lang="fr-FR" sz="2000" b="1" dirty="0">
                <a:solidFill>
                  <a:schemeClr val="bg1"/>
                </a:solidFill>
                <a:sym typeface="Wingdings" pitchFamily="2" charset="2"/>
              </a:rPr>
              <a:t> masque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8330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4EE657E-A210-49FF-BA1C-C803B94BC130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01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18330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BABE403-A099-4E67-8305-BEB80F1CCF2F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03" name="Text Box 44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8330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312F89F-23D8-40FD-BC85-478C793ECEE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05" name="Text Box 3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83306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18330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B3913E7-E2C5-4454-AA42-55F4F19BBF63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0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B971EF1-4D3A-4B98-B0EC-5035B93ED43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330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7B0772B-E47A-4246-AD15-F86489D97A7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331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573C02C-872E-4D2A-95C0-04D410843ACE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1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6E0CBDC-989C-4E26-B4A7-C5B7E5A0307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77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331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6FD9241-427C-4C34-858E-50E088BCC1DC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77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3316" name="Text Box 26"/>
          <p:cNvSpPr txBox="1">
            <a:spLocks noChangeArrowheads="1"/>
          </p:cNvSpPr>
          <p:nvPr/>
        </p:nvSpPr>
        <p:spPr bwMode="auto">
          <a:xfrm>
            <a:off x="971600" y="908720"/>
            <a:ext cx="208823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b="1" dirty="0"/>
              <a:t>TERRE DIATOMÉE</a:t>
            </a:r>
            <a:endParaRPr lang="fr-FR" altLang="fr-FR" sz="1600" b="1" i="1" dirty="0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0" y="544492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4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77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724128" y="908720"/>
            <a:ext cx="266429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600" b="1" dirty="0"/>
              <a:t>DIOXYDE DE SILICIUM</a:t>
            </a:r>
            <a:endParaRPr lang="fr-FR" altLang="fr-FR" sz="1600" b="1" i="1" dirty="0"/>
          </a:p>
        </p:txBody>
      </p:sp>
      <p:pic>
        <p:nvPicPr>
          <p:cNvPr id="35" name="Image 34" descr="téléchargement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2143125" cy="2143125"/>
          </a:xfrm>
          <a:prstGeom prst="rect">
            <a:avLst/>
          </a:prstGeom>
        </p:spPr>
      </p:pic>
      <p:pic>
        <p:nvPicPr>
          <p:cNvPr id="36" name="Image 35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12776"/>
            <a:ext cx="2143125" cy="2143125"/>
          </a:xfrm>
          <a:prstGeom prst="rect">
            <a:avLst/>
          </a:prstGeom>
        </p:spPr>
      </p:pic>
      <p:pic>
        <p:nvPicPr>
          <p:cNvPr id="37" name="Image 36" descr="téléchargement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052736"/>
            <a:ext cx="1423045" cy="1423045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286380" y="4071942"/>
            <a:ext cx="3383236" cy="16312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solidFill>
                  <a:schemeClr val="bg1"/>
                </a:solidFill>
              </a:rPr>
              <a:t>Silice amorphe, synthétique et 100% non cristalline   </a:t>
            </a:r>
            <a:r>
              <a:rPr lang="fr-FR" sz="2000" b="1" dirty="0">
                <a:solidFill>
                  <a:schemeClr val="bg1"/>
                </a:solidFill>
                <a:sym typeface="Wingdings" pitchFamily="2" charset="2"/>
              </a:rPr>
              <a:t>Pouvoir desséchant  masque car irritation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7704" y="3140968"/>
            <a:ext cx="360040" cy="144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4" descr="LDI relief">
            <a:extLst>
              <a:ext uri="{FF2B5EF4-FFF2-40B4-BE49-F238E27FC236}">
                <a16:creationId xmlns:a16="http://schemas.microsoft.com/office/drawing/2014/main" id="{F740B96B-0D88-4EE4-9667-D14F0FE7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9782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B3E845-8850-439E-9F11-7412EC0265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r="38700"/>
          <a:stretch/>
        </p:blipFill>
        <p:spPr>
          <a:xfrm>
            <a:off x="161925" y="907058"/>
            <a:ext cx="715357" cy="313064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86578" y="2000240"/>
            <a:ext cx="357190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857356" y="2214554"/>
            <a:ext cx="642942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14282" y="1714488"/>
            <a:ext cx="571504" cy="428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CEA24081-2898-406E-B916-7A99CFC6C467}" type="slidenum">
              <a:rPr lang="fr-FR" smtClean="0">
                <a:ea typeface="ＭＳ Ｐゴシック" pitchFamily="34" charset="-128"/>
              </a:rPr>
              <a:pPr algn="l"/>
              <a:t>78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42002" name="Picture 12" descr="Co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79" y="1785926"/>
            <a:ext cx="1497975" cy="20717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 4" descr="LDI relief">
            <a:extLst>
              <a:ext uri="{FF2B5EF4-FFF2-40B4-BE49-F238E27FC236}">
                <a16:creationId xmlns:a16="http://schemas.microsoft.com/office/drawing/2014/main" id="{FDA2C33C-02D6-4BD3-B19E-897104F9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à coins arrondis 18"/>
          <p:cNvSpPr/>
          <p:nvPr/>
        </p:nvSpPr>
        <p:spPr>
          <a:xfrm>
            <a:off x="285720" y="1714488"/>
            <a:ext cx="1571636" cy="221457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429124" y="1714488"/>
            <a:ext cx="2000264" cy="221457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P7250204.JPG"/>
          <p:cNvPicPr>
            <a:picLocks noChangeAspect="1"/>
          </p:cNvPicPr>
          <p:nvPr/>
        </p:nvPicPr>
        <p:blipFill>
          <a:blip r:embed="rId4" cstate="print"/>
          <a:srcRect l="6557"/>
          <a:stretch>
            <a:fillRect/>
          </a:stretch>
        </p:blipFill>
        <p:spPr>
          <a:xfrm>
            <a:off x="2106174" y="2000240"/>
            <a:ext cx="2143108" cy="1720127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2071670" y="1714488"/>
            <a:ext cx="2214578" cy="221457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P7250220.JPG"/>
          <p:cNvPicPr>
            <a:picLocks noChangeAspect="1"/>
          </p:cNvPicPr>
          <p:nvPr/>
        </p:nvPicPr>
        <p:blipFill>
          <a:blip r:embed="rId5" cstate="print"/>
          <a:srcRect l="18750" r="15625" b="18750"/>
          <a:stretch>
            <a:fillRect/>
          </a:stretch>
        </p:blipFill>
        <p:spPr>
          <a:xfrm>
            <a:off x="4500562" y="1990042"/>
            <a:ext cx="1857388" cy="1724710"/>
          </a:xfrm>
          <a:prstGeom prst="rect">
            <a:avLst/>
          </a:prstGeom>
        </p:spPr>
      </p:pic>
      <p:pic>
        <p:nvPicPr>
          <p:cNvPr id="26" name="Image 25" descr="P7250221.JPG"/>
          <p:cNvPicPr>
            <a:picLocks noChangeAspect="1"/>
          </p:cNvPicPr>
          <p:nvPr/>
        </p:nvPicPr>
        <p:blipFill>
          <a:blip r:embed="rId6" cstate="print"/>
          <a:srcRect l="27344" t="3125" r="32812" b="33333"/>
          <a:stretch>
            <a:fillRect/>
          </a:stretch>
        </p:blipFill>
        <p:spPr>
          <a:xfrm>
            <a:off x="6715140" y="1134358"/>
            <a:ext cx="1643074" cy="1785950"/>
          </a:xfrm>
          <a:prstGeom prst="rect">
            <a:avLst/>
          </a:prstGeom>
        </p:spPr>
      </p:pic>
      <p:pic>
        <p:nvPicPr>
          <p:cNvPr id="27" name="Image 26" descr="P7250227.JPG"/>
          <p:cNvPicPr>
            <a:picLocks noChangeAspect="1"/>
          </p:cNvPicPr>
          <p:nvPr/>
        </p:nvPicPr>
        <p:blipFill>
          <a:blip r:embed="rId7" cstate="print"/>
          <a:srcRect l="17969" t="15625" r="43750" b="34375"/>
          <a:stretch>
            <a:fillRect/>
          </a:stretch>
        </p:blipFill>
        <p:spPr>
          <a:xfrm>
            <a:off x="6715140" y="2939990"/>
            <a:ext cx="1643074" cy="1469582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6643702" y="1000108"/>
            <a:ext cx="1785950" cy="350046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57158" y="4293096"/>
            <a:ext cx="14287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DETECTION CANINE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43108" y="4293096"/>
            <a:ext cx="20717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ASPIRATEUR + CHAUSSETTE FILTRE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357686" y="4293096"/>
            <a:ext cx="207170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NETTOIE VAPEUR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643702" y="4653136"/>
            <a:ext cx="20717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DIOXYDE SILICIUM SUR ZONES CIBLES</a:t>
            </a:r>
            <a:endParaRPr lang="fr-FR" sz="1400" dirty="0"/>
          </a:p>
        </p:txBody>
      </p:sp>
      <p:sp>
        <p:nvSpPr>
          <p:cNvPr id="33" name="Flèche droite 32"/>
          <p:cNvSpPr/>
          <p:nvPr/>
        </p:nvSpPr>
        <p:spPr>
          <a:xfrm>
            <a:off x="1000100" y="928670"/>
            <a:ext cx="4286280" cy="428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23528" y="5589240"/>
            <a:ext cx="151216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Permet de cibler les zones à traiter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123728" y="5589240"/>
            <a:ext cx="20882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Permet d’éliminer les punaises non fixées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355976" y="5589240"/>
            <a:ext cx="2088232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Permet d’éliminer les punaises fixées dans crevasses et les œufs collés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88224" y="5805264"/>
            <a:ext cx="230425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Permet d’éliminer les punaises oubliées et prévenir futures infestations</a:t>
            </a:r>
          </a:p>
        </p:txBody>
      </p:sp>
      <p:sp>
        <p:nvSpPr>
          <p:cNvPr id="38" name="Flèche vers le bas 37"/>
          <p:cNvSpPr/>
          <p:nvPr/>
        </p:nvSpPr>
        <p:spPr>
          <a:xfrm>
            <a:off x="827584" y="4941168"/>
            <a:ext cx="504056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2915816" y="5085184"/>
            <a:ext cx="504056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5076056" y="4725144"/>
            <a:ext cx="504056" cy="86409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>
            <a:off x="7452320" y="5445224"/>
            <a:ext cx="504056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42" name="Connecteur droit 41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C002B1A8-906B-424D-B78D-979ADEC7732B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87450" y="1125538"/>
            <a:ext cx="7416800" cy="646112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EVALUATION LUTTE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4</a:t>
            </a:r>
          </a:p>
        </p:txBody>
      </p:sp>
      <p:sp>
        <p:nvSpPr>
          <p:cNvPr id="189446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0A70A31-1C69-4B5E-AC81-42C6772A414E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944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4F846AF1-518B-41D8-8198-48BBD6511DA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944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D9A44C3-4282-4BA4-A301-E092E9FC00D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944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9A2B0E5-2F2A-4FE6-A679-2F987334D03F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945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F58AA2D-5672-4624-A2A0-CD414D77799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945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A2BB54D-3EEB-4E59-A3C0-A536EC9C7B2A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79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89453" name="Image 33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23272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4" name="Image 34" descr="images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99720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79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79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2" name="Image 21" descr="HABITUS CL 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pic>
        <p:nvPicPr>
          <p:cNvPr id="23" name="Image 4" descr="LDI relief">
            <a:extLst>
              <a:ext uri="{FF2B5EF4-FFF2-40B4-BE49-F238E27FC236}">
                <a16:creationId xmlns:a16="http://schemas.microsoft.com/office/drawing/2014/main" id="{3124C114-F06D-4263-BC8B-595313E9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G_0458.JPG"/>
          <p:cNvPicPr>
            <a:picLocks noChangeAspect="1"/>
          </p:cNvPicPr>
          <p:nvPr/>
        </p:nvPicPr>
        <p:blipFill>
          <a:blip r:embed="rId3" cstate="print"/>
          <a:srcRect t="19855" b="12634"/>
          <a:stretch>
            <a:fillRect/>
          </a:stretch>
        </p:blipFill>
        <p:spPr>
          <a:xfrm rot="5400000" flipV="1">
            <a:off x="-1894235" y="1894213"/>
            <a:ext cx="6860276" cy="307180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57555" y="2042876"/>
            <a:ext cx="5606933" cy="2554545"/>
          </a:xfrm>
          <a:prstGeom prst="rect">
            <a:avLst/>
          </a:prstGeom>
          <a:solidFill>
            <a:schemeClr val="bg1">
              <a:lumMod val="65000"/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endParaRPr lang="fr-FR" altLang="fr-FR" sz="4000" dirty="0"/>
          </a:p>
          <a:p>
            <a:pPr algn="ctr" eaLnBrk="1" hangingPunct="1">
              <a:tabLst>
                <a:tab pos="457200" algn="l"/>
              </a:tabLst>
            </a:pPr>
            <a:r>
              <a:rPr lang="fr-FR" altLang="fr-FR" sz="4000" b="1" dirty="0"/>
              <a:t>Histoire et situation actuelle</a:t>
            </a:r>
          </a:p>
          <a:p>
            <a:pPr algn="ctr" eaLnBrk="1" hangingPunct="1">
              <a:tabLst>
                <a:tab pos="457200" algn="l"/>
              </a:tabLst>
            </a:pPr>
            <a:endParaRPr lang="fr-FR" altLang="fr-FR" sz="4000" dirty="0"/>
          </a:p>
        </p:txBody>
      </p:sp>
      <p:pic>
        <p:nvPicPr>
          <p:cNvPr id="9" name="Image 4" descr="LDI reli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6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EB75993-59B5-4617-9140-BA994FA7E4D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0467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B00A11B-6EDA-4A76-8AF8-CAF2F4A3CCD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046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A6FC5E2-45E9-47ED-93C4-D5DBB9E04104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046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961C4ED1-7725-4E7A-BA76-E6E53B6CDC3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047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75C7E31-80C3-493E-B314-ADEDC857098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047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BA5E3F9-0E65-48E6-A76B-90A9E9E1E872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047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661942-53A2-4E44-90BE-DD524AFBE3E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0473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D37D19A-9EF6-4B00-8320-5AA499BFA99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80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pic>
        <p:nvPicPr>
          <p:cNvPr id="190476" name="Image 41" descr="chien.png"/>
          <p:cNvPicPr>
            <a:picLocks noChangeAspect="1"/>
          </p:cNvPicPr>
          <p:nvPr/>
        </p:nvPicPr>
        <p:blipFill>
          <a:blip r:embed="rId3" cstate="print"/>
          <a:srcRect l="14992" t="12492" r="15045" b="12546"/>
          <a:stretch>
            <a:fillRect/>
          </a:stretch>
        </p:blipFill>
        <p:spPr bwMode="auto">
          <a:xfrm>
            <a:off x="5715000" y="214312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7" name="Image 42" descr="cimex 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643188"/>
            <a:ext cx="6889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Interdiction 43"/>
          <p:cNvSpPr/>
          <p:nvPr/>
        </p:nvSpPr>
        <p:spPr>
          <a:xfrm>
            <a:off x="1357313" y="2428875"/>
            <a:ext cx="1714500" cy="1643063"/>
          </a:xfrm>
          <a:prstGeom prst="noSmoking">
            <a:avLst/>
          </a:prstGeom>
          <a:solidFill>
            <a:srgbClr val="FF00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214438" y="2214563"/>
            <a:ext cx="2071687" cy="20002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5643563" y="2214563"/>
            <a:ext cx="2071687" cy="20002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0481" name="Text Box 5"/>
          <p:cNvSpPr txBox="1">
            <a:spLocks noChangeArrowheads="1"/>
          </p:cNvSpPr>
          <p:nvPr/>
        </p:nvSpPr>
        <p:spPr bwMode="auto">
          <a:xfrm>
            <a:off x="928688" y="5072063"/>
            <a:ext cx="2571750" cy="338137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altLang="fr-FR" sz="1600">
                <a:solidFill>
                  <a:schemeClr val="bg1"/>
                </a:solidFill>
                <a:latin typeface="Tahoma" pitchFamily="34" charset="0"/>
              </a:rPr>
              <a:t>ABSENCE DE PIQURES</a:t>
            </a:r>
          </a:p>
        </p:txBody>
      </p:sp>
      <p:sp>
        <p:nvSpPr>
          <p:cNvPr id="190482" name="Text Box 5"/>
          <p:cNvSpPr txBox="1">
            <a:spLocks noChangeArrowheads="1"/>
          </p:cNvSpPr>
          <p:nvPr/>
        </p:nvSpPr>
        <p:spPr bwMode="auto">
          <a:xfrm>
            <a:off x="928688" y="4429125"/>
            <a:ext cx="2571750" cy="3381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altLang="fr-FR" sz="1600">
                <a:solidFill>
                  <a:schemeClr val="bg1"/>
                </a:solidFill>
                <a:latin typeface="Tahoma" pitchFamily="34" charset="0"/>
              </a:rPr>
              <a:t>ABSENCE DE PUNAISE</a:t>
            </a:r>
          </a:p>
        </p:txBody>
      </p:sp>
      <p:sp>
        <p:nvSpPr>
          <p:cNvPr id="190483" name="Text Box 5"/>
          <p:cNvSpPr txBox="1">
            <a:spLocks noChangeArrowheads="1"/>
          </p:cNvSpPr>
          <p:nvPr/>
        </p:nvSpPr>
        <p:spPr bwMode="auto">
          <a:xfrm>
            <a:off x="5357813" y="4429125"/>
            <a:ext cx="2571750" cy="584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altLang="fr-FR" sz="1600">
                <a:solidFill>
                  <a:schemeClr val="bg1"/>
                </a:solidFill>
                <a:latin typeface="Tahoma" pitchFamily="34" charset="0"/>
              </a:rPr>
              <a:t>INSPECTION CANINE CONTROLE</a:t>
            </a: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80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80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6" name="Image 4" descr="LDI relief">
            <a:extLst>
              <a:ext uri="{FF2B5EF4-FFF2-40B4-BE49-F238E27FC236}">
                <a16:creationId xmlns:a16="http://schemas.microsoft.com/office/drawing/2014/main" id="{A36884DA-E2D9-4B70-8043-8E43766A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HABITUS CL 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599" y="1857364"/>
            <a:ext cx="3158475" cy="4922780"/>
          </a:xfrm>
          <a:prstGeom prst="rect">
            <a:avLst/>
          </a:prstGeom>
        </p:spPr>
      </p:pic>
      <p:sp>
        <p:nvSpPr>
          <p:cNvPr id="193538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5E3881B-AF57-4F1C-AEDF-CD39B961785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19175" y="1125538"/>
            <a:ext cx="7885113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PREVENTION N</a:t>
            </a:r>
            <a:r>
              <a:rPr lang="fr-FR" sz="36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ELLE</a:t>
            </a:r>
            <a:r>
              <a:rPr lang="fr-F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 INFESTATION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647700" cy="650875"/>
          </a:xfrm>
          <a:prstGeom prst="rect">
            <a:avLst/>
          </a:prstGeom>
          <a:solidFill>
            <a:srgbClr val="4D4D4D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5</a:t>
            </a:r>
          </a:p>
        </p:txBody>
      </p:sp>
      <p:sp>
        <p:nvSpPr>
          <p:cNvPr id="19354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C74B07B-9C81-4D48-9519-329715D8E2E8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354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5BBD9EA-C7AF-43F4-973A-02D5E2CD30C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354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918462D-75CB-4A18-964F-00D8302FCE5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354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D978CFD-6C54-42A4-9FF1-22EF036E85F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354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82D94F2-0A65-4DB8-81D2-F994100A5FDB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354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E4D922D-4A62-4354-AABD-F2EAC1D78004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81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34" name="Interdiction 33"/>
          <p:cNvSpPr/>
          <p:nvPr/>
        </p:nvSpPr>
        <p:spPr>
          <a:xfrm>
            <a:off x="3276600" y="3284538"/>
            <a:ext cx="2808288" cy="2592387"/>
          </a:xfrm>
          <a:prstGeom prst="noSmoking">
            <a:avLst/>
          </a:prstGeom>
          <a:solidFill>
            <a:srgbClr val="FF0000">
              <a:alpha val="5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961C4ED1-7725-4E7A-BA76-E6E53B6CDC3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75C7E31-80C3-493E-B314-ADEDC857098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661942-53A2-4E44-90BE-DD524AFBE3E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81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81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5" name="Image 4" descr="LDI relief">
            <a:extLst>
              <a:ext uri="{FF2B5EF4-FFF2-40B4-BE49-F238E27FC236}">
                <a16:creationId xmlns:a16="http://schemas.microsoft.com/office/drawing/2014/main" id="{7824561D-352D-4F10-893B-DE442C5E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6F3468B-1101-4DB3-B8FC-5857084FC75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4C5A3B-70E2-48A2-910A-4CEA84E8F71E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5592" name="Text Box 6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8D56C17-0924-4362-AC88-5C93436B689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88FF65A-DB29-4C0E-8A86-2AEE3FAE8D8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1F0A948-806A-4932-93EF-B75FAE2E473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559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CE1B610-CAE4-4D8A-B91E-CF3CCC04979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76E0A259-B3A3-4435-B351-05CEDE4BC16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7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A033E0C-9F07-4AFC-AAD0-4643B30B0F4D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559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C65D6A19-3ECE-42DA-8C3A-215C27BACBC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599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EF21C5F-4202-4D89-829C-8A289BE46B7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95600" name="Text Box 29"/>
          <p:cNvSpPr txBox="1">
            <a:spLocks noChangeArrowheads="1"/>
          </p:cNvSpPr>
          <p:nvPr/>
        </p:nvSpPr>
        <p:spPr bwMode="auto">
          <a:xfrm>
            <a:off x="8675688" y="-26988"/>
            <a:ext cx="685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8E4D4D8E-F193-4691-95F4-DFCE694E9461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5601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BF2FD8F-57DD-4E06-BC93-A5C732653559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82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2844" y="814312"/>
            <a:ext cx="8858312" cy="40011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000" dirty="0">
                <a:solidFill>
                  <a:srgbClr val="FFFF00"/>
                </a:solidFill>
                <a:latin typeface="Tahoma" pitchFamily="34" charset="0"/>
              </a:rPr>
              <a:t>INFORMER SANS TABOUS : </a:t>
            </a:r>
            <a:r>
              <a:rPr lang="fr-FR" sz="2000" b="1" dirty="0">
                <a:solidFill>
                  <a:srgbClr val="FFFF00"/>
                </a:solidFill>
                <a:latin typeface="Tahoma" pitchFamily="34" charset="0"/>
              </a:rPr>
              <a:t>« En parler c’est déjà commencer la lutte »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73A4BD93-0CE3-4F85-9F3C-79A9E359A999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055E758-2302-4F2A-882E-7A73ABFC998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0B805AF-E241-483C-B3D9-FEE413507A1B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961C4ED1-7725-4E7A-BA76-E6E53B6CDC37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B75C7E31-80C3-493E-B314-ADEDC8570984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661942-53A2-4E44-90BE-DD524AFBE3E5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AE29E724-415A-49F5-9D31-C6674949FC56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3F8DF857-C389-4280-B753-E991C603361D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803882D-ADFB-40D3-9946-688CEB238182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82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-32" y="-24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4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32" y="17439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82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33" name="Image 4" descr="LDI relief">
            <a:extLst>
              <a:ext uri="{FF2B5EF4-FFF2-40B4-BE49-F238E27FC236}">
                <a16:creationId xmlns:a16="http://schemas.microsoft.com/office/drawing/2014/main" id="{DCE73B0C-037F-48F9-A61D-2534A918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IMG_20210114_105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8028384" cy="5125281"/>
          </a:xfrm>
          <a:prstGeom prst="rect">
            <a:avLst/>
          </a:prstGeom>
        </p:spPr>
      </p:pic>
      <p:sp>
        <p:nvSpPr>
          <p:cNvPr id="30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LES ETAPES DE LA LUTTE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FF70868-D36B-490F-ADBE-DBA90763E165}" type="slidenum">
              <a:rPr lang="fr-FR" smtClean="0">
                <a:ea typeface="ＭＳ Ｐゴシック" pitchFamily="34" charset="-128"/>
              </a:rPr>
              <a:pPr algn="l"/>
              <a:t>83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35856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4436558" cy="2952328"/>
          </a:xfrm>
          <a:prstGeom prst="rect">
            <a:avLst/>
          </a:prstGeom>
        </p:spPr>
      </p:pic>
      <p:pic>
        <p:nvPicPr>
          <p:cNvPr id="24" name="Image 23" descr="télécharg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204864"/>
            <a:ext cx="1905000" cy="24003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GESTION PDL AP-HM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3FF70868-D36B-490F-ADBE-DBA90763E165}" type="slidenum">
              <a:rPr lang="fr-FR" smtClean="0">
                <a:ea typeface="ＭＳ Ｐゴシック" pitchFamily="34" charset="-128"/>
              </a:rPr>
              <a:pPr algn="l"/>
              <a:t>84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35856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IMGP2540.JPG"/>
          <p:cNvPicPr>
            <a:picLocks noChangeAspect="1"/>
          </p:cNvPicPr>
          <p:nvPr/>
        </p:nvPicPr>
        <p:blipFill>
          <a:blip r:embed="rId4" cstate="print"/>
          <a:srcRect l="22744" t="19451" r="33628" b="26006"/>
          <a:stretch>
            <a:fillRect/>
          </a:stretch>
        </p:blipFill>
        <p:spPr>
          <a:xfrm>
            <a:off x="3785754" y="665018"/>
            <a:ext cx="1652156" cy="1549110"/>
          </a:xfrm>
          <a:prstGeom prst="rect">
            <a:avLst/>
          </a:prstGeom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80887" y="838337"/>
            <a:ext cx="245571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INSECTE = PUNAISE ?</a:t>
            </a:r>
            <a:endParaRPr lang="en-US" sz="2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497782" y="2742559"/>
            <a:ext cx="175952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CAPTURE</a:t>
            </a:r>
            <a:endParaRPr lang="en-US" sz="2400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073727" y="2742559"/>
            <a:ext cx="16400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PHOTO</a:t>
            </a:r>
            <a:endParaRPr lang="en-US" sz="2400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817418" y="5935134"/>
            <a:ext cx="282170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jmberenger62@gmail.com</a:t>
            </a:r>
            <a:endParaRPr lang="en-US" sz="1600" i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296891" y="5523452"/>
            <a:ext cx="2687100" cy="96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IHU – </a:t>
            </a:r>
            <a:r>
              <a:rPr lang="en-US" sz="16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Bérenger</a:t>
            </a:r>
            <a:r>
              <a:rPr lang="en-US" sz="1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6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ou</a:t>
            </a:r>
            <a:r>
              <a:rPr lang="en-US" sz="1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16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insectarium</a:t>
            </a:r>
            <a:endParaRPr lang="en-US" sz="16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04 13 73 22 23</a:t>
            </a:r>
            <a:endParaRPr lang="en-US" sz="160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</a:endParaRPr>
          </a:p>
        </p:txBody>
      </p:sp>
      <p:pic>
        <p:nvPicPr>
          <p:cNvPr id="19" name="Image 18" descr="imagesIYRQSJ8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582" y="3535375"/>
            <a:ext cx="1593705" cy="1060538"/>
          </a:xfrm>
          <a:prstGeom prst="rect">
            <a:avLst/>
          </a:prstGeom>
        </p:spPr>
      </p:pic>
      <p:pic>
        <p:nvPicPr>
          <p:cNvPr id="20" name="Image 19" descr="punaise.jpg"/>
          <p:cNvPicPr>
            <a:picLocks noChangeAspect="1"/>
          </p:cNvPicPr>
          <p:nvPr/>
        </p:nvPicPr>
        <p:blipFill>
          <a:blip r:embed="rId6" cstate="print"/>
          <a:srcRect l="25924" t="11553" r="34648" b="15902"/>
          <a:stretch>
            <a:fillRect/>
          </a:stretch>
        </p:blipFill>
        <p:spPr>
          <a:xfrm rot="1217406">
            <a:off x="2315405" y="3445351"/>
            <a:ext cx="1103584" cy="1355914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rot="10800000" flipV="1">
            <a:off x="2788885" y="2214128"/>
            <a:ext cx="947721" cy="71309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1550744" y="5267422"/>
            <a:ext cx="1127611" cy="1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505865" y="2214128"/>
            <a:ext cx="791026" cy="71309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H="1">
            <a:off x="7000811" y="4918155"/>
            <a:ext cx="997113" cy="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100945" y="838337"/>
            <a:ext cx="1336965" cy="11567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12" descr="IMGP0469.JPG"/>
          <p:cNvPicPr>
            <a:picLocks noChangeAspect="1"/>
          </p:cNvPicPr>
          <p:nvPr/>
        </p:nvPicPr>
        <p:blipFill>
          <a:blip r:embed="rId7" cstate="print"/>
          <a:srcRect l="12988" t="18500" r="17712" b="11151"/>
          <a:stretch>
            <a:fillRect/>
          </a:stretch>
        </p:blipFill>
        <p:spPr bwMode="auto">
          <a:xfrm>
            <a:off x="5826283" y="3357563"/>
            <a:ext cx="1342998" cy="1023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" name="Image 10" descr="IMGP0467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rcRect l="2751" t="16138" r="6950" b="12988"/>
          <a:stretch>
            <a:fillRect/>
          </a:stretch>
        </p:blipFill>
        <p:spPr bwMode="auto">
          <a:xfrm>
            <a:off x="7721015" y="3357563"/>
            <a:ext cx="1072587" cy="11225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96136" y="764704"/>
            <a:ext cx="245571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Déclaration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sur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boîte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 email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dédiée</a:t>
            </a:r>
            <a:endParaRPr lang="en-US" sz="2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GESTION PDL AP-HM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19</a:t>
            </a:r>
          </a:p>
        </p:txBody>
      </p:sp>
      <p:sp>
        <p:nvSpPr>
          <p:cNvPr id="18534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E05DA56-FB17-40C0-ABEE-1818DEA0DCF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49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18535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96334D-07BA-48A5-9FC4-2D96A1450C6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1" name="Text Box 44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8535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F4785C5-1349-4C86-9F71-0EBFDB34E78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3" name="Text Box 3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85354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18535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3D5DD27-FCCE-4A17-A826-3A29361517D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475746E-B4D2-4F60-83BA-4AC626361FC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5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B09016D-99D6-44B2-A24B-A04DDB37EE1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5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4D9B5C2-62EC-4A11-B6FD-BF4B587D1D1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EEB6DC5-AA56-4E85-9FEA-3BE5D808BCE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85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6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ACC27DD-563C-4DF3-A3C3-F2A94468201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85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0" y="544492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4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85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6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RÃ©sultat de recherche d'images pour &quot;saniva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Image 22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743" y="1011382"/>
            <a:ext cx="7682345" cy="54236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GESTION PDL AP-HM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19</a:t>
            </a:r>
          </a:p>
        </p:txBody>
      </p:sp>
      <p:sp>
        <p:nvSpPr>
          <p:cNvPr id="18534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E05DA56-FB17-40C0-ABEE-1818DEA0DCF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49" name="Text Box 3"/>
          <p:cNvSpPr txBox="1">
            <a:spLocks noChangeArrowheads="1"/>
          </p:cNvSpPr>
          <p:nvPr/>
        </p:nvSpPr>
        <p:spPr bwMode="auto">
          <a:xfrm>
            <a:off x="0" y="-26988"/>
            <a:ext cx="395288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22</a:t>
            </a:r>
          </a:p>
        </p:txBody>
      </p:sp>
      <p:sp>
        <p:nvSpPr>
          <p:cNvPr id="18535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96334D-07BA-48A5-9FC4-2D96A1450C65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1" name="Text Box 44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85352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F4785C5-1349-4C86-9F71-0EBFDB34E78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3" name="Text Box 3"/>
          <p:cNvSpPr txBox="1">
            <a:spLocks noChangeArrowheads="1"/>
          </p:cNvSpPr>
          <p:nvPr/>
        </p:nvSpPr>
        <p:spPr bwMode="auto">
          <a:xfrm>
            <a:off x="0" y="-26988"/>
            <a:ext cx="3238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185354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185355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3D5DD27-FCCE-4A17-A826-3A29361517D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6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475746E-B4D2-4F60-83BA-4AC626361FC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57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2B09016D-99D6-44B2-A24B-A04DDB37EE13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58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4D9B5C2-62EC-4A11-B6FD-BF4B587D1D16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85359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EEB6DC5-AA56-4E85-9FEA-3BE5D808BCE0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86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5360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ACC27DD-563C-4DF3-A3C3-F2A944682011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86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0" y="544492"/>
            <a:ext cx="431801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t>14</a:t>
            </a:r>
          </a:p>
        </p:txBody>
      </p:sp>
      <p:sp>
        <p:nvSpPr>
          <p:cNvPr id="4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86</a:t>
            </a:fld>
            <a:endParaRPr lang="fr-FR" altLang="fr-FR" dirty="0">
              <a:latin typeface="Calibri" pitchFamily="34" charset="0"/>
            </a:endParaRPr>
          </a:p>
        </p:txBody>
      </p:sp>
      <p:pic>
        <p:nvPicPr>
          <p:cNvPr id="26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8" descr="sans-tit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191" y="2321309"/>
            <a:ext cx="2685269" cy="16826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0" name="AutoShape 2" descr="RÃ©sultat de recherche d'images pour &quot;saniva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 descr="téléchar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051" y="2321309"/>
            <a:ext cx="2247900" cy="2028825"/>
          </a:xfrm>
          <a:prstGeom prst="rect">
            <a:avLst/>
          </a:prstGeom>
        </p:spPr>
      </p:pic>
      <p:sp>
        <p:nvSpPr>
          <p:cNvPr id="23" name="ZoneTexte 17"/>
          <p:cNvSpPr txBox="1">
            <a:spLocks noChangeArrowheads="1"/>
          </p:cNvSpPr>
          <p:nvPr/>
        </p:nvSpPr>
        <p:spPr bwMode="auto">
          <a:xfrm>
            <a:off x="395288" y="1200086"/>
            <a:ext cx="80518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LUTTE PHYSIQUE SYSTEMATIQUE EN PREMIERE INTENTION</a:t>
            </a: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5471511" y="4356393"/>
            <a:ext cx="272241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Appareil vapeur </a:t>
            </a:r>
            <a:r>
              <a:rPr lang="fr-FR" sz="1600" b="1" dirty="0" err="1"/>
              <a:t>Sanivap</a:t>
            </a:r>
            <a:r>
              <a:rPr lang="fr-FR" sz="1600" b="1" dirty="0"/>
              <a:t> à disposition</a:t>
            </a:r>
          </a:p>
        </p:txBody>
      </p:sp>
      <p:sp>
        <p:nvSpPr>
          <p:cNvPr id="25" name="ZoneTexte 17"/>
          <p:cNvSpPr txBox="1">
            <a:spLocks noChangeArrowheads="1"/>
          </p:cNvSpPr>
          <p:nvPr/>
        </p:nvSpPr>
        <p:spPr bwMode="auto">
          <a:xfrm>
            <a:off x="896191" y="4350134"/>
            <a:ext cx="268526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Un congélateur  </a:t>
            </a:r>
            <a:r>
              <a:rPr lang="fr-FR" sz="1400" dirty="0"/>
              <a:t>(-20°C)</a:t>
            </a:r>
          </a:p>
          <a:p>
            <a:pPr algn="ctr"/>
            <a:r>
              <a:rPr lang="fr-FR" sz="1400" b="1" dirty="0"/>
              <a:t>dédié dans chaque hôpital avec registre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GESTION PDL AP-HM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476672"/>
            <a:ext cx="8964488" cy="458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844824"/>
            <a:ext cx="9036496" cy="41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5949280"/>
            <a:ext cx="820891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Institut National d’Etude et de Lutte contre la Punaise de lit </a:t>
            </a:r>
            <a:r>
              <a:rPr lang="fr-FR" sz="1800" dirty="0"/>
              <a:t>(inelp.fr) 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07504" y="5949280"/>
            <a:ext cx="57606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Image 8" descr="cimex hemipterus LV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Text Box 9"/>
          <p:cNvSpPr txBox="1">
            <a:spLocks noChangeArrowheads="1"/>
          </p:cNvSpPr>
          <p:nvPr/>
        </p:nvSpPr>
        <p:spPr bwMode="auto">
          <a:xfrm>
            <a:off x="8675688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52E97C2-22A9-44C5-94EE-351B9D902DEE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0164" name="Espace réservé du numéro de diapositive 6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7ACBB41-D0C2-4CC7-A033-555F9F39A60B}" type="slidenum">
              <a:rPr lang="en-US" altLang="fr-FR" sz="1400">
                <a:solidFill>
                  <a:schemeClr val="bg1"/>
                </a:solidFill>
              </a:rPr>
              <a:pPr algn="r" eaLnBrk="1" hangingPunct="1"/>
              <a:t>88</a:t>
            </a:fld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28728" y="3100388"/>
            <a:ext cx="5286389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MERCI POUR VOTRE ATTENTION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4EA421EB-1E8C-4634-ADDA-A698B29A94AA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D3A3107A-9C1E-47CB-A1B1-1D7336085818}" type="slidenum">
              <a:rPr lang="fr-FR" altLang="fr-FR" sz="1400">
                <a:solidFill>
                  <a:schemeClr val="bg1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88</a:t>
            </a:fld>
            <a:endParaRPr lang="fr-FR" altLang="fr-FR" sz="1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noFill/>
        </p:spPr>
        <p:txBody>
          <a:bodyPr/>
          <a:lstStyle/>
          <a:p>
            <a:pPr algn="l"/>
            <a:fld id="{B91CA858-1671-44AF-A208-543EB62D1D93}" type="slidenum">
              <a:rPr lang="fr-FR" altLang="fr-FR" smtClean="0">
                <a:latin typeface="Calibri" pitchFamily="34" charset="0"/>
              </a:rPr>
              <a:pPr algn="l"/>
              <a:t>88</a:t>
            </a:fld>
            <a:endParaRPr lang="fr-FR" altLang="fr-FR" dirty="0">
              <a:latin typeface="Calibri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1000100" y="0"/>
            <a:ext cx="72977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altLang="fr-FR" sz="2800" b="1" dirty="0">
                <a:solidFill>
                  <a:srgbClr val="008000"/>
                </a:solidFill>
                <a:latin typeface="Calibri" pitchFamily="34" charset="0"/>
              </a:rPr>
              <a:t>FIN</a:t>
            </a:r>
          </a:p>
        </p:txBody>
      </p:sp>
      <p:pic>
        <p:nvPicPr>
          <p:cNvPr id="11" name="Image 4" descr="LDI relief">
            <a:extLst>
              <a:ext uri="{FF2B5EF4-FFF2-40B4-BE49-F238E27FC236}">
                <a16:creationId xmlns:a16="http://schemas.microsoft.com/office/drawing/2014/main" id="{63D805F6-F8A3-4350-9344-BC946333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-19050" y="-95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14698B1D-07B4-401F-BADA-4A47D45A7B7D}" type="slidenum">
              <a:rPr lang="fr-FR" smtClean="0">
                <a:ea typeface="ＭＳ Ｐゴシック" pitchFamily="34" charset="-128"/>
              </a:rPr>
              <a:pPr algn="l"/>
              <a:t>9</a:t>
            </a:fld>
            <a:endParaRPr lang="fr-FR">
              <a:ea typeface="ＭＳ Ｐゴシック" pitchFamily="34" charset="-128"/>
            </a:endParaRPr>
          </a:p>
        </p:txBody>
      </p:sp>
      <p:pic>
        <p:nvPicPr>
          <p:cNvPr id="7173" name="Image 4" descr="LDI rel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22225"/>
            <a:ext cx="6715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767" y="1195553"/>
            <a:ext cx="8950036" cy="496971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395536" y="-99392"/>
            <a:ext cx="6656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b="1" dirty="0">
                <a:latin typeface="Calibri" pitchFamily="34" charset="0"/>
              </a:rPr>
              <a:t> HISTOIRE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404664"/>
            <a:ext cx="3923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7788</TotalTime>
  <Words>3145</Words>
  <Application>Microsoft Macintosh PowerPoint</Application>
  <PresentationFormat>Affichage à l'écran (4:3)</PresentationFormat>
  <Paragraphs>1132</Paragraphs>
  <Slides>88</Slides>
  <Notes>72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88</vt:i4>
      </vt:variant>
    </vt:vector>
  </HeadingPairs>
  <TitlesOfParts>
    <vt:vector size="96" baseType="lpstr">
      <vt:lpstr>Arial</vt:lpstr>
      <vt:lpstr>Calibri</vt:lpstr>
      <vt:lpstr>Comic Sans MS</vt:lpstr>
      <vt:lpstr>Tahoma</vt:lpstr>
      <vt:lpstr>Times New Roman</vt:lpstr>
      <vt:lpstr>Wingdings</vt:lpstr>
      <vt:lpstr>Modèle par défaut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LABO REDUVIIDAE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jm BERENGER</dc:creator>
  <cp:lastModifiedBy>florence Thery</cp:lastModifiedBy>
  <cp:revision>484</cp:revision>
  <dcterms:created xsi:type="dcterms:W3CDTF">2012-02-25T20:47:16Z</dcterms:created>
  <dcterms:modified xsi:type="dcterms:W3CDTF">2021-02-01T19:44:39Z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5364281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